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93" r:id="rId3"/>
    <p:sldId id="258" r:id="rId4"/>
    <p:sldId id="285" r:id="rId5"/>
    <p:sldId id="294" r:id="rId6"/>
    <p:sldId id="295" r:id="rId7"/>
    <p:sldId id="273" r:id="rId8"/>
    <p:sldId id="270" r:id="rId9"/>
    <p:sldId id="296" r:id="rId10"/>
    <p:sldId id="297" r:id="rId11"/>
    <p:sldId id="298" r:id="rId12"/>
    <p:sldId id="268" r:id="rId13"/>
    <p:sldId id="299" r:id="rId14"/>
    <p:sldId id="300" r:id="rId15"/>
    <p:sldId id="302" r:id="rId16"/>
    <p:sldId id="303" r:id="rId17"/>
    <p:sldId id="301" r:id="rId18"/>
    <p:sldId id="304" r:id="rId19"/>
    <p:sldId id="274" r:id="rId20"/>
    <p:sldId id="305" r:id="rId21"/>
    <p:sldId id="287" r:id="rId22"/>
    <p:sldId id="284" r:id="rId23"/>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31" d="100"/>
          <a:sy n="31" d="100"/>
        </p:scale>
        <p:origin x="4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19/01/2021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YAe08lJXAb4" TargetMode="External"/><Relationship Id="rId2" Type="http://schemas.openxmlformats.org/officeDocument/2006/relationships/hyperlink" Target="https://www.youtube.com/watch?v=xLcHPsWK5xg" TargetMode="External"/><Relationship Id="rId1" Type="http://schemas.openxmlformats.org/officeDocument/2006/relationships/slideLayout" Target="../slideLayouts/slideLayout1.xml"/><Relationship Id="rId5" Type="http://schemas.openxmlformats.org/officeDocument/2006/relationships/hyperlink" Target="https://www.youtube.com/watch?v=rcKbt9my_WI" TargetMode="External"/><Relationship Id="rId4" Type="http://schemas.openxmlformats.org/officeDocument/2006/relationships/hyperlink" Target="https://www.youtube.com/watch?v=oCR4tfQBd6w"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1267281"/>
            <a:ext cx="8923283" cy="13388280"/>
          </a:xfrm>
          <a:prstGeom prst="rect">
            <a:avLst/>
          </a:prstGeom>
          <a:noFill/>
        </p:spPr>
        <p:txBody>
          <a:bodyPr wrap="square" rtlCol="0">
            <a:spAutoFit/>
          </a:bodyPr>
          <a:lstStyle/>
          <a:p>
            <a:pPr algn="ctr"/>
            <a:r>
              <a:rPr lang="en-GB" sz="4400" dirty="0">
                <a:latin typeface="Comic Sans MS" panose="030F0702030302020204" pitchFamily="66" charset="0"/>
              </a:rPr>
              <a:t>English</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Home Learning Booklet</a:t>
            </a:r>
          </a:p>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Writer’s Use of Structure</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3600" dirty="0">
                <a:latin typeface="Comic Sans MS" panose="030F0702030302020204" pitchFamily="66" charset="0"/>
              </a:rPr>
              <a:t>AO2: Explain how writer’s use structure, using relevant subject terminology. </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Name: ___________</a:t>
            </a:r>
            <a:endParaRPr lang="en-GB" sz="6600" dirty="0">
              <a:latin typeface="Comic Sans MS" panose="030F0702030302020204" pitchFamily="66" charset="0"/>
            </a:endParaRPr>
          </a:p>
        </p:txBody>
      </p:sp>
      <p:pic>
        <p:nvPicPr>
          <p:cNvPr id="3" name="Picture 2">
            <a:extLst>
              <a:ext uri="{FF2B5EF4-FFF2-40B4-BE49-F238E27FC236}">
                <a16:creationId xmlns:a16="http://schemas.microsoft.com/office/drawing/2014/main" id="{F2F71A67-B419-4080-9789-9E4C110D29D8}"/>
              </a:ext>
            </a:extLst>
          </p:cNvPr>
          <p:cNvPicPr>
            <a:picLocks noChangeAspect="1"/>
          </p:cNvPicPr>
          <p:nvPr/>
        </p:nvPicPr>
        <p:blipFill>
          <a:blip r:embed="rId2"/>
          <a:stretch>
            <a:fillRect/>
          </a:stretch>
        </p:blipFill>
        <p:spPr>
          <a:xfrm>
            <a:off x="2286000" y="5270500"/>
            <a:ext cx="7620000" cy="5715000"/>
          </a:xfrm>
          <a:prstGeom prst="rect">
            <a:avLst/>
          </a:prstGeom>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857378"/>
            <a:ext cx="8923283" cy="7294305"/>
          </a:xfrm>
          <a:prstGeom prst="rect">
            <a:avLst/>
          </a:prstGeom>
          <a:noFill/>
        </p:spPr>
        <p:txBody>
          <a:bodyPr wrap="square" rtlCol="0">
            <a:spAutoFit/>
          </a:bodyPr>
          <a:lstStyle/>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Writer’s Use of Structure</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3600" dirty="0">
                <a:latin typeface="Comic Sans MS" panose="030F0702030302020204" pitchFamily="66" charset="0"/>
              </a:rPr>
              <a:t>AO2: Explain how writers use structure, using relevant subject terminology. </a:t>
            </a:r>
          </a:p>
        </p:txBody>
      </p:sp>
      <p:pic>
        <p:nvPicPr>
          <p:cNvPr id="3" name="Picture 2">
            <a:extLst>
              <a:ext uri="{FF2B5EF4-FFF2-40B4-BE49-F238E27FC236}">
                <a16:creationId xmlns:a16="http://schemas.microsoft.com/office/drawing/2014/main" id="{F2F71A67-B419-4080-9789-9E4C110D29D8}"/>
              </a:ext>
            </a:extLst>
          </p:cNvPr>
          <p:cNvPicPr>
            <a:picLocks noChangeAspect="1"/>
          </p:cNvPicPr>
          <p:nvPr/>
        </p:nvPicPr>
        <p:blipFill>
          <a:blip r:embed="rId2"/>
          <a:stretch>
            <a:fillRect/>
          </a:stretch>
        </p:blipFill>
        <p:spPr>
          <a:xfrm>
            <a:off x="3644462" y="3316557"/>
            <a:ext cx="4903075" cy="3677306"/>
          </a:xfrm>
          <a:prstGeom prst="rect">
            <a:avLst/>
          </a:prstGeom>
        </p:spPr>
      </p:pic>
      <p:sp>
        <p:nvSpPr>
          <p:cNvPr id="2" name="TextBox 1">
            <a:extLst>
              <a:ext uri="{FF2B5EF4-FFF2-40B4-BE49-F238E27FC236}">
                <a16:creationId xmlns:a16="http://schemas.microsoft.com/office/drawing/2014/main" id="{E973EEA4-8965-4904-B1E4-386E4B840A15}"/>
              </a:ext>
            </a:extLst>
          </p:cNvPr>
          <p:cNvSpPr txBox="1"/>
          <p:nvPr/>
        </p:nvSpPr>
        <p:spPr>
          <a:xfrm>
            <a:off x="1324303" y="9453042"/>
            <a:ext cx="9680028" cy="5016758"/>
          </a:xfrm>
          <a:prstGeom prst="rect">
            <a:avLst/>
          </a:prstGeom>
          <a:noFill/>
          <a:ln w="57150">
            <a:solidFill>
              <a:srgbClr val="00B050"/>
            </a:solidFill>
          </a:ln>
        </p:spPr>
        <p:txBody>
          <a:bodyPr wrap="square" rtlCol="0">
            <a:spAutoFit/>
          </a:bodyPr>
          <a:lstStyle/>
          <a:p>
            <a:pPr algn="ctr"/>
            <a:r>
              <a:rPr lang="en-GB" sz="4000" dirty="0">
                <a:latin typeface="Comic Sans MS" panose="030F0702030302020204" pitchFamily="66" charset="0"/>
              </a:rPr>
              <a:t>What is the difference between language and structure?</a:t>
            </a:r>
          </a:p>
          <a:p>
            <a:pPr algn="ctr"/>
            <a:endParaRPr lang="en-GB" sz="4000" dirty="0">
              <a:latin typeface="Comic Sans MS" panose="030F0702030302020204" pitchFamily="66" charset="0"/>
            </a:endParaRPr>
          </a:p>
          <a:p>
            <a:pPr marL="571500" indent="-571500" algn="ctr">
              <a:buFont typeface="Arial" panose="020B0604020202020204" pitchFamily="34" charset="0"/>
              <a:buChar char="•"/>
            </a:pPr>
            <a:r>
              <a:rPr lang="en-GB" sz="4000" dirty="0">
                <a:latin typeface="Comic Sans MS" panose="030F0702030302020204" pitchFamily="66" charset="0"/>
              </a:rPr>
              <a:t>Language is the words the writer uses. </a:t>
            </a:r>
          </a:p>
          <a:p>
            <a:pPr marL="571500" indent="-571500" algn="ctr">
              <a:buFont typeface="Arial" panose="020B0604020202020204" pitchFamily="34" charset="0"/>
              <a:buChar char="•"/>
            </a:pPr>
            <a:endParaRPr lang="en-GB" sz="4000" dirty="0">
              <a:latin typeface="Comic Sans MS" panose="030F0702030302020204" pitchFamily="66" charset="0"/>
            </a:endParaRPr>
          </a:p>
          <a:p>
            <a:pPr marL="571500" indent="-571500" algn="ctr">
              <a:buFont typeface="Arial" panose="020B0604020202020204" pitchFamily="34" charset="0"/>
              <a:buChar char="•"/>
            </a:pPr>
            <a:r>
              <a:rPr lang="en-GB" sz="4000" dirty="0">
                <a:latin typeface="Comic Sans MS" panose="030F0702030302020204" pitchFamily="66" charset="0"/>
              </a:rPr>
              <a:t>Structure is how the text is organised or presented.</a:t>
            </a:r>
          </a:p>
        </p:txBody>
      </p:sp>
    </p:spTree>
    <p:extLst>
      <p:ext uri="{BB962C8B-B14F-4D97-AF65-F5344CB8AC3E}">
        <p14:creationId xmlns:p14="http://schemas.microsoft.com/office/powerpoint/2010/main" val="1582807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Write down or look up the definitions for these key structural terms. </a:t>
            </a: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3387830483"/>
              </p:ext>
            </p:extLst>
          </p:nvPr>
        </p:nvGraphicFramePr>
        <p:xfrm>
          <a:off x="694590" y="2749065"/>
          <a:ext cx="10341272" cy="12480424"/>
        </p:xfrm>
        <a:graphic>
          <a:graphicData uri="http://schemas.openxmlformats.org/drawingml/2006/table">
            <a:tbl>
              <a:tblPr firstRow="1" bandRow="1">
                <a:tableStyleId>{5C22544A-7EE6-4342-B048-85BDC9FD1C3A}</a:tableStyleId>
              </a:tblPr>
              <a:tblGrid>
                <a:gridCol w="3057603">
                  <a:extLst>
                    <a:ext uri="{9D8B030D-6E8A-4147-A177-3AD203B41FA5}">
                      <a16:colId xmlns:a16="http://schemas.microsoft.com/office/drawing/2014/main" val="661628798"/>
                    </a:ext>
                  </a:extLst>
                </a:gridCol>
                <a:gridCol w="7283669">
                  <a:extLst>
                    <a:ext uri="{9D8B030D-6E8A-4147-A177-3AD203B41FA5}">
                      <a16:colId xmlns:a16="http://schemas.microsoft.com/office/drawing/2014/main" val="3830851643"/>
                    </a:ext>
                  </a:extLst>
                </a:gridCol>
              </a:tblGrid>
              <a:tr h="655402">
                <a:tc>
                  <a:txBody>
                    <a:bodyPr/>
                    <a:lstStyle/>
                    <a:p>
                      <a:r>
                        <a:rPr lang="en-GB" sz="2400" dirty="0">
                          <a:solidFill>
                            <a:schemeClr val="tx1"/>
                          </a:solidFill>
                          <a:latin typeface="Comic Sans MS" panose="030F0702030302020204" pitchFamily="66" charset="0"/>
                        </a:rPr>
                        <a:t>Key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1970837">
                <a:tc>
                  <a:txBody>
                    <a:bodyPr/>
                    <a:lstStyle/>
                    <a:p>
                      <a:r>
                        <a:rPr lang="en-GB" sz="2800" dirty="0">
                          <a:latin typeface="Comic Sans MS" panose="030F0702030302020204" pitchFamily="66" charset="0"/>
                        </a:rPr>
                        <a:t>Title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1970837">
                <a:tc>
                  <a:txBody>
                    <a:bodyPr/>
                    <a:lstStyle/>
                    <a:p>
                      <a:r>
                        <a:rPr lang="en-GB" sz="2800" dirty="0">
                          <a:latin typeface="Comic Sans MS" panose="030F0702030302020204" pitchFamily="66" charset="0"/>
                        </a:rPr>
                        <a:t>Sub-Heading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1970837">
                <a:tc>
                  <a:txBody>
                    <a:bodyPr/>
                    <a:lstStyle/>
                    <a:p>
                      <a:r>
                        <a:rPr lang="en-GB" sz="2800" dirty="0">
                          <a:latin typeface="Comic Sans MS" panose="030F0702030302020204" pitchFamily="66" charset="0"/>
                        </a:rPr>
                        <a:t>Image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1970837">
                <a:tc>
                  <a:txBody>
                    <a:bodyPr/>
                    <a:lstStyle/>
                    <a:p>
                      <a:r>
                        <a:rPr lang="en-GB" sz="2800" dirty="0">
                          <a:latin typeface="Comic Sans MS" panose="030F0702030302020204" pitchFamily="66" charset="0"/>
                        </a:rPr>
                        <a:t>List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r h="1970837">
                <a:tc>
                  <a:txBody>
                    <a:bodyPr/>
                    <a:lstStyle/>
                    <a:p>
                      <a:r>
                        <a:rPr lang="en-GB" sz="2800" dirty="0">
                          <a:latin typeface="Comic Sans MS" panose="030F0702030302020204" pitchFamily="66" charset="0"/>
                        </a:rPr>
                        <a:t>Review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36975400"/>
                  </a:ext>
                </a:extLst>
              </a:tr>
              <a:tr h="1970837">
                <a:tc>
                  <a:txBody>
                    <a:bodyPr/>
                    <a:lstStyle/>
                    <a:p>
                      <a:r>
                        <a:rPr lang="en-GB" sz="2800" dirty="0">
                          <a:latin typeface="Comic Sans MS" panose="030F0702030302020204" pitchFamily="66" charset="0"/>
                        </a:rPr>
                        <a:t>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32790235"/>
                  </a:ext>
                </a:extLst>
              </a:tr>
            </a:tbl>
          </a:graphicData>
        </a:graphic>
      </p:graphicFrame>
    </p:spTree>
    <p:extLst>
      <p:ext uri="{BB962C8B-B14F-4D97-AF65-F5344CB8AC3E}">
        <p14:creationId xmlns:p14="http://schemas.microsoft.com/office/powerpoint/2010/main" val="1414778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2800767"/>
          </a:xfrm>
          <a:prstGeom prst="rect">
            <a:avLst/>
          </a:prstGeom>
          <a:noFill/>
        </p:spPr>
        <p:txBody>
          <a:bodyPr wrap="square" rtlCol="0">
            <a:spAutoFit/>
          </a:bodyPr>
          <a:lstStyle/>
          <a:p>
            <a:pPr algn="ctr"/>
            <a:r>
              <a:rPr lang="en-GB" sz="4400" u="sng" dirty="0">
                <a:latin typeface="Comic Sans MS" panose="030F0702030302020204" pitchFamily="66" charset="0"/>
              </a:rPr>
              <a:t>Text A</a:t>
            </a:r>
          </a:p>
          <a:p>
            <a:pPr algn="ctr"/>
            <a:endParaRPr lang="en-GB" sz="4400" u="sng" dirty="0">
              <a:latin typeface="Comic Sans MS" panose="030F0702030302020204" pitchFamily="66" charset="0"/>
            </a:endParaRPr>
          </a:p>
          <a:p>
            <a:pPr algn="ctr"/>
            <a:r>
              <a:rPr lang="en-GB" sz="3200" dirty="0">
                <a:latin typeface="Comic Sans MS" panose="030F0702030302020204" pitchFamily="66" charset="0"/>
              </a:rPr>
              <a:t>For each text, fill in the boxes with the structural feature used. </a:t>
            </a:r>
          </a:p>
          <a:p>
            <a:endParaRPr lang="en-GB" sz="2400" dirty="0">
              <a:latin typeface="Comic Sans MS" panose="030F0702030302020204" pitchFamily="66" charset="0"/>
            </a:endParaRPr>
          </a:p>
        </p:txBody>
      </p:sp>
      <p:pic>
        <p:nvPicPr>
          <p:cNvPr id="2" name="Picture 1">
            <a:extLst>
              <a:ext uri="{FF2B5EF4-FFF2-40B4-BE49-F238E27FC236}">
                <a16:creationId xmlns:a16="http://schemas.microsoft.com/office/drawing/2014/main" id="{10137A1B-08B3-4A4D-B690-884FCC7D7000}"/>
              </a:ext>
            </a:extLst>
          </p:cNvPr>
          <p:cNvPicPr>
            <a:picLocks noChangeAspect="1"/>
          </p:cNvPicPr>
          <p:nvPr/>
        </p:nvPicPr>
        <p:blipFill>
          <a:blip r:embed="rId2"/>
          <a:stretch>
            <a:fillRect/>
          </a:stretch>
        </p:blipFill>
        <p:spPr>
          <a:xfrm>
            <a:off x="1428750" y="3983099"/>
            <a:ext cx="7463002" cy="9864463"/>
          </a:xfrm>
          <a:prstGeom prst="rect">
            <a:avLst/>
          </a:prstGeom>
        </p:spPr>
      </p:pic>
      <p:cxnSp>
        <p:nvCxnSpPr>
          <p:cNvPr id="5" name="Straight Arrow Connector 4">
            <a:extLst>
              <a:ext uri="{FF2B5EF4-FFF2-40B4-BE49-F238E27FC236}">
                <a16:creationId xmlns:a16="http://schemas.microsoft.com/office/drawing/2014/main" id="{8F9AFCE4-0A77-40EE-B0DB-3B5F15EFFA9E}"/>
              </a:ext>
            </a:extLst>
          </p:cNvPr>
          <p:cNvCxnSpPr>
            <a:cxnSpLocks/>
          </p:cNvCxnSpPr>
          <p:nvPr/>
        </p:nvCxnSpPr>
        <p:spPr>
          <a:xfrm>
            <a:off x="7378262" y="5048515"/>
            <a:ext cx="151348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19DC777-BE73-4881-96CD-CC959A75FAB0}"/>
              </a:ext>
            </a:extLst>
          </p:cNvPr>
          <p:cNvCxnSpPr>
            <a:cxnSpLocks/>
          </p:cNvCxnSpPr>
          <p:nvPr/>
        </p:nvCxnSpPr>
        <p:spPr>
          <a:xfrm>
            <a:off x="7583213" y="8631550"/>
            <a:ext cx="130853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799AF31B-1791-45E3-9654-6099B3C702CE}"/>
              </a:ext>
            </a:extLst>
          </p:cNvPr>
          <p:cNvCxnSpPr>
            <a:cxnSpLocks/>
          </p:cNvCxnSpPr>
          <p:nvPr/>
        </p:nvCxnSpPr>
        <p:spPr>
          <a:xfrm>
            <a:off x="3315685" y="10423563"/>
            <a:ext cx="611209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6DBDB92-5249-4EF6-8CA3-616726DD87C7}"/>
              </a:ext>
            </a:extLst>
          </p:cNvPr>
          <p:cNvCxnSpPr/>
          <p:nvPr/>
        </p:nvCxnSpPr>
        <p:spPr>
          <a:xfrm>
            <a:off x="5160251" y="13495283"/>
            <a:ext cx="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8B9BE78-6FF6-4581-8391-A3DDACDA7020}"/>
              </a:ext>
            </a:extLst>
          </p:cNvPr>
          <p:cNvSpPr txBox="1"/>
          <p:nvPr/>
        </p:nvSpPr>
        <p:spPr>
          <a:xfrm>
            <a:off x="3315685" y="14409683"/>
            <a:ext cx="4267528" cy="923330"/>
          </a:xfrm>
          <a:prstGeom prst="rect">
            <a:avLst/>
          </a:prstGeom>
          <a:noFill/>
          <a:ln w="28575">
            <a:solidFill>
              <a:schemeClr val="tx1"/>
            </a:solidFill>
          </a:ln>
        </p:spPr>
        <p:txBody>
          <a:bodyPr wrap="square" rtlCol="0">
            <a:spAutoFit/>
          </a:bodyPr>
          <a:lstStyle/>
          <a:p>
            <a:r>
              <a:rPr lang="en-GB" dirty="0">
                <a:ln w="28575">
                  <a:solidFill>
                    <a:schemeClr val="tx1"/>
                  </a:solidFill>
                </a:ln>
              </a:rPr>
              <a:t>  </a:t>
            </a:r>
          </a:p>
          <a:p>
            <a:endParaRPr lang="en-GB" dirty="0">
              <a:ln w="28575">
                <a:solidFill>
                  <a:schemeClr val="tx1"/>
                </a:solidFill>
              </a:ln>
            </a:endParaRPr>
          </a:p>
          <a:p>
            <a:endParaRPr lang="en-GB" dirty="0">
              <a:ln w="28575">
                <a:solidFill>
                  <a:schemeClr val="tx1"/>
                </a:solidFill>
              </a:ln>
            </a:endParaRPr>
          </a:p>
        </p:txBody>
      </p:sp>
      <p:sp>
        <p:nvSpPr>
          <p:cNvPr id="19" name="TextBox 18">
            <a:extLst>
              <a:ext uri="{FF2B5EF4-FFF2-40B4-BE49-F238E27FC236}">
                <a16:creationId xmlns:a16="http://schemas.microsoft.com/office/drawing/2014/main" id="{40FAB3A3-18AB-4213-9764-A644E7E36BF4}"/>
              </a:ext>
            </a:extLst>
          </p:cNvPr>
          <p:cNvSpPr txBox="1"/>
          <p:nvPr/>
        </p:nvSpPr>
        <p:spPr>
          <a:xfrm>
            <a:off x="9443544" y="9961898"/>
            <a:ext cx="2049517" cy="1754326"/>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0" name="TextBox 19">
            <a:extLst>
              <a:ext uri="{FF2B5EF4-FFF2-40B4-BE49-F238E27FC236}">
                <a16:creationId xmlns:a16="http://schemas.microsoft.com/office/drawing/2014/main" id="{5993ED44-494C-4837-AED9-0F9CE1C1ADBD}"/>
              </a:ext>
            </a:extLst>
          </p:cNvPr>
          <p:cNvSpPr txBox="1"/>
          <p:nvPr/>
        </p:nvSpPr>
        <p:spPr>
          <a:xfrm>
            <a:off x="8891751" y="7773231"/>
            <a:ext cx="2601309"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2" name="TextBox 21">
            <a:extLst>
              <a:ext uri="{FF2B5EF4-FFF2-40B4-BE49-F238E27FC236}">
                <a16:creationId xmlns:a16="http://schemas.microsoft.com/office/drawing/2014/main" id="{6D285CC0-DB37-461C-9995-6AC2F9AECF99}"/>
              </a:ext>
            </a:extLst>
          </p:cNvPr>
          <p:cNvSpPr txBox="1"/>
          <p:nvPr/>
        </p:nvSpPr>
        <p:spPr>
          <a:xfrm>
            <a:off x="8978462" y="4457112"/>
            <a:ext cx="2601309"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Tree>
    <p:extLst>
      <p:ext uri="{BB962C8B-B14F-4D97-AF65-F5344CB8AC3E}">
        <p14:creationId xmlns:p14="http://schemas.microsoft.com/office/powerpoint/2010/main" val="2540182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68600"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2800767"/>
          </a:xfrm>
          <a:prstGeom prst="rect">
            <a:avLst/>
          </a:prstGeom>
          <a:noFill/>
        </p:spPr>
        <p:txBody>
          <a:bodyPr wrap="square" rtlCol="0">
            <a:spAutoFit/>
          </a:bodyPr>
          <a:lstStyle/>
          <a:p>
            <a:pPr algn="ctr"/>
            <a:r>
              <a:rPr lang="en-GB" sz="4400" u="sng" dirty="0">
                <a:latin typeface="Comic Sans MS" panose="030F0702030302020204" pitchFamily="66" charset="0"/>
              </a:rPr>
              <a:t>Text B</a:t>
            </a:r>
          </a:p>
          <a:p>
            <a:pPr algn="ctr"/>
            <a:endParaRPr lang="en-GB" sz="4400" u="sng" dirty="0">
              <a:latin typeface="Comic Sans MS" panose="030F0702030302020204" pitchFamily="66" charset="0"/>
            </a:endParaRPr>
          </a:p>
          <a:p>
            <a:pPr algn="ctr"/>
            <a:r>
              <a:rPr lang="en-GB" sz="3200" dirty="0">
                <a:latin typeface="Comic Sans MS" panose="030F0702030302020204" pitchFamily="66" charset="0"/>
              </a:rPr>
              <a:t>For each text, fill in the boxes with the structural feature used. </a:t>
            </a:r>
          </a:p>
          <a:p>
            <a:endParaRPr lang="en-GB" sz="2400" dirty="0">
              <a:latin typeface="Comic Sans MS" panose="030F0702030302020204" pitchFamily="66" charset="0"/>
            </a:endParaRPr>
          </a:p>
        </p:txBody>
      </p:sp>
      <p:cxnSp>
        <p:nvCxnSpPr>
          <p:cNvPr id="15" name="Straight Arrow Connector 14">
            <a:extLst>
              <a:ext uri="{FF2B5EF4-FFF2-40B4-BE49-F238E27FC236}">
                <a16:creationId xmlns:a16="http://schemas.microsoft.com/office/drawing/2014/main" id="{A6DBDB92-5249-4EF6-8CA3-616726DD87C7}"/>
              </a:ext>
            </a:extLst>
          </p:cNvPr>
          <p:cNvCxnSpPr/>
          <p:nvPr/>
        </p:nvCxnSpPr>
        <p:spPr>
          <a:xfrm>
            <a:off x="9763782" y="8639504"/>
            <a:ext cx="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8B9BE78-6FF6-4581-8391-A3DDACDA7020}"/>
              </a:ext>
            </a:extLst>
          </p:cNvPr>
          <p:cNvSpPr txBox="1"/>
          <p:nvPr/>
        </p:nvSpPr>
        <p:spPr>
          <a:xfrm>
            <a:off x="6185009" y="14585903"/>
            <a:ext cx="3337363" cy="923330"/>
          </a:xfrm>
          <a:prstGeom prst="rect">
            <a:avLst/>
          </a:prstGeom>
          <a:noFill/>
          <a:ln w="28575">
            <a:solidFill>
              <a:schemeClr val="tx1"/>
            </a:solidFill>
          </a:ln>
        </p:spPr>
        <p:txBody>
          <a:bodyPr wrap="square" rtlCol="0">
            <a:spAutoFit/>
          </a:bodyPr>
          <a:lstStyle/>
          <a:p>
            <a:r>
              <a:rPr lang="en-GB" dirty="0">
                <a:ln w="28575">
                  <a:solidFill>
                    <a:schemeClr val="tx1"/>
                  </a:solidFill>
                </a:ln>
              </a:rPr>
              <a:t>  </a:t>
            </a:r>
          </a:p>
          <a:p>
            <a:endParaRPr lang="en-GB" dirty="0">
              <a:ln w="28575">
                <a:solidFill>
                  <a:schemeClr val="tx1"/>
                </a:solidFill>
              </a:ln>
            </a:endParaRPr>
          </a:p>
          <a:p>
            <a:endParaRPr lang="en-GB" dirty="0">
              <a:ln w="28575">
                <a:solidFill>
                  <a:schemeClr val="tx1"/>
                </a:solidFill>
              </a:ln>
            </a:endParaRPr>
          </a:p>
        </p:txBody>
      </p:sp>
      <p:sp>
        <p:nvSpPr>
          <p:cNvPr id="19" name="TextBox 18">
            <a:extLst>
              <a:ext uri="{FF2B5EF4-FFF2-40B4-BE49-F238E27FC236}">
                <a16:creationId xmlns:a16="http://schemas.microsoft.com/office/drawing/2014/main" id="{40FAB3A3-18AB-4213-9764-A644E7E36BF4}"/>
              </a:ext>
            </a:extLst>
          </p:cNvPr>
          <p:cNvSpPr txBox="1"/>
          <p:nvPr/>
        </p:nvSpPr>
        <p:spPr>
          <a:xfrm>
            <a:off x="4155562" y="12404038"/>
            <a:ext cx="2866863"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0" name="TextBox 19">
            <a:extLst>
              <a:ext uri="{FF2B5EF4-FFF2-40B4-BE49-F238E27FC236}">
                <a16:creationId xmlns:a16="http://schemas.microsoft.com/office/drawing/2014/main" id="{5993ED44-494C-4837-AED9-0F9CE1C1ADBD}"/>
              </a:ext>
            </a:extLst>
          </p:cNvPr>
          <p:cNvSpPr txBox="1"/>
          <p:nvPr/>
        </p:nvSpPr>
        <p:spPr>
          <a:xfrm>
            <a:off x="8040414" y="12183544"/>
            <a:ext cx="3109752"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2" name="TextBox 21">
            <a:extLst>
              <a:ext uri="{FF2B5EF4-FFF2-40B4-BE49-F238E27FC236}">
                <a16:creationId xmlns:a16="http://schemas.microsoft.com/office/drawing/2014/main" id="{6D285CC0-DB37-461C-9995-6AC2F9AECF99}"/>
              </a:ext>
            </a:extLst>
          </p:cNvPr>
          <p:cNvSpPr txBox="1"/>
          <p:nvPr/>
        </p:nvSpPr>
        <p:spPr>
          <a:xfrm>
            <a:off x="611900" y="12406006"/>
            <a:ext cx="2750341"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pic>
        <p:nvPicPr>
          <p:cNvPr id="2050" name="Picture 2" descr="How to Make an Awesome Travel Brochure [With Free Templates]">
            <a:extLst>
              <a:ext uri="{FF2B5EF4-FFF2-40B4-BE49-F238E27FC236}">
                <a16:creationId xmlns:a16="http://schemas.microsoft.com/office/drawing/2014/main" id="{6ED019EE-960F-4DE0-99C3-F912F0550D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1851" y="4021662"/>
            <a:ext cx="9594464" cy="7416732"/>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799AF31B-1791-45E3-9654-6099B3C702CE}"/>
              </a:ext>
            </a:extLst>
          </p:cNvPr>
          <p:cNvCxnSpPr>
            <a:cxnSpLocks/>
          </p:cNvCxnSpPr>
          <p:nvPr/>
        </p:nvCxnSpPr>
        <p:spPr>
          <a:xfrm flipH="1">
            <a:off x="1954924" y="7851893"/>
            <a:ext cx="1129202" cy="43316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19DC777-BE73-4881-96CD-CC959A75FAB0}"/>
              </a:ext>
            </a:extLst>
          </p:cNvPr>
          <p:cNvCxnSpPr>
            <a:cxnSpLocks/>
          </p:cNvCxnSpPr>
          <p:nvPr/>
        </p:nvCxnSpPr>
        <p:spPr>
          <a:xfrm>
            <a:off x="9763782" y="6779172"/>
            <a:ext cx="821901" cy="52894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F9AFCE4-0A77-40EE-B0DB-3B5F15EFFA9E}"/>
              </a:ext>
            </a:extLst>
          </p:cNvPr>
          <p:cNvCxnSpPr>
            <a:cxnSpLocks/>
          </p:cNvCxnSpPr>
          <p:nvPr/>
        </p:nvCxnSpPr>
        <p:spPr>
          <a:xfrm flipH="1">
            <a:off x="7361755" y="8418786"/>
            <a:ext cx="1214687" cy="5990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4DED85D-01BE-4580-B497-3C2E1DCAA01C}"/>
              </a:ext>
            </a:extLst>
          </p:cNvPr>
          <p:cNvCxnSpPr>
            <a:cxnSpLocks/>
          </p:cNvCxnSpPr>
          <p:nvPr/>
        </p:nvCxnSpPr>
        <p:spPr>
          <a:xfrm>
            <a:off x="4729655" y="8418786"/>
            <a:ext cx="378373" cy="3764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3077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68600"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2800767"/>
          </a:xfrm>
          <a:prstGeom prst="rect">
            <a:avLst/>
          </a:prstGeom>
          <a:noFill/>
        </p:spPr>
        <p:txBody>
          <a:bodyPr wrap="square" rtlCol="0">
            <a:spAutoFit/>
          </a:bodyPr>
          <a:lstStyle/>
          <a:p>
            <a:pPr algn="ctr"/>
            <a:r>
              <a:rPr lang="en-GB" sz="4400" u="sng" dirty="0">
                <a:latin typeface="Comic Sans MS" panose="030F0702030302020204" pitchFamily="66" charset="0"/>
              </a:rPr>
              <a:t>Text C</a:t>
            </a:r>
          </a:p>
          <a:p>
            <a:pPr algn="ctr"/>
            <a:endParaRPr lang="en-GB" sz="4400" u="sng" dirty="0">
              <a:latin typeface="Comic Sans MS" panose="030F0702030302020204" pitchFamily="66" charset="0"/>
            </a:endParaRPr>
          </a:p>
          <a:p>
            <a:pPr algn="ctr"/>
            <a:r>
              <a:rPr lang="en-GB" sz="3200" dirty="0">
                <a:latin typeface="Comic Sans MS" panose="030F0702030302020204" pitchFamily="66" charset="0"/>
              </a:rPr>
              <a:t>For each text, fill in the boxes with the structural feature used. </a:t>
            </a:r>
          </a:p>
          <a:p>
            <a:endParaRPr lang="en-GB" sz="2400" dirty="0">
              <a:latin typeface="Comic Sans MS" panose="030F0702030302020204" pitchFamily="66" charset="0"/>
            </a:endParaRPr>
          </a:p>
        </p:txBody>
      </p:sp>
      <p:cxnSp>
        <p:nvCxnSpPr>
          <p:cNvPr id="15" name="Straight Arrow Connector 14">
            <a:extLst>
              <a:ext uri="{FF2B5EF4-FFF2-40B4-BE49-F238E27FC236}">
                <a16:creationId xmlns:a16="http://schemas.microsoft.com/office/drawing/2014/main" id="{A6DBDB92-5249-4EF6-8CA3-616726DD87C7}"/>
              </a:ext>
            </a:extLst>
          </p:cNvPr>
          <p:cNvCxnSpPr/>
          <p:nvPr/>
        </p:nvCxnSpPr>
        <p:spPr>
          <a:xfrm>
            <a:off x="9763782" y="8639504"/>
            <a:ext cx="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8B9BE78-6FF6-4581-8391-A3DDACDA7020}"/>
              </a:ext>
            </a:extLst>
          </p:cNvPr>
          <p:cNvSpPr txBox="1"/>
          <p:nvPr/>
        </p:nvSpPr>
        <p:spPr>
          <a:xfrm>
            <a:off x="6185009" y="14585903"/>
            <a:ext cx="3337363" cy="923330"/>
          </a:xfrm>
          <a:prstGeom prst="rect">
            <a:avLst/>
          </a:prstGeom>
          <a:noFill/>
          <a:ln w="28575">
            <a:solidFill>
              <a:schemeClr val="tx1"/>
            </a:solidFill>
          </a:ln>
        </p:spPr>
        <p:txBody>
          <a:bodyPr wrap="square" rtlCol="0">
            <a:spAutoFit/>
          </a:bodyPr>
          <a:lstStyle/>
          <a:p>
            <a:r>
              <a:rPr lang="en-GB" dirty="0">
                <a:ln w="28575">
                  <a:solidFill>
                    <a:schemeClr val="tx1"/>
                  </a:solidFill>
                </a:ln>
              </a:rPr>
              <a:t>  </a:t>
            </a:r>
          </a:p>
          <a:p>
            <a:endParaRPr lang="en-GB" dirty="0">
              <a:ln w="28575">
                <a:solidFill>
                  <a:schemeClr val="tx1"/>
                </a:solidFill>
              </a:ln>
            </a:endParaRPr>
          </a:p>
          <a:p>
            <a:endParaRPr lang="en-GB" dirty="0">
              <a:ln w="28575">
                <a:solidFill>
                  <a:schemeClr val="tx1"/>
                </a:solidFill>
              </a:ln>
            </a:endParaRPr>
          </a:p>
        </p:txBody>
      </p:sp>
      <p:sp>
        <p:nvSpPr>
          <p:cNvPr id="19" name="TextBox 18">
            <a:extLst>
              <a:ext uri="{FF2B5EF4-FFF2-40B4-BE49-F238E27FC236}">
                <a16:creationId xmlns:a16="http://schemas.microsoft.com/office/drawing/2014/main" id="{40FAB3A3-18AB-4213-9764-A644E7E36BF4}"/>
              </a:ext>
            </a:extLst>
          </p:cNvPr>
          <p:cNvSpPr txBox="1"/>
          <p:nvPr/>
        </p:nvSpPr>
        <p:spPr>
          <a:xfrm>
            <a:off x="4155562" y="12404038"/>
            <a:ext cx="2866863"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0" name="TextBox 19">
            <a:extLst>
              <a:ext uri="{FF2B5EF4-FFF2-40B4-BE49-F238E27FC236}">
                <a16:creationId xmlns:a16="http://schemas.microsoft.com/office/drawing/2014/main" id="{5993ED44-494C-4837-AED9-0F9CE1C1ADBD}"/>
              </a:ext>
            </a:extLst>
          </p:cNvPr>
          <p:cNvSpPr txBox="1"/>
          <p:nvPr/>
        </p:nvSpPr>
        <p:spPr>
          <a:xfrm>
            <a:off x="8040414" y="12183544"/>
            <a:ext cx="3109752" cy="923330"/>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sp>
        <p:nvSpPr>
          <p:cNvPr id="22" name="TextBox 21">
            <a:extLst>
              <a:ext uri="{FF2B5EF4-FFF2-40B4-BE49-F238E27FC236}">
                <a16:creationId xmlns:a16="http://schemas.microsoft.com/office/drawing/2014/main" id="{6D285CC0-DB37-461C-9995-6AC2F9AECF99}"/>
              </a:ext>
            </a:extLst>
          </p:cNvPr>
          <p:cNvSpPr txBox="1"/>
          <p:nvPr/>
        </p:nvSpPr>
        <p:spPr>
          <a:xfrm>
            <a:off x="611900" y="12406006"/>
            <a:ext cx="2750341" cy="1200329"/>
          </a:xfrm>
          <a:prstGeom prst="rect">
            <a:avLst/>
          </a:prstGeom>
          <a:noFill/>
          <a:ln w="28575">
            <a:solidFill>
              <a:schemeClr val="tx1"/>
            </a:solidFill>
          </a:ln>
        </p:spPr>
        <p:txBody>
          <a:bodyPr wrap="square" rtlCol="0">
            <a:spAutoFit/>
          </a:bodyPr>
          <a:lstStyle/>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a:p>
            <a:endParaRPr lang="en-GB" dirty="0">
              <a:ln w="28575">
                <a:solidFill>
                  <a:schemeClr val="tx1"/>
                </a:solidFill>
              </a:ln>
            </a:endParaRPr>
          </a:p>
        </p:txBody>
      </p:sp>
      <p:pic>
        <p:nvPicPr>
          <p:cNvPr id="4098" name="Picture 2" descr="Question 3 (Foundation) Recap | miss, the dog ate my homework">
            <a:extLst>
              <a:ext uri="{FF2B5EF4-FFF2-40B4-BE49-F238E27FC236}">
                <a16:creationId xmlns:a16="http://schemas.microsoft.com/office/drawing/2014/main" id="{F3725E69-7A91-40D5-80D5-5AD8D6917E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427" y="3827905"/>
            <a:ext cx="10108333" cy="7151645"/>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799AF31B-1791-45E3-9654-6099B3C702CE}"/>
              </a:ext>
            </a:extLst>
          </p:cNvPr>
          <p:cNvCxnSpPr>
            <a:cxnSpLocks/>
          </p:cNvCxnSpPr>
          <p:nvPr/>
        </p:nvCxnSpPr>
        <p:spPr>
          <a:xfrm>
            <a:off x="1954924" y="9963807"/>
            <a:ext cx="0" cy="22197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4DED85D-01BE-4580-B497-3C2E1DCAA01C}"/>
              </a:ext>
            </a:extLst>
          </p:cNvPr>
          <p:cNvCxnSpPr>
            <a:cxnSpLocks/>
          </p:cNvCxnSpPr>
          <p:nvPr/>
        </p:nvCxnSpPr>
        <p:spPr>
          <a:xfrm>
            <a:off x="4729655" y="8418786"/>
            <a:ext cx="378373" cy="3764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F9AFCE4-0A77-40EE-B0DB-3B5F15EFFA9E}"/>
              </a:ext>
            </a:extLst>
          </p:cNvPr>
          <p:cNvCxnSpPr>
            <a:cxnSpLocks/>
          </p:cNvCxnSpPr>
          <p:nvPr/>
        </p:nvCxnSpPr>
        <p:spPr>
          <a:xfrm flipH="1">
            <a:off x="7361755" y="8418786"/>
            <a:ext cx="1214687" cy="5990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19DC777-BE73-4881-96CD-CC959A75FAB0}"/>
              </a:ext>
            </a:extLst>
          </p:cNvPr>
          <p:cNvCxnSpPr>
            <a:cxnSpLocks/>
          </p:cNvCxnSpPr>
          <p:nvPr/>
        </p:nvCxnSpPr>
        <p:spPr>
          <a:xfrm>
            <a:off x="9175531" y="6306207"/>
            <a:ext cx="1410152" cy="57623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391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Structural Features</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99239" y="1719403"/>
            <a:ext cx="10656584" cy="14126944"/>
          </a:xfrm>
          <a:prstGeom prst="rect">
            <a:avLst/>
          </a:prstGeom>
          <a:noFill/>
        </p:spPr>
        <p:txBody>
          <a:bodyPr wrap="square" rtlCol="0">
            <a:spAutoFit/>
          </a:bodyPr>
          <a:lstStyle/>
          <a:p>
            <a:r>
              <a:rPr lang="en-GB" sz="2800" dirty="0">
                <a:latin typeface="Comic Sans MS" panose="030F0702030302020204" pitchFamily="66" charset="0"/>
              </a:rPr>
              <a:t>Why do writer’s use structural features?</a:t>
            </a:r>
          </a:p>
          <a:p>
            <a:endParaRPr lang="en-GB" sz="2400" dirty="0">
              <a:latin typeface="Comic Sans MS" panose="030F0702030302020204" pitchFamily="66" charset="0"/>
            </a:endParaRPr>
          </a:p>
          <a:p>
            <a:r>
              <a:rPr lang="en-GB" sz="2400" dirty="0">
                <a:latin typeface="Comic Sans MS" panose="030F0702030302020204" pitchFamily="66" charset="0"/>
              </a:rPr>
              <a:t>Explain the use of some of the structural features you have identified in the text. </a:t>
            </a:r>
          </a:p>
          <a:p>
            <a:endParaRPr lang="en-GB" sz="2400" dirty="0">
              <a:latin typeface="Comic Sans MS" panose="030F0702030302020204" pitchFamily="66" charset="0"/>
            </a:endParaRPr>
          </a:p>
          <a:p>
            <a:r>
              <a:rPr lang="en-GB" sz="2400" dirty="0">
                <a:latin typeface="Comic Sans MS" panose="030F0702030302020204" pitchFamily="66" charset="0"/>
              </a:rPr>
              <a:t>Example:</a:t>
            </a:r>
          </a:p>
          <a:p>
            <a:r>
              <a:rPr lang="en-GB" sz="2400" dirty="0">
                <a:latin typeface="Comic Sans MS" panose="030F0702030302020204" pitchFamily="66" charset="0"/>
              </a:rPr>
              <a:t>In text A the writer uses a subheading “top tips”. This is used to make the reader aware that this is key information because it tells you these are the most important bits of advice. </a:t>
            </a:r>
          </a:p>
          <a:p>
            <a:endParaRPr lang="en-GB" sz="2400" dirty="0">
              <a:latin typeface="Comic Sans MS" panose="030F0702030302020204" pitchFamily="66" charset="0"/>
            </a:endParaRPr>
          </a:p>
          <a:p>
            <a:r>
              <a:rPr lang="en-GB" sz="2800" dirty="0">
                <a:latin typeface="Comic Sans MS" panose="030F0702030302020204" pitchFamily="66" charset="0"/>
              </a:rPr>
              <a:t>In text ……………the writer uses a………………………………………………..</a:t>
            </a:r>
          </a:p>
          <a:p>
            <a:endParaRPr lang="en-GB" sz="2800" dirty="0">
              <a:latin typeface="Comic Sans MS" panose="030F0702030302020204" pitchFamily="66" charset="0"/>
            </a:endParaRPr>
          </a:p>
          <a:p>
            <a:r>
              <a:rPr lang="en-GB" sz="2800" dirty="0">
                <a:latin typeface="Comic Sans MS" panose="030F0702030302020204" pitchFamily="66" charset="0"/>
              </a:rPr>
              <a:t>This is used to make the reader …………………………………………………</a:t>
            </a:r>
          </a:p>
          <a:p>
            <a:endParaRPr lang="en-GB" sz="2800" dirty="0">
              <a:latin typeface="Comic Sans MS" panose="030F0702030302020204" pitchFamily="66" charset="0"/>
            </a:endParaRPr>
          </a:p>
          <a:p>
            <a:r>
              <a:rPr lang="en-GB" sz="2800" dirty="0">
                <a:latin typeface="Comic Sans MS" panose="030F0702030302020204" pitchFamily="66" charset="0"/>
              </a:rPr>
              <a:t> because …………………………………………………………………………………………………</a:t>
            </a:r>
          </a:p>
          <a:p>
            <a:endParaRPr lang="en-GB" sz="2800" dirty="0">
              <a:latin typeface="Comic Sans MS" panose="030F0702030302020204" pitchFamily="66" charset="0"/>
            </a:endParaRPr>
          </a:p>
          <a:p>
            <a:r>
              <a:rPr lang="en-GB" sz="2800" dirty="0">
                <a:latin typeface="Comic Sans MS" panose="030F0702030302020204" pitchFamily="66" charset="0"/>
              </a:rPr>
              <a:t>………………………………………………………………………………………………………………</a:t>
            </a:r>
          </a:p>
          <a:p>
            <a:endParaRPr lang="en-GB" sz="2800" dirty="0">
              <a:latin typeface="Comic Sans MS" panose="030F0702030302020204" pitchFamily="66" charset="0"/>
            </a:endParaRPr>
          </a:p>
          <a:p>
            <a:r>
              <a:rPr lang="en-GB" sz="2800" dirty="0">
                <a:latin typeface="Comic Sans MS" panose="030F0702030302020204" pitchFamily="66" charset="0"/>
              </a:rPr>
              <a:t>text ……………the writer uses a………………………………………………..</a:t>
            </a:r>
          </a:p>
          <a:p>
            <a:endParaRPr lang="en-GB" sz="2800" dirty="0">
              <a:latin typeface="Comic Sans MS" panose="030F0702030302020204" pitchFamily="66" charset="0"/>
            </a:endParaRPr>
          </a:p>
          <a:p>
            <a:r>
              <a:rPr lang="en-GB" sz="2800" dirty="0">
                <a:latin typeface="Comic Sans MS" panose="030F0702030302020204" pitchFamily="66" charset="0"/>
              </a:rPr>
              <a:t>This is used to make the reader …………………………………………………</a:t>
            </a:r>
          </a:p>
          <a:p>
            <a:endParaRPr lang="en-GB" sz="2800" dirty="0">
              <a:latin typeface="Comic Sans MS" panose="030F0702030302020204" pitchFamily="66" charset="0"/>
            </a:endParaRPr>
          </a:p>
          <a:p>
            <a:r>
              <a:rPr lang="en-GB" sz="2800" dirty="0">
                <a:latin typeface="Comic Sans MS" panose="030F0702030302020204" pitchFamily="66" charset="0"/>
              </a:rPr>
              <a:t> because …………………………………………………………………………………………………</a:t>
            </a:r>
          </a:p>
          <a:p>
            <a:endParaRPr lang="en-GB" sz="2800" dirty="0">
              <a:latin typeface="Comic Sans MS" panose="030F0702030302020204" pitchFamily="66" charset="0"/>
            </a:endParaRPr>
          </a:p>
          <a:p>
            <a:r>
              <a:rPr lang="en-GB" sz="2800" dirty="0">
                <a:latin typeface="Comic Sans MS" panose="030F0702030302020204" pitchFamily="66" charset="0"/>
              </a:rPr>
              <a:t>………………………………………………………………………………………………………………</a:t>
            </a:r>
          </a:p>
          <a:p>
            <a:endParaRPr lang="en-GB" sz="2800" dirty="0">
              <a:latin typeface="Comic Sans MS" panose="030F0702030302020204" pitchFamily="66" charset="0"/>
            </a:endParaRPr>
          </a:p>
          <a:p>
            <a:r>
              <a:rPr lang="en-GB" sz="2800" dirty="0">
                <a:latin typeface="Comic Sans MS" panose="030F0702030302020204" pitchFamily="66" charset="0"/>
              </a:rPr>
              <a:t>text ……………the writer uses a………………………………………………..</a:t>
            </a:r>
          </a:p>
          <a:p>
            <a:endParaRPr lang="en-GB" sz="2800" dirty="0">
              <a:latin typeface="Comic Sans MS" panose="030F0702030302020204" pitchFamily="66" charset="0"/>
            </a:endParaRPr>
          </a:p>
          <a:p>
            <a:r>
              <a:rPr lang="en-GB" sz="2800" dirty="0">
                <a:latin typeface="Comic Sans MS" panose="030F0702030302020204" pitchFamily="66" charset="0"/>
              </a:rPr>
              <a:t>This is used to make the reader …………………………………………………</a:t>
            </a:r>
          </a:p>
          <a:p>
            <a:endParaRPr lang="en-GB" sz="2800" dirty="0">
              <a:latin typeface="Comic Sans MS" panose="030F0702030302020204" pitchFamily="66" charset="0"/>
            </a:endParaRPr>
          </a:p>
          <a:p>
            <a:r>
              <a:rPr lang="en-GB" sz="2800" dirty="0">
                <a:latin typeface="Comic Sans MS" panose="030F0702030302020204" pitchFamily="66" charset="0"/>
              </a:rPr>
              <a:t> because …………………………………………………………………………………………………</a:t>
            </a:r>
          </a:p>
          <a:p>
            <a:endParaRPr lang="en-GB" sz="2800" dirty="0">
              <a:latin typeface="Comic Sans MS" panose="030F0702030302020204" pitchFamily="66" charset="0"/>
            </a:endParaRPr>
          </a:p>
          <a:p>
            <a:r>
              <a:rPr lang="en-GB" sz="2800" dirty="0">
                <a:latin typeface="Comic Sans MS" panose="030F0702030302020204" pitchFamily="66" charset="0"/>
              </a:rPr>
              <a:t>………………………………………………………………………………………………………………</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266213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find the key words in the word search?</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10164641-D3E4-40DE-885D-A99D2B22B26F}"/>
              </a:ext>
            </a:extLst>
          </p:cNvPr>
          <p:cNvPicPr>
            <a:picLocks noChangeAspect="1"/>
          </p:cNvPicPr>
          <p:nvPr/>
        </p:nvPicPr>
        <p:blipFill>
          <a:blip r:embed="rId2"/>
          <a:stretch>
            <a:fillRect/>
          </a:stretch>
        </p:blipFill>
        <p:spPr>
          <a:xfrm>
            <a:off x="1041834" y="2662502"/>
            <a:ext cx="10311966" cy="11816822"/>
          </a:xfrm>
          <a:prstGeom prst="rect">
            <a:avLst/>
          </a:prstGeom>
        </p:spPr>
      </p:pic>
    </p:spTree>
    <p:extLst>
      <p:ext uri="{BB962C8B-B14F-4D97-AF65-F5344CB8AC3E}">
        <p14:creationId xmlns:p14="http://schemas.microsoft.com/office/powerpoint/2010/main" val="316697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Write down or look up the definitions for these key structural terms.  Answers over the page, but in the wrong order!</a:t>
            </a:r>
          </a:p>
        </p:txBody>
      </p:sp>
      <p:graphicFrame>
        <p:nvGraphicFramePr>
          <p:cNvPr id="6" name="Table 5">
            <a:extLst>
              <a:ext uri="{FF2B5EF4-FFF2-40B4-BE49-F238E27FC236}">
                <a16:creationId xmlns:a16="http://schemas.microsoft.com/office/drawing/2014/main" id="{15E5AEA6-95BF-4339-B46A-388E0B609375}"/>
              </a:ext>
            </a:extLst>
          </p:cNvPr>
          <p:cNvGraphicFramePr>
            <a:graphicFrameLocks noGrp="1"/>
          </p:cNvGraphicFramePr>
          <p:nvPr>
            <p:extLst>
              <p:ext uri="{D42A27DB-BD31-4B8C-83A1-F6EECF244321}">
                <p14:modId xmlns:p14="http://schemas.microsoft.com/office/powerpoint/2010/main" val="2047783256"/>
              </p:ext>
            </p:extLst>
          </p:nvPr>
        </p:nvGraphicFramePr>
        <p:xfrm>
          <a:off x="694592" y="2611247"/>
          <a:ext cx="10383385" cy="12779556"/>
        </p:xfrm>
        <a:graphic>
          <a:graphicData uri="http://schemas.openxmlformats.org/drawingml/2006/table">
            <a:tbl>
              <a:tblPr firstRow="1" bandRow="1">
                <a:tableStyleId>{5C22544A-7EE6-4342-B048-85BDC9FD1C3A}</a:tableStyleId>
              </a:tblPr>
              <a:tblGrid>
                <a:gridCol w="3925427">
                  <a:extLst>
                    <a:ext uri="{9D8B030D-6E8A-4147-A177-3AD203B41FA5}">
                      <a16:colId xmlns:a16="http://schemas.microsoft.com/office/drawing/2014/main" val="20000"/>
                    </a:ext>
                  </a:extLst>
                </a:gridCol>
                <a:gridCol w="6457958">
                  <a:extLst>
                    <a:ext uri="{9D8B030D-6E8A-4147-A177-3AD203B41FA5}">
                      <a16:colId xmlns:a16="http://schemas.microsoft.com/office/drawing/2014/main" val="20001"/>
                    </a:ext>
                  </a:extLst>
                </a:gridCol>
              </a:tblGrid>
              <a:tr h="817906">
                <a:tc>
                  <a:txBody>
                    <a:bodyPr/>
                    <a:lstStyle/>
                    <a:p>
                      <a:r>
                        <a:rPr lang="en-GB" sz="2800" dirty="0">
                          <a:solidFill>
                            <a:schemeClr val="tx1">
                              <a:lumMod val="95000"/>
                              <a:lumOff val="5000"/>
                            </a:schemeClr>
                          </a:solidFill>
                        </a:rPr>
                        <a:t>Structural</a:t>
                      </a:r>
                      <a:r>
                        <a:rPr lang="en-GB" sz="2800" baseline="0" dirty="0">
                          <a:solidFill>
                            <a:schemeClr val="tx1">
                              <a:lumMod val="95000"/>
                              <a:lumOff val="5000"/>
                            </a:schemeClr>
                          </a:solidFill>
                        </a:rPr>
                        <a:t> Feature</a:t>
                      </a:r>
                      <a:endParaRPr lang="en-GB" sz="28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r>
                        <a:rPr lang="en-GB" sz="2800" dirty="0">
                          <a:solidFill>
                            <a:schemeClr val="tx1">
                              <a:lumMod val="95000"/>
                              <a:lumOff val="5000"/>
                            </a:schemeClr>
                          </a:solidFill>
                        </a:rPr>
                        <a:t>What is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1196165">
                <a:tc>
                  <a:txBody>
                    <a:bodyPr/>
                    <a:lstStyle/>
                    <a:p>
                      <a:r>
                        <a:rPr lang="en-GB" sz="2800" dirty="0"/>
                        <a:t>Foreshadowing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196165">
                <a:tc>
                  <a:txBody>
                    <a:bodyPr/>
                    <a:lstStyle/>
                    <a:p>
                      <a:r>
                        <a:rPr lang="en-GB" sz="2800" dirty="0"/>
                        <a:t>Dialogue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196165">
                <a:tc>
                  <a:txBody>
                    <a:bodyPr/>
                    <a:lstStyle/>
                    <a:p>
                      <a:r>
                        <a:rPr lang="en-GB" sz="2800" dirty="0"/>
                        <a:t>Opening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1196165">
                <a:tc>
                  <a:txBody>
                    <a:bodyPr/>
                    <a:lstStyle/>
                    <a:p>
                      <a:r>
                        <a:rPr lang="en-GB" sz="2800" dirty="0"/>
                        <a:t>Closing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1196165">
                <a:tc>
                  <a:txBody>
                    <a:bodyPr/>
                    <a:lstStyle/>
                    <a:p>
                      <a:r>
                        <a:rPr lang="en-GB" sz="2800" dirty="0"/>
                        <a:t>One Sentence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1196165">
                <a:tc>
                  <a:txBody>
                    <a:bodyPr/>
                    <a:lstStyle/>
                    <a:p>
                      <a:r>
                        <a:rPr lang="en-GB" sz="2800" dirty="0"/>
                        <a:t>Climax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1196165">
                <a:tc>
                  <a:txBody>
                    <a:bodyPr/>
                    <a:lstStyle/>
                    <a:p>
                      <a:r>
                        <a:rPr lang="en-GB" sz="2800" dirty="0"/>
                        <a:t>Atmosphere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1196165">
                <a:tc>
                  <a:txBody>
                    <a:bodyPr/>
                    <a:lstStyle/>
                    <a:p>
                      <a:r>
                        <a:rPr lang="en-GB" sz="2800" dirty="0"/>
                        <a:t>Setting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1196165">
                <a:tc>
                  <a:txBody>
                    <a:bodyPr/>
                    <a:lstStyle/>
                    <a:p>
                      <a:r>
                        <a:rPr lang="en-GB" sz="2800" dirty="0"/>
                        <a:t>Shift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1196165">
                <a:tc>
                  <a:txBody>
                    <a:bodyPr/>
                    <a:lstStyle/>
                    <a:p>
                      <a:r>
                        <a:rPr lang="en-GB" sz="2800" dirty="0"/>
                        <a:t>Perspective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138884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graphicFrame>
        <p:nvGraphicFramePr>
          <p:cNvPr id="7" name="Table 6">
            <a:extLst>
              <a:ext uri="{FF2B5EF4-FFF2-40B4-BE49-F238E27FC236}">
                <a16:creationId xmlns:a16="http://schemas.microsoft.com/office/drawing/2014/main" id="{7B172687-AB44-4818-AB6C-F5D53F7632DD}"/>
              </a:ext>
            </a:extLst>
          </p:cNvPr>
          <p:cNvGraphicFramePr>
            <a:graphicFrameLocks noGrp="1"/>
          </p:cNvGraphicFramePr>
          <p:nvPr>
            <p:extLst>
              <p:ext uri="{D42A27DB-BD31-4B8C-83A1-F6EECF244321}">
                <p14:modId xmlns:p14="http://schemas.microsoft.com/office/powerpoint/2010/main" val="451390051"/>
              </p:ext>
            </p:extLst>
          </p:nvPr>
        </p:nvGraphicFramePr>
        <p:xfrm>
          <a:off x="1130219" y="3992497"/>
          <a:ext cx="9593411" cy="9692640"/>
        </p:xfrm>
        <a:graphic>
          <a:graphicData uri="http://schemas.openxmlformats.org/drawingml/2006/table">
            <a:tbl>
              <a:tblPr firstRow="1" bandRow="1">
                <a:tableStyleId>{5C22544A-7EE6-4342-B048-85BDC9FD1C3A}</a:tableStyleId>
              </a:tblPr>
              <a:tblGrid>
                <a:gridCol w="9593411">
                  <a:extLst>
                    <a:ext uri="{9D8B030D-6E8A-4147-A177-3AD203B41FA5}">
                      <a16:colId xmlns:a16="http://schemas.microsoft.com/office/drawing/2014/main" val="20000"/>
                    </a:ext>
                  </a:extLst>
                </a:gridCol>
              </a:tblGrid>
              <a:tr h="630621">
                <a:tc>
                  <a:txBody>
                    <a:bodyPr/>
                    <a:lstStyle/>
                    <a:p>
                      <a:r>
                        <a:rPr lang="en-GB" sz="4800" b="0" dirty="0">
                          <a:solidFill>
                            <a:schemeClr val="tx1">
                              <a:lumMod val="95000"/>
                              <a:lumOff val="5000"/>
                            </a:schemeClr>
                          </a:solidFill>
                        </a:rPr>
                        <a:t>A</a:t>
                      </a:r>
                      <a:r>
                        <a:rPr lang="en-GB" sz="4800" b="0" baseline="0" dirty="0">
                          <a:solidFill>
                            <a:schemeClr val="tx1">
                              <a:lumMod val="95000"/>
                              <a:lumOff val="5000"/>
                            </a:schemeClr>
                          </a:solidFill>
                        </a:rPr>
                        <a:t> paragraph of only one sentence at a dramatic point. </a:t>
                      </a:r>
                      <a:endParaRPr lang="en-GB" sz="4800" b="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59903">
                <a:tc>
                  <a:txBody>
                    <a:bodyPr/>
                    <a:lstStyle/>
                    <a:p>
                      <a:r>
                        <a:rPr lang="en-GB" sz="4800" dirty="0"/>
                        <a:t>The first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59903">
                <a:tc>
                  <a:txBody>
                    <a:bodyPr/>
                    <a:lstStyle/>
                    <a:p>
                      <a:r>
                        <a:rPr lang="en-GB" sz="4800" dirty="0"/>
                        <a:t>The person who</a:t>
                      </a:r>
                      <a:r>
                        <a:rPr lang="en-GB" sz="4800" baseline="0" dirty="0"/>
                        <a:t> the text focuses on.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59903">
                <a:tc>
                  <a:txBody>
                    <a:bodyPr/>
                    <a:lstStyle/>
                    <a:p>
                      <a:r>
                        <a:rPr lang="en-GB" sz="4800" dirty="0"/>
                        <a:t>The mood</a:t>
                      </a:r>
                      <a:r>
                        <a:rPr lang="en-GB" sz="4800" baseline="0" dirty="0"/>
                        <a:t> or tone of the extract.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59903">
                <a:tc>
                  <a:txBody>
                    <a:bodyPr/>
                    <a:lstStyle/>
                    <a:p>
                      <a:r>
                        <a:rPr lang="en-GB" sz="4800" dirty="0"/>
                        <a:t>Hints</a:t>
                      </a:r>
                      <a:r>
                        <a:rPr lang="en-GB" sz="4800" baseline="0" dirty="0"/>
                        <a:t> at events to come.</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59903">
                <a:tc>
                  <a:txBody>
                    <a:bodyPr/>
                    <a:lstStyle/>
                    <a:p>
                      <a:r>
                        <a:rPr lang="en-GB" sz="4800" dirty="0"/>
                        <a:t>The most intense</a:t>
                      </a:r>
                      <a:r>
                        <a:rPr lang="en-GB" sz="4800" baseline="0" dirty="0"/>
                        <a:t> point of the extract.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59903">
                <a:tc>
                  <a:txBody>
                    <a:bodyPr/>
                    <a:lstStyle/>
                    <a:p>
                      <a:r>
                        <a:rPr lang="en-GB" sz="4800" dirty="0"/>
                        <a:t>A change in focus.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559903">
                <a:tc>
                  <a:txBody>
                    <a:bodyPr/>
                    <a:lstStyle/>
                    <a:p>
                      <a:r>
                        <a:rPr lang="en-GB" sz="4800" dirty="0"/>
                        <a:t>Characters</a:t>
                      </a:r>
                      <a:r>
                        <a:rPr lang="en-GB" sz="4800" baseline="0" dirty="0"/>
                        <a:t> speaking to each other. </a:t>
                      </a:r>
                      <a:endParaRPr lang="en-GB" sz="4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559903">
                <a:tc>
                  <a:txBody>
                    <a:bodyPr/>
                    <a:lstStyle/>
                    <a:p>
                      <a:r>
                        <a:rPr lang="en-GB" sz="4800" dirty="0"/>
                        <a:t>The time or place where the text is happening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559903">
                <a:tc>
                  <a:txBody>
                    <a:bodyPr/>
                    <a:lstStyle/>
                    <a:p>
                      <a:r>
                        <a:rPr lang="en-GB" sz="4800" dirty="0"/>
                        <a:t>The last paragraph.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sp>
        <p:nvSpPr>
          <p:cNvPr id="8" name="TextBox 7">
            <a:extLst>
              <a:ext uri="{FF2B5EF4-FFF2-40B4-BE49-F238E27FC236}">
                <a16:creationId xmlns:a16="http://schemas.microsoft.com/office/drawing/2014/main" id="{1E7122E3-6D89-4D75-A9A4-8B71F609A2C0}"/>
              </a:ext>
            </a:extLst>
          </p:cNvPr>
          <p:cNvSpPr txBox="1"/>
          <p:nvPr/>
        </p:nvSpPr>
        <p:spPr>
          <a:xfrm>
            <a:off x="1261747" y="1903360"/>
            <a:ext cx="8974019" cy="1200329"/>
          </a:xfrm>
          <a:prstGeom prst="rect">
            <a:avLst/>
          </a:prstGeom>
          <a:noFill/>
        </p:spPr>
        <p:txBody>
          <a:bodyPr wrap="square" rtlCol="0">
            <a:spAutoFit/>
          </a:bodyPr>
          <a:lstStyle/>
          <a:p>
            <a:pPr algn="ctr"/>
            <a:r>
              <a:rPr lang="en-GB" sz="3600" dirty="0">
                <a:latin typeface="Comic Sans MS" panose="030F0702030302020204" pitchFamily="66" charset="0"/>
              </a:rPr>
              <a:t>Put the answers in the right places and cross off. </a:t>
            </a:r>
          </a:p>
        </p:txBody>
      </p:sp>
    </p:spTree>
    <p:extLst>
      <p:ext uri="{BB962C8B-B14F-4D97-AF65-F5344CB8AC3E}">
        <p14:creationId xmlns:p14="http://schemas.microsoft.com/office/powerpoint/2010/main" val="276731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10" name="Rectangle 9">
            <a:extLst>
              <a:ext uri="{FF2B5EF4-FFF2-40B4-BE49-F238E27FC236}">
                <a16:creationId xmlns:a16="http://schemas.microsoft.com/office/drawing/2014/main" id="{9ED437B2-6E61-4955-8C8C-BB91B9812730}"/>
              </a:ext>
            </a:extLst>
          </p:cNvPr>
          <p:cNvSpPr/>
          <p:nvPr/>
        </p:nvSpPr>
        <p:spPr>
          <a:xfrm>
            <a:off x="2065283" y="4666593"/>
            <a:ext cx="6479627" cy="394138"/>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3B67654-2248-4306-9FF3-F7044D56B270}"/>
              </a:ext>
            </a:extLst>
          </p:cNvPr>
          <p:cNvSpPr txBox="1"/>
          <p:nvPr/>
        </p:nvSpPr>
        <p:spPr>
          <a:xfrm>
            <a:off x="1008993" y="6164318"/>
            <a:ext cx="9793932" cy="2062103"/>
          </a:xfrm>
          <a:prstGeom prst="rect">
            <a:avLst/>
          </a:prstGeom>
          <a:noFill/>
        </p:spPr>
        <p:txBody>
          <a:bodyPr wrap="square" rtlCol="0">
            <a:spAutoFit/>
          </a:bodyPr>
          <a:lstStyle/>
          <a:p>
            <a:r>
              <a:rPr lang="en-GB" sz="3200" dirty="0"/>
              <a:t>For Paper 1 Question 3, you are going to be asked about the structure of the text. </a:t>
            </a:r>
          </a:p>
          <a:p>
            <a:endParaRPr lang="en-GB" sz="3200" dirty="0"/>
          </a:p>
          <a:p>
            <a:r>
              <a:rPr lang="en-GB" sz="3200" dirty="0"/>
              <a:t>The first bullet point talks about the beginning of the text. </a:t>
            </a:r>
          </a:p>
        </p:txBody>
      </p:sp>
      <p:sp>
        <p:nvSpPr>
          <p:cNvPr id="11" name="Oval 10">
            <a:extLst>
              <a:ext uri="{FF2B5EF4-FFF2-40B4-BE49-F238E27FC236}">
                <a16:creationId xmlns:a16="http://schemas.microsoft.com/office/drawing/2014/main" id="{1F0D045E-3F87-4140-9EB6-FD1CC58DE72A}"/>
              </a:ext>
            </a:extLst>
          </p:cNvPr>
          <p:cNvSpPr/>
          <p:nvPr/>
        </p:nvSpPr>
        <p:spPr>
          <a:xfrm>
            <a:off x="3036739" y="12218821"/>
            <a:ext cx="4876800" cy="2960915"/>
          </a:xfrm>
          <a:prstGeom prst="ellips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lvl="0" algn="ctr">
              <a:defRPr/>
            </a:pPr>
            <a:r>
              <a:rPr lang="en-GB" sz="3200" b="1" dirty="0">
                <a:solidFill>
                  <a:prstClr val="black"/>
                </a:solidFill>
              </a:rPr>
              <a:t>What grabs your attention when watching the </a:t>
            </a:r>
            <a:r>
              <a:rPr lang="en-GB" sz="3200" b="1" u="sng" dirty="0">
                <a:solidFill>
                  <a:prstClr val="black"/>
                </a:solidFill>
              </a:rPr>
              <a:t>opening </a:t>
            </a:r>
            <a:r>
              <a:rPr lang="en-GB" sz="3200" b="1" dirty="0">
                <a:solidFill>
                  <a:prstClr val="black"/>
                </a:solidFill>
              </a:rPr>
              <a:t>to a film?</a:t>
            </a:r>
          </a:p>
        </p:txBody>
      </p:sp>
      <p:cxnSp>
        <p:nvCxnSpPr>
          <p:cNvPr id="12" name="Straight Arrow Connector 11">
            <a:extLst>
              <a:ext uri="{FF2B5EF4-FFF2-40B4-BE49-F238E27FC236}">
                <a16:creationId xmlns:a16="http://schemas.microsoft.com/office/drawing/2014/main" id="{847C1C9E-4040-4CE1-A3E3-669B43EBACC1}"/>
              </a:ext>
            </a:extLst>
          </p:cNvPr>
          <p:cNvCxnSpPr/>
          <p:nvPr/>
        </p:nvCxnSpPr>
        <p:spPr>
          <a:xfrm flipV="1">
            <a:off x="7521653" y="11957564"/>
            <a:ext cx="1023257" cy="9579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3002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sp>
        <p:nvSpPr>
          <p:cNvPr id="8" name="TextBox 7">
            <a:extLst>
              <a:ext uri="{FF2B5EF4-FFF2-40B4-BE49-F238E27FC236}">
                <a16:creationId xmlns:a16="http://schemas.microsoft.com/office/drawing/2014/main" id="{6A4FEA21-941F-4010-86C5-CF019C0B8984}"/>
              </a:ext>
            </a:extLst>
          </p:cNvPr>
          <p:cNvSpPr txBox="1"/>
          <p:nvPr/>
        </p:nvSpPr>
        <p:spPr>
          <a:xfrm>
            <a:off x="842617" y="2186223"/>
            <a:ext cx="7315200" cy="81560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Watch the example openings &amp; complete the table: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B050"/>
                </a:solidFill>
                <a:latin typeface="Calibri" panose="020F0502020204030204"/>
              </a:rPr>
              <a:t>Emerging</a:t>
            </a:r>
            <a:r>
              <a:rPr kumimoji="0" lang="en-GB" sz="3200" b="1" i="0" u="none" strike="noStrike" kern="1200" cap="none" spc="0" normalizeH="0" baseline="0" noProof="0" dirty="0">
                <a:ln>
                  <a:noFill/>
                </a:ln>
                <a:solidFill>
                  <a:srgbClr val="00B050"/>
                </a:solidFill>
                <a:effectLst/>
                <a:uLnTx/>
                <a:uFillTx/>
                <a:latin typeface="Calibri" panose="020F0502020204030204"/>
              </a:rPr>
              <a:t>: </a:t>
            </a:r>
            <a:r>
              <a:rPr kumimoji="0" lang="en-GB" sz="3200" b="0" i="0" u="none" strike="noStrike" kern="1200" cap="none" spc="0" normalizeH="0" baseline="0" noProof="0" dirty="0">
                <a:ln>
                  <a:noFill/>
                </a:ln>
                <a:solidFill>
                  <a:prstClr val="black"/>
                </a:solidFill>
                <a:effectLst/>
                <a:uLnTx/>
                <a:uFillTx/>
                <a:latin typeface="Calibri" panose="020F0502020204030204"/>
              </a:rPr>
              <a:t>Will</a:t>
            </a:r>
            <a:r>
              <a:rPr kumimoji="0" lang="en-GB" sz="3200" b="0" i="0" u="none" strike="noStrike" kern="1200" cap="none" spc="0" normalizeH="0" noProof="0" dirty="0">
                <a:ln>
                  <a:noFill/>
                </a:ln>
                <a:solidFill>
                  <a:prstClr val="black"/>
                </a:solidFill>
                <a:effectLst/>
                <a:uLnTx/>
                <a:uFillTx/>
                <a:latin typeface="Calibri" panose="020F0502020204030204"/>
              </a:rPr>
              <a:t> watch the videos and give at least one reason someone would watch them.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ED7D31">
                    <a:lumMod val="75000"/>
                  </a:srgbClr>
                </a:solidFill>
                <a:effectLst/>
                <a:uLnTx/>
                <a:uFillTx/>
                <a:latin typeface="Calibri" panose="020F0502020204030204"/>
              </a:rPr>
              <a:t>Developing: </a:t>
            </a:r>
            <a:r>
              <a:rPr kumimoji="0" lang="en-GB" sz="3200" i="0" u="none" strike="noStrike" kern="1200" cap="none" spc="0" normalizeH="0" baseline="0" noProof="0" dirty="0">
                <a:ln>
                  <a:noFill/>
                </a:ln>
                <a:effectLst/>
                <a:uLnTx/>
                <a:uFillTx/>
                <a:latin typeface="Calibri" panose="020F0502020204030204"/>
              </a:rPr>
              <a:t>Will</a:t>
            </a:r>
            <a:r>
              <a:rPr kumimoji="0" lang="en-GB" sz="3200" i="0" u="none" strike="noStrike" kern="1200" cap="none" spc="0" normalizeH="0" noProof="0" dirty="0">
                <a:ln>
                  <a:noFill/>
                </a:ln>
                <a:effectLst/>
                <a:uLnTx/>
                <a:uFillTx/>
                <a:latin typeface="Calibri" panose="020F0502020204030204"/>
              </a:rPr>
              <a:t> give more than one way they have tried to appeal to their audience.</a:t>
            </a: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0000"/>
                </a:solidFill>
                <a:effectLst/>
                <a:uLnTx/>
                <a:uFillTx/>
                <a:latin typeface="Calibri" panose="020F0502020204030204"/>
              </a:rPr>
              <a:t>Secure: </a:t>
            </a:r>
            <a:r>
              <a:rPr lang="en-GB" sz="3200" dirty="0">
                <a:solidFill>
                  <a:prstClr val="black"/>
                </a:solidFill>
                <a:latin typeface="Calibri" panose="020F0502020204030204"/>
              </a:rPr>
              <a:t>Will refer to specific techniques or features used.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1" dirty="0">
              <a:solidFill>
                <a:srgbClr val="7030A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7030A0"/>
                </a:solidFill>
                <a:effectLst/>
                <a:uLnTx/>
                <a:uFillTx/>
                <a:latin typeface="Calibri" panose="020F0502020204030204"/>
              </a:rPr>
              <a:t>Mastered: </a:t>
            </a:r>
            <a:r>
              <a:rPr lang="en-GB" sz="3200" dirty="0">
                <a:latin typeface="Calibri" panose="020F0502020204030204"/>
              </a:rPr>
              <a:t>Evaluate which one you would choose to watch and why.</a:t>
            </a:r>
            <a:endParaRPr kumimoji="0" lang="en-GB" sz="3200" b="1" i="0" u="none" strike="noStrike" kern="1200" cap="none" spc="0" normalizeH="0" baseline="0" noProof="0" dirty="0">
              <a:ln>
                <a:noFill/>
              </a:ln>
              <a:solidFill>
                <a:srgbClr val="7030A0"/>
              </a:solidFill>
              <a:effectLst/>
              <a:uLnTx/>
              <a:uFillTx/>
              <a:latin typeface="Calibri" panose="020F0502020204030204"/>
            </a:endParaRPr>
          </a:p>
        </p:txBody>
      </p:sp>
      <p:sp>
        <p:nvSpPr>
          <p:cNvPr id="9" name="TextBox 8">
            <a:extLst>
              <a:ext uri="{FF2B5EF4-FFF2-40B4-BE49-F238E27FC236}">
                <a16:creationId xmlns:a16="http://schemas.microsoft.com/office/drawing/2014/main" id="{CADD035F-7269-4A0C-A9A7-811B8E702FC2}"/>
              </a:ext>
            </a:extLst>
          </p:cNvPr>
          <p:cNvSpPr txBox="1"/>
          <p:nvPr/>
        </p:nvSpPr>
        <p:spPr>
          <a:xfrm>
            <a:off x="8366698" y="1903360"/>
            <a:ext cx="2982685" cy="8525411"/>
          </a:xfrm>
          <a:prstGeom prst="rect">
            <a:avLst/>
          </a:prstGeom>
          <a:noFill/>
          <a:ln w="2857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3600" b="1" dirty="0"/>
              <a:t>Key Words:</a:t>
            </a:r>
          </a:p>
          <a:p>
            <a:r>
              <a:rPr lang="en-GB" sz="3200" dirty="0"/>
              <a:t>Music</a:t>
            </a:r>
          </a:p>
          <a:p>
            <a:r>
              <a:rPr lang="en-GB" sz="3200" dirty="0"/>
              <a:t>Action</a:t>
            </a:r>
          </a:p>
          <a:p>
            <a:r>
              <a:rPr lang="en-GB" sz="3200" dirty="0"/>
              <a:t>Audience</a:t>
            </a:r>
          </a:p>
          <a:p>
            <a:r>
              <a:rPr lang="en-GB" sz="3200" dirty="0"/>
              <a:t>Mystery</a:t>
            </a:r>
          </a:p>
          <a:p>
            <a:r>
              <a:rPr lang="en-GB" sz="3200" dirty="0"/>
              <a:t>Questions</a:t>
            </a:r>
          </a:p>
          <a:p>
            <a:r>
              <a:rPr lang="en-GB" sz="3200" dirty="0"/>
              <a:t>Horror</a:t>
            </a:r>
          </a:p>
          <a:p>
            <a:r>
              <a:rPr lang="en-GB" sz="3200" dirty="0"/>
              <a:t>Lighting</a:t>
            </a:r>
          </a:p>
          <a:p>
            <a:r>
              <a:rPr lang="en-GB" sz="3200" dirty="0"/>
              <a:t>Camera Angles</a:t>
            </a:r>
          </a:p>
          <a:p>
            <a:r>
              <a:rPr lang="en-GB" sz="3200" dirty="0"/>
              <a:t>Characters</a:t>
            </a:r>
          </a:p>
          <a:p>
            <a:r>
              <a:rPr lang="en-GB" sz="3200" dirty="0"/>
              <a:t>Costumes</a:t>
            </a:r>
          </a:p>
          <a:p>
            <a:r>
              <a:rPr lang="en-GB" sz="3200" dirty="0"/>
              <a:t>Opening</a:t>
            </a:r>
          </a:p>
          <a:p>
            <a:r>
              <a:rPr lang="en-GB" sz="3200" dirty="0"/>
              <a:t>Foreshadowing</a:t>
            </a:r>
          </a:p>
          <a:p>
            <a:r>
              <a:rPr lang="en-GB" sz="3200" dirty="0"/>
              <a:t>Atmosphere</a:t>
            </a:r>
          </a:p>
          <a:p>
            <a:r>
              <a:rPr lang="en-GB" sz="3200" dirty="0"/>
              <a:t>Setting</a:t>
            </a:r>
          </a:p>
          <a:p>
            <a:r>
              <a:rPr lang="en-GB" sz="3200" dirty="0"/>
              <a:t>Perspective</a:t>
            </a:r>
          </a:p>
          <a:p>
            <a:r>
              <a:rPr lang="en-GB" sz="3200" dirty="0"/>
              <a:t>Dialogue</a:t>
            </a:r>
          </a:p>
        </p:txBody>
      </p:sp>
      <p:sp>
        <p:nvSpPr>
          <p:cNvPr id="2" name="TextBox 1">
            <a:extLst>
              <a:ext uri="{FF2B5EF4-FFF2-40B4-BE49-F238E27FC236}">
                <a16:creationId xmlns:a16="http://schemas.microsoft.com/office/drawing/2014/main" id="{D5D09596-C87C-43CB-83A3-E0A7663E0221}"/>
              </a:ext>
            </a:extLst>
          </p:cNvPr>
          <p:cNvSpPr txBox="1"/>
          <p:nvPr/>
        </p:nvSpPr>
        <p:spPr>
          <a:xfrm>
            <a:off x="1103586" y="11351172"/>
            <a:ext cx="9699339" cy="4247317"/>
          </a:xfrm>
          <a:prstGeom prst="rect">
            <a:avLst/>
          </a:prstGeom>
          <a:noFill/>
        </p:spPr>
        <p:txBody>
          <a:bodyPr wrap="square" rtlCol="0">
            <a:spAutoFit/>
          </a:bodyPr>
          <a:lstStyle/>
          <a:p>
            <a:pPr marL="342900" indent="-342900">
              <a:buAutoNum type="arabicPeriod"/>
            </a:pPr>
            <a:r>
              <a:rPr lang="en-GB" sz="2800" dirty="0"/>
              <a:t>Batman Dark Night Opening </a:t>
            </a:r>
            <a:r>
              <a:rPr lang="en-GB" sz="2800" dirty="0">
                <a:hlinkClick r:id="rId2"/>
              </a:rPr>
              <a:t>https://www.youtube.com/watch?v=xLcHPsWK5xg</a:t>
            </a:r>
            <a:endParaRPr lang="en-GB" sz="2800" dirty="0"/>
          </a:p>
          <a:p>
            <a:pPr marL="342900" indent="-342900">
              <a:buAutoNum type="arabicPeriod"/>
            </a:pPr>
            <a:r>
              <a:rPr lang="en-GB" sz="2800" dirty="0"/>
              <a:t>Enduring Love Opening </a:t>
            </a:r>
            <a:r>
              <a:rPr lang="en-GB" sz="2800" dirty="0">
                <a:hlinkClick r:id="rId3"/>
              </a:rPr>
              <a:t>https://www.youtube.com/watch?v=YAe08lJXAb4</a:t>
            </a:r>
            <a:endParaRPr lang="en-GB" sz="2800" dirty="0"/>
          </a:p>
          <a:p>
            <a:pPr marL="342900" indent="-342900">
              <a:buAutoNum type="arabicPeriod"/>
            </a:pPr>
            <a:r>
              <a:rPr lang="en-GB" sz="2800" dirty="0"/>
              <a:t>Woman in Black Opening</a:t>
            </a:r>
          </a:p>
          <a:p>
            <a:r>
              <a:rPr lang="en-GB" sz="2800" dirty="0">
                <a:hlinkClick r:id="rId4"/>
              </a:rPr>
              <a:t>https://www.youtube.com/watch?v=oCR4tfQBd6w</a:t>
            </a:r>
            <a:endParaRPr lang="en-GB" sz="2800" dirty="0"/>
          </a:p>
          <a:p>
            <a:r>
              <a:rPr lang="en-GB" sz="2800" dirty="0"/>
              <a:t>4. Fast and Furious Opening</a:t>
            </a:r>
          </a:p>
          <a:p>
            <a:r>
              <a:rPr lang="en-GB" sz="2800" dirty="0">
                <a:hlinkClick r:id="rId5"/>
              </a:rPr>
              <a:t>https://www.youtube.com/watch?v=rcKbt9my_WI</a:t>
            </a:r>
            <a:endParaRPr lang="en-GB" sz="2800" dirty="0"/>
          </a:p>
          <a:p>
            <a:endParaRPr lang="en-GB" sz="2800" dirty="0"/>
          </a:p>
          <a:p>
            <a:pPr marL="342900" indent="-342900">
              <a:buAutoNum type="arabicPeriod"/>
            </a:pPr>
            <a:endParaRPr lang="en-GB" dirty="0"/>
          </a:p>
        </p:txBody>
      </p:sp>
    </p:spTree>
    <p:extLst>
      <p:ext uri="{BB962C8B-B14F-4D97-AF65-F5344CB8AC3E}">
        <p14:creationId xmlns:p14="http://schemas.microsoft.com/office/powerpoint/2010/main" val="2295187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083A3A54-A0E1-437C-95E8-4C49E75A0C03}"/>
              </a:ext>
            </a:extLst>
          </p:cNvPr>
          <p:cNvGraphicFramePr>
            <a:graphicFrameLocks noGrp="1"/>
          </p:cNvGraphicFramePr>
          <p:nvPr>
            <p:extLst>
              <p:ext uri="{D42A27DB-BD31-4B8C-83A1-F6EECF244321}">
                <p14:modId xmlns:p14="http://schemas.microsoft.com/office/powerpoint/2010/main" val="1906011309"/>
              </p:ext>
            </p:extLst>
          </p:nvPr>
        </p:nvGraphicFramePr>
        <p:xfrm>
          <a:off x="1117599" y="2454748"/>
          <a:ext cx="10108333" cy="10662159"/>
        </p:xfrm>
        <a:graphic>
          <a:graphicData uri="http://schemas.openxmlformats.org/drawingml/2006/table">
            <a:tbl>
              <a:tblPr firstRow="1" bandRow="1">
                <a:tableStyleId>{5940675A-B579-460E-94D1-54222C63F5DA}</a:tableStyleId>
              </a:tblPr>
              <a:tblGrid>
                <a:gridCol w="2319284">
                  <a:extLst>
                    <a:ext uri="{9D8B030D-6E8A-4147-A177-3AD203B41FA5}">
                      <a16:colId xmlns:a16="http://schemas.microsoft.com/office/drawing/2014/main" val="1223982909"/>
                    </a:ext>
                  </a:extLst>
                </a:gridCol>
                <a:gridCol w="7789049">
                  <a:extLst>
                    <a:ext uri="{9D8B030D-6E8A-4147-A177-3AD203B41FA5}">
                      <a16:colId xmlns:a16="http://schemas.microsoft.com/office/drawing/2014/main" val="4093631278"/>
                    </a:ext>
                  </a:extLst>
                </a:gridCol>
              </a:tblGrid>
              <a:tr h="1840987">
                <a:tc>
                  <a:txBody>
                    <a:bodyPr/>
                    <a:lstStyle/>
                    <a:p>
                      <a:r>
                        <a:rPr lang="en-GB" sz="3200" dirty="0"/>
                        <a:t>Title</a:t>
                      </a:r>
                      <a:endParaRPr lang="en-GB" sz="3200" dirty="0">
                        <a:solidFill>
                          <a:schemeClr val="tx1">
                            <a:lumMod val="95000"/>
                            <a:lumOff val="5000"/>
                          </a:schemeClr>
                        </a:solidFill>
                      </a:endParaRPr>
                    </a:p>
                  </a:txBody>
                  <a:tcPr/>
                </a:tc>
                <a:tc>
                  <a:txBody>
                    <a:bodyPr/>
                    <a:lstStyle/>
                    <a:p>
                      <a:r>
                        <a:rPr lang="en-GB" sz="3200" dirty="0"/>
                        <a:t>How does it try to interest the viewer?</a:t>
                      </a:r>
                      <a:endParaRPr lang="en-GB" sz="3200" dirty="0">
                        <a:solidFill>
                          <a:schemeClr val="tx1">
                            <a:lumMod val="95000"/>
                            <a:lumOff val="5000"/>
                          </a:schemeClr>
                        </a:solidFill>
                      </a:endParaRPr>
                    </a:p>
                  </a:txBody>
                  <a:tcPr/>
                </a:tc>
                <a:extLst>
                  <a:ext uri="{0D108BD9-81ED-4DB2-BD59-A6C34878D82A}">
                    <a16:rowId xmlns:a16="http://schemas.microsoft.com/office/drawing/2014/main" val="1220127338"/>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1489829019"/>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3815289793"/>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936446742"/>
                  </a:ext>
                </a:extLst>
              </a:tr>
              <a:tr h="2205293">
                <a:tc>
                  <a:txBody>
                    <a:bodyPr/>
                    <a:lstStyle/>
                    <a:p>
                      <a:endParaRPr lang="en-GB" sz="3200">
                        <a:solidFill>
                          <a:schemeClr val="tx1">
                            <a:lumMod val="95000"/>
                            <a:lumOff val="5000"/>
                          </a:schemeClr>
                        </a:solidFill>
                      </a:endParaRPr>
                    </a:p>
                  </a:txBody>
                  <a:tcPr/>
                </a:tc>
                <a:tc>
                  <a:txBody>
                    <a:bodyPr/>
                    <a:lstStyle/>
                    <a:p>
                      <a:endParaRPr lang="en-GB" sz="3200" dirty="0">
                        <a:solidFill>
                          <a:schemeClr val="tx1">
                            <a:lumMod val="95000"/>
                            <a:lumOff val="5000"/>
                          </a:schemeClr>
                        </a:solidFill>
                      </a:endParaRPr>
                    </a:p>
                  </a:txBody>
                  <a:tcPr/>
                </a:tc>
                <a:extLst>
                  <a:ext uri="{0D108BD9-81ED-4DB2-BD59-A6C34878D82A}">
                    <a16:rowId xmlns:a16="http://schemas.microsoft.com/office/drawing/2014/main" val="2864521214"/>
                  </a:ext>
                </a:extLst>
              </a:tr>
            </a:tbl>
          </a:graphicData>
        </a:graphic>
      </p:graphicFrame>
      <p:sp>
        <p:nvSpPr>
          <p:cNvPr id="3" name="TextBox 2">
            <a:extLst>
              <a:ext uri="{FF2B5EF4-FFF2-40B4-BE49-F238E27FC236}">
                <a16:creationId xmlns:a16="http://schemas.microsoft.com/office/drawing/2014/main" id="{D844F208-3C64-451A-A564-6988F31DA51F}"/>
              </a:ext>
            </a:extLst>
          </p:cNvPr>
          <p:cNvSpPr txBox="1"/>
          <p:nvPr/>
        </p:nvSpPr>
        <p:spPr>
          <a:xfrm>
            <a:off x="1117599" y="13621407"/>
            <a:ext cx="10108333" cy="1631216"/>
          </a:xfrm>
          <a:prstGeom prst="rect">
            <a:avLst/>
          </a:prstGeom>
          <a:noFill/>
        </p:spPr>
        <p:txBody>
          <a:bodyPr wrap="square" rtlCol="0">
            <a:spAutoFit/>
          </a:bodyPr>
          <a:lstStyle/>
          <a:p>
            <a:r>
              <a:rPr lang="en-GB" sz="2800" b="1" dirty="0">
                <a:solidFill>
                  <a:srgbClr val="7030A0"/>
                </a:solidFill>
              </a:rPr>
              <a:t>Extension: </a:t>
            </a:r>
            <a:r>
              <a:rPr lang="en-GB" sz="2800" dirty="0"/>
              <a:t>Which one do you think is most effective? Why?</a:t>
            </a:r>
          </a:p>
          <a:p>
            <a:endParaRPr lang="en-GB" dirty="0"/>
          </a:p>
          <a:p>
            <a:r>
              <a:rPr lang="en-GB" dirty="0"/>
              <a:t>_____________________________________________________________________________________</a:t>
            </a:r>
          </a:p>
          <a:p>
            <a:endParaRPr lang="en-GB" dirty="0"/>
          </a:p>
          <a:p>
            <a:r>
              <a:rPr lang="en-GB" dirty="0"/>
              <a:t>______________________________________________________________________________________</a:t>
            </a:r>
          </a:p>
        </p:txBody>
      </p:sp>
    </p:spTree>
    <p:extLst>
      <p:ext uri="{BB962C8B-B14F-4D97-AF65-F5344CB8AC3E}">
        <p14:creationId xmlns:p14="http://schemas.microsoft.com/office/powerpoint/2010/main" val="1327660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10" name="Rectangle 9">
            <a:extLst>
              <a:ext uri="{FF2B5EF4-FFF2-40B4-BE49-F238E27FC236}">
                <a16:creationId xmlns:a16="http://schemas.microsoft.com/office/drawing/2014/main" id="{9ED437B2-6E61-4955-8C8C-BB91B9812730}"/>
              </a:ext>
            </a:extLst>
          </p:cNvPr>
          <p:cNvSpPr/>
          <p:nvPr/>
        </p:nvSpPr>
        <p:spPr>
          <a:xfrm>
            <a:off x="2065283" y="4666593"/>
            <a:ext cx="6479627" cy="394138"/>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3B67654-2248-4306-9FF3-F7044D56B270}"/>
              </a:ext>
            </a:extLst>
          </p:cNvPr>
          <p:cNvSpPr txBox="1"/>
          <p:nvPr/>
        </p:nvSpPr>
        <p:spPr>
          <a:xfrm>
            <a:off x="1008993" y="6164318"/>
            <a:ext cx="9793932" cy="2062103"/>
          </a:xfrm>
          <a:prstGeom prst="rect">
            <a:avLst/>
          </a:prstGeom>
          <a:noFill/>
        </p:spPr>
        <p:txBody>
          <a:bodyPr wrap="square" rtlCol="0">
            <a:spAutoFit/>
          </a:bodyPr>
          <a:lstStyle/>
          <a:p>
            <a:r>
              <a:rPr lang="en-GB" sz="3200" dirty="0"/>
              <a:t>For Paper 1 Question 3, you are going to be asked about the structure of the text. </a:t>
            </a:r>
          </a:p>
          <a:p>
            <a:endParaRPr lang="en-GB" sz="3200" dirty="0"/>
          </a:p>
          <a:p>
            <a:r>
              <a:rPr lang="en-GB" sz="3200" dirty="0"/>
              <a:t>The first bullet point talks about the beginning of the text. </a:t>
            </a:r>
          </a:p>
        </p:txBody>
      </p:sp>
      <p:sp>
        <p:nvSpPr>
          <p:cNvPr id="11" name="Oval 10">
            <a:extLst>
              <a:ext uri="{FF2B5EF4-FFF2-40B4-BE49-F238E27FC236}">
                <a16:creationId xmlns:a16="http://schemas.microsoft.com/office/drawing/2014/main" id="{1F0D045E-3F87-4140-9EB6-FD1CC58DE72A}"/>
              </a:ext>
            </a:extLst>
          </p:cNvPr>
          <p:cNvSpPr/>
          <p:nvPr/>
        </p:nvSpPr>
        <p:spPr>
          <a:xfrm>
            <a:off x="3036739" y="12218821"/>
            <a:ext cx="4876800" cy="2960915"/>
          </a:xfrm>
          <a:prstGeom prst="ellips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lvl="0" algn="ctr">
              <a:defRPr/>
            </a:pPr>
            <a:r>
              <a:rPr lang="en-GB" sz="3200" b="1" dirty="0">
                <a:solidFill>
                  <a:prstClr val="black"/>
                </a:solidFill>
              </a:rPr>
              <a:t>What would grab your attention at the beginning of a text?</a:t>
            </a:r>
          </a:p>
        </p:txBody>
      </p:sp>
      <p:cxnSp>
        <p:nvCxnSpPr>
          <p:cNvPr id="12" name="Straight Arrow Connector 11">
            <a:extLst>
              <a:ext uri="{FF2B5EF4-FFF2-40B4-BE49-F238E27FC236}">
                <a16:creationId xmlns:a16="http://schemas.microsoft.com/office/drawing/2014/main" id="{847C1C9E-4040-4CE1-A3E3-669B43EBACC1}"/>
              </a:ext>
            </a:extLst>
          </p:cNvPr>
          <p:cNvCxnSpPr/>
          <p:nvPr/>
        </p:nvCxnSpPr>
        <p:spPr>
          <a:xfrm flipV="1">
            <a:off x="7521653" y="11957564"/>
            <a:ext cx="1023257" cy="9579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9386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sp>
        <p:nvSpPr>
          <p:cNvPr id="8" name="TextBox 7">
            <a:extLst>
              <a:ext uri="{FF2B5EF4-FFF2-40B4-BE49-F238E27FC236}">
                <a16:creationId xmlns:a16="http://schemas.microsoft.com/office/drawing/2014/main" id="{6A4FEA21-941F-4010-86C5-CF019C0B8984}"/>
              </a:ext>
            </a:extLst>
          </p:cNvPr>
          <p:cNvSpPr txBox="1"/>
          <p:nvPr/>
        </p:nvSpPr>
        <p:spPr>
          <a:xfrm>
            <a:off x="842617" y="2186223"/>
            <a:ext cx="7315200" cy="9140964"/>
          </a:xfrm>
          <a:prstGeom prst="rect">
            <a:avLst/>
          </a:prstGeom>
          <a:noFill/>
        </p:spPr>
        <p:txBody>
          <a:bodyPr wrap="square" rtlCol="0">
            <a:spAutoFit/>
          </a:bodyPr>
          <a:lstStyle/>
          <a:p>
            <a:pPr lvl="0" defTabSz="914400">
              <a:defRPr/>
            </a:pPr>
            <a:r>
              <a:rPr lang="en-GB" sz="4000" b="1" dirty="0">
                <a:solidFill>
                  <a:prstClr val="black"/>
                </a:solidFill>
              </a:rPr>
              <a:t>Read the opening extracts &amp; complete table:</a:t>
            </a:r>
          </a:p>
          <a:p>
            <a:pPr lvl="0" defTabSz="914400">
              <a:defRPr/>
            </a:pPr>
            <a:endParaRPr lang="en-GB" sz="4000" dirty="0">
              <a:solidFill>
                <a:prstClr val="black"/>
              </a:solidFill>
            </a:endParaRPr>
          </a:p>
          <a:p>
            <a:pPr lvl="0" defTabSz="914400">
              <a:defRPr/>
            </a:pPr>
            <a:r>
              <a:rPr lang="en-GB" sz="3600" b="1" dirty="0">
                <a:solidFill>
                  <a:srgbClr val="00B050"/>
                </a:solidFill>
              </a:rPr>
              <a:t>Emerging: </a:t>
            </a:r>
            <a:r>
              <a:rPr lang="en-GB" sz="3600" dirty="0">
                <a:solidFill>
                  <a:prstClr val="black"/>
                </a:solidFill>
              </a:rPr>
              <a:t>Will read the openings and give at least one reason they are effective.</a:t>
            </a:r>
          </a:p>
          <a:p>
            <a:pPr lvl="0" defTabSz="914400">
              <a:defRPr/>
            </a:pPr>
            <a:endParaRPr lang="en-GB" sz="3600" dirty="0">
              <a:solidFill>
                <a:prstClr val="black"/>
              </a:solidFill>
            </a:endParaRPr>
          </a:p>
          <a:p>
            <a:pPr lvl="0" defTabSz="914400">
              <a:defRPr/>
            </a:pPr>
            <a:r>
              <a:rPr lang="en-GB" sz="3600" b="1" dirty="0">
                <a:solidFill>
                  <a:srgbClr val="ED7D31">
                    <a:lumMod val="75000"/>
                  </a:srgbClr>
                </a:solidFill>
              </a:rPr>
              <a:t>Developing: </a:t>
            </a:r>
            <a:r>
              <a:rPr lang="en-GB" sz="3600" dirty="0"/>
              <a:t>Will give more than one way they have tried to appeal to the reader.</a:t>
            </a:r>
            <a:endParaRPr lang="en-GB" sz="3600" dirty="0">
              <a:solidFill>
                <a:prstClr val="black"/>
              </a:solidFill>
            </a:endParaRPr>
          </a:p>
          <a:p>
            <a:pPr lvl="0" defTabSz="914400">
              <a:defRPr/>
            </a:pPr>
            <a:endParaRPr lang="en-GB" sz="3600" dirty="0">
              <a:solidFill>
                <a:prstClr val="black"/>
              </a:solidFill>
            </a:endParaRPr>
          </a:p>
          <a:p>
            <a:pPr lvl="0" defTabSz="914400">
              <a:defRPr/>
            </a:pPr>
            <a:r>
              <a:rPr lang="en-GB" sz="3600" b="1" dirty="0">
                <a:solidFill>
                  <a:srgbClr val="FF0000"/>
                </a:solidFill>
              </a:rPr>
              <a:t>Secure: </a:t>
            </a:r>
            <a:r>
              <a:rPr lang="en-GB" sz="3600" dirty="0">
                <a:solidFill>
                  <a:prstClr val="black"/>
                </a:solidFill>
              </a:rPr>
              <a:t>Will refer to specific techniques or features used. </a:t>
            </a:r>
          </a:p>
          <a:p>
            <a:pPr lvl="0" defTabSz="914400">
              <a:defRPr/>
            </a:pPr>
            <a:endParaRPr lang="en-GB" sz="3600" dirty="0">
              <a:solidFill>
                <a:prstClr val="black"/>
              </a:solidFill>
            </a:endParaRPr>
          </a:p>
          <a:p>
            <a:pPr lvl="0" defTabSz="914400">
              <a:defRPr/>
            </a:pPr>
            <a:r>
              <a:rPr lang="en-GB" sz="3600" b="1" dirty="0">
                <a:solidFill>
                  <a:srgbClr val="7030A0"/>
                </a:solidFill>
              </a:rPr>
              <a:t>Mastered: </a:t>
            </a:r>
            <a:r>
              <a:rPr lang="en-GB" sz="3600" dirty="0"/>
              <a:t>Evaluate which one you would choose to read and why.</a:t>
            </a:r>
            <a:endParaRPr lang="en-GB" sz="3600" b="1" dirty="0">
              <a:solidFill>
                <a:srgbClr val="7030A0"/>
              </a:solidFill>
            </a:endParaRPr>
          </a:p>
        </p:txBody>
      </p:sp>
      <p:sp>
        <p:nvSpPr>
          <p:cNvPr id="9" name="TextBox 8">
            <a:extLst>
              <a:ext uri="{FF2B5EF4-FFF2-40B4-BE49-F238E27FC236}">
                <a16:creationId xmlns:a16="http://schemas.microsoft.com/office/drawing/2014/main" id="{CADD035F-7269-4A0C-A9A7-811B8E702FC2}"/>
              </a:ext>
            </a:extLst>
          </p:cNvPr>
          <p:cNvSpPr txBox="1"/>
          <p:nvPr/>
        </p:nvSpPr>
        <p:spPr>
          <a:xfrm>
            <a:off x="8366698" y="1903360"/>
            <a:ext cx="2982685" cy="8525411"/>
          </a:xfrm>
          <a:prstGeom prst="rect">
            <a:avLst/>
          </a:prstGeom>
          <a:noFill/>
          <a:ln w="2857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3600" b="1" dirty="0"/>
              <a:t>Key Words:</a:t>
            </a:r>
          </a:p>
          <a:p>
            <a:r>
              <a:rPr lang="en-GB" sz="3200" dirty="0"/>
              <a:t>Action</a:t>
            </a:r>
          </a:p>
          <a:p>
            <a:r>
              <a:rPr lang="en-GB" sz="3200" dirty="0"/>
              <a:t>Mystery</a:t>
            </a:r>
          </a:p>
          <a:p>
            <a:r>
              <a:rPr lang="en-GB" sz="3200" dirty="0"/>
              <a:t>Read</a:t>
            </a:r>
          </a:p>
          <a:p>
            <a:r>
              <a:rPr lang="en-GB" sz="3200" dirty="0"/>
              <a:t>Questions</a:t>
            </a:r>
          </a:p>
          <a:p>
            <a:r>
              <a:rPr lang="en-GB" sz="3200" dirty="0"/>
              <a:t>Horror</a:t>
            </a:r>
          </a:p>
          <a:p>
            <a:r>
              <a:rPr lang="en-GB" sz="3200" dirty="0"/>
              <a:t>Characters</a:t>
            </a:r>
          </a:p>
          <a:p>
            <a:r>
              <a:rPr lang="en-GB" sz="3200" dirty="0"/>
              <a:t>Vocabulary</a:t>
            </a:r>
          </a:p>
          <a:p>
            <a:r>
              <a:rPr lang="en-GB" sz="3200" dirty="0"/>
              <a:t>Simile</a:t>
            </a:r>
          </a:p>
          <a:p>
            <a:r>
              <a:rPr lang="en-GB" sz="3200" dirty="0"/>
              <a:t>Withholding information</a:t>
            </a:r>
          </a:p>
          <a:p>
            <a:r>
              <a:rPr lang="en-GB" sz="3200" dirty="0"/>
              <a:t>Opening</a:t>
            </a:r>
          </a:p>
          <a:p>
            <a:r>
              <a:rPr lang="en-GB" sz="3200" dirty="0"/>
              <a:t>Foreshadowing</a:t>
            </a:r>
          </a:p>
          <a:p>
            <a:r>
              <a:rPr lang="en-GB" sz="3200" dirty="0"/>
              <a:t>Atmosphere</a:t>
            </a:r>
          </a:p>
          <a:p>
            <a:r>
              <a:rPr lang="en-GB" sz="3200" dirty="0"/>
              <a:t>Setting</a:t>
            </a:r>
          </a:p>
          <a:p>
            <a:r>
              <a:rPr lang="en-GB" sz="3200" dirty="0"/>
              <a:t>Perspective</a:t>
            </a:r>
          </a:p>
          <a:p>
            <a:r>
              <a:rPr lang="en-GB" sz="3200" dirty="0"/>
              <a:t>Dialogue</a:t>
            </a:r>
          </a:p>
        </p:txBody>
      </p:sp>
      <p:sp>
        <p:nvSpPr>
          <p:cNvPr id="2" name="TextBox 1">
            <a:extLst>
              <a:ext uri="{FF2B5EF4-FFF2-40B4-BE49-F238E27FC236}">
                <a16:creationId xmlns:a16="http://schemas.microsoft.com/office/drawing/2014/main" id="{D5D09596-C87C-43CB-83A3-E0A7663E0221}"/>
              </a:ext>
            </a:extLst>
          </p:cNvPr>
          <p:cNvSpPr txBox="1"/>
          <p:nvPr/>
        </p:nvSpPr>
        <p:spPr>
          <a:xfrm>
            <a:off x="1103586" y="11351172"/>
            <a:ext cx="9699339" cy="4031873"/>
          </a:xfrm>
          <a:prstGeom prst="rect">
            <a:avLst/>
          </a:prstGeom>
          <a:noFill/>
        </p:spPr>
        <p:txBody>
          <a:bodyPr wrap="square" rtlCol="0">
            <a:spAutoFit/>
          </a:bodyPr>
          <a:lstStyle/>
          <a:p>
            <a:pPr lvl="0"/>
            <a:r>
              <a:rPr lang="en-GB" sz="3200" dirty="0"/>
              <a:t>1. </a:t>
            </a:r>
            <a:r>
              <a:rPr lang="en-GB" sz="3200" b="1" dirty="0"/>
              <a:t>Brighton Rock by Graham Greene</a:t>
            </a:r>
          </a:p>
          <a:p>
            <a:r>
              <a:rPr lang="en-GB" sz="3200" dirty="0"/>
              <a:t> </a:t>
            </a:r>
          </a:p>
          <a:p>
            <a:r>
              <a:rPr lang="en-GB" sz="3200" dirty="0"/>
              <a:t>HALE knew, before he had been in Brighton three hours, that they meant to murder him. With his inky fingers and his bitten nails, his manner cynical and nervous, anybody could tell he didn't belong – belong to the early summer sun, the cool Whitsun wind off the sea, the holiday crowd. </a:t>
            </a:r>
            <a:endParaRPr lang="en-GB" dirty="0"/>
          </a:p>
        </p:txBody>
      </p:sp>
    </p:spTree>
    <p:extLst>
      <p:ext uri="{BB962C8B-B14F-4D97-AF65-F5344CB8AC3E}">
        <p14:creationId xmlns:p14="http://schemas.microsoft.com/office/powerpoint/2010/main" val="3548759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sp>
        <p:nvSpPr>
          <p:cNvPr id="2" name="TextBox 1">
            <a:extLst>
              <a:ext uri="{FF2B5EF4-FFF2-40B4-BE49-F238E27FC236}">
                <a16:creationId xmlns:a16="http://schemas.microsoft.com/office/drawing/2014/main" id="{D5D09596-C87C-43CB-83A3-E0A7663E0221}"/>
              </a:ext>
            </a:extLst>
          </p:cNvPr>
          <p:cNvSpPr txBox="1"/>
          <p:nvPr/>
        </p:nvSpPr>
        <p:spPr>
          <a:xfrm>
            <a:off x="694592" y="1657816"/>
            <a:ext cx="10802816" cy="14773275"/>
          </a:xfrm>
          <a:prstGeom prst="rect">
            <a:avLst/>
          </a:prstGeom>
          <a:noFill/>
        </p:spPr>
        <p:txBody>
          <a:bodyPr wrap="square" rtlCol="0">
            <a:spAutoFit/>
          </a:bodyPr>
          <a:lstStyle/>
          <a:p>
            <a:pPr lvl="0"/>
            <a:r>
              <a:rPr lang="en-GB" sz="2400" b="1" dirty="0">
                <a:latin typeface="+mj-lt"/>
              </a:rPr>
              <a:t>2. Glass, Bricks and Dust by Claire Dean</a:t>
            </a:r>
          </a:p>
          <a:p>
            <a:r>
              <a:rPr lang="en-GB" sz="2400" dirty="0">
                <a:latin typeface="+mj-lt"/>
              </a:rPr>
              <a:t> </a:t>
            </a:r>
          </a:p>
          <a:p>
            <a:r>
              <a:rPr lang="en-GB" sz="2400" dirty="0">
                <a:latin typeface="+mj-lt"/>
              </a:rPr>
              <a:t>One evening, the boy was crouched on top of the mound making a new town out of a heap of broken glass. He liked this time of day best – after tea, before bed. The air seemed to get grainy as its colour changed from vinegary yellow to candyfloss blue. He could rub it between his fingers like dust and slow time down. At the top of the mound he was in charge and he didn’t want to go home to bed. He collected green glass shards and broken brown bottle necks. He tumbled fragments of old window in his hands like shattered marbles. He pushed the glass into the mound, making houses, balancing roofs on them, building towers. The last of the sunlight caught and glinted in the tiny glass walls. </a:t>
            </a:r>
          </a:p>
          <a:p>
            <a:endParaRPr lang="en-GB" sz="2400" dirty="0">
              <a:latin typeface="+mj-lt"/>
            </a:endParaRPr>
          </a:p>
          <a:p>
            <a:pPr lvl="0"/>
            <a:r>
              <a:rPr lang="en-GB" sz="2400" b="1" dirty="0">
                <a:latin typeface="+mj-lt"/>
              </a:rPr>
              <a:t>3. </a:t>
            </a:r>
            <a:r>
              <a:rPr lang="en-GB" sz="2400" b="1" dirty="0" err="1">
                <a:latin typeface="+mj-lt"/>
              </a:rPr>
              <a:t>Farenheit</a:t>
            </a:r>
            <a:r>
              <a:rPr lang="en-GB" sz="2400" b="1" dirty="0">
                <a:latin typeface="+mj-lt"/>
              </a:rPr>
              <a:t> 451 by Ray Bradbury</a:t>
            </a:r>
          </a:p>
          <a:p>
            <a:pPr lvl="0"/>
            <a:endParaRPr lang="en-GB" sz="2400" dirty="0">
              <a:latin typeface="+mj-lt"/>
            </a:endParaRPr>
          </a:p>
          <a:p>
            <a:r>
              <a:rPr lang="en-GB" sz="2400" dirty="0">
                <a:latin typeface="+mj-lt"/>
              </a:rPr>
              <a:t>It was a pleasure to burn. It was a special pleasure to see things eaten, to see things blackened and changed. With the brass nozzle in his fists, with this great python spitting its venomous kerosene upon the world, the blood pounded in his head, and his hands were the hands of some amazing conductor playing all the symphonies of blazing and 5 burning to bring down the tatters and charcoal ruins of history. With his symbolic helmet numbered 451 on his solid head, and his eyes all orange flame with the thought of what came next, he flicked the igniter and the house jumped up in a gorging fire that burned the evening sky red and yellow and black. He strode in a swarm of fireflies. He wanted above all, like the old joke, to shove a marshmallow on a stick in the 10 furnace, while the flapping pigeon-winged books died on the porch and lawn of the house. While the books went up in sparkling whirls and blew away on a wind turned dark with burning.</a:t>
            </a:r>
          </a:p>
          <a:p>
            <a:endParaRPr lang="en-GB" sz="2400" dirty="0">
              <a:latin typeface="+mj-lt"/>
            </a:endParaRPr>
          </a:p>
          <a:p>
            <a:pPr lvl="0"/>
            <a:r>
              <a:rPr lang="en-GB" sz="2400" dirty="0">
                <a:latin typeface="+mj-lt"/>
              </a:rPr>
              <a:t>4. </a:t>
            </a:r>
            <a:r>
              <a:rPr lang="en-GB" sz="2400" b="1" dirty="0">
                <a:latin typeface="+mj-lt"/>
              </a:rPr>
              <a:t>The Curious Incident of the Dog in the Night Time</a:t>
            </a:r>
            <a:endParaRPr lang="en-GB" sz="2400" dirty="0">
              <a:latin typeface="+mj-lt"/>
            </a:endParaRPr>
          </a:p>
          <a:p>
            <a:r>
              <a:rPr lang="en-GB" sz="2400" dirty="0">
                <a:latin typeface="+mj-lt"/>
              </a:rPr>
              <a:t>It was 7 minutes after midnight. The dog was lying on the grass in the middle of the lawn in front of Mrs Shears' house. Its eyes were closed. It looked as if it was running on its side, the way dogs run when they think they are chasing a cat in a dream. But the dog was not running or asleep. The dog was dead. There was a garden fork sticking out of the dog. The points of the fork must have gone all the way through the dog and into the ground because the fork had not fallen over. I decided that the dog was probably killed with the fork because I could not see any other wounds in the dog and I do not think you would stick a garden fork into a dog after it had died for some other reason, like cancer for example, or a road accident. But I could not be certain about this.</a:t>
            </a:r>
          </a:p>
          <a:p>
            <a:endParaRPr lang="en-GB" dirty="0"/>
          </a:p>
          <a:p>
            <a:endParaRPr lang="en-GB" sz="2400" dirty="0"/>
          </a:p>
        </p:txBody>
      </p:sp>
    </p:spTree>
    <p:extLst>
      <p:ext uri="{BB962C8B-B14F-4D97-AF65-F5344CB8AC3E}">
        <p14:creationId xmlns:p14="http://schemas.microsoft.com/office/powerpoint/2010/main" val="39940344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083A3A54-A0E1-437C-95E8-4C49E75A0C03}"/>
              </a:ext>
            </a:extLst>
          </p:cNvPr>
          <p:cNvGraphicFramePr>
            <a:graphicFrameLocks noGrp="1"/>
          </p:cNvGraphicFramePr>
          <p:nvPr>
            <p:extLst>
              <p:ext uri="{D42A27DB-BD31-4B8C-83A1-F6EECF244321}">
                <p14:modId xmlns:p14="http://schemas.microsoft.com/office/powerpoint/2010/main" val="4227601298"/>
              </p:ext>
            </p:extLst>
          </p:nvPr>
        </p:nvGraphicFramePr>
        <p:xfrm>
          <a:off x="1117599" y="2454748"/>
          <a:ext cx="10108333" cy="10662159"/>
        </p:xfrm>
        <a:graphic>
          <a:graphicData uri="http://schemas.openxmlformats.org/drawingml/2006/table">
            <a:tbl>
              <a:tblPr firstRow="1" bandRow="1">
                <a:tableStyleId>{5940675A-B579-460E-94D1-54222C63F5DA}</a:tableStyleId>
              </a:tblPr>
              <a:tblGrid>
                <a:gridCol w="2319284">
                  <a:extLst>
                    <a:ext uri="{9D8B030D-6E8A-4147-A177-3AD203B41FA5}">
                      <a16:colId xmlns:a16="http://schemas.microsoft.com/office/drawing/2014/main" val="1223982909"/>
                    </a:ext>
                  </a:extLst>
                </a:gridCol>
                <a:gridCol w="7789049">
                  <a:extLst>
                    <a:ext uri="{9D8B030D-6E8A-4147-A177-3AD203B41FA5}">
                      <a16:colId xmlns:a16="http://schemas.microsoft.com/office/drawing/2014/main" val="4093631278"/>
                    </a:ext>
                  </a:extLst>
                </a:gridCol>
              </a:tblGrid>
              <a:tr h="1840987">
                <a:tc>
                  <a:txBody>
                    <a:bodyPr/>
                    <a:lstStyle/>
                    <a:p>
                      <a:r>
                        <a:rPr lang="en-GB" sz="3200" dirty="0"/>
                        <a:t>Title</a:t>
                      </a:r>
                      <a:endParaRPr lang="en-GB" sz="3200" dirty="0">
                        <a:solidFill>
                          <a:schemeClr val="tx1">
                            <a:lumMod val="95000"/>
                            <a:lumOff val="5000"/>
                          </a:schemeClr>
                        </a:solidFill>
                      </a:endParaRPr>
                    </a:p>
                  </a:txBody>
                  <a:tcPr/>
                </a:tc>
                <a:tc>
                  <a:txBody>
                    <a:bodyPr/>
                    <a:lstStyle/>
                    <a:p>
                      <a:r>
                        <a:rPr lang="en-GB" sz="3200" dirty="0"/>
                        <a:t>How does it try to interest the reader?</a:t>
                      </a:r>
                      <a:endParaRPr lang="en-GB" sz="3200" dirty="0">
                        <a:solidFill>
                          <a:schemeClr val="tx1">
                            <a:lumMod val="95000"/>
                            <a:lumOff val="5000"/>
                          </a:schemeClr>
                        </a:solidFill>
                      </a:endParaRPr>
                    </a:p>
                  </a:txBody>
                  <a:tcPr/>
                </a:tc>
                <a:extLst>
                  <a:ext uri="{0D108BD9-81ED-4DB2-BD59-A6C34878D82A}">
                    <a16:rowId xmlns:a16="http://schemas.microsoft.com/office/drawing/2014/main" val="1220127338"/>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1489829019"/>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3815289793"/>
                  </a:ext>
                </a:extLst>
              </a:tr>
              <a:tr h="2205293">
                <a:tc>
                  <a:txBody>
                    <a:bodyPr/>
                    <a:lstStyle/>
                    <a:p>
                      <a:endParaRPr lang="en-GB" sz="3200">
                        <a:solidFill>
                          <a:schemeClr val="tx1">
                            <a:lumMod val="95000"/>
                            <a:lumOff val="5000"/>
                          </a:schemeClr>
                        </a:solidFill>
                      </a:endParaRPr>
                    </a:p>
                  </a:txBody>
                  <a:tcPr/>
                </a:tc>
                <a:tc>
                  <a:txBody>
                    <a:bodyPr/>
                    <a:lstStyle/>
                    <a:p>
                      <a:endParaRPr lang="en-GB" sz="3200">
                        <a:solidFill>
                          <a:schemeClr val="tx1">
                            <a:lumMod val="95000"/>
                            <a:lumOff val="5000"/>
                          </a:schemeClr>
                        </a:solidFill>
                      </a:endParaRPr>
                    </a:p>
                  </a:txBody>
                  <a:tcPr/>
                </a:tc>
                <a:extLst>
                  <a:ext uri="{0D108BD9-81ED-4DB2-BD59-A6C34878D82A}">
                    <a16:rowId xmlns:a16="http://schemas.microsoft.com/office/drawing/2014/main" val="936446742"/>
                  </a:ext>
                </a:extLst>
              </a:tr>
              <a:tr h="2205293">
                <a:tc>
                  <a:txBody>
                    <a:bodyPr/>
                    <a:lstStyle/>
                    <a:p>
                      <a:endParaRPr lang="en-GB" sz="3200">
                        <a:solidFill>
                          <a:schemeClr val="tx1">
                            <a:lumMod val="95000"/>
                            <a:lumOff val="5000"/>
                          </a:schemeClr>
                        </a:solidFill>
                      </a:endParaRPr>
                    </a:p>
                  </a:txBody>
                  <a:tcPr/>
                </a:tc>
                <a:tc>
                  <a:txBody>
                    <a:bodyPr/>
                    <a:lstStyle/>
                    <a:p>
                      <a:endParaRPr lang="en-GB" sz="3200" dirty="0">
                        <a:solidFill>
                          <a:schemeClr val="tx1">
                            <a:lumMod val="95000"/>
                            <a:lumOff val="5000"/>
                          </a:schemeClr>
                        </a:solidFill>
                      </a:endParaRPr>
                    </a:p>
                  </a:txBody>
                  <a:tcPr/>
                </a:tc>
                <a:extLst>
                  <a:ext uri="{0D108BD9-81ED-4DB2-BD59-A6C34878D82A}">
                    <a16:rowId xmlns:a16="http://schemas.microsoft.com/office/drawing/2014/main" val="2864521214"/>
                  </a:ext>
                </a:extLst>
              </a:tr>
            </a:tbl>
          </a:graphicData>
        </a:graphic>
      </p:graphicFrame>
      <p:sp>
        <p:nvSpPr>
          <p:cNvPr id="3" name="TextBox 2">
            <a:extLst>
              <a:ext uri="{FF2B5EF4-FFF2-40B4-BE49-F238E27FC236}">
                <a16:creationId xmlns:a16="http://schemas.microsoft.com/office/drawing/2014/main" id="{D844F208-3C64-451A-A564-6988F31DA51F}"/>
              </a:ext>
            </a:extLst>
          </p:cNvPr>
          <p:cNvSpPr txBox="1"/>
          <p:nvPr/>
        </p:nvSpPr>
        <p:spPr>
          <a:xfrm>
            <a:off x="1117599" y="13621407"/>
            <a:ext cx="10108333" cy="1631216"/>
          </a:xfrm>
          <a:prstGeom prst="rect">
            <a:avLst/>
          </a:prstGeom>
          <a:noFill/>
        </p:spPr>
        <p:txBody>
          <a:bodyPr wrap="square" rtlCol="0">
            <a:spAutoFit/>
          </a:bodyPr>
          <a:lstStyle/>
          <a:p>
            <a:r>
              <a:rPr lang="en-GB" sz="2800" b="1" dirty="0">
                <a:solidFill>
                  <a:srgbClr val="7030A0"/>
                </a:solidFill>
              </a:rPr>
              <a:t>Extension: </a:t>
            </a:r>
            <a:r>
              <a:rPr lang="en-GB" sz="2800" dirty="0"/>
              <a:t>Which one do you think is most effective? Why?</a:t>
            </a:r>
          </a:p>
          <a:p>
            <a:endParaRPr lang="en-GB" dirty="0"/>
          </a:p>
          <a:p>
            <a:r>
              <a:rPr lang="en-GB" dirty="0"/>
              <a:t>_____________________________________________________________________________________</a:t>
            </a:r>
          </a:p>
          <a:p>
            <a:endParaRPr lang="en-GB" dirty="0"/>
          </a:p>
          <a:p>
            <a:r>
              <a:rPr lang="en-GB" dirty="0"/>
              <a:t>______________________________________________________________________________________</a:t>
            </a:r>
          </a:p>
        </p:txBody>
      </p:sp>
    </p:spTree>
    <p:extLst>
      <p:ext uri="{BB962C8B-B14F-4D97-AF65-F5344CB8AC3E}">
        <p14:creationId xmlns:p14="http://schemas.microsoft.com/office/powerpoint/2010/main" val="1119036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Change of Focus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10" name="Rectangle 9">
            <a:extLst>
              <a:ext uri="{FF2B5EF4-FFF2-40B4-BE49-F238E27FC236}">
                <a16:creationId xmlns:a16="http://schemas.microsoft.com/office/drawing/2014/main" id="{9ED437B2-6E61-4955-8C8C-BB91B9812730}"/>
              </a:ext>
            </a:extLst>
          </p:cNvPr>
          <p:cNvSpPr/>
          <p:nvPr/>
        </p:nvSpPr>
        <p:spPr>
          <a:xfrm>
            <a:off x="2099041" y="5021162"/>
            <a:ext cx="7299434" cy="409904"/>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3B67654-2248-4306-9FF3-F7044D56B270}"/>
              </a:ext>
            </a:extLst>
          </p:cNvPr>
          <p:cNvSpPr txBox="1"/>
          <p:nvPr/>
        </p:nvSpPr>
        <p:spPr>
          <a:xfrm>
            <a:off x="1008993" y="6164318"/>
            <a:ext cx="9793932" cy="4031873"/>
          </a:xfrm>
          <a:prstGeom prst="rect">
            <a:avLst/>
          </a:prstGeom>
          <a:noFill/>
        </p:spPr>
        <p:txBody>
          <a:bodyPr wrap="square" rtlCol="0">
            <a:spAutoFit/>
          </a:bodyPr>
          <a:lstStyle/>
          <a:p>
            <a:r>
              <a:rPr lang="en-GB" sz="3200" dirty="0"/>
              <a:t>For Paper 1 Question 3, you are going to be asked about the structure of the text. </a:t>
            </a:r>
          </a:p>
          <a:p>
            <a:endParaRPr lang="en-GB" sz="3200" dirty="0"/>
          </a:p>
          <a:p>
            <a:r>
              <a:rPr lang="en-GB" sz="3200" dirty="0"/>
              <a:t>The second bullet point asks you about the change of focus as the extract goes on. </a:t>
            </a:r>
          </a:p>
          <a:p>
            <a:endParaRPr lang="en-GB" sz="3200" dirty="0"/>
          </a:p>
          <a:p>
            <a:r>
              <a:rPr lang="en-GB" sz="3200" dirty="0"/>
              <a:t>Read the extract from Jaws, a film about a shark who attacks unsuspecting swimmers. </a:t>
            </a:r>
          </a:p>
        </p:txBody>
      </p:sp>
      <p:pic>
        <p:nvPicPr>
          <p:cNvPr id="13" name="Picture 2" descr="Image result for Jaws">
            <a:extLst>
              <a:ext uri="{FF2B5EF4-FFF2-40B4-BE49-F238E27FC236}">
                <a16:creationId xmlns:a16="http://schemas.microsoft.com/office/drawing/2014/main" id="{149DD305-C7C0-40C9-813C-94BCA80D3F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82770" y="10196190"/>
            <a:ext cx="4023481" cy="486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918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Jaws</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757612"/>
          </a:xfrm>
          <a:prstGeom prst="rect">
            <a:avLst/>
          </a:prstGeom>
          <a:noFill/>
        </p:spPr>
        <p:txBody>
          <a:bodyPr wrap="square" rtlCol="0">
            <a:spAutoFit/>
          </a:bodyPr>
          <a:lstStyle/>
          <a:p>
            <a:r>
              <a:rPr lang="en-GB" sz="2400" dirty="0"/>
              <a:t>In thirty-five feet of water, the great fish swam slowly, its tail waving just enough to maintain motion. It saw nothing, for the water was murky with motes of vegetation. The fish had been moving parallel to the shoreline. Now it turned, banking slightly, and followed the bottom gradually upward. The fish perceived more light in the water, but still it saw nothing. </a:t>
            </a:r>
          </a:p>
          <a:p>
            <a:r>
              <a:rPr lang="en-GB" sz="2400" dirty="0"/>
              <a:t>The boy was resting, his arms dangling down, his feet and ankles dipping in and out of the water with each small swell. His head was turned towards shore, and he noticed that he had been carried out beyond what his mother would consider safe. He could see her lying on her towel, and the man and child playing in the </a:t>
            </a:r>
            <a:r>
              <a:rPr lang="en-GB" sz="2400" dirty="0" err="1"/>
              <a:t>wavewash</a:t>
            </a:r>
            <a:r>
              <a:rPr lang="en-GB" sz="2400" dirty="0"/>
              <a:t>. He was not afraid, for the water was calm and he wasn’t really very far from shore – only forty yards or so. But he wanted to get closer; otherwise his mother might sit up, spy him, and order him out of the water. He eased himself back a little bit so he could use his feet to help propel himself. He began to kick and paddle towards shore. His arms displaced water almost silently, but his kicking feet made erratic splashes and left swirls of bubbles in his wake.</a:t>
            </a:r>
          </a:p>
          <a:p>
            <a:r>
              <a:rPr lang="en-GB" sz="2400" dirty="0"/>
              <a:t>The fish did not hear the sound, but rather registered the sharp and jerky impulses emitted by the kicks. They were signals, faint but true, and the fish locked on them, homing. It rose, slowly at first, then gaining speed as the signals grew stronger.</a:t>
            </a:r>
          </a:p>
          <a:p>
            <a:r>
              <a:rPr lang="en-GB" sz="2400" dirty="0"/>
              <a:t>The boy stopped for a moment to rest. The signals ceased. The fish slowed, turning its head from side to side, trying to recover them. The boy lay perfectly still, and the fish passed beneath him, skimming the sandy bottom. Again it turned.</a:t>
            </a:r>
          </a:p>
          <a:p>
            <a:r>
              <a:rPr lang="en-GB" sz="2400" dirty="0"/>
              <a:t>The boy resumed paddling. He kicked only every third or fourth stroke; kicking was more exertion than steady paddling. But the occasional kicks sent new signals to the fish. This time it needed to lock onto them only an instant, for it was almost directly below the boy. The fish rose. Nearly vertical, it now saw the commotion on the surface. There was no conviction that what thrashed above was food, but food was not a concept of significance. The fish was impelled to attack: if what it swallowed was digestible, that was food; if not, it would be later regurgitated. The mouth opened, and with a final sweep of the sickle tail, the fish struck.</a:t>
            </a:r>
          </a:p>
          <a:p>
            <a:r>
              <a:rPr lang="en-GB" sz="2400" dirty="0"/>
              <a:t>The boy’s last – only – thought was that he had been punched in the stomach. The breath was driven from him in a sudden rush. He had no time to cry out, nor, had he had the time, would he have known what to cry, for he could not see the fish. The fish’s head drove the raft out of the water. The jaws smashed together, engulfing head, arms, shoulders, trunk, pelvis and most of the raft. Nearly half the fish had come clear of the water, and it slid forward and down in a belly flopping motion, grinding the mass of flesh and bone and rubber. The boy’s legs were severed at the hip, and they sank, spinning slowly to the bottom. </a:t>
            </a:r>
          </a:p>
        </p:txBody>
      </p:sp>
    </p:spTree>
    <p:extLst>
      <p:ext uri="{BB962C8B-B14F-4D97-AF65-F5344CB8AC3E}">
        <p14:creationId xmlns:p14="http://schemas.microsoft.com/office/powerpoint/2010/main" val="1445710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Jaws</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388280"/>
          </a:xfrm>
          <a:prstGeom prst="rect">
            <a:avLst/>
          </a:prstGeom>
          <a:noFill/>
        </p:spPr>
        <p:txBody>
          <a:bodyPr wrap="square" rtlCol="0">
            <a:spAutoFit/>
          </a:bodyPr>
          <a:lstStyle/>
          <a:p>
            <a:pPr marL="457200" indent="-457200">
              <a:buAutoNum type="arabicPeriod"/>
            </a:pPr>
            <a:r>
              <a:rPr lang="en-GB" sz="2400" dirty="0"/>
              <a:t>Who does the text focus on first?</a:t>
            </a:r>
          </a:p>
          <a:p>
            <a:pPr marL="457200" indent="-457200">
              <a:buAutoNum type="arabicPeriod"/>
            </a:pPr>
            <a:endParaRPr lang="en-GB" sz="2400" dirty="0"/>
          </a:p>
          <a:p>
            <a:r>
              <a:rPr lang="en-GB" sz="2400" dirty="0"/>
              <a:t>____________________________________________________________________</a:t>
            </a:r>
          </a:p>
          <a:p>
            <a:endParaRPr lang="en-GB" sz="2400" dirty="0"/>
          </a:p>
          <a:p>
            <a:pPr marL="457200" indent="-457200">
              <a:buAutoNum type="arabicPeriod" startAt="2"/>
            </a:pPr>
            <a:r>
              <a:rPr lang="en-GB" sz="2400" dirty="0"/>
              <a:t>How do you know?</a:t>
            </a:r>
          </a:p>
          <a:p>
            <a:pPr marL="457200" indent="-457200">
              <a:buAutoNum type="arabicPeriod" startAt="2"/>
            </a:pPr>
            <a:endParaRPr lang="en-GB" sz="2400" dirty="0"/>
          </a:p>
          <a:p>
            <a:r>
              <a:rPr lang="en-GB" sz="2400" dirty="0"/>
              <a:t>____________________________________________________________________</a:t>
            </a:r>
          </a:p>
          <a:p>
            <a:endParaRPr lang="en-GB" sz="2400" dirty="0"/>
          </a:p>
          <a:p>
            <a:pPr marL="457200" indent="-457200">
              <a:buAutoNum type="arabicPeriod" startAt="3"/>
            </a:pPr>
            <a:r>
              <a:rPr lang="en-GB" sz="2400" dirty="0"/>
              <a:t>Who does the text then focus on? </a:t>
            </a:r>
          </a:p>
          <a:p>
            <a:pPr marL="457200" indent="-457200">
              <a:buAutoNum type="arabicPeriod" startAt="3"/>
            </a:pPr>
            <a:endParaRPr lang="en-GB" sz="2400" dirty="0"/>
          </a:p>
          <a:p>
            <a:r>
              <a:rPr lang="en-GB" sz="2400" dirty="0"/>
              <a:t>____________________________________________________________________</a:t>
            </a:r>
          </a:p>
          <a:p>
            <a:endParaRPr lang="en-GB" sz="2400" dirty="0"/>
          </a:p>
          <a:p>
            <a:pPr marL="457200" indent="-457200">
              <a:buAutoNum type="arabicPeriod" startAt="4"/>
            </a:pPr>
            <a:r>
              <a:rPr lang="en-GB" sz="2400" dirty="0"/>
              <a:t>How do you know?</a:t>
            </a:r>
          </a:p>
          <a:p>
            <a:pPr marL="457200" indent="-457200">
              <a:buAutoNum type="arabicPeriod" startAt="4"/>
            </a:pPr>
            <a:endParaRPr lang="en-GB" sz="2400" dirty="0"/>
          </a:p>
          <a:p>
            <a:r>
              <a:rPr lang="en-GB" sz="2400" dirty="0"/>
              <a:t>____________________________________________________________________</a:t>
            </a:r>
          </a:p>
          <a:p>
            <a:endParaRPr lang="en-GB" sz="2400" dirty="0"/>
          </a:p>
          <a:p>
            <a:pPr marL="457200" indent="-457200">
              <a:buAutoNum type="arabicPeriod" startAt="5"/>
            </a:pPr>
            <a:r>
              <a:rPr lang="en-GB" sz="2400" dirty="0"/>
              <a:t>What is the writer suggesting will happen to the boy by looking at the two different viewpoints?</a:t>
            </a:r>
          </a:p>
          <a:p>
            <a:pPr marL="457200" indent="-457200">
              <a:buAutoNum type="arabicPeriod" startAt="5"/>
            </a:pPr>
            <a:endParaRPr lang="en-GB" sz="2400" dirty="0"/>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6. .	What happens at the end of the text?</a:t>
            </a:r>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7.	How do you know?</a:t>
            </a:r>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p:txBody>
      </p:sp>
    </p:spTree>
    <p:extLst>
      <p:ext uri="{BB962C8B-B14F-4D97-AF65-F5344CB8AC3E}">
        <p14:creationId xmlns:p14="http://schemas.microsoft.com/office/powerpoint/2010/main" val="772016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Jaws</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A6AD47BA-B956-4D16-9D2B-F8C0F9FC58A3}"/>
              </a:ext>
            </a:extLst>
          </p:cNvPr>
          <p:cNvGraphicFramePr>
            <a:graphicFrameLocks noGrp="1"/>
          </p:cNvGraphicFramePr>
          <p:nvPr>
            <p:extLst>
              <p:ext uri="{D42A27DB-BD31-4B8C-83A1-F6EECF244321}">
                <p14:modId xmlns:p14="http://schemas.microsoft.com/office/powerpoint/2010/main" val="83584753"/>
              </p:ext>
            </p:extLst>
          </p:nvPr>
        </p:nvGraphicFramePr>
        <p:xfrm>
          <a:off x="1073364" y="3369823"/>
          <a:ext cx="10108334" cy="7477527"/>
        </p:xfrm>
        <a:graphic>
          <a:graphicData uri="http://schemas.openxmlformats.org/drawingml/2006/table">
            <a:tbl>
              <a:tblPr firstRow="1" bandRow="1">
                <a:tableStyleId>{5C22544A-7EE6-4342-B048-85BDC9FD1C3A}</a:tableStyleId>
              </a:tblPr>
              <a:tblGrid>
                <a:gridCol w="5054167">
                  <a:extLst>
                    <a:ext uri="{9D8B030D-6E8A-4147-A177-3AD203B41FA5}">
                      <a16:colId xmlns:a16="http://schemas.microsoft.com/office/drawing/2014/main" val="1379354697"/>
                    </a:ext>
                  </a:extLst>
                </a:gridCol>
                <a:gridCol w="5054167">
                  <a:extLst>
                    <a:ext uri="{9D8B030D-6E8A-4147-A177-3AD203B41FA5}">
                      <a16:colId xmlns:a16="http://schemas.microsoft.com/office/drawing/2014/main" val="1054368068"/>
                    </a:ext>
                  </a:extLst>
                </a:gridCol>
              </a:tblGrid>
              <a:tr h="1440812">
                <a:tc>
                  <a:txBody>
                    <a:bodyPr/>
                    <a:lstStyle/>
                    <a:p>
                      <a:r>
                        <a:rPr lang="en-GB" sz="3600" dirty="0"/>
                        <a:t>Shark</a:t>
                      </a:r>
                    </a:p>
                  </a:txBody>
                  <a:tcPr/>
                </a:tc>
                <a:tc>
                  <a:txBody>
                    <a:bodyPr/>
                    <a:lstStyle/>
                    <a:p>
                      <a:r>
                        <a:rPr lang="en-GB" sz="3600" dirty="0"/>
                        <a:t>Boy</a:t>
                      </a:r>
                    </a:p>
                  </a:txBody>
                  <a:tcPr/>
                </a:tc>
                <a:extLst>
                  <a:ext uri="{0D108BD9-81ED-4DB2-BD59-A6C34878D82A}">
                    <a16:rowId xmlns:a16="http://schemas.microsoft.com/office/drawing/2014/main" val="2371950134"/>
                  </a:ext>
                </a:extLst>
              </a:tr>
              <a:tr h="6036715">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15580573"/>
                  </a:ext>
                </a:extLst>
              </a:tr>
            </a:tbl>
          </a:graphicData>
        </a:graphic>
      </p:graphicFrame>
      <p:sp>
        <p:nvSpPr>
          <p:cNvPr id="3" name="TextBox 2">
            <a:extLst>
              <a:ext uri="{FF2B5EF4-FFF2-40B4-BE49-F238E27FC236}">
                <a16:creationId xmlns:a16="http://schemas.microsoft.com/office/drawing/2014/main" id="{84455B8C-18DE-4FFD-B9E5-33DCB183DC46}"/>
              </a:ext>
            </a:extLst>
          </p:cNvPr>
          <p:cNvSpPr txBox="1"/>
          <p:nvPr/>
        </p:nvSpPr>
        <p:spPr>
          <a:xfrm>
            <a:off x="1193576" y="11625162"/>
            <a:ext cx="9804843" cy="3847207"/>
          </a:xfrm>
          <a:prstGeom prst="rect">
            <a:avLst/>
          </a:prstGeom>
          <a:noFill/>
        </p:spPr>
        <p:txBody>
          <a:bodyPr wrap="square" rtlCol="0">
            <a:spAutoFit/>
          </a:bodyPr>
          <a:lstStyle/>
          <a:p>
            <a:r>
              <a:rPr lang="en-GB" sz="3600" b="1" dirty="0">
                <a:solidFill>
                  <a:srgbClr val="7030A0"/>
                </a:solidFill>
                <a:latin typeface="Comic Sans MS" panose="030F0702030302020204" pitchFamily="66" charset="0"/>
              </a:rPr>
              <a:t>Extension Task:</a:t>
            </a:r>
          </a:p>
          <a:p>
            <a:r>
              <a:rPr lang="en-GB" sz="3200" dirty="0">
                <a:latin typeface="Comic Sans MS" panose="030F0702030302020204" pitchFamily="66" charset="0"/>
              </a:rPr>
              <a:t>Why do you think the writer changes focus between the two different perspectives?</a:t>
            </a:r>
          </a:p>
          <a:p>
            <a:r>
              <a:rPr lang="en-GB" sz="3600" dirty="0">
                <a:latin typeface="Comic Sans MS" panose="030F0702030302020204" pitchFamily="66" charset="0"/>
              </a:rPr>
              <a:t>____________________________________________________________________________________________________________________________________</a:t>
            </a:r>
          </a:p>
        </p:txBody>
      </p:sp>
      <p:sp>
        <p:nvSpPr>
          <p:cNvPr id="7" name="TextBox 6">
            <a:extLst>
              <a:ext uri="{FF2B5EF4-FFF2-40B4-BE49-F238E27FC236}">
                <a16:creationId xmlns:a16="http://schemas.microsoft.com/office/drawing/2014/main" id="{3E53A337-4542-45D1-AAB8-CE88E187D88C}"/>
              </a:ext>
            </a:extLst>
          </p:cNvPr>
          <p:cNvSpPr txBox="1"/>
          <p:nvPr/>
        </p:nvSpPr>
        <p:spPr>
          <a:xfrm>
            <a:off x="1193576" y="1966422"/>
            <a:ext cx="9804843" cy="1077218"/>
          </a:xfrm>
          <a:prstGeom prst="rect">
            <a:avLst/>
          </a:prstGeom>
          <a:noFill/>
        </p:spPr>
        <p:txBody>
          <a:bodyPr wrap="square" rtlCol="0">
            <a:spAutoFit/>
          </a:bodyPr>
          <a:lstStyle/>
          <a:p>
            <a:r>
              <a:rPr lang="en-GB" sz="3200" dirty="0">
                <a:latin typeface="Comic Sans MS" panose="030F0702030302020204" pitchFamily="66" charset="0"/>
              </a:rPr>
              <a:t>Task: Find quotes which show the two different perspectives</a:t>
            </a:r>
          </a:p>
        </p:txBody>
      </p:sp>
    </p:spTree>
    <p:extLst>
      <p:ext uri="{BB962C8B-B14F-4D97-AF65-F5344CB8AC3E}">
        <p14:creationId xmlns:p14="http://schemas.microsoft.com/office/powerpoint/2010/main" val="1817702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056402"/>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tasks on structure.</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r>
              <a:rPr lang="en-GB" sz="3200" b="1" dirty="0">
                <a:latin typeface="Comic Sans MS" panose="030F0702030302020204" pitchFamily="66" charset="0"/>
              </a:rPr>
              <a:t>What went well this week?</a:t>
            </a:r>
          </a:p>
          <a:p>
            <a:endParaRPr lang="en-GB" sz="3200" dirty="0">
              <a:latin typeface="Comic Sans MS" panose="030F0702030302020204" pitchFamily="66" charset="0"/>
            </a:endParaRPr>
          </a:p>
          <a:p>
            <a:r>
              <a:rPr lang="en-GB" sz="3200" dirty="0">
                <a:latin typeface="Comic Sans MS" panose="030F0702030302020204" pitchFamily="66" charset="0"/>
              </a:rPr>
              <a:t>My best piece of work is…</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because…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453293" y="481724"/>
            <a:ext cx="11140966" cy="15292551"/>
          </a:xfrm>
          <a:prstGeom prst="rect">
            <a:avLst/>
          </a:prstGeom>
          <a:noFill/>
          <a:ln w="76200">
            <a:solidFill>
              <a:srgbClr val="00B050"/>
            </a:solidFill>
          </a:ln>
        </p:spPr>
        <p:txBody>
          <a:bodyPr wrap="square" rtlCol="0">
            <a:spAutoFit/>
          </a:bodyPr>
          <a:lstStyle/>
          <a:p>
            <a:endParaRPr lang="en-GB" dirty="0"/>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532055C-236F-41BC-8104-6F7120925464}"/>
</file>

<file path=customXml/itemProps2.xml><?xml version="1.0" encoding="utf-8"?>
<ds:datastoreItem xmlns:ds="http://schemas.openxmlformats.org/officeDocument/2006/customXml" ds:itemID="{4FE7EE81-8604-481E-A433-D3239F2CEA0A}"/>
</file>

<file path=customXml/itemProps3.xml><?xml version="1.0" encoding="utf-8"?>
<ds:datastoreItem xmlns:ds="http://schemas.openxmlformats.org/officeDocument/2006/customXml" ds:itemID="{9E134AEA-FC3A-4E69-8B08-294FD6ED3493}"/>
</file>

<file path=docProps/app.xml><?xml version="1.0" encoding="utf-8"?>
<Properties xmlns="http://schemas.openxmlformats.org/officeDocument/2006/extended-properties" xmlns:vt="http://schemas.openxmlformats.org/officeDocument/2006/docPropsVTypes">
  <Template>Office Theme</Template>
  <TotalTime>910</TotalTime>
  <Words>2244</Words>
  <Application>Microsoft Office PowerPoint</Application>
  <PresentationFormat>Custom</PresentationFormat>
  <Paragraphs>308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Comic Sans MS</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82</cp:revision>
  <cp:lastPrinted>2021-01-07T10:50:15Z</cp:lastPrinted>
  <dcterms:created xsi:type="dcterms:W3CDTF">2020-08-26T08:22:50Z</dcterms:created>
  <dcterms:modified xsi:type="dcterms:W3CDTF">2021-01-19T12:15:03Z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