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64" r:id="rId3"/>
    <p:sldId id="299" r:id="rId4"/>
    <p:sldId id="313" r:id="rId5"/>
    <p:sldId id="294" r:id="rId6"/>
    <p:sldId id="314" r:id="rId7"/>
    <p:sldId id="315" r:id="rId8"/>
    <p:sldId id="261" r:id="rId9"/>
    <p:sldId id="282" r:id="rId10"/>
    <p:sldId id="316" r:id="rId11"/>
    <p:sldId id="278" r:id="rId12"/>
    <p:sldId id="280" r:id="rId1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006600"/>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691" autoAdjust="0"/>
  </p:normalViewPr>
  <p:slideViewPr>
    <p:cSldViewPr>
      <p:cViewPr varScale="1">
        <p:scale>
          <a:sx n="78" d="100"/>
          <a:sy n="78" d="100"/>
        </p:scale>
        <p:origin x="1512" y="10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02/06/2020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brsresults.files.wordpress.com/2012/12/brain-cogs.jpg"/>
          <p:cNvPicPr>
            <a:picLocks noChangeAspect="1" noChangeArrowheads="1"/>
          </p:cNvPicPr>
          <p:nvPr/>
        </p:nvPicPr>
        <p:blipFill>
          <a:blip r:embed="rId2" cstate="print"/>
          <a:srcRect/>
          <a:stretch>
            <a:fillRect/>
          </a:stretch>
        </p:blipFill>
        <p:spPr bwMode="auto">
          <a:xfrm>
            <a:off x="1246448" y="0"/>
            <a:ext cx="4365104" cy="4384591"/>
          </a:xfrm>
          <a:prstGeom prst="rect">
            <a:avLst/>
          </a:prstGeom>
          <a:noFill/>
        </p:spPr>
      </p:pic>
      <p:sp>
        <p:nvSpPr>
          <p:cNvPr id="4" name="TextBox 3"/>
          <p:cNvSpPr txBox="1"/>
          <p:nvPr/>
        </p:nvSpPr>
        <p:spPr>
          <a:xfrm>
            <a:off x="208407" y="4501733"/>
            <a:ext cx="6441187" cy="646331"/>
          </a:xfrm>
          <a:prstGeom prst="rect">
            <a:avLst/>
          </a:prstGeom>
          <a:noFill/>
        </p:spPr>
        <p:txBody>
          <a:bodyPr wrap="none" rtlCol="0">
            <a:spAutoFit/>
          </a:bodyPr>
          <a:lstStyle/>
          <a:p>
            <a:r>
              <a:rPr lang="en-GB" sz="3600" dirty="0" smtClean="0">
                <a:latin typeface="Comic Sans MS" pitchFamily="66" charset="0"/>
              </a:rPr>
              <a:t>Time to get the cogs turning!</a:t>
            </a:r>
            <a:endParaRPr lang="en-GB" sz="3600" dirty="0">
              <a:latin typeface="Comic Sans MS" pitchFamily="66" charset="0"/>
            </a:endParaRPr>
          </a:p>
        </p:txBody>
      </p:sp>
      <p:sp>
        <p:nvSpPr>
          <p:cNvPr id="5" name="TextBox 4"/>
          <p:cNvSpPr txBox="1"/>
          <p:nvPr/>
        </p:nvSpPr>
        <p:spPr>
          <a:xfrm>
            <a:off x="866448" y="5936084"/>
            <a:ext cx="5125122" cy="2862322"/>
          </a:xfrm>
          <a:prstGeom prst="rect">
            <a:avLst/>
          </a:prstGeom>
          <a:noFill/>
        </p:spPr>
        <p:txBody>
          <a:bodyPr wrap="none" rtlCol="0">
            <a:spAutoFit/>
          </a:bodyPr>
          <a:lstStyle/>
          <a:p>
            <a:pPr algn="ctr"/>
            <a:r>
              <a:rPr lang="en-GB" sz="3600" dirty="0" smtClean="0">
                <a:latin typeface="Comic Sans MS" pitchFamily="66" charset="0"/>
              </a:rPr>
              <a:t>English Home Learning</a:t>
            </a:r>
          </a:p>
          <a:p>
            <a:pPr algn="ctr"/>
            <a:r>
              <a:rPr lang="en-GB" sz="3600" dirty="0" smtClean="0">
                <a:latin typeface="Comic Sans MS" pitchFamily="66" charset="0"/>
              </a:rPr>
              <a:t>Week 8</a:t>
            </a:r>
          </a:p>
          <a:p>
            <a:pPr algn="ctr"/>
            <a:endParaRPr lang="en-GB" sz="3600" dirty="0">
              <a:latin typeface="Comic Sans MS" pitchFamily="66" charset="0"/>
            </a:endParaRPr>
          </a:p>
          <a:p>
            <a:pPr algn="ctr"/>
            <a:r>
              <a:rPr lang="en-GB" sz="2400" dirty="0">
                <a:latin typeface="Comic Sans MS" pitchFamily="66" charset="0"/>
              </a:rPr>
              <a:t>Name:_____________________</a:t>
            </a:r>
          </a:p>
          <a:p>
            <a:pPr algn="ctr"/>
            <a:r>
              <a:rPr lang="en-GB" sz="2400" dirty="0">
                <a:latin typeface="Comic Sans MS" pitchFamily="66" charset="0"/>
              </a:rPr>
              <a:t>Teacher:___________________</a:t>
            </a:r>
          </a:p>
          <a:p>
            <a:pPr algn="ct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4248465" cy="615553"/>
          </a:xfrm>
          <a:prstGeom prst="rect">
            <a:avLst/>
          </a:prstGeom>
          <a:noFill/>
        </p:spPr>
        <p:txBody>
          <a:bodyPr wrap="square" rtlCol="0">
            <a:spAutoFit/>
          </a:bodyPr>
          <a:lstStyle/>
          <a:p>
            <a:r>
              <a:rPr lang="en-GB" dirty="0" smtClean="0">
                <a:solidFill>
                  <a:srgbClr val="FF0066"/>
                </a:solidFill>
                <a:latin typeface="Comic Sans MS" pitchFamily="66" charset="0"/>
              </a:rPr>
              <a:t>Section three: Past, present, future</a:t>
            </a:r>
          </a:p>
          <a:p>
            <a:endParaRPr lang="en-GB" sz="1600" dirty="0" smtClean="0">
              <a:latin typeface="Comic Sans MS" pitchFamily="66" charset="0"/>
            </a:endParaRPr>
          </a:p>
        </p:txBody>
      </p:sp>
      <p:sp>
        <p:nvSpPr>
          <p:cNvPr id="6" name="TextBox 5"/>
          <p:cNvSpPr txBox="1"/>
          <p:nvPr/>
        </p:nvSpPr>
        <p:spPr>
          <a:xfrm>
            <a:off x="702933" y="2112650"/>
            <a:ext cx="5452134" cy="338554"/>
          </a:xfrm>
          <a:prstGeom prst="rect">
            <a:avLst/>
          </a:prstGeom>
          <a:noFill/>
        </p:spPr>
        <p:txBody>
          <a:bodyPr wrap="none" rtlCol="0">
            <a:spAutoFit/>
          </a:bodyPr>
          <a:lstStyle/>
          <a:p>
            <a:r>
              <a:rPr lang="en-GB" sz="1600" dirty="0" smtClean="0">
                <a:solidFill>
                  <a:srgbClr val="FF0066"/>
                </a:solidFill>
                <a:latin typeface="Comic Sans MS" pitchFamily="66" charset="0"/>
              </a:rPr>
              <a:t>What do I need to complete over the next two weeks? </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95137820"/>
              </p:ext>
            </p:extLst>
          </p:nvPr>
        </p:nvGraphicFramePr>
        <p:xfrm>
          <a:off x="1143000" y="3165231"/>
          <a:ext cx="4572000" cy="2674923"/>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42314">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a:t>
                      </a:r>
                      <a:r>
                        <a:rPr lang="en-GB" sz="1300" b="0" dirty="0" smtClean="0">
                          <a:solidFill>
                            <a:schemeClr val="tx1"/>
                          </a:solidFill>
                          <a:latin typeface="Comic Sans MS" pitchFamily="66" charset="0"/>
                        </a:rPr>
                        <a:t> 3</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4375">
                <a:tc>
                  <a:txBody>
                    <a:bodyPr/>
                    <a:lstStyle/>
                    <a:p>
                      <a:r>
                        <a:rPr lang="en-GB" sz="1300" b="0" dirty="0" smtClean="0">
                          <a:solidFill>
                            <a:schemeClr val="tx1"/>
                          </a:solidFill>
                          <a:latin typeface="Comic Sans MS" pitchFamily="66" charset="0"/>
                        </a:rPr>
                        <a:t>Complete the re-tweet</a:t>
                      </a:r>
                      <a:r>
                        <a:rPr lang="en-GB" sz="1300" b="0" baseline="0" dirty="0" smtClean="0">
                          <a:solidFill>
                            <a:schemeClr val="tx1"/>
                          </a:solidFill>
                          <a:latin typeface="Comic Sans MS" pitchFamily="66" charset="0"/>
                        </a:rPr>
                        <a:t> task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r>
                        <a:rPr lang="en-GB" sz="1300" b="0" dirty="0" smtClean="0">
                          <a:solidFill>
                            <a:schemeClr val="tx1"/>
                          </a:solidFill>
                          <a:latin typeface="Comic Sans MS" pitchFamily="66" charset="0"/>
                        </a:rPr>
                        <a:t>Revise</a:t>
                      </a:r>
                      <a:r>
                        <a:rPr lang="en-GB" sz="1300" b="0" baseline="0" dirty="0" smtClean="0">
                          <a:solidFill>
                            <a:schemeClr val="tx1"/>
                          </a:solidFill>
                          <a:latin typeface="Comic Sans MS" pitchFamily="66" charset="0"/>
                        </a:rPr>
                        <a:t> past, present and future tenses; and singular and plural.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b="0" dirty="0" smtClean="0">
                          <a:solidFill>
                            <a:schemeClr val="tx1"/>
                          </a:solidFill>
                          <a:latin typeface="Comic Sans MS" pitchFamily="66" charset="0"/>
                        </a:rPr>
                        <a:t>Complete task 1 on </a:t>
                      </a:r>
                      <a:r>
                        <a:rPr lang="en-GB" sz="1300" b="0" i="1" dirty="0" smtClean="0">
                          <a:solidFill>
                            <a:schemeClr val="tx1"/>
                          </a:solidFill>
                          <a:latin typeface="Comic Sans MS" pitchFamily="66" charset="0"/>
                        </a:rPr>
                        <a:t>The Twits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r>
                        <a:rPr lang="en-GB" sz="1300" b="0" dirty="0" smtClean="0">
                          <a:solidFill>
                            <a:schemeClr val="tx1"/>
                          </a:solidFill>
                          <a:latin typeface="Comic Sans MS" pitchFamily="66" charset="0"/>
                        </a:rPr>
                        <a:t>Complete the extended writing task on </a:t>
                      </a:r>
                      <a:r>
                        <a:rPr lang="en-GB" sz="1300" b="0" i="1" dirty="0" smtClean="0">
                          <a:solidFill>
                            <a:schemeClr val="tx1"/>
                          </a:solidFill>
                          <a:latin typeface="Comic Sans MS" pitchFamily="66" charset="0"/>
                        </a:rPr>
                        <a:t>The Twits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New vocabulary  Q</a:t>
                      </a:r>
                      <a:r>
                        <a:rPr lang="en-GB" sz="1300" b="0" baseline="0" dirty="0" smtClean="0">
                          <a:solidFill>
                            <a:schemeClr val="tx1"/>
                          </a:solidFill>
                          <a:latin typeface="Comic Sans MS" pitchFamily="66" charset="0"/>
                        </a:rPr>
                        <a:t> and R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a:txBody>
                    <a:bodyPr/>
                    <a:lstStyle/>
                    <a:p>
                      <a:r>
                        <a:rPr lang="en-GB" sz="1300" b="0" dirty="0" smtClean="0">
                          <a:solidFill>
                            <a:schemeClr val="tx1"/>
                          </a:solidFill>
                          <a:latin typeface="Comic Sans MS" pitchFamily="66" charset="0"/>
                        </a:rPr>
                        <a:t>Read and answer the questions on </a:t>
                      </a:r>
                      <a:r>
                        <a:rPr lang="en-GB" sz="1300" b="0" i="1" dirty="0" smtClean="0">
                          <a:solidFill>
                            <a:schemeClr val="tx1"/>
                          </a:solidFill>
                          <a:latin typeface="Comic Sans MS" pitchFamily="66" charset="0"/>
                        </a:rPr>
                        <a:t>Pride and Prejudice</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765474"/>
            <a:ext cx="6336704" cy="2127006"/>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2" name="Picture 2" descr="http://listdose.com/wp-content/uploads/2013/06/past.jpg"/>
          <p:cNvPicPr>
            <a:picLocks noChangeAspect="1" noChangeArrowheads="1"/>
          </p:cNvPicPr>
          <p:nvPr/>
        </p:nvPicPr>
        <p:blipFill>
          <a:blip r:embed="rId3" cstate="print"/>
          <a:srcRect/>
          <a:stretch>
            <a:fillRect/>
          </a:stretch>
        </p:blipFill>
        <p:spPr bwMode="auto">
          <a:xfrm>
            <a:off x="4882102" y="251520"/>
            <a:ext cx="1833841" cy="12241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43161"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3</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025696219"/>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Clause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Comparison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Conjunction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Consonant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Dialogue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Exclamation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Expression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Figurative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Imagery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Metaphor</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Narrative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Paragraph</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Plural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Preposition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Resolution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8396" y="107504"/>
            <a:ext cx="5301208" cy="576064"/>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Social networking has unleashed a new trend: bad grammar.  </a:t>
            </a:r>
            <a:endParaRPr lang="en-GB" sz="1400" dirty="0">
              <a:latin typeface="Comic Sans MS" pitchFamily="66" charset="0"/>
            </a:endParaRPr>
          </a:p>
        </p:txBody>
      </p:sp>
      <p:pic>
        <p:nvPicPr>
          <p:cNvPr id="5" name="Picture 2" descr="http://upload.wikimedia.org/wikipedia/commons/c/cd/Facebook_logo_%28square%29.png"/>
          <p:cNvPicPr>
            <a:picLocks noChangeAspect="1" noChangeArrowheads="1"/>
          </p:cNvPicPr>
          <p:nvPr/>
        </p:nvPicPr>
        <p:blipFill>
          <a:blip r:embed="rId2" cstate="print"/>
          <a:srcRect/>
          <a:stretch>
            <a:fillRect/>
          </a:stretch>
        </p:blipFill>
        <p:spPr bwMode="auto">
          <a:xfrm>
            <a:off x="188640" y="179512"/>
            <a:ext cx="432048" cy="432048"/>
          </a:xfrm>
          <a:prstGeom prst="rect">
            <a:avLst/>
          </a:prstGeom>
          <a:noFill/>
        </p:spPr>
      </p:pic>
      <p:pic>
        <p:nvPicPr>
          <p:cNvPr id="6" name="Picture 4" descr="https://g.twimg.com/Twitter_logo_blue.png"/>
          <p:cNvPicPr>
            <a:picLocks noChangeAspect="1" noChangeArrowheads="1"/>
          </p:cNvPicPr>
          <p:nvPr/>
        </p:nvPicPr>
        <p:blipFill>
          <a:blip r:embed="rId3" cstate="print"/>
          <a:srcRect/>
          <a:stretch>
            <a:fillRect/>
          </a:stretch>
        </p:blipFill>
        <p:spPr bwMode="auto">
          <a:xfrm>
            <a:off x="6165304" y="179512"/>
            <a:ext cx="531302" cy="432048"/>
          </a:xfrm>
          <a:prstGeom prst="rect">
            <a:avLst/>
          </a:prstGeom>
          <a:noFill/>
        </p:spPr>
      </p:pic>
      <p:pic>
        <p:nvPicPr>
          <p:cNvPr id="65538" name="Picture 2" descr="G:\Images\pencil_speach_bubble.jpg"/>
          <p:cNvPicPr>
            <a:picLocks noChangeAspect="1" noChangeArrowheads="1"/>
          </p:cNvPicPr>
          <p:nvPr/>
        </p:nvPicPr>
        <p:blipFill>
          <a:blip r:embed="rId4" cstate="print"/>
          <a:srcRect/>
          <a:stretch>
            <a:fillRect/>
          </a:stretch>
        </p:blipFill>
        <p:spPr bwMode="auto">
          <a:xfrm>
            <a:off x="188640" y="769917"/>
            <a:ext cx="1872208" cy="1281803"/>
          </a:xfrm>
          <a:prstGeom prst="rect">
            <a:avLst/>
          </a:prstGeom>
          <a:noFill/>
        </p:spPr>
      </p:pic>
      <p:sp>
        <p:nvSpPr>
          <p:cNvPr id="9" name="TextBox 8"/>
          <p:cNvSpPr txBox="1"/>
          <p:nvPr/>
        </p:nvSpPr>
        <p:spPr>
          <a:xfrm rot="20867615">
            <a:off x="200424" y="1061397"/>
            <a:ext cx="1626313" cy="523220"/>
          </a:xfrm>
          <a:prstGeom prst="rect">
            <a:avLst/>
          </a:prstGeom>
          <a:noFill/>
        </p:spPr>
        <p:txBody>
          <a:bodyPr wrap="square" rtlCol="0">
            <a:spAutoFit/>
          </a:bodyPr>
          <a:lstStyle/>
          <a:p>
            <a:pPr algn="ctr"/>
            <a:r>
              <a:rPr lang="en-GB" sz="1400" b="1" dirty="0" smtClean="0">
                <a:solidFill>
                  <a:schemeClr val="bg1"/>
                </a:solidFill>
                <a:latin typeface="Comic Sans MS" pitchFamily="66" charset="0"/>
              </a:rPr>
              <a:t>Correct the following tweets </a:t>
            </a:r>
            <a:endParaRPr lang="en-GB" sz="1400" b="1" dirty="0">
              <a:solidFill>
                <a:schemeClr val="bg1"/>
              </a:solidFill>
              <a:latin typeface="Comic Sans MS" pitchFamily="66" charset="0"/>
            </a:endParaRPr>
          </a:p>
        </p:txBody>
      </p:sp>
      <p:grpSp>
        <p:nvGrpSpPr>
          <p:cNvPr id="2" name="Group 38"/>
          <p:cNvGrpSpPr/>
          <p:nvPr/>
        </p:nvGrpSpPr>
        <p:grpSpPr>
          <a:xfrm>
            <a:off x="188640" y="2195736"/>
            <a:ext cx="6048672" cy="2448272"/>
            <a:chOff x="188640" y="2411760"/>
            <a:chExt cx="6048672" cy="2448272"/>
          </a:xfrm>
        </p:grpSpPr>
        <p:grpSp>
          <p:nvGrpSpPr>
            <p:cNvPr id="3" name="Group 10"/>
            <p:cNvGrpSpPr/>
            <p:nvPr/>
          </p:nvGrpSpPr>
          <p:grpSpPr>
            <a:xfrm>
              <a:off x="188640" y="2411760"/>
              <a:ext cx="6048672" cy="2448272"/>
              <a:chOff x="188640" y="3923928"/>
              <a:chExt cx="5256584" cy="2448272"/>
            </a:xfrm>
          </p:grpSpPr>
          <p:grpSp>
            <p:nvGrpSpPr>
              <p:cNvPr id="7" name="Group 20"/>
              <p:cNvGrpSpPr/>
              <p:nvPr/>
            </p:nvGrpSpPr>
            <p:grpSpPr>
              <a:xfrm>
                <a:off x="188640" y="3923928"/>
                <a:ext cx="5256584" cy="2448272"/>
                <a:chOff x="188640" y="3923928"/>
                <a:chExt cx="5256584" cy="2448272"/>
              </a:xfrm>
            </p:grpSpPr>
            <p:pic>
              <p:nvPicPr>
                <p:cNvPr id="15" name="Picture 5"/>
                <p:cNvPicPr>
                  <a:picLocks noChangeAspect="1" noChangeArrowheads="1"/>
                </p:cNvPicPr>
                <p:nvPr/>
              </p:nvPicPr>
              <p:blipFill>
                <a:blip r:embed="rId5" cstate="print"/>
                <a:srcRect/>
                <a:stretch>
                  <a:fillRect/>
                </a:stretch>
              </p:blipFill>
              <p:spPr bwMode="auto">
                <a:xfrm>
                  <a:off x="188640" y="3923928"/>
                  <a:ext cx="5256584" cy="2448272"/>
                </a:xfrm>
                <a:prstGeom prst="rect">
                  <a:avLst/>
                </a:prstGeom>
                <a:noFill/>
                <a:ln w="9525">
                  <a:noFill/>
                  <a:miter lim="800000"/>
                  <a:headEnd/>
                  <a:tailEnd/>
                </a:ln>
              </p:spPr>
            </p:pic>
            <p:sp>
              <p:nvSpPr>
                <p:cNvPr id="16" name="Rectangle 15"/>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32805" y="4099843"/>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19" name="Rectangle 18"/>
                <p:cNvSpPr/>
                <p:nvPr/>
              </p:nvSpPr>
              <p:spPr>
                <a:xfrm>
                  <a:off x="332656" y="4644008"/>
                  <a:ext cx="4896544" cy="11521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20" name="Rectangle 19"/>
                <p:cNvSpPr/>
                <p:nvPr/>
              </p:nvSpPr>
              <p:spPr>
                <a:xfrm>
                  <a:off x="260648" y="591888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21" name="Rectangle 20"/>
                <p:cNvSpPr/>
                <p:nvPr/>
              </p:nvSpPr>
              <p:spPr>
                <a:xfrm>
                  <a:off x="1196752" y="5921309"/>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22" name="Rectangle 21"/>
                <p:cNvSpPr/>
                <p:nvPr/>
              </p:nvSpPr>
              <p:spPr>
                <a:xfrm>
                  <a:off x="311390"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212</a:t>
                  </a:r>
                  <a:endParaRPr lang="en-GB" sz="1100" b="1" dirty="0">
                    <a:solidFill>
                      <a:schemeClr val="bg1">
                        <a:lumMod val="50000"/>
                      </a:schemeClr>
                    </a:solidFill>
                  </a:endParaRPr>
                </a:p>
              </p:txBody>
            </p:sp>
            <p:sp>
              <p:nvSpPr>
                <p:cNvPr id="23" name="Rectangle 22"/>
                <p:cNvSpPr/>
                <p:nvPr/>
              </p:nvSpPr>
              <p:spPr>
                <a:xfrm>
                  <a:off x="1091137"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101</a:t>
                  </a:r>
                  <a:endParaRPr lang="en-GB" sz="1100" b="1" dirty="0">
                    <a:solidFill>
                      <a:schemeClr val="bg1">
                        <a:lumMod val="50000"/>
                      </a:schemeClr>
                    </a:solidFill>
                  </a:endParaRPr>
                </a:p>
              </p:txBody>
            </p:sp>
          </p:grpSp>
          <p:pic>
            <p:nvPicPr>
              <p:cNvPr id="13" name="Picture 8"/>
              <p:cNvPicPr>
                <a:picLocks noChangeAspect="1" noChangeArrowheads="1"/>
              </p:cNvPicPr>
              <p:nvPr/>
            </p:nvPicPr>
            <p:blipFill>
              <a:blip r:embed="rId6" cstate="print"/>
              <a:srcRect/>
              <a:stretch>
                <a:fillRect/>
              </a:stretch>
            </p:blipFill>
            <p:spPr bwMode="auto">
              <a:xfrm>
                <a:off x="1844824" y="4104134"/>
                <a:ext cx="314325" cy="323850"/>
              </a:xfrm>
              <a:prstGeom prst="rect">
                <a:avLst/>
              </a:prstGeom>
              <a:noFill/>
              <a:ln w="9525">
                <a:noFill/>
                <a:miter lim="800000"/>
                <a:headEnd/>
                <a:tailEnd/>
              </a:ln>
            </p:spPr>
          </p:pic>
          <p:sp>
            <p:nvSpPr>
              <p:cNvPr id="14" name="Rectangle 13"/>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 name="Rectangle 36"/>
            <p:cNvSpPr/>
            <p:nvPr/>
          </p:nvSpPr>
          <p:spPr>
            <a:xfrm>
              <a:off x="353922" y="2587675"/>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Group 39"/>
          <p:cNvGrpSpPr/>
          <p:nvPr/>
        </p:nvGrpSpPr>
        <p:grpSpPr>
          <a:xfrm>
            <a:off x="1052736" y="4716016"/>
            <a:ext cx="5688632" cy="2088232"/>
            <a:chOff x="1052736" y="4932040"/>
            <a:chExt cx="5688632" cy="2088232"/>
          </a:xfrm>
        </p:grpSpPr>
        <p:grpSp>
          <p:nvGrpSpPr>
            <p:cNvPr id="10" name="Group 23"/>
            <p:cNvGrpSpPr/>
            <p:nvPr/>
          </p:nvGrpSpPr>
          <p:grpSpPr>
            <a:xfrm>
              <a:off x="1052736" y="4932040"/>
              <a:ext cx="5688632" cy="2088232"/>
              <a:chOff x="188640" y="3923928"/>
              <a:chExt cx="5256584" cy="2304256"/>
            </a:xfrm>
          </p:grpSpPr>
          <p:grpSp>
            <p:nvGrpSpPr>
              <p:cNvPr id="11" name="Group 24"/>
              <p:cNvGrpSpPr/>
              <p:nvPr/>
            </p:nvGrpSpPr>
            <p:grpSpPr>
              <a:xfrm>
                <a:off x="188640" y="3923928"/>
                <a:ext cx="5256584" cy="2304256"/>
                <a:chOff x="188640" y="3923928"/>
                <a:chExt cx="5256584" cy="2304256"/>
              </a:xfrm>
            </p:grpSpPr>
            <p:pic>
              <p:nvPicPr>
                <p:cNvPr id="28" name="Picture 5"/>
                <p:cNvPicPr>
                  <a:picLocks noChangeAspect="1" noChangeArrowheads="1"/>
                </p:cNvPicPr>
                <p:nvPr/>
              </p:nvPicPr>
              <p:blipFill>
                <a:blip r:embed="rId5" cstate="print"/>
                <a:srcRect/>
                <a:stretch>
                  <a:fillRect/>
                </a:stretch>
              </p:blipFill>
              <p:spPr bwMode="auto">
                <a:xfrm>
                  <a:off x="188640" y="3923928"/>
                  <a:ext cx="5256584" cy="2304256"/>
                </a:xfrm>
                <a:prstGeom prst="rect">
                  <a:avLst/>
                </a:prstGeom>
                <a:noFill/>
                <a:ln w="9525">
                  <a:noFill/>
                  <a:miter lim="800000"/>
                  <a:headEnd/>
                  <a:tailEnd/>
                </a:ln>
              </p:spPr>
            </p:pic>
            <p:sp>
              <p:nvSpPr>
                <p:cNvPr id="29" name="Rectangle 28"/>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32" name="Rectangle 31"/>
                <p:cNvSpPr/>
                <p:nvPr/>
              </p:nvSpPr>
              <p:spPr>
                <a:xfrm>
                  <a:off x="332656" y="4644008"/>
                  <a:ext cx="4896544"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33" name="Rectangle 32"/>
                <p:cNvSpPr/>
                <p:nvPr/>
              </p:nvSpPr>
              <p:spPr>
                <a:xfrm>
                  <a:off x="260648" y="579613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4" name="Rectangle 33"/>
                <p:cNvSpPr/>
                <p:nvPr/>
              </p:nvSpPr>
              <p:spPr>
                <a:xfrm>
                  <a:off x="1196752" y="5796136"/>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5" name="Rectangle 34"/>
                <p:cNvSpPr/>
                <p:nvPr/>
              </p:nvSpPr>
              <p:spPr>
                <a:xfrm>
                  <a:off x="311390" y="581740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189</a:t>
                  </a:r>
                  <a:endParaRPr lang="en-GB" sz="1100" b="1" dirty="0">
                    <a:solidFill>
                      <a:schemeClr val="bg1">
                        <a:lumMod val="50000"/>
                      </a:schemeClr>
                    </a:solidFill>
                  </a:endParaRPr>
                </a:p>
              </p:txBody>
            </p:sp>
            <p:sp>
              <p:nvSpPr>
                <p:cNvPr id="36" name="Rectangle 35"/>
                <p:cNvSpPr/>
                <p:nvPr/>
              </p:nvSpPr>
              <p:spPr>
                <a:xfrm>
                  <a:off x="1124744" y="5814979"/>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78</a:t>
                  </a:r>
                  <a:endParaRPr lang="en-GB" sz="1100" b="1" dirty="0">
                    <a:solidFill>
                      <a:schemeClr val="bg1">
                        <a:lumMod val="50000"/>
                      </a:schemeClr>
                    </a:solidFill>
                  </a:endParaRPr>
                </a:p>
              </p:txBody>
            </p:sp>
          </p:grpSp>
          <p:pic>
            <p:nvPicPr>
              <p:cNvPr id="26" name="Picture 8"/>
              <p:cNvPicPr>
                <a:picLocks noChangeAspect="1" noChangeArrowheads="1"/>
              </p:cNvPicPr>
              <p:nvPr/>
            </p:nvPicPr>
            <p:blipFill>
              <a:blip r:embed="rId6" cstate="print"/>
              <a:srcRect/>
              <a:stretch>
                <a:fillRect/>
              </a:stretch>
            </p:blipFill>
            <p:spPr bwMode="auto">
              <a:xfrm>
                <a:off x="1751550" y="4072235"/>
                <a:ext cx="314325" cy="323850"/>
              </a:xfrm>
              <a:prstGeom prst="rect">
                <a:avLst/>
              </a:prstGeom>
              <a:noFill/>
              <a:ln w="9525">
                <a:noFill/>
                <a:miter lim="800000"/>
                <a:headEnd/>
                <a:tailEnd/>
              </a:ln>
            </p:spPr>
          </p:pic>
          <p:sp>
            <p:nvSpPr>
              <p:cNvPr id="27" name="Rectangle 26"/>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Rectangle 37"/>
            <p:cNvSpPr/>
            <p:nvPr/>
          </p:nvSpPr>
          <p:spPr>
            <a:xfrm>
              <a:off x="1164853" y="5126798"/>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TextBox 40"/>
          <p:cNvSpPr txBox="1"/>
          <p:nvPr/>
        </p:nvSpPr>
        <p:spPr>
          <a:xfrm rot="5400000">
            <a:off x="6113113" y="3153158"/>
            <a:ext cx="761747" cy="369332"/>
          </a:xfrm>
          <a:prstGeom prst="rect">
            <a:avLst/>
          </a:prstGeom>
          <a:noFill/>
        </p:spPr>
        <p:txBody>
          <a:bodyPr wrap="none" rtlCol="0">
            <a:spAutoFit/>
          </a:bodyPr>
          <a:lstStyle/>
          <a:p>
            <a:r>
              <a:rPr lang="en-GB" dirty="0" smtClean="0">
                <a:latin typeface="Comic Sans MS" pitchFamily="66" charset="0"/>
              </a:rPr>
              <a:t>Reply</a:t>
            </a:r>
            <a:endParaRPr lang="en-GB" dirty="0">
              <a:latin typeface="Comic Sans MS" pitchFamily="66" charset="0"/>
            </a:endParaRPr>
          </a:p>
        </p:txBody>
      </p:sp>
      <p:sp>
        <p:nvSpPr>
          <p:cNvPr id="42" name="TextBox 41"/>
          <p:cNvSpPr txBox="1"/>
          <p:nvPr/>
        </p:nvSpPr>
        <p:spPr>
          <a:xfrm rot="16200000">
            <a:off x="273195" y="5632303"/>
            <a:ext cx="1189749" cy="369332"/>
          </a:xfrm>
          <a:prstGeom prst="rect">
            <a:avLst/>
          </a:prstGeom>
          <a:noFill/>
        </p:spPr>
        <p:txBody>
          <a:bodyPr wrap="none" rtlCol="0">
            <a:spAutoFit/>
          </a:bodyPr>
          <a:lstStyle/>
          <a:p>
            <a:r>
              <a:rPr lang="en-GB" dirty="0" smtClean="0">
                <a:latin typeface="Comic Sans MS" pitchFamily="66" charset="0"/>
              </a:rPr>
              <a:t>Re-write </a:t>
            </a:r>
            <a:endParaRPr lang="en-GB" dirty="0">
              <a:latin typeface="Comic Sans MS" pitchFamily="66" charset="0"/>
            </a:endParaRPr>
          </a:p>
        </p:txBody>
      </p:sp>
      <p:grpSp>
        <p:nvGrpSpPr>
          <p:cNvPr id="12" name="Group 42"/>
          <p:cNvGrpSpPr/>
          <p:nvPr/>
        </p:nvGrpSpPr>
        <p:grpSpPr>
          <a:xfrm>
            <a:off x="1556792" y="6948264"/>
            <a:ext cx="5157192" cy="2088232"/>
            <a:chOff x="1052736" y="4932040"/>
            <a:chExt cx="5688632" cy="2088232"/>
          </a:xfrm>
        </p:grpSpPr>
        <p:grpSp>
          <p:nvGrpSpPr>
            <p:cNvPr id="18" name="Group 23"/>
            <p:cNvGrpSpPr/>
            <p:nvPr/>
          </p:nvGrpSpPr>
          <p:grpSpPr>
            <a:xfrm>
              <a:off x="1052736" y="4932040"/>
              <a:ext cx="5688632" cy="2088232"/>
              <a:chOff x="188640" y="3923928"/>
              <a:chExt cx="5256584" cy="2304256"/>
            </a:xfrm>
          </p:grpSpPr>
          <p:grpSp>
            <p:nvGrpSpPr>
              <p:cNvPr id="24" name="Group 24"/>
              <p:cNvGrpSpPr/>
              <p:nvPr/>
            </p:nvGrpSpPr>
            <p:grpSpPr>
              <a:xfrm>
                <a:off x="188640" y="3923928"/>
                <a:ext cx="5256584" cy="2304256"/>
                <a:chOff x="188640" y="3923928"/>
                <a:chExt cx="5256584" cy="2304256"/>
              </a:xfrm>
            </p:grpSpPr>
            <p:pic>
              <p:nvPicPr>
                <p:cNvPr id="49" name="Picture 5"/>
                <p:cNvPicPr>
                  <a:picLocks noChangeAspect="1" noChangeArrowheads="1"/>
                </p:cNvPicPr>
                <p:nvPr/>
              </p:nvPicPr>
              <p:blipFill>
                <a:blip r:embed="rId5" cstate="print"/>
                <a:srcRect/>
                <a:stretch>
                  <a:fillRect/>
                </a:stretch>
              </p:blipFill>
              <p:spPr bwMode="auto">
                <a:xfrm>
                  <a:off x="188640" y="3923928"/>
                  <a:ext cx="5256584" cy="2304256"/>
                </a:xfrm>
                <a:prstGeom prst="rect">
                  <a:avLst/>
                </a:prstGeom>
                <a:noFill/>
                <a:ln w="9525">
                  <a:noFill/>
                  <a:miter lim="800000"/>
                  <a:headEnd/>
                  <a:tailEnd/>
                </a:ln>
              </p:spPr>
            </p:pic>
            <p:sp>
              <p:nvSpPr>
                <p:cNvPr id="50" name="Rectangle 49"/>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52" name="Rectangle 51"/>
                <p:cNvSpPr/>
                <p:nvPr/>
              </p:nvSpPr>
              <p:spPr>
                <a:xfrm>
                  <a:off x="332656" y="4644008"/>
                  <a:ext cx="4896544"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53" name="Rectangle 52"/>
                <p:cNvSpPr/>
                <p:nvPr/>
              </p:nvSpPr>
              <p:spPr>
                <a:xfrm>
                  <a:off x="260648" y="579613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54" name="Rectangle 53"/>
                <p:cNvSpPr/>
                <p:nvPr/>
              </p:nvSpPr>
              <p:spPr>
                <a:xfrm>
                  <a:off x="1196752" y="5796136"/>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55" name="Rectangle 54"/>
                <p:cNvSpPr/>
                <p:nvPr/>
              </p:nvSpPr>
              <p:spPr>
                <a:xfrm>
                  <a:off x="311390" y="581740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189</a:t>
                  </a:r>
                  <a:endParaRPr lang="en-GB" sz="1100" b="1" dirty="0">
                    <a:solidFill>
                      <a:schemeClr val="bg1">
                        <a:lumMod val="50000"/>
                      </a:schemeClr>
                    </a:solidFill>
                  </a:endParaRPr>
                </a:p>
              </p:txBody>
            </p:sp>
            <p:sp>
              <p:nvSpPr>
                <p:cNvPr id="56" name="Rectangle 55"/>
                <p:cNvSpPr/>
                <p:nvPr/>
              </p:nvSpPr>
              <p:spPr>
                <a:xfrm>
                  <a:off x="1124744" y="5814979"/>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78</a:t>
                  </a:r>
                  <a:endParaRPr lang="en-GB" sz="1100" b="1" dirty="0">
                    <a:solidFill>
                      <a:schemeClr val="bg1">
                        <a:lumMod val="50000"/>
                      </a:schemeClr>
                    </a:solidFill>
                  </a:endParaRPr>
                </a:p>
              </p:txBody>
            </p:sp>
          </p:grpSp>
          <p:pic>
            <p:nvPicPr>
              <p:cNvPr id="47" name="Picture 8"/>
              <p:cNvPicPr>
                <a:picLocks noChangeAspect="1" noChangeArrowheads="1"/>
              </p:cNvPicPr>
              <p:nvPr/>
            </p:nvPicPr>
            <p:blipFill>
              <a:blip r:embed="rId6" cstate="print"/>
              <a:srcRect/>
              <a:stretch>
                <a:fillRect/>
              </a:stretch>
            </p:blipFill>
            <p:spPr bwMode="auto">
              <a:xfrm>
                <a:off x="1751550" y="4072235"/>
                <a:ext cx="314325" cy="323850"/>
              </a:xfrm>
              <a:prstGeom prst="rect">
                <a:avLst/>
              </a:prstGeom>
              <a:noFill/>
              <a:ln w="9525">
                <a:noFill/>
                <a:miter lim="800000"/>
                <a:headEnd/>
                <a:tailEnd/>
              </a:ln>
            </p:spPr>
          </p:pic>
          <p:sp>
            <p:nvSpPr>
              <p:cNvPr id="48" name="Rectangle 47"/>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Rectangle 44"/>
            <p:cNvSpPr/>
            <p:nvPr/>
          </p:nvSpPr>
          <p:spPr>
            <a:xfrm>
              <a:off x="1164853" y="5126798"/>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7" name="Rectangle 56"/>
          <p:cNvSpPr/>
          <p:nvPr/>
        </p:nvSpPr>
        <p:spPr>
          <a:xfrm>
            <a:off x="144016" y="7524328"/>
            <a:ext cx="1412776" cy="1440160"/>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latin typeface="Comic Sans MS" pitchFamily="66" charset="0"/>
              </a:rPr>
              <a:t>This space has been left blank for you to find your own celebrity who commits crimes against grammar.  </a:t>
            </a:r>
            <a:endParaRPr lang="en-GB" sz="1200" dirty="0">
              <a:latin typeface="Comic Sans MS" pitchFamily="66" charset="0"/>
            </a:endParaRPr>
          </a:p>
        </p:txBody>
      </p:sp>
      <p:sp>
        <p:nvSpPr>
          <p:cNvPr id="58" name="Bent-Up Arrow 57"/>
          <p:cNvSpPr/>
          <p:nvPr/>
        </p:nvSpPr>
        <p:spPr>
          <a:xfrm rot="16200000" flipV="1">
            <a:off x="692696" y="6660232"/>
            <a:ext cx="504056" cy="1224136"/>
          </a:xfrm>
          <a:prstGeom prst="bentUpArrow">
            <a:avLst>
              <a:gd name="adj1" fmla="val 36358"/>
              <a:gd name="adj2" fmla="val 38926"/>
              <a:gd name="adj3" fmla="val 50000"/>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562" name="Picture 2"/>
          <p:cNvPicPr>
            <a:picLocks noChangeAspect="1" noChangeArrowheads="1"/>
          </p:cNvPicPr>
          <p:nvPr/>
        </p:nvPicPr>
        <p:blipFill>
          <a:blip r:embed="rId7" cstate="print"/>
          <a:srcRect/>
          <a:stretch>
            <a:fillRect/>
          </a:stretch>
        </p:blipFill>
        <p:spPr bwMode="auto">
          <a:xfrm>
            <a:off x="3140968" y="755576"/>
            <a:ext cx="3523282" cy="13750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F:\Images\yellow_postit.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188640"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04664" y="611560"/>
            <a:ext cx="1872208" cy="1384995"/>
          </a:xfrm>
          <a:prstGeom prst="rect">
            <a:avLst/>
          </a:prstGeom>
          <a:noFill/>
        </p:spPr>
        <p:txBody>
          <a:bodyPr wrap="square" rtlCol="0">
            <a:spAutoFit/>
          </a:bodyPr>
          <a:lstStyle/>
          <a:p>
            <a:pPr algn="ctr"/>
            <a:r>
              <a:rPr lang="en-GB" sz="1400" b="1" dirty="0" smtClean="0">
                <a:latin typeface="Comic Sans MS" pitchFamily="66" charset="0"/>
              </a:rPr>
              <a:t>Past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past tense</a:t>
            </a:r>
            <a:r>
              <a:rPr lang="en-GB" sz="1400" dirty="0" smtClean="0">
                <a:latin typeface="Comic Sans MS" pitchFamily="66" charset="0"/>
              </a:rPr>
              <a:t> to talk about things that have already happened. </a:t>
            </a:r>
            <a:endParaRPr lang="en-GB" sz="1400" dirty="0">
              <a:latin typeface="Comic Sans MS" pitchFamily="66" charset="0"/>
            </a:endParaRPr>
          </a:p>
        </p:txBody>
      </p:sp>
      <p:pic>
        <p:nvPicPr>
          <p:cNvPr id="11" name="Picture 8" descr="F:\Images\yellow_posti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492896" y="611560"/>
            <a:ext cx="1872208" cy="1384995"/>
          </a:xfrm>
          <a:prstGeom prst="rect">
            <a:avLst/>
          </a:prstGeom>
          <a:noFill/>
        </p:spPr>
        <p:txBody>
          <a:bodyPr wrap="square" rtlCol="0">
            <a:spAutoFit/>
          </a:bodyPr>
          <a:lstStyle/>
          <a:p>
            <a:pPr algn="ctr"/>
            <a:r>
              <a:rPr lang="en-GB" sz="1400" b="1" dirty="0" smtClean="0">
                <a:latin typeface="Comic Sans MS" pitchFamily="66" charset="0"/>
              </a:rPr>
              <a:t>Present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present tense </a:t>
            </a:r>
            <a:r>
              <a:rPr lang="en-GB" sz="1400" dirty="0" smtClean="0">
                <a:latin typeface="Comic Sans MS" pitchFamily="66" charset="0"/>
              </a:rPr>
              <a:t>to talk about things that are happening now. </a:t>
            </a:r>
            <a:endParaRPr lang="en-GB" sz="1400" dirty="0">
              <a:latin typeface="Comic Sans MS" pitchFamily="66" charset="0"/>
            </a:endParaRPr>
          </a:p>
        </p:txBody>
      </p:sp>
      <p:pic>
        <p:nvPicPr>
          <p:cNvPr id="13" name="Picture 8" descr="F:\Images\yellow_postit.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4365104"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581128" y="611560"/>
            <a:ext cx="1872208" cy="1384995"/>
          </a:xfrm>
          <a:prstGeom prst="rect">
            <a:avLst/>
          </a:prstGeom>
          <a:noFill/>
        </p:spPr>
        <p:txBody>
          <a:bodyPr wrap="square" rtlCol="0">
            <a:spAutoFit/>
          </a:bodyPr>
          <a:lstStyle/>
          <a:p>
            <a:pPr algn="ctr"/>
            <a:r>
              <a:rPr lang="en-GB" sz="1400" b="1" dirty="0" smtClean="0">
                <a:latin typeface="Comic Sans MS" pitchFamily="66" charset="0"/>
              </a:rPr>
              <a:t>Future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future tense</a:t>
            </a:r>
            <a:r>
              <a:rPr lang="en-GB" sz="1400" dirty="0" smtClean="0">
                <a:latin typeface="Comic Sans MS" pitchFamily="66" charset="0"/>
              </a:rPr>
              <a:t> to talk about things that are going to happen. </a:t>
            </a:r>
            <a:endParaRPr lang="en-GB" sz="1400" dirty="0">
              <a:latin typeface="Comic Sans MS" pitchFamily="66" charset="0"/>
            </a:endParaRPr>
          </a:p>
        </p:txBody>
      </p:sp>
      <p:pic>
        <p:nvPicPr>
          <p:cNvPr id="15" name="Picture 2" descr="http://ja.theangellfamily.com/wp-content/uploads/2012/02/past-present-future.jpg"/>
          <p:cNvPicPr>
            <a:picLocks noChangeAspect="1" noChangeArrowheads="1"/>
          </p:cNvPicPr>
          <p:nvPr/>
        </p:nvPicPr>
        <p:blipFill>
          <a:blip r:embed="rId3" cstate="print"/>
          <a:srcRect t="21065" b="26976"/>
          <a:stretch>
            <a:fillRect/>
          </a:stretch>
        </p:blipFill>
        <p:spPr bwMode="auto">
          <a:xfrm>
            <a:off x="188640" y="2555776"/>
            <a:ext cx="1368152" cy="648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p:cNvSpPr txBox="1"/>
          <p:nvPr/>
        </p:nvSpPr>
        <p:spPr>
          <a:xfrm>
            <a:off x="1628800" y="2483768"/>
            <a:ext cx="3331488" cy="1169551"/>
          </a:xfrm>
          <a:prstGeom prst="rect">
            <a:avLst/>
          </a:prstGeom>
          <a:noFill/>
        </p:spPr>
        <p:txBody>
          <a:bodyPr wrap="square" rtlCol="0">
            <a:spAutoFit/>
          </a:bodyPr>
          <a:lstStyle/>
          <a:p>
            <a:r>
              <a:rPr lang="en-GB" sz="1400" dirty="0" smtClean="0">
                <a:latin typeface="Comic Sans MS" pitchFamily="66" charset="0"/>
              </a:rPr>
              <a:t>Last term we talked about different tenses and plural and singular words – this term we are going to combine these and talk about when and how to use the verb </a:t>
            </a:r>
            <a:r>
              <a:rPr lang="en-GB" sz="1400" i="1" dirty="0" smtClean="0">
                <a:latin typeface="Comic Sans MS" pitchFamily="66" charset="0"/>
              </a:rPr>
              <a:t>to be. </a:t>
            </a:r>
            <a:endParaRPr lang="en-GB" sz="900" dirty="0">
              <a:latin typeface="Comic Sans MS" pitchFamily="66" charset="0"/>
            </a:endParaRPr>
          </a:p>
        </p:txBody>
      </p:sp>
      <p:graphicFrame>
        <p:nvGraphicFramePr>
          <p:cNvPr id="19" name="Table 18"/>
          <p:cNvGraphicFramePr>
            <a:graphicFrameLocks noGrp="1"/>
          </p:cNvGraphicFramePr>
          <p:nvPr/>
        </p:nvGraphicFramePr>
        <p:xfrm>
          <a:off x="809710" y="3779912"/>
          <a:ext cx="5238581" cy="370840"/>
        </p:xfrm>
        <a:graphic>
          <a:graphicData uri="http://schemas.openxmlformats.org/drawingml/2006/table">
            <a:tbl>
              <a:tblPr firstRow="1" bandRow="1">
                <a:tableStyleId>{5C22544A-7EE6-4342-B048-85BDC9FD1C3A}</a:tableStyleId>
              </a:tblPr>
              <a:tblGrid>
                <a:gridCol w="658004">
                  <a:extLst>
                    <a:ext uri="{9D8B030D-6E8A-4147-A177-3AD203B41FA5}">
                      <a16:colId xmlns:a16="http://schemas.microsoft.com/office/drawing/2014/main" val="20000"/>
                    </a:ext>
                  </a:extLst>
                </a:gridCol>
                <a:gridCol w="1348908">
                  <a:extLst>
                    <a:ext uri="{9D8B030D-6E8A-4147-A177-3AD203B41FA5}">
                      <a16:colId xmlns:a16="http://schemas.microsoft.com/office/drawing/2014/main" val="20001"/>
                    </a:ext>
                  </a:extLst>
                </a:gridCol>
                <a:gridCol w="1645010">
                  <a:extLst>
                    <a:ext uri="{9D8B030D-6E8A-4147-A177-3AD203B41FA5}">
                      <a16:colId xmlns:a16="http://schemas.microsoft.com/office/drawing/2014/main" val="20002"/>
                    </a:ext>
                  </a:extLst>
                </a:gridCol>
                <a:gridCol w="1586659">
                  <a:extLst>
                    <a:ext uri="{9D8B030D-6E8A-4147-A177-3AD203B41FA5}">
                      <a16:colId xmlns:a16="http://schemas.microsoft.com/office/drawing/2014/main" val="20003"/>
                    </a:ext>
                  </a:extLst>
                </a:gridCol>
              </a:tblGrid>
              <a:tr h="370840">
                <a:tc>
                  <a:txBody>
                    <a:bodyPr/>
                    <a:lstStyle/>
                    <a:p>
                      <a:r>
                        <a:rPr lang="en-GB" sz="1600" dirty="0" smtClean="0">
                          <a:solidFill>
                            <a:schemeClr val="tx1"/>
                          </a:solidFill>
                          <a:latin typeface="Comic Sans MS" pitchFamily="66" charset="0"/>
                        </a:rPr>
                        <a:t>Key:</a:t>
                      </a:r>
                      <a:r>
                        <a:rPr lang="en-GB" sz="1600" dirty="0" smtClean="0">
                          <a:latin typeface="Comic Sans MS" pitchFamily="66" charset="0"/>
                        </a:rPr>
                        <a:t> </a:t>
                      </a:r>
                      <a:endParaRPr lang="en-GB" sz="1600" dirty="0">
                        <a:latin typeface="Comic Sans MS" pitchFamily="66" charset="0"/>
                      </a:endParaRPr>
                    </a:p>
                  </a:txBody>
                  <a:tcPr>
                    <a:lnB w="12700" cap="flat" cmpd="sng" algn="ctr">
                      <a:solidFill>
                        <a:schemeClr val="tx1"/>
                      </a:solidFill>
                      <a:prstDash val="solid"/>
                      <a:round/>
                      <a:headEnd type="none" w="med" len="med"/>
                      <a:tailEnd type="none" w="med" len="med"/>
                    </a:lnB>
                    <a:noFill/>
                  </a:tcPr>
                </a:tc>
                <a:tc>
                  <a:txBody>
                    <a:bodyPr/>
                    <a:lstStyle/>
                    <a:p>
                      <a:r>
                        <a:rPr lang="en-GB" sz="1600" dirty="0" smtClean="0">
                          <a:solidFill>
                            <a:srgbClr val="D60093"/>
                          </a:solidFill>
                          <a:latin typeface="Comic Sans MS" pitchFamily="66" charset="0"/>
                        </a:rPr>
                        <a:t>Past tense </a:t>
                      </a:r>
                      <a:endParaRPr lang="en-GB" sz="1600" dirty="0">
                        <a:solidFill>
                          <a:srgbClr val="D60093"/>
                        </a:solidFill>
                        <a:latin typeface="Comic Sans MS" pitchFamily="66" charset="0"/>
                      </a:endParaRPr>
                    </a:p>
                  </a:txBody>
                  <a:tcPr>
                    <a:lnB w="12700" cap="flat" cmpd="sng" algn="ctr">
                      <a:solidFill>
                        <a:schemeClr val="tx1"/>
                      </a:solidFill>
                      <a:prstDash val="solid"/>
                      <a:round/>
                      <a:headEnd type="none" w="med" len="med"/>
                      <a:tailEnd type="none" w="med" len="med"/>
                    </a:lnB>
                    <a:noFill/>
                  </a:tcPr>
                </a:tc>
                <a:tc>
                  <a:txBody>
                    <a:bodyPr/>
                    <a:lstStyle/>
                    <a:p>
                      <a:r>
                        <a:rPr lang="en-GB" sz="1600" dirty="0" smtClean="0">
                          <a:solidFill>
                            <a:srgbClr val="00B0F0"/>
                          </a:solidFill>
                          <a:latin typeface="Comic Sans MS" pitchFamily="66" charset="0"/>
                        </a:rPr>
                        <a:t>Present tense </a:t>
                      </a:r>
                      <a:endParaRPr lang="en-GB" sz="1600" dirty="0">
                        <a:solidFill>
                          <a:srgbClr val="00B0F0"/>
                        </a:solidFill>
                        <a:latin typeface="Comic Sans MS" pitchFamily="66" charset="0"/>
                      </a:endParaRPr>
                    </a:p>
                  </a:txBody>
                  <a:tcPr>
                    <a:lnB w="12700" cap="flat" cmpd="sng" algn="ctr">
                      <a:solidFill>
                        <a:schemeClr val="tx1"/>
                      </a:solidFill>
                      <a:prstDash val="solid"/>
                      <a:round/>
                      <a:headEnd type="none" w="med" len="med"/>
                      <a:tailEnd type="none" w="med" len="med"/>
                    </a:lnB>
                    <a:noFill/>
                  </a:tcPr>
                </a:tc>
                <a:tc>
                  <a:txBody>
                    <a:bodyPr/>
                    <a:lstStyle/>
                    <a:p>
                      <a:r>
                        <a:rPr lang="en-GB" sz="1600" dirty="0" smtClean="0">
                          <a:solidFill>
                            <a:srgbClr val="00B050"/>
                          </a:solidFill>
                          <a:latin typeface="Comic Sans MS" pitchFamily="66" charset="0"/>
                        </a:rPr>
                        <a:t>Future tense </a:t>
                      </a:r>
                      <a:endParaRPr lang="en-GB" sz="1600" dirty="0">
                        <a:solidFill>
                          <a:srgbClr val="00B050"/>
                        </a:solidFill>
                        <a:latin typeface="Comic Sans MS" pitchFamily="66" charset="0"/>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24" name="Picture 2" descr="http://icosa.hkbu.edu.hk/grammar/nouns/singular-plural/files/img/img1.jpg"/>
          <p:cNvPicPr>
            <a:picLocks noChangeAspect="1" noChangeArrowheads="1"/>
          </p:cNvPicPr>
          <p:nvPr/>
        </p:nvPicPr>
        <p:blipFill>
          <a:blip r:embed="rId4" cstate="print"/>
          <a:srcRect/>
          <a:stretch>
            <a:fillRect/>
          </a:stretch>
        </p:blipFill>
        <p:spPr bwMode="auto">
          <a:xfrm>
            <a:off x="5085184" y="2483768"/>
            <a:ext cx="1493959" cy="7156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25" name="Table 24"/>
          <p:cNvGraphicFramePr>
            <a:graphicFrameLocks noGrp="1"/>
          </p:cNvGraphicFramePr>
          <p:nvPr/>
        </p:nvGraphicFramePr>
        <p:xfrm>
          <a:off x="296652" y="4427984"/>
          <a:ext cx="6264696" cy="3139440"/>
        </p:xfrm>
        <a:graphic>
          <a:graphicData uri="http://schemas.openxmlformats.org/drawingml/2006/table">
            <a:tbl>
              <a:tblPr firstRow="1" bandRow="1">
                <a:tableStyleId>{5C22544A-7EE6-4342-B048-85BDC9FD1C3A}</a:tableStyleId>
              </a:tblPr>
              <a:tblGrid>
                <a:gridCol w="1566174">
                  <a:extLst>
                    <a:ext uri="{9D8B030D-6E8A-4147-A177-3AD203B41FA5}">
                      <a16:colId xmlns:a16="http://schemas.microsoft.com/office/drawing/2014/main" val="20000"/>
                    </a:ext>
                  </a:extLst>
                </a:gridCol>
                <a:gridCol w="1566174">
                  <a:extLst>
                    <a:ext uri="{9D8B030D-6E8A-4147-A177-3AD203B41FA5}">
                      <a16:colId xmlns:a16="http://schemas.microsoft.com/office/drawing/2014/main" val="20001"/>
                    </a:ext>
                  </a:extLst>
                </a:gridCol>
                <a:gridCol w="1566174">
                  <a:extLst>
                    <a:ext uri="{9D8B030D-6E8A-4147-A177-3AD203B41FA5}">
                      <a16:colId xmlns:a16="http://schemas.microsoft.com/office/drawing/2014/main" val="20002"/>
                    </a:ext>
                  </a:extLst>
                </a:gridCol>
                <a:gridCol w="1566174">
                  <a:extLst>
                    <a:ext uri="{9D8B030D-6E8A-4147-A177-3AD203B41FA5}">
                      <a16:colId xmlns:a16="http://schemas.microsoft.com/office/drawing/2014/main" val="20003"/>
                    </a:ext>
                  </a:extLst>
                </a:gridCol>
              </a:tblGrid>
              <a:tr h="575762">
                <a:tc gridSpan="2">
                  <a:txBody>
                    <a:bodyPr/>
                    <a:lstStyle/>
                    <a:p>
                      <a:pPr algn="ctr"/>
                      <a:r>
                        <a:rPr lang="en-GB" dirty="0" smtClean="0">
                          <a:latin typeface="Comic Sans MS" pitchFamily="66" charset="0"/>
                        </a:rPr>
                        <a:t>Single </a:t>
                      </a:r>
                    </a:p>
                    <a:p>
                      <a:pPr algn="ctr"/>
                      <a:r>
                        <a:rPr lang="en-GB" sz="1400" b="0" dirty="0" smtClean="0">
                          <a:latin typeface="Comic Sans MS" pitchFamily="66" charset="0"/>
                        </a:rPr>
                        <a:t>(Talking about one person)</a:t>
                      </a:r>
                      <a:endParaRPr lang="en-GB" sz="1400" b="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hMerge="1">
                  <a:txBody>
                    <a:bodyPr/>
                    <a:lstStyle/>
                    <a:p>
                      <a:pPr algn="ctr"/>
                      <a:endParaRPr lang="en-GB" dirty="0">
                        <a:latin typeface="Comic Sans MS" pitchFamily="66" charset="0"/>
                      </a:endParaRPr>
                    </a:p>
                  </a:txBody>
                  <a:tcPr/>
                </a:tc>
                <a:tc gridSpan="2">
                  <a:txBody>
                    <a:bodyPr/>
                    <a:lstStyle/>
                    <a:p>
                      <a:pPr algn="ctr"/>
                      <a:r>
                        <a:rPr lang="en-GB" dirty="0" smtClean="0">
                          <a:latin typeface="Comic Sans MS" pitchFamily="66" charset="0"/>
                        </a:rPr>
                        <a:t>Plural </a:t>
                      </a:r>
                    </a:p>
                    <a:p>
                      <a:pPr algn="ctr"/>
                      <a:r>
                        <a:rPr lang="en-GB" sz="1400" b="0" dirty="0" smtClean="0">
                          <a:latin typeface="Comic Sans MS" pitchFamily="66" charset="0"/>
                        </a:rPr>
                        <a:t>(Talking about two or more people)</a:t>
                      </a:r>
                      <a:endParaRPr lang="en-GB" sz="1400" b="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hMerge="1">
                  <a:txBody>
                    <a:bodyPr/>
                    <a:lstStyle/>
                    <a:p>
                      <a:pPr algn="ctr"/>
                      <a:endParaRPr lang="en-GB" dirty="0">
                        <a:latin typeface="Comic Sans MS" pitchFamily="66" charset="0"/>
                      </a:endParaRPr>
                    </a:p>
                  </a:txBody>
                  <a:tcPr/>
                </a:tc>
                <a:extLst>
                  <a:ext uri="{0D108BD9-81ED-4DB2-BD59-A6C34878D82A}">
                    <a16:rowId xmlns:a16="http://schemas.microsoft.com/office/drawing/2014/main" val="10000"/>
                  </a:ext>
                </a:extLst>
              </a:tr>
              <a:tr h="363639">
                <a:tc>
                  <a:txBody>
                    <a:bodyPr/>
                    <a:lstStyle/>
                    <a:p>
                      <a:pPr algn="l"/>
                      <a:r>
                        <a:rPr lang="en-GB" dirty="0" smtClean="0">
                          <a:solidFill>
                            <a:srgbClr val="00B0F0"/>
                          </a:solidFill>
                          <a:latin typeface="Comic Sans MS" pitchFamily="66" charset="0"/>
                        </a:rPr>
                        <a:t>I am </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I was </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00B0F0"/>
                          </a:solidFill>
                          <a:latin typeface="Comic Sans MS" pitchFamily="66" charset="0"/>
                        </a:rPr>
                        <a:t>We are</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We were </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63639">
                <a:tc>
                  <a:txBody>
                    <a:bodyPr/>
                    <a:lstStyle/>
                    <a:p>
                      <a:pPr algn="l"/>
                      <a:r>
                        <a:rPr lang="en-GB" dirty="0" smtClean="0">
                          <a:solidFill>
                            <a:srgbClr val="00B0F0"/>
                          </a:solidFill>
                          <a:latin typeface="Comic Sans MS" pitchFamily="66" charset="0"/>
                        </a:rPr>
                        <a:t>You are</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You were </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00B0F0"/>
                          </a:solidFill>
                          <a:latin typeface="Comic Sans MS" pitchFamily="66" charset="0"/>
                        </a:rPr>
                        <a:t>You are</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You were</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63639">
                <a:tc>
                  <a:txBody>
                    <a:bodyPr/>
                    <a:lstStyle/>
                    <a:p>
                      <a:pPr algn="l"/>
                      <a:r>
                        <a:rPr lang="en-GB" dirty="0" smtClean="0">
                          <a:solidFill>
                            <a:srgbClr val="00B0F0"/>
                          </a:solidFill>
                          <a:latin typeface="Comic Sans MS" pitchFamily="66" charset="0"/>
                        </a:rPr>
                        <a:t>He is</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He was </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00B0F0"/>
                          </a:solidFill>
                          <a:latin typeface="Comic Sans MS" pitchFamily="66" charset="0"/>
                        </a:rPr>
                        <a:t>They are</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They were</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63639">
                <a:tc>
                  <a:txBody>
                    <a:bodyPr/>
                    <a:lstStyle/>
                    <a:p>
                      <a:pPr algn="l"/>
                      <a:r>
                        <a:rPr lang="en-GB" dirty="0" smtClean="0">
                          <a:solidFill>
                            <a:srgbClr val="00B0F0"/>
                          </a:solidFill>
                          <a:latin typeface="Comic Sans MS" pitchFamily="66" charset="0"/>
                        </a:rPr>
                        <a:t>She is</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She was </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gridSpan="2">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63639">
                <a:tc>
                  <a:txBody>
                    <a:bodyPr/>
                    <a:lstStyle/>
                    <a:p>
                      <a:pPr algn="l"/>
                      <a:r>
                        <a:rPr lang="en-GB" dirty="0" smtClean="0">
                          <a:solidFill>
                            <a:srgbClr val="00B0F0"/>
                          </a:solidFill>
                          <a:latin typeface="Comic Sans MS" pitchFamily="66" charset="0"/>
                        </a:rPr>
                        <a:t>It is</a:t>
                      </a:r>
                      <a:endParaRPr lang="en-GB"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dirty="0" smtClean="0">
                          <a:solidFill>
                            <a:srgbClr val="D60093"/>
                          </a:solidFill>
                          <a:latin typeface="Comic Sans MS" pitchFamily="66" charset="0"/>
                        </a:rPr>
                        <a:t>It was</a:t>
                      </a:r>
                      <a:endParaRPr lang="en-GB"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v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616415">
                <a:tc gridSpan="4">
                  <a:txBody>
                    <a:bodyPr/>
                    <a:lstStyle/>
                    <a:p>
                      <a:pPr algn="ctr"/>
                      <a:r>
                        <a:rPr lang="en-GB" sz="1400" dirty="0" smtClean="0">
                          <a:solidFill>
                            <a:srgbClr val="00B050"/>
                          </a:solidFill>
                          <a:latin typeface="Comic Sans MS" pitchFamily="66" charset="0"/>
                        </a:rPr>
                        <a:t>All of the</a:t>
                      </a:r>
                      <a:r>
                        <a:rPr lang="en-GB" sz="1400" baseline="0" dirty="0" smtClean="0">
                          <a:solidFill>
                            <a:srgbClr val="00B050"/>
                          </a:solidFill>
                          <a:latin typeface="Comic Sans MS" pitchFamily="66" charset="0"/>
                        </a:rPr>
                        <a:t> </a:t>
                      </a:r>
                      <a:r>
                        <a:rPr lang="en-GB" sz="1400" baseline="0" dirty="0" smtClean="0">
                          <a:solidFill>
                            <a:srgbClr val="00B0F0"/>
                          </a:solidFill>
                          <a:latin typeface="Comic Sans MS" pitchFamily="66" charset="0"/>
                        </a:rPr>
                        <a:t>present tense starters </a:t>
                      </a:r>
                      <a:r>
                        <a:rPr lang="en-GB" sz="1400" dirty="0" smtClean="0">
                          <a:solidFill>
                            <a:srgbClr val="00B0F0"/>
                          </a:solidFill>
                          <a:latin typeface="Comic Sans MS" pitchFamily="66" charset="0"/>
                        </a:rPr>
                        <a:t> </a:t>
                      </a:r>
                      <a:r>
                        <a:rPr lang="en-GB" sz="1400" dirty="0" smtClean="0">
                          <a:solidFill>
                            <a:srgbClr val="00B050"/>
                          </a:solidFill>
                          <a:latin typeface="Comic Sans MS" pitchFamily="66" charset="0"/>
                        </a:rPr>
                        <a:t>can be converted into future tense depending</a:t>
                      </a:r>
                      <a:r>
                        <a:rPr lang="en-GB" sz="1400" baseline="0" dirty="0" smtClean="0">
                          <a:solidFill>
                            <a:srgbClr val="00B050"/>
                          </a:solidFill>
                          <a:latin typeface="Comic Sans MS" pitchFamily="66" charset="0"/>
                        </a:rPr>
                        <a:t> on the </a:t>
                      </a:r>
                      <a:r>
                        <a:rPr lang="en-GB" sz="1400" b="1" u="sng" baseline="0" dirty="0" smtClean="0">
                          <a:solidFill>
                            <a:schemeClr val="tx1"/>
                          </a:solidFill>
                          <a:latin typeface="Comic Sans MS" pitchFamily="66" charset="0"/>
                        </a:rPr>
                        <a:t>auxiliary verb </a:t>
                      </a:r>
                      <a:r>
                        <a:rPr lang="en-GB" sz="1400" baseline="0" dirty="0" smtClean="0">
                          <a:solidFill>
                            <a:srgbClr val="00B050"/>
                          </a:solidFill>
                          <a:latin typeface="Comic Sans MS" pitchFamily="66" charset="0"/>
                        </a:rPr>
                        <a:t>(see your first booklet) that you choose to follow the main verb. </a:t>
                      </a:r>
                      <a:endParaRPr lang="en-GB" sz="1400" dirty="0">
                        <a:solidFill>
                          <a:srgbClr val="00B05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26" name="TextBox 25"/>
          <p:cNvSpPr txBox="1"/>
          <p:nvPr/>
        </p:nvSpPr>
        <p:spPr>
          <a:xfrm>
            <a:off x="260648" y="7596336"/>
            <a:ext cx="6336704" cy="1169551"/>
          </a:xfrm>
          <a:prstGeom prst="rect">
            <a:avLst/>
          </a:prstGeom>
          <a:noFill/>
        </p:spPr>
        <p:txBody>
          <a:bodyPr wrap="square" rtlCol="0">
            <a:spAutoFit/>
          </a:bodyPr>
          <a:lstStyle/>
          <a:p>
            <a:r>
              <a:rPr lang="en-GB" sz="1400" u="sng" dirty="0" smtClean="0">
                <a:latin typeface="Comic Sans MS" pitchFamily="66" charset="0"/>
              </a:rPr>
              <a:t>Example</a:t>
            </a:r>
          </a:p>
          <a:p>
            <a:endParaRPr lang="en-GB" sz="1400" dirty="0" smtClean="0">
              <a:solidFill>
                <a:srgbClr val="00B0F0"/>
              </a:solidFill>
              <a:latin typeface="Comic Sans MS" pitchFamily="66" charset="0"/>
            </a:endParaRPr>
          </a:p>
          <a:p>
            <a:r>
              <a:rPr lang="en-GB" sz="1400" dirty="0" smtClean="0">
                <a:solidFill>
                  <a:srgbClr val="00B0F0"/>
                </a:solidFill>
                <a:latin typeface="Comic Sans MS" pitchFamily="66" charset="0"/>
              </a:rPr>
              <a:t>I am </a:t>
            </a:r>
            <a:r>
              <a:rPr lang="en-GB" sz="1400" b="1" u="sng" dirty="0" smtClean="0">
                <a:latin typeface="Comic Sans MS" pitchFamily="66" charset="0"/>
              </a:rPr>
              <a:t>having</a:t>
            </a:r>
            <a:r>
              <a:rPr lang="en-GB" sz="1400" dirty="0" smtClean="0">
                <a:solidFill>
                  <a:srgbClr val="00B0F0"/>
                </a:solidFill>
                <a:latin typeface="Comic Sans MS" pitchFamily="66" charset="0"/>
              </a:rPr>
              <a:t> a great day at the funfair. </a:t>
            </a:r>
          </a:p>
          <a:p>
            <a:endParaRPr lang="en-GB" sz="1400" dirty="0" smtClean="0">
              <a:solidFill>
                <a:srgbClr val="00B0F0"/>
              </a:solidFill>
              <a:latin typeface="Comic Sans MS" pitchFamily="66" charset="0"/>
            </a:endParaRPr>
          </a:p>
          <a:p>
            <a:r>
              <a:rPr lang="en-GB" sz="1400" dirty="0" smtClean="0">
                <a:solidFill>
                  <a:srgbClr val="00B050"/>
                </a:solidFill>
                <a:latin typeface="Comic Sans MS" pitchFamily="66" charset="0"/>
              </a:rPr>
              <a:t>I am </a:t>
            </a:r>
            <a:r>
              <a:rPr lang="en-GB" sz="1400" b="1" u="sng" dirty="0" smtClean="0">
                <a:latin typeface="Comic Sans MS" pitchFamily="66" charset="0"/>
              </a:rPr>
              <a:t>going</a:t>
            </a:r>
            <a:r>
              <a:rPr lang="en-GB" sz="1400" dirty="0" smtClean="0">
                <a:solidFill>
                  <a:srgbClr val="00B050"/>
                </a:solidFill>
                <a:latin typeface="Comic Sans MS" pitchFamily="66" charset="0"/>
              </a:rPr>
              <a:t> to have a great day at the funfair. </a:t>
            </a:r>
            <a:endParaRPr lang="en-GB" sz="900" dirty="0">
              <a:solidFill>
                <a:srgbClr val="00B050"/>
              </a:solidFill>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296652" y="1619672"/>
            <a:ext cx="6264696"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The Twits </a:t>
            </a:r>
            <a:r>
              <a:rPr kumimoji="0" lang="en-GB" sz="1400" b="0" i="0" u="none" strike="noStrike" cap="none" normalizeH="0" baseline="0" dirty="0" smtClean="0">
                <a:ln>
                  <a:noFill/>
                </a:ln>
                <a:solidFill>
                  <a:schemeClr val="accent6">
                    <a:lumMod val="75000"/>
                  </a:schemeClr>
                </a:solidFill>
                <a:effectLst/>
                <a:latin typeface="Comic Sans MS" pitchFamily="66" charset="0"/>
                <a:ea typeface="Times New Roman" pitchFamily="18" charset="0"/>
                <a:cs typeface="Times New Roman" pitchFamily="18" charset="0"/>
              </a:rPr>
              <a:t>is</a:t>
            </a:r>
            <a:r>
              <a:rPr kumimoji="0" lang="en-GB" sz="1400" b="0" i="0" u="none" strike="noStrike" cap="none" normalizeH="0" baseline="0" dirty="0" smtClean="0">
                <a:ln>
                  <a:noFill/>
                </a:ln>
                <a:effectLst/>
                <a:latin typeface="Comic Sans MS" pitchFamily="66" charset="0"/>
                <a:ea typeface="Times New Roman" pitchFamily="18" charset="0"/>
                <a:cs typeface="Times New Roman" pitchFamily="18" charset="0"/>
              </a:rPr>
              <a:t>/</a:t>
            </a:r>
            <a:r>
              <a:rPr kumimoji="0" lang="en-GB" sz="1400" b="0" i="0" u="none" strike="noStrike" cap="none" normalizeH="0" baseline="0" dirty="0" smtClean="0">
                <a:ln>
                  <a:noFill/>
                </a:ln>
                <a:solidFill>
                  <a:srgbClr val="7030A0"/>
                </a:solidFill>
                <a:effectLst/>
                <a:latin typeface="Comic Sans MS" pitchFamily="66" charset="0"/>
                <a:ea typeface="Times New Roman" pitchFamily="18" charset="0"/>
                <a:cs typeface="Times New Roman" pitchFamily="18" charset="0"/>
              </a:rPr>
              <a:t>are</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 nasty. Mr Twit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is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are </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hairy and Mrs Twit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is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are </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ugly. They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is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are </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the most horrible people you will ever read about. Mr Twit and Mrs Twit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is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are </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always thinking of nasty tricks to play on each other. When Mrs Twit </a:t>
            </a:r>
            <a:r>
              <a:rPr kumimoji="0" lang="en-GB" sz="1400" b="0" i="0" u="none" strike="noStrike" cap="none" normalizeH="0" baseline="0" dirty="0" smtClean="0">
                <a:ln>
                  <a:noFill/>
                </a:ln>
                <a:solidFill>
                  <a:schemeClr val="accent6">
                    <a:lumMod val="75000"/>
                  </a:schemeClr>
                </a:solidFill>
                <a:effectLst/>
                <a:latin typeface="Comic Sans MS" pitchFamily="66" charset="0"/>
                <a:ea typeface="Times New Roman" pitchFamily="18" charset="0"/>
                <a:cs typeface="Times New Roman" pitchFamily="18" charset="0"/>
              </a:rPr>
              <a:t>was</a:t>
            </a:r>
            <a:r>
              <a:rPr kumimoji="0" lang="en-GB" sz="1400" b="0" i="0" u="none" strike="noStrike" cap="none" normalizeH="0" baseline="0" dirty="0" smtClean="0">
                <a:ln>
                  <a:noFill/>
                </a:ln>
                <a:effectLst/>
                <a:latin typeface="Comic Sans MS" pitchFamily="66" charset="0"/>
                <a:ea typeface="Times New Roman" pitchFamily="18" charset="0"/>
                <a:cs typeface="Times New Roman" pitchFamily="18" charset="0"/>
              </a:rPr>
              <a:t>/</a:t>
            </a:r>
            <a:r>
              <a:rPr kumimoji="0" lang="en-GB" sz="1400" b="0" i="0" u="none" strike="noStrike" cap="none" normalizeH="0" baseline="0" dirty="0" smtClean="0">
                <a:ln>
                  <a:noFill/>
                </a:ln>
                <a:solidFill>
                  <a:srgbClr val="7030A0"/>
                </a:solidFill>
                <a:effectLst/>
                <a:latin typeface="Comic Sans MS" pitchFamily="66" charset="0"/>
                <a:ea typeface="Times New Roman" pitchFamily="18" charset="0"/>
                <a:cs typeface="Times New Roman" pitchFamily="18" charset="0"/>
              </a:rPr>
              <a:t>were</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 angry, she gave Mr Twit worms to eat. He didn’t know that there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was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were</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 worms in his dinner. He thought that he </a:t>
            </a:r>
            <a:r>
              <a:rPr lang="en-GB" sz="1400" dirty="0" smtClean="0">
                <a:solidFill>
                  <a:schemeClr val="accent6">
                    <a:lumMod val="75000"/>
                  </a:schemeClr>
                </a:solidFill>
                <a:latin typeface="Comic Sans MS" pitchFamily="66" charset="0"/>
                <a:ea typeface="Times New Roman" pitchFamily="18" charset="0"/>
                <a:cs typeface="Times New Roman" pitchFamily="18" charset="0"/>
              </a:rPr>
              <a:t>was</a:t>
            </a:r>
            <a:r>
              <a:rPr lang="en-GB" sz="1400" dirty="0" smtClean="0">
                <a:latin typeface="Comic Sans MS" pitchFamily="66" charset="0"/>
                <a:ea typeface="Times New Roman" pitchFamily="18" charset="0"/>
                <a:cs typeface="Times New Roman" pitchFamily="18" charset="0"/>
              </a:rPr>
              <a:t>/</a:t>
            </a:r>
            <a:r>
              <a:rPr lang="en-GB" sz="1400" dirty="0" smtClean="0">
                <a:solidFill>
                  <a:srgbClr val="7030A0"/>
                </a:solidFill>
                <a:latin typeface="Comic Sans MS" pitchFamily="66" charset="0"/>
                <a:ea typeface="Times New Roman" pitchFamily="18" charset="0"/>
                <a:cs typeface="Times New Roman" pitchFamily="18" charset="0"/>
              </a:rPr>
              <a:t>were</a:t>
            </a:r>
            <a:r>
              <a:rPr kumimoji="0" lang="en-GB"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 eating spaghetti. He wondered why his dinner was moving. </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p:txBody>
      </p:sp>
      <p:pic>
        <p:nvPicPr>
          <p:cNvPr id="2053" name="Picture 5" descr="http://i.telegraph.co.uk/multimedia/archive/02107/quentinblake15_2107428b.jpg"/>
          <p:cNvPicPr>
            <a:picLocks noChangeAspect="1" noChangeArrowheads="1"/>
          </p:cNvPicPr>
          <p:nvPr/>
        </p:nvPicPr>
        <p:blipFill>
          <a:blip r:embed="rId2" cstate="print"/>
          <a:srcRect/>
          <a:stretch>
            <a:fillRect/>
          </a:stretch>
        </p:blipFill>
        <p:spPr bwMode="auto">
          <a:xfrm>
            <a:off x="4653136" y="179512"/>
            <a:ext cx="2016224" cy="12617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2" descr="F:\Images\long_speach_bubbl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437112" cy="75557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80020" y="170801"/>
            <a:ext cx="4094178" cy="307777"/>
          </a:xfrm>
          <a:prstGeom prst="rect">
            <a:avLst/>
          </a:prstGeom>
          <a:noFill/>
        </p:spPr>
        <p:txBody>
          <a:bodyPr wrap="square" rtlCol="0">
            <a:spAutoFit/>
          </a:bodyPr>
          <a:lstStyle/>
          <a:p>
            <a:r>
              <a:rPr lang="en-GB" sz="1400" b="1" dirty="0" smtClean="0">
                <a:solidFill>
                  <a:schemeClr val="bg1"/>
                </a:solidFill>
                <a:latin typeface="Comic Sans MS" pitchFamily="66" charset="0"/>
              </a:rPr>
              <a:t>An extract from </a:t>
            </a:r>
            <a:r>
              <a:rPr lang="en-GB" sz="1400" b="1" i="1" dirty="0" smtClean="0">
                <a:solidFill>
                  <a:schemeClr val="bg1"/>
                </a:solidFill>
                <a:latin typeface="Comic Sans MS" pitchFamily="66" charset="0"/>
              </a:rPr>
              <a:t>The Twits</a:t>
            </a:r>
            <a:r>
              <a:rPr lang="en-GB" sz="1400" b="1" dirty="0" smtClean="0">
                <a:solidFill>
                  <a:schemeClr val="bg1"/>
                </a:solidFill>
                <a:latin typeface="Comic Sans MS" pitchFamily="66" charset="0"/>
              </a:rPr>
              <a:t> by </a:t>
            </a:r>
            <a:r>
              <a:rPr lang="en-GB" sz="1400" b="1" dirty="0" err="1" smtClean="0">
                <a:solidFill>
                  <a:schemeClr val="bg1"/>
                </a:solidFill>
                <a:latin typeface="Comic Sans MS" pitchFamily="66" charset="0"/>
              </a:rPr>
              <a:t>Roald</a:t>
            </a:r>
            <a:r>
              <a:rPr lang="en-GB" sz="1400" b="1" dirty="0" smtClean="0">
                <a:solidFill>
                  <a:schemeClr val="bg1"/>
                </a:solidFill>
                <a:latin typeface="Comic Sans MS" pitchFamily="66" charset="0"/>
              </a:rPr>
              <a:t> Dahl. </a:t>
            </a:r>
            <a:endParaRPr lang="en-GB" sz="1400" b="1" dirty="0">
              <a:solidFill>
                <a:schemeClr val="bg1"/>
              </a:solidFill>
              <a:latin typeface="Comic Sans MS" pitchFamily="66" charset="0"/>
            </a:endParaRPr>
          </a:p>
        </p:txBody>
      </p:sp>
      <p:sp>
        <p:nvSpPr>
          <p:cNvPr id="10" name="Rectangle 9"/>
          <p:cNvSpPr/>
          <p:nvPr/>
        </p:nvSpPr>
        <p:spPr>
          <a:xfrm>
            <a:off x="620688" y="755576"/>
            <a:ext cx="3888432" cy="648072"/>
          </a:xfrm>
          <a:prstGeom prst="rect">
            <a:avLst/>
          </a:prstGeom>
          <a:solidFill>
            <a:srgbClr val="0020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latin typeface="Comic Sans MS" pitchFamily="66" charset="0"/>
              </a:rPr>
              <a:t>Task 1: Circle the correct </a:t>
            </a:r>
            <a:r>
              <a:rPr lang="en-GB" sz="1200" dirty="0" smtClean="0">
                <a:solidFill>
                  <a:schemeClr val="accent6">
                    <a:lumMod val="75000"/>
                  </a:schemeClr>
                </a:solidFill>
                <a:latin typeface="Comic Sans MS" pitchFamily="66" charset="0"/>
              </a:rPr>
              <a:t>single</a:t>
            </a:r>
            <a:r>
              <a:rPr lang="en-GB" sz="1200" dirty="0" smtClean="0">
                <a:latin typeface="Comic Sans MS" pitchFamily="66" charset="0"/>
              </a:rPr>
              <a:t> or </a:t>
            </a:r>
            <a:r>
              <a:rPr lang="en-GB" sz="1200" dirty="0" smtClean="0">
                <a:solidFill>
                  <a:srgbClr val="7030A0"/>
                </a:solidFill>
                <a:latin typeface="Comic Sans MS" pitchFamily="66" charset="0"/>
              </a:rPr>
              <a:t>plural. </a:t>
            </a:r>
            <a:endParaRPr lang="en-GB" sz="1200" dirty="0">
              <a:latin typeface="Comic Sans MS" pitchFamily="66" charset="0"/>
            </a:endParaRPr>
          </a:p>
        </p:txBody>
      </p:sp>
      <p:graphicFrame>
        <p:nvGraphicFramePr>
          <p:cNvPr id="11" name="Table 10"/>
          <p:cNvGraphicFramePr>
            <a:graphicFrameLocks noGrp="1"/>
          </p:cNvGraphicFramePr>
          <p:nvPr/>
        </p:nvGraphicFramePr>
        <p:xfrm>
          <a:off x="116632" y="3108672"/>
          <a:ext cx="6597352" cy="5839262"/>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bl>
          </a:graphicData>
        </a:graphic>
      </p:graphicFrame>
      <p:cxnSp>
        <p:nvCxnSpPr>
          <p:cNvPr id="12" name="Straight Connector 11"/>
          <p:cNvCxnSpPr/>
          <p:nvPr/>
        </p:nvCxnSpPr>
        <p:spPr>
          <a:xfrm>
            <a:off x="620688" y="3131840"/>
            <a:ext cx="0" cy="6012160"/>
          </a:xfrm>
          <a:prstGeom prst="line">
            <a:avLst/>
          </a:prstGeom>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60648" y="3203848"/>
            <a:ext cx="6336704" cy="792088"/>
          </a:xfrm>
          <a:prstGeom prst="rect">
            <a:avLst/>
          </a:prstGeom>
          <a:solidFill>
            <a:srgbClr val="0020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latin typeface="Comic Sans MS" pitchFamily="66" charset="0"/>
              </a:rPr>
              <a:t>Task  2:  Write the next part of the story about The Twits and their terrible, nasty tricks. </a:t>
            </a:r>
          </a:p>
          <a:p>
            <a:r>
              <a:rPr lang="en-GB" sz="1200" dirty="0" smtClean="0">
                <a:latin typeface="Comic Sans MS" pitchFamily="66" charset="0"/>
              </a:rPr>
              <a:t>Be sure to include all of the sentence starters here. This will mean you have to use more than one paragraph to show a change in time. </a:t>
            </a:r>
            <a:endParaRPr lang="en-GB" sz="1200" dirty="0">
              <a:latin typeface="Comic Sans MS" pitchFamily="66" charset="0"/>
            </a:endParaRPr>
          </a:p>
        </p:txBody>
      </p:sp>
      <p:graphicFrame>
        <p:nvGraphicFramePr>
          <p:cNvPr id="14" name="Table 13"/>
          <p:cNvGraphicFramePr>
            <a:graphicFrameLocks noGrp="1"/>
          </p:cNvGraphicFramePr>
          <p:nvPr/>
        </p:nvGraphicFramePr>
        <p:xfrm>
          <a:off x="296652" y="4067944"/>
          <a:ext cx="6264696" cy="2103120"/>
        </p:xfrm>
        <a:graphic>
          <a:graphicData uri="http://schemas.openxmlformats.org/drawingml/2006/table">
            <a:tbl>
              <a:tblPr firstRow="1" bandRow="1">
                <a:tableStyleId>{5C22544A-7EE6-4342-B048-85BDC9FD1C3A}</a:tableStyleId>
              </a:tblPr>
              <a:tblGrid>
                <a:gridCol w="1566174">
                  <a:extLst>
                    <a:ext uri="{9D8B030D-6E8A-4147-A177-3AD203B41FA5}">
                      <a16:colId xmlns:a16="http://schemas.microsoft.com/office/drawing/2014/main" val="20000"/>
                    </a:ext>
                  </a:extLst>
                </a:gridCol>
                <a:gridCol w="1566174">
                  <a:extLst>
                    <a:ext uri="{9D8B030D-6E8A-4147-A177-3AD203B41FA5}">
                      <a16:colId xmlns:a16="http://schemas.microsoft.com/office/drawing/2014/main" val="20001"/>
                    </a:ext>
                  </a:extLst>
                </a:gridCol>
                <a:gridCol w="1566174">
                  <a:extLst>
                    <a:ext uri="{9D8B030D-6E8A-4147-A177-3AD203B41FA5}">
                      <a16:colId xmlns:a16="http://schemas.microsoft.com/office/drawing/2014/main" val="20002"/>
                    </a:ext>
                  </a:extLst>
                </a:gridCol>
                <a:gridCol w="1566174">
                  <a:extLst>
                    <a:ext uri="{9D8B030D-6E8A-4147-A177-3AD203B41FA5}">
                      <a16:colId xmlns:a16="http://schemas.microsoft.com/office/drawing/2014/main" val="20003"/>
                    </a:ext>
                  </a:extLst>
                </a:gridCol>
              </a:tblGrid>
              <a:tr h="271409">
                <a:tc gridSpan="2">
                  <a:txBody>
                    <a:bodyPr/>
                    <a:lstStyle/>
                    <a:p>
                      <a:pPr algn="ctr"/>
                      <a:r>
                        <a:rPr lang="en-GB" sz="1200" dirty="0" smtClean="0">
                          <a:latin typeface="Comic Sans MS" pitchFamily="66" charset="0"/>
                        </a:rPr>
                        <a:t>Single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hMerge="1">
                  <a:txBody>
                    <a:bodyPr/>
                    <a:lstStyle/>
                    <a:p>
                      <a:pPr algn="ctr"/>
                      <a:endParaRPr lang="en-GB" dirty="0">
                        <a:latin typeface="Comic Sans MS" pitchFamily="66" charset="0"/>
                      </a:endParaRPr>
                    </a:p>
                  </a:txBody>
                  <a:tcPr/>
                </a:tc>
                <a:tc gridSpan="2">
                  <a:txBody>
                    <a:bodyPr/>
                    <a:lstStyle/>
                    <a:p>
                      <a:pPr algn="ctr"/>
                      <a:r>
                        <a:rPr lang="en-GB" sz="1200" dirty="0" smtClean="0">
                          <a:latin typeface="Comic Sans MS" pitchFamily="66" charset="0"/>
                        </a:rPr>
                        <a:t>Plural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tc hMerge="1">
                  <a:txBody>
                    <a:bodyPr/>
                    <a:lstStyle/>
                    <a:p>
                      <a:pPr algn="ctr"/>
                      <a:endParaRPr lang="en-GB" dirty="0">
                        <a:latin typeface="Comic Sans MS" pitchFamily="66" charset="0"/>
                      </a:endParaRPr>
                    </a:p>
                  </a:txBody>
                  <a:tcPr/>
                </a:tc>
                <a:extLst>
                  <a:ext uri="{0D108BD9-81ED-4DB2-BD59-A6C34878D82A}">
                    <a16:rowId xmlns:a16="http://schemas.microsoft.com/office/drawing/2014/main" val="10000"/>
                  </a:ext>
                </a:extLst>
              </a:tr>
              <a:tr h="218517">
                <a:tc>
                  <a:txBody>
                    <a:bodyPr/>
                    <a:lstStyle/>
                    <a:p>
                      <a:pPr algn="l"/>
                      <a:r>
                        <a:rPr lang="en-GB" sz="1200" dirty="0" smtClean="0">
                          <a:solidFill>
                            <a:srgbClr val="00B0F0"/>
                          </a:solidFill>
                          <a:latin typeface="Comic Sans MS" pitchFamily="66" charset="0"/>
                        </a:rPr>
                        <a:t>I am </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I was </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00B0F0"/>
                          </a:solidFill>
                          <a:latin typeface="Comic Sans MS" pitchFamily="66" charset="0"/>
                        </a:rPr>
                        <a:t>We are</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We were </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18517">
                <a:tc>
                  <a:txBody>
                    <a:bodyPr/>
                    <a:lstStyle/>
                    <a:p>
                      <a:pPr algn="l"/>
                      <a:r>
                        <a:rPr lang="en-GB" sz="1200" dirty="0" smtClean="0">
                          <a:solidFill>
                            <a:srgbClr val="00B0F0"/>
                          </a:solidFill>
                          <a:latin typeface="Comic Sans MS" pitchFamily="66" charset="0"/>
                        </a:rPr>
                        <a:t>You are</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You were </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00B0F0"/>
                          </a:solidFill>
                          <a:latin typeface="Comic Sans MS" pitchFamily="66" charset="0"/>
                        </a:rPr>
                        <a:t>You are</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You were</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18517">
                <a:tc>
                  <a:txBody>
                    <a:bodyPr/>
                    <a:lstStyle/>
                    <a:p>
                      <a:pPr algn="l"/>
                      <a:r>
                        <a:rPr lang="en-GB" sz="1200" dirty="0" smtClean="0">
                          <a:solidFill>
                            <a:srgbClr val="00B0F0"/>
                          </a:solidFill>
                          <a:latin typeface="Comic Sans MS" pitchFamily="66" charset="0"/>
                        </a:rPr>
                        <a:t>He is</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He was </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00B0F0"/>
                          </a:solidFill>
                          <a:latin typeface="Comic Sans MS" pitchFamily="66" charset="0"/>
                        </a:rPr>
                        <a:t>They are</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They were</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18517">
                <a:tc>
                  <a:txBody>
                    <a:bodyPr/>
                    <a:lstStyle/>
                    <a:p>
                      <a:pPr algn="l"/>
                      <a:r>
                        <a:rPr lang="en-GB" sz="1200" dirty="0" smtClean="0">
                          <a:solidFill>
                            <a:srgbClr val="00B0F0"/>
                          </a:solidFill>
                          <a:latin typeface="Comic Sans MS" pitchFamily="66" charset="0"/>
                        </a:rPr>
                        <a:t>She is</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She was </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gridSpan="2">
                  <a:txBody>
                    <a:bodyPr/>
                    <a:lstStyle/>
                    <a:p>
                      <a:pPr algn="l"/>
                      <a:endParaRPr lang="en-GB" sz="1200"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18517">
                <a:tc>
                  <a:txBody>
                    <a:bodyPr/>
                    <a:lstStyle/>
                    <a:p>
                      <a:pPr algn="l"/>
                      <a:r>
                        <a:rPr lang="en-GB" sz="1200" dirty="0" smtClean="0">
                          <a:solidFill>
                            <a:srgbClr val="00B0F0"/>
                          </a:solidFill>
                          <a:latin typeface="Comic Sans MS" pitchFamily="66" charset="0"/>
                        </a:rPr>
                        <a:t>It is</a:t>
                      </a:r>
                      <a:endParaRPr lang="en-GB" sz="1200" dirty="0">
                        <a:solidFill>
                          <a:srgbClr val="00B0F0"/>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smtClean="0">
                          <a:solidFill>
                            <a:srgbClr val="D60093"/>
                          </a:solidFill>
                          <a:latin typeface="Comic Sans MS" pitchFamily="66" charset="0"/>
                        </a:rPr>
                        <a:t>It was</a:t>
                      </a:r>
                      <a:endParaRPr lang="en-GB" sz="1200" dirty="0">
                        <a:solidFill>
                          <a:srgbClr val="D60093"/>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v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64195">
                <a:tc gridSpan="4">
                  <a:txBody>
                    <a:bodyPr/>
                    <a:lstStyle/>
                    <a:p>
                      <a:pPr algn="ctr"/>
                      <a:r>
                        <a:rPr lang="en-GB" sz="1200" dirty="0" smtClean="0">
                          <a:solidFill>
                            <a:srgbClr val="00B050"/>
                          </a:solidFill>
                          <a:latin typeface="Comic Sans MS" pitchFamily="66" charset="0"/>
                        </a:rPr>
                        <a:t>All of the</a:t>
                      </a:r>
                      <a:r>
                        <a:rPr lang="en-GB" sz="1200" baseline="0" dirty="0" smtClean="0">
                          <a:solidFill>
                            <a:srgbClr val="00B050"/>
                          </a:solidFill>
                          <a:latin typeface="Comic Sans MS" pitchFamily="66" charset="0"/>
                        </a:rPr>
                        <a:t> </a:t>
                      </a:r>
                      <a:r>
                        <a:rPr lang="en-GB" sz="1200" baseline="0" dirty="0" smtClean="0">
                          <a:solidFill>
                            <a:srgbClr val="00B0F0"/>
                          </a:solidFill>
                          <a:latin typeface="Comic Sans MS" pitchFamily="66" charset="0"/>
                        </a:rPr>
                        <a:t>present tense starters </a:t>
                      </a:r>
                      <a:r>
                        <a:rPr lang="en-GB" sz="1200" dirty="0" smtClean="0">
                          <a:solidFill>
                            <a:srgbClr val="00B0F0"/>
                          </a:solidFill>
                          <a:latin typeface="Comic Sans MS" pitchFamily="66" charset="0"/>
                        </a:rPr>
                        <a:t> </a:t>
                      </a:r>
                      <a:r>
                        <a:rPr lang="en-GB" sz="1200" dirty="0" smtClean="0">
                          <a:solidFill>
                            <a:srgbClr val="00B050"/>
                          </a:solidFill>
                          <a:latin typeface="Comic Sans MS" pitchFamily="66" charset="0"/>
                        </a:rPr>
                        <a:t>can be converted into future tense depending</a:t>
                      </a:r>
                      <a:r>
                        <a:rPr lang="en-GB" sz="1200" baseline="0" dirty="0" smtClean="0">
                          <a:solidFill>
                            <a:srgbClr val="00B050"/>
                          </a:solidFill>
                          <a:latin typeface="Comic Sans MS" pitchFamily="66" charset="0"/>
                        </a:rPr>
                        <a:t> on the </a:t>
                      </a:r>
                      <a:r>
                        <a:rPr lang="en-GB" sz="1200" b="1" u="sng" baseline="0" dirty="0" smtClean="0">
                          <a:solidFill>
                            <a:schemeClr val="tx1"/>
                          </a:solidFill>
                          <a:latin typeface="Comic Sans MS" pitchFamily="66" charset="0"/>
                        </a:rPr>
                        <a:t>auxiliary verb </a:t>
                      </a:r>
                      <a:r>
                        <a:rPr lang="en-GB" sz="1200" baseline="0" dirty="0" smtClean="0">
                          <a:solidFill>
                            <a:srgbClr val="00B050"/>
                          </a:solidFill>
                          <a:latin typeface="Comic Sans MS" pitchFamily="66" charset="0"/>
                        </a:rPr>
                        <a:t>(see your first booklet) that you choose to follow the main verb. </a:t>
                      </a:r>
                      <a:endParaRPr lang="en-GB" sz="1200" dirty="0">
                        <a:solidFill>
                          <a:srgbClr val="00B05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en-GB" dirty="0">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31483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Q</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442511" y="317992"/>
            <a:ext cx="3362753"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 </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R</a:t>
            </a:r>
            <a:endParaRPr lang="en-GB" sz="6600" dirty="0">
              <a:solidFill>
                <a:srgbClr val="FF0000"/>
              </a:solidFill>
              <a:latin typeface="Comic Sans MS" pitchFamily="66" charset="0"/>
            </a:endParaRP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2492896" y="4860032"/>
            <a:ext cx="3362753"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8761" y="107505"/>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Pride and Prejudice </a:t>
            </a:r>
            <a:r>
              <a:rPr lang="en-GB" dirty="0" smtClean="0">
                <a:solidFill>
                  <a:srgbClr val="00B0F0"/>
                </a:solidFill>
                <a:latin typeface="Comic Sans MS" pitchFamily="66" charset="0"/>
              </a:rPr>
              <a:t>by Jane Austen </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pic>
        <p:nvPicPr>
          <p:cNvPr id="8194" name="Picture 2" descr="http://www.kellynch.com/images/cover_pandp.jpg"/>
          <p:cNvPicPr>
            <a:picLocks noChangeAspect="1" noChangeArrowheads="1"/>
          </p:cNvPicPr>
          <p:nvPr/>
        </p:nvPicPr>
        <p:blipFill>
          <a:blip r:embed="rId2" cstate="print"/>
          <a:srcRect/>
          <a:stretch>
            <a:fillRect/>
          </a:stretch>
        </p:blipFill>
        <p:spPr bwMode="auto">
          <a:xfrm>
            <a:off x="5719387" y="107504"/>
            <a:ext cx="877965" cy="13309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188640" y="1331640"/>
            <a:ext cx="6422581" cy="7717049"/>
          </a:xfrm>
          <a:prstGeom prst="rect">
            <a:avLst/>
          </a:prstGeom>
        </p:spPr>
        <p:txBody>
          <a:bodyPr wrap="square">
            <a:spAutoFit/>
          </a:bodyPr>
          <a:lstStyle/>
          <a:p>
            <a:endParaRPr lang="en-GB" sz="1200" dirty="0">
              <a:latin typeface="Comic Sans MS" pitchFamily="66" charset="0"/>
            </a:endParaRPr>
          </a:p>
          <a:p>
            <a:pPr>
              <a:spcAft>
                <a:spcPts val="600"/>
              </a:spcAft>
            </a:pPr>
            <a:r>
              <a:rPr lang="en-GB" sz="1200" dirty="0" smtClean="0">
                <a:latin typeface="Comic Sans MS" pitchFamily="66" charset="0"/>
              </a:rPr>
              <a:t>It </a:t>
            </a:r>
            <a:r>
              <a:rPr lang="en-GB" sz="1200" dirty="0">
                <a:latin typeface="Comic Sans MS" pitchFamily="66" charset="0"/>
              </a:rPr>
              <a:t>is a truth universally acknowledged that a single man in possession of a good fortune must be in want of a wife. </a:t>
            </a:r>
          </a:p>
          <a:p>
            <a:pPr>
              <a:spcAft>
                <a:spcPts val="600"/>
              </a:spcAft>
            </a:pPr>
            <a:r>
              <a:rPr lang="en-GB" sz="1200" dirty="0">
                <a:latin typeface="Comic Sans MS" pitchFamily="66" charset="0"/>
              </a:rPr>
              <a:t>However little known the feelings or views of such a man may be on his first entering a neighbourhood, this truth is so well fixed in the minds of the surrounding families, that he is considered the rightful property of someone or other of their daughters. </a:t>
            </a:r>
          </a:p>
          <a:p>
            <a:pPr>
              <a:spcAft>
                <a:spcPts val="600"/>
              </a:spcAft>
            </a:pPr>
            <a:r>
              <a:rPr lang="en-GB" sz="1200" dirty="0">
                <a:latin typeface="Comic Sans MS" pitchFamily="66" charset="0"/>
              </a:rPr>
              <a:t>"My dear </a:t>
            </a:r>
            <a:r>
              <a:rPr lang="en-GB" sz="1200" dirty="0" err="1">
                <a:latin typeface="Comic Sans MS" pitchFamily="66" charset="0"/>
              </a:rPr>
              <a:t>Mr.</a:t>
            </a:r>
            <a:r>
              <a:rPr lang="en-GB" sz="1200" dirty="0">
                <a:latin typeface="Comic Sans MS" pitchFamily="66" charset="0"/>
              </a:rPr>
              <a:t> </a:t>
            </a:r>
            <a:r>
              <a:rPr lang="en-GB" sz="1200" dirty="0" err="1">
                <a:latin typeface="Comic Sans MS" pitchFamily="66" charset="0"/>
              </a:rPr>
              <a:t>Bennet</a:t>
            </a:r>
            <a:r>
              <a:rPr lang="en-GB" sz="1200" dirty="0">
                <a:latin typeface="Comic Sans MS" pitchFamily="66" charset="0"/>
              </a:rPr>
              <a:t>," said his lady to him one day, "have you heard that </a:t>
            </a:r>
            <a:r>
              <a:rPr lang="en-GB" sz="1200" dirty="0" err="1">
                <a:latin typeface="Comic Sans MS" pitchFamily="66" charset="0"/>
              </a:rPr>
              <a:t>Netherfield</a:t>
            </a:r>
            <a:r>
              <a:rPr lang="en-GB" sz="1200" dirty="0">
                <a:latin typeface="Comic Sans MS" pitchFamily="66" charset="0"/>
              </a:rPr>
              <a:t> Park is let at last?" </a:t>
            </a:r>
          </a:p>
          <a:p>
            <a:pPr>
              <a:spcAft>
                <a:spcPts val="600"/>
              </a:spcAft>
            </a:pPr>
            <a:r>
              <a:rPr lang="en-GB" sz="1200" dirty="0" err="1">
                <a:latin typeface="Comic Sans MS" pitchFamily="66" charset="0"/>
              </a:rPr>
              <a:t>Mr.</a:t>
            </a:r>
            <a:r>
              <a:rPr lang="en-GB" sz="1200" dirty="0">
                <a:latin typeface="Comic Sans MS" pitchFamily="66" charset="0"/>
              </a:rPr>
              <a:t> </a:t>
            </a:r>
            <a:r>
              <a:rPr lang="en-GB" sz="1200" dirty="0" err="1">
                <a:latin typeface="Comic Sans MS" pitchFamily="66" charset="0"/>
              </a:rPr>
              <a:t>Bennet</a:t>
            </a:r>
            <a:r>
              <a:rPr lang="en-GB" sz="1200" dirty="0">
                <a:latin typeface="Comic Sans MS" pitchFamily="66" charset="0"/>
              </a:rPr>
              <a:t> replied that he had not. </a:t>
            </a:r>
          </a:p>
          <a:p>
            <a:pPr>
              <a:spcAft>
                <a:spcPts val="600"/>
              </a:spcAft>
            </a:pPr>
            <a:r>
              <a:rPr lang="en-GB" sz="1200" dirty="0">
                <a:latin typeface="Comic Sans MS" pitchFamily="66" charset="0"/>
              </a:rPr>
              <a:t>"But it is," returned she; "for </a:t>
            </a:r>
            <a:r>
              <a:rPr lang="en-GB" sz="1200" dirty="0" err="1">
                <a:latin typeface="Comic Sans MS" pitchFamily="66" charset="0"/>
              </a:rPr>
              <a:t>Mrs.</a:t>
            </a:r>
            <a:r>
              <a:rPr lang="en-GB" sz="1200" dirty="0">
                <a:latin typeface="Comic Sans MS" pitchFamily="66" charset="0"/>
              </a:rPr>
              <a:t> Long has just been here, and she told me all about it." </a:t>
            </a:r>
          </a:p>
          <a:p>
            <a:pPr>
              <a:spcAft>
                <a:spcPts val="600"/>
              </a:spcAft>
            </a:pPr>
            <a:r>
              <a:rPr lang="en-GB" sz="1200" dirty="0" err="1">
                <a:latin typeface="Comic Sans MS" pitchFamily="66" charset="0"/>
              </a:rPr>
              <a:t>Mr.</a:t>
            </a:r>
            <a:r>
              <a:rPr lang="en-GB" sz="1200" dirty="0">
                <a:latin typeface="Comic Sans MS" pitchFamily="66" charset="0"/>
              </a:rPr>
              <a:t> </a:t>
            </a:r>
            <a:r>
              <a:rPr lang="en-GB" sz="1200" dirty="0" err="1">
                <a:latin typeface="Comic Sans MS" pitchFamily="66" charset="0"/>
              </a:rPr>
              <a:t>Bennet</a:t>
            </a:r>
            <a:r>
              <a:rPr lang="en-GB" sz="1200" dirty="0">
                <a:latin typeface="Comic Sans MS" pitchFamily="66" charset="0"/>
              </a:rPr>
              <a:t> made no answer. </a:t>
            </a:r>
          </a:p>
          <a:p>
            <a:pPr>
              <a:spcAft>
                <a:spcPts val="600"/>
              </a:spcAft>
            </a:pPr>
            <a:r>
              <a:rPr lang="en-GB" sz="1200" dirty="0">
                <a:latin typeface="Comic Sans MS" pitchFamily="66" charset="0"/>
              </a:rPr>
              <a:t>"Do you not want to know who has taken it?" cried his wife impatiently. </a:t>
            </a:r>
          </a:p>
          <a:p>
            <a:pPr>
              <a:spcAft>
                <a:spcPts val="600"/>
              </a:spcAft>
            </a:pPr>
            <a:r>
              <a:rPr lang="en-GB" sz="1200" dirty="0">
                <a:latin typeface="Comic Sans MS" pitchFamily="66" charset="0"/>
              </a:rPr>
              <a:t>"</a:t>
            </a:r>
            <a:r>
              <a:rPr lang="en-GB" sz="1200" i="1" dirty="0">
                <a:latin typeface="Comic Sans MS" pitchFamily="66" charset="0"/>
              </a:rPr>
              <a:t>You </a:t>
            </a:r>
            <a:r>
              <a:rPr lang="en-GB" sz="1200" dirty="0">
                <a:latin typeface="Comic Sans MS" pitchFamily="66" charset="0"/>
              </a:rPr>
              <a:t>want to tell me, and I have no objection to hearing it." </a:t>
            </a:r>
          </a:p>
          <a:p>
            <a:pPr>
              <a:spcAft>
                <a:spcPts val="600"/>
              </a:spcAft>
            </a:pPr>
            <a:r>
              <a:rPr lang="en-GB" sz="1200" dirty="0">
                <a:latin typeface="Comic Sans MS" pitchFamily="66" charset="0"/>
              </a:rPr>
              <a:t>This was invitation enough. </a:t>
            </a:r>
          </a:p>
          <a:p>
            <a:pPr>
              <a:spcAft>
                <a:spcPts val="600"/>
              </a:spcAft>
            </a:pPr>
            <a:r>
              <a:rPr lang="en-GB" sz="1200" dirty="0">
                <a:latin typeface="Comic Sans MS" pitchFamily="66" charset="0"/>
              </a:rPr>
              <a:t>"Why, my dear, you must know, </a:t>
            </a:r>
            <a:r>
              <a:rPr lang="en-GB" sz="1200" dirty="0" err="1">
                <a:latin typeface="Comic Sans MS" pitchFamily="66" charset="0"/>
              </a:rPr>
              <a:t>Mrs.</a:t>
            </a:r>
            <a:r>
              <a:rPr lang="en-GB" sz="1200" dirty="0">
                <a:latin typeface="Comic Sans MS" pitchFamily="66" charset="0"/>
              </a:rPr>
              <a:t> Long says that </a:t>
            </a:r>
            <a:r>
              <a:rPr lang="en-GB" sz="1200" dirty="0" err="1">
                <a:latin typeface="Comic Sans MS" pitchFamily="66" charset="0"/>
              </a:rPr>
              <a:t>Netherfield</a:t>
            </a:r>
            <a:r>
              <a:rPr lang="en-GB" sz="1200" dirty="0">
                <a:latin typeface="Comic Sans MS" pitchFamily="66" charset="0"/>
              </a:rPr>
              <a:t> is taken by a young man of large fortune from the north of England; that he came down on Monday in a chaise and four to see the place, and was so much delighted with it, that he agreed with </a:t>
            </a:r>
            <a:r>
              <a:rPr lang="en-GB" sz="1200" dirty="0" err="1">
                <a:latin typeface="Comic Sans MS" pitchFamily="66" charset="0"/>
              </a:rPr>
              <a:t>Mr.</a:t>
            </a:r>
            <a:r>
              <a:rPr lang="en-GB" sz="1200" dirty="0">
                <a:latin typeface="Comic Sans MS" pitchFamily="66" charset="0"/>
              </a:rPr>
              <a:t> Morris immediately; that he is to take possession before Michaelmas, and some of his servants are to be in the house by the end of next week." </a:t>
            </a:r>
          </a:p>
          <a:p>
            <a:pPr>
              <a:spcAft>
                <a:spcPts val="600"/>
              </a:spcAft>
            </a:pPr>
            <a:r>
              <a:rPr lang="en-GB" sz="1200" dirty="0">
                <a:latin typeface="Comic Sans MS" pitchFamily="66" charset="0"/>
              </a:rPr>
              <a:t>"What is his name?" </a:t>
            </a:r>
          </a:p>
          <a:p>
            <a:pPr>
              <a:spcAft>
                <a:spcPts val="600"/>
              </a:spcAft>
            </a:pPr>
            <a:r>
              <a:rPr lang="en-GB" sz="1200" dirty="0">
                <a:latin typeface="Comic Sans MS" pitchFamily="66" charset="0"/>
              </a:rPr>
              <a:t>"Bingley." </a:t>
            </a:r>
          </a:p>
          <a:p>
            <a:pPr>
              <a:spcAft>
                <a:spcPts val="600"/>
              </a:spcAft>
            </a:pPr>
            <a:r>
              <a:rPr lang="en-GB" sz="1200" dirty="0">
                <a:latin typeface="Comic Sans MS" pitchFamily="66" charset="0"/>
              </a:rPr>
              <a:t>"Is he married or single</a:t>
            </a:r>
            <a:r>
              <a:rPr lang="en-GB" sz="1200" dirty="0" smtClean="0">
                <a:latin typeface="Comic Sans MS" pitchFamily="66" charset="0"/>
              </a:rPr>
              <a:t>?”</a:t>
            </a:r>
            <a:endParaRPr lang="en-GB" sz="1200" dirty="0">
              <a:latin typeface="Comic Sans MS" pitchFamily="66" charset="0"/>
            </a:endParaRPr>
          </a:p>
          <a:p>
            <a:pPr>
              <a:spcAft>
                <a:spcPts val="600"/>
              </a:spcAft>
            </a:pPr>
            <a:r>
              <a:rPr lang="en-GB" sz="1200" dirty="0" smtClean="0">
                <a:latin typeface="Comic Sans MS" pitchFamily="66" charset="0"/>
              </a:rPr>
              <a:t>"</a:t>
            </a:r>
            <a:r>
              <a:rPr lang="en-GB" sz="1200" dirty="0">
                <a:latin typeface="Comic Sans MS" pitchFamily="66" charset="0"/>
              </a:rPr>
              <a:t>Oh! Single, my dear, to be sure! A single man of large fortune; four or five thousand a year. What a fine thing for our girls!" </a:t>
            </a:r>
          </a:p>
          <a:p>
            <a:pPr>
              <a:spcAft>
                <a:spcPts val="600"/>
              </a:spcAft>
            </a:pPr>
            <a:r>
              <a:rPr lang="en-GB" sz="1200" dirty="0">
                <a:latin typeface="Comic Sans MS" pitchFamily="66" charset="0"/>
              </a:rPr>
              <a:t>"How so? How can it affect them?" </a:t>
            </a:r>
          </a:p>
          <a:p>
            <a:pPr>
              <a:spcAft>
                <a:spcPts val="600"/>
              </a:spcAft>
            </a:pPr>
            <a:r>
              <a:rPr lang="en-GB" sz="1200" dirty="0">
                <a:latin typeface="Comic Sans MS" pitchFamily="66" charset="0"/>
              </a:rPr>
              <a:t>"My dear </a:t>
            </a:r>
            <a:r>
              <a:rPr lang="en-GB" sz="1200" dirty="0" err="1">
                <a:latin typeface="Comic Sans MS" pitchFamily="66" charset="0"/>
              </a:rPr>
              <a:t>Mr.</a:t>
            </a:r>
            <a:r>
              <a:rPr lang="en-GB" sz="1200" dirty="0">
                <a:latin typeface="Comic Sans MS" pitchFamily="66" charset="0"/>
              </a:rPr>
              <a:t> </a:t>
            </a:r>
            <a:r>
              <a:rPr lang="en-GB" sz="1200" dirty="0" err="1">
                <a:latin typeface="Comic Sans MS" pitchFamily="66" charset="0"/>
              </a:rPr>
              <a:t>Bennet</a:t>
            </a:r>
            <a:r>
              <a:rPr lang="en-GB" sz="1200" dirty="0">
                <a:latin typeface="Comic Sans MS" pitchFamily="66" charset="0"/>
              </a:rPr>
              <a:t>," replied his wife, "how can you be so tiresome! You must know that I am thinking of his marrying one of them." </a:t>
            </a:r>
          </a:p>
          <a:p>
            <a:pPr>
              <a:spcAft>
                <a:spcPts val="600"/>
              </a:spcAft>
            </a:pPr>
            <a:r>
              <a:rPr lang="en-GB" sz="1200" dirty="0">
                <a:latin typeface="Comic Sans MS" pitchFamily="66" charset="0"/>
              </a:rPr>
              <a:t>"Is that his design in settling here?" </a:t>
            </a:r>
          </a:p>
          <a:p>
            <a:pPr>
              <a:spcAft>
                <a:spcPts val="600"/>
              </a:spcAft>
            </a:pPr>
            <a:r>
              <a:rPr lang="en-GB" sz="1200" dirty="0">
                <a:latin typeface="Comic Sans MS" pitchFamily="66" charset="0"/>
              </a:rPr>
              <a:t>"Design! Nonsense, how can you talk so! But it is very likely that he </a:t>
            </a:r>
            <a:r>
              <a:rPr lang="en-GB" sz="1200" i="1" dirty="0">
                <a:latin typeface="Comic Sans MS" pitchFamily="66" charset="0"/>
              </a:rPr>
              <a:t>may </a:t>
            </a:r>
            <a:r>
              <a:rPr lang="en-GB" sz="1200" dirty="0">
                <a:latin typeface="Comic Sans MS" pitchFamily="66" charset="0"/>
              </a:rPr>
              <a:t>fall in love with one of them, and therefore you must visit him as soon as he comes." </a:t>
            </a:r>
          </a:p>
          <a:p>
            <a:pPr>
              <a:spcAft>
                <a:spcPts val="600"/>
              </a:spcAft>
            </a:pPr>
            <a:r>
              <a:rPr lang="en-GB" sz="1200" dirty="0">
                <a:latin typeface="Comic Sans MS" pitchFamily="66" charset="0"/>
              </a:rPr>
              <a:t>"I see no occasion for that. You and the girls may go, or you may send them by themselves, which perhaps will be still better, for as you are as handsome as any of them, </a:t>
            </a:r>
            <a:r>
              <a:rPr lang="en-GB" sz="1200" dirty="0" err="1">
                <a:latin typeface="Comic Sans MS" pitchFamily="66" charset="0"/>
              </a:rPr>
              <a:t>Mr.</a:t>
            </a:r>
            <a:r>
              <a:rPr lang="en-GB" sz="1200" dirty="0">
                <a:latin typeface="Comic Sans MS" pitchFamily="66" charset="0"/>
              </a:rPr>
              <a:t> Bingley may like you the best of the party</a:t>
            </a:r>
            <a:r>
              <a:rPr lang="en-GB" sz="1200" dirty="0" smtClean="0">
                <a:latin typeface="Comic Sans MS" pitchFamily="66" charset="0"/>
              </a:rPr>
              <a:t>.“ </a:t>
            </a:r>
            <a:endParaRPr lang="en-GB" sz="1200" dirty="0">
              <a:latin typeface="Comic Sans MS"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640" y="179512"/>
            <a:ext cx="6422581" cy="3877985"/>
          </a:xfrm>
          <a:prstGeom prst="rect">
            <a:avLst/>
          </a:prstGeom>
        </p:spPr>
        <p:txBody>
          <a:bodyPr wrap="square">
            <a:spAutoFit/>
          </a:bodyPr>
          <a:lstStyle/>
          <a:p>
            <a:pPr>
              <a:spcAft>
                <a:spcPts val="600"/>
              </a:spcAft>
            </a:pPr>
            <a:r>
              <a:rPr lang="en-GB" sz="1200" dirty="0" smtClean="0">
                <a:latin typeface="Comic Sans MS" pitchFamily="66" charset="0"/>
              </a:rPr>
              <a:t>"</a:t>
            </a:r>
            <a:r>
              <a:rPr lang="en-GB" sz="1200" dirty="0">
                <a:latin typeface="Comic Sans MS" pitchFamily="66" charset="0"/>
              </a:rPr>
              <a:t>My dear, you flatter me. I certainly </a:t>
            </a:r>
            <a:r>
              <a:rPr lang="en-GB" sz="1200" i="1" dirty="0">
                <a:latin typeface="Comic Sans MS" pitchFamily="66" charset="0"/>
              </a:rPr>
              <a:t>have </a:t>
            </a:r>
            <a:r>
              <a:rPr lang="en-GB" sz="1200" dirty="0">
                <a:latin typeface="Comic Sans MS" pitchFamily="66" charset="0"/>
              </a:rPr>
              <a:t>had my share of beauty, but I do not pretend to be anything extraordinary now. When a woman has five grown-up daughters, she ought to give over thinking of her own beauty." </a:t>
            </a:r>
          </a:p>
          <a:p>
            <a:pPr>
              <a:spcAft>
                <a:spcPts val="600"/>
              </a:spcAft>
            </a:pPr>
            <a:r>
              <a:rPr lang="en-GB" sz="1200" dirty="0">
                <a:latin typeface="Comic Sans MS" pitchFamily="66" charset="0"/>
              </a:rPr>
              <a:t>"In such cases, a woman has not often much beauty to think of." </a:t>
            </a:r>
          </a:p>
          <a:p>
            <a:pPr>
              <a:spcAft>
                <a:spcPts val="600"/>
              </a:spcAft>
            </a:pPr>
            <a:r>
              <a:rPr lang="en-GB" sz="1200" dirty="0">
                <a:latin typeface="Comic Sans MS" pitchFamily="66" charset="0"/>
              </a:rPr>
              <a:t>"But, my dear, you must indeed go and see </a:t>
            </a:r>
            <a:r>
              <a:rPr lang="en-GB" sz="1200" dirty="0" err="1">
                <a:latin typeface="Comic Sans MS" pitchFamily="66" charset="0"/>
              </a:rPr>
              <a:t>Mr.</a:t>
            </a:r>
            <a:r>
              <a:rPr lang="en-GB" sz="1200" dirty="0">
                <a:latin typeface="Comic Sans MS" pitchFamily="66" charset="0"/>
              </a:rPr>
              <a:t> Bingley when he comes into the neighbourhood." </a:t>
            </a:r>
          </a:p>
          <a:p>
            <a:pPr>
              <a:spcAft>
                <a:spcPts val="600"/>
              </a:spcAft>
            </a:pPr>
            <a:r>
              <a:rPr lang="en-GB" sz="1200" dirty="0">
                <a:latin typeface="Comic Sans MS" pitchFamily="66" charset="0"/>
              </a:rPr>
              <a:t>"It is more than I engage for, I assure you." </a:t>
            </a:r>
          </a:p>
          <a:p>
            <a:pPr>
              <a:spcAft>
                <a:spcPts val="600"/>
              </a:spcAft>
            </a:pPr>
            <a:r>
              <a:rPr lang="en-GB" sz="1200" dirty="0">
                <a:latin typeface="Comic Sans MS" pitchFamily="66" charset="0"/>
              </a:rPr>
              <a:t>"But consider your daughters. Only think what an establishment it would be for one of them. Sir William and Lady Lucas are determined to go, merely on that account, for in general, you know, they visit no newcomers. Indeed you must go, for it will be impossible for </a:t>
            </a:r>
            <a:r>
              <a:rPr lang="en-GB" sz="1200" i="1" dirty="0">
                <a:latin typeface="Comic Sans MS" pitchFamily="66" charset="0"/>
              </a:rPr>
              <a:t>us </a:t>
            </a:r>
            <a:r>
              <a:rPr lang="en-GB" sz="1200" dirty="0">
                <a:latin typeface="Comic Sans MS" pitchFamily="66" charset="0"/>
              </a:rPr>
              <a:t>to visit him if you do not." </a:t>
            </a:r>
          </a:p>
          <a:p>
            <a:pPr>
              <a:spcAft>
                <a:spcPts val="600"/>
              </a:spcAft>
            </a:pPr>
            <a:r>
              <a:rPr lang="en-GB" sz="1200" dirty="0">
                <a:latin typeface="Comic Sans MS" pitchFamily="66" charset="0"/>
              </a:rPr>
              <a:t>"You are over-scrupulous, surely. I dare say </a:t>
            </a:r>
            <a:r>
              <a:rPr lang="en-GB" sz="1200" dirty="0" err="1">
                <a:latin typeface="Comic Sans MS" pitchFamily="66" charset="0"/>
              </a:rPr>
              <a:t>Mr.</a:t>
            </a:r>
            <a:r>
              <a:rPr lang="en-GB" sz="1200" dirty="0">
                <a:latin typeface="Comic Sans MS" pitchFamily="66" charset="0"/>
              </a:rPr>
              <a:t> Bingley will be very glad to see you; and I will send a few lines by you to assure him of my hearty consent to his marrying whichever he chooses of the girls; though I must throw in a good word for my little </a:t>
            </a:r>
            <a:r>
              <a:rPr lang="en-GB" sz="1200" dirty="0" err="1">
                <a:latin typeface="Comic Sans MS" pitchFamily="66" charset="0"/>
              </a:rPr>
              <a:t>Lizzy</a:t>
            </a:r>
            <a:r>
              <a:rPr lang="en-GB" sz="1200" dirty="0">
                <a:latin typeface="Comic Sans MS" pitchFamily="66" charset="0"/>
              </a:rPr>
              <a:t>." </a:t>
            </a:r>
          </a:p>
          <a:p>
            <a:pPr>
              <a:spcAft>
                <a:spcPts val="600"/>
              </a:spcAft>
            </a:pPr>
            <a:r>
              <a:rPr lang="en-GB" sz="1200" dirty="0">
                <a:latin typeface="Comic Sans MS" pitchFamily="66" charset="0"/>
              </a:rPr>
              <a:t>"I desire you will do no such thing. </a:t>
            </a:r>
            <a:r>
              <a:rPr lang="en-GB" sz="1200" dirty="0" err="1">
                <a:latin typeface="Comic Sans MS" pitchFamily="66" charset="0"/>
              </a:rPr>
              <a:t>Lizzy</a:t>
            </a:r>
            <a:r>
              <a:rPr lang="en-GB" sz="1200" dirty="0">
                <a:latin typeface="Comic Sans MS" pitchFamily="66" charset="0"/>
              </a:rPr>
              <a:t> is not a bit better than the others; and I am sure she is not half as handsome as Jane, nor half as good-humoured as Lydia. But you are always giving </a:t>
            </a:r>
            <a:r>
              <a:rPr lang="en-GB" sz="1200" i="1" dirty="0">
                <a:latin typeface="Comic Sans MS" pitchFamily="66" charset="0"/>
              </a:rPr>
              <a:t>her </a:t>
            </a:r>
            <a:r>
              <a:rPr lang="en-GB" sz="1200" dirty="0">
                <a:latin typeface="Comic Sans MS" pitchFamily="66" charset="0"/>
              </a:rPr>
              <a:t>the preference." </a:t>
            </a:r>
          </a:p>
        </p:txBody>
      </p:sp>
      <p:pic>
        <p:nvPicPr>
          <p:cNvPr id="5" name="Picture 2" descr="https://encrypted-tbn3.gstatic.com/images?q=tbn:ANd9GcTIuoYBUemvFzbsTqvYV4-UIFwL9T_uEfAz1ubIWkE5gfakO_vHfQ"/>
          <p:cNvPicPr>
            <a:picLocks noChangeAspect="1" noChangeArrowheads="1"/>
          </p:cNvPicPr>
          <p:nvPr/>
        </p:nvPicPr>
        <p:blipFill>
          <a:blip r:embed="rId2" cstate="print"/>
          <a:srcRect b="31873"/>
          <a:stretch>
            <a:fillRect/>
          </a:stretch>
        </p:blipFill>
        <p:spPr bwMode="auto">
          <a:xfrm>
            <a:off x="116632" y="4108920"/>
            <a:ext cx="980728" cy="751112"/>
          </a:xfrm>
          <a:prstGeom prst="rect">
            <a:avLst/>
          </a:prstGeom>
          <a:noFill/>
        </p:spPr>
      </p:pic>
      <p:sp>
        <p:nvSpPr>
          <p:cNvPr id="6" name="Rectangle 2"/>
          <p:cNvSpPr>
            <a:spLocks noChangeArrowheads="1"/>
          </p:cNvSpPr>
          <p:nvPr/>
        </p:nvSpPr>
        <p:spPr bwMode="auto">
          <a:xfrm>
            <a:off x="476672" y="4347265"/>
            <a:ext cx="6215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effectLst/>
                <a:latin typeface="Comic Sans MS" pitchFamily="66" charset="0"/>
                <a:ea typeface="Calibri" pitchFamily="34" charset="0"/>
                <a:cs typeface="Times New Roman" pitchFamily="18" charset="0"/>
              </a:rPr>
              <a:t>     uestions: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smtClean="0">
              <a:ln>
                <a:noFill/>
              </a:ln>
              <a:effectLst/>
              <a:latin typeface="Comic Sans MS" pitchFamily="66" charset="0"/>
              <a:cs typeface="Arial" pitchFamily="34" charset="0"/>
            </a:endParaRPr>
          </a:p>
        </p:txBody>
      </p:sp>
      <p:sp>
        <p:nvSpPr>
          <p:cNvPr id="7" name="TextBox 6"/>
          <p:cNvSpPr txBox="1"/>
          <p:nvPr/>
        </p:nvSpPr>
        <p:spPr>
          <a:xfrm>
            <a:off x="404664" y="5148064"/>
            <a:ext cx="6192688" cy="2031325"/>
          </a:xfrm>
          <a:prstGeom prst="rect">
            <a:avLst/>
          </a:prstGeom>
          <a:noFill/>
        </p:spPr>
        <p:txBody>
          <a:bodyPr wrap="square" rtlCol="0">
            <a:spAutoFit/>
          </a:bodyPr>
          <a:lstStyle/>
          <a:p>
            <a:pPr marL="342900" indent="-342900">
              <a:buFont typeface="+mj-lt"/>
              <a:buAutoNum type="arabicPeriod"/>
            </a:pPr>
            <a:r>
              <a:rPr lang="en-GB" sz="1400" dirty="0" smtClean="0">
                <a:latin typeface="Comic Sans MS" pitchFamily="66" charset="0"/>
              </a:rPr>
              <a:t>How is Mrs Bennett portrayed when we first meet her in </a:t>
            </a:r>
            <a:r>
              <a:rPr lang="en-GB" sz="1400" i="1" dirty="0" smtClean="0">
                <a:latin typeface="Comic Sans MS" pitchFamily="66" charset="0"/>
              </a:rPr>
              <a:t>Pride and Prejudice? </a:t>
            </a:r>
          </a:p>
          <a:p>
            <a:pPr marL="342900" indent="-342900">
              <a:buFont typeface="+mj-lt"/>
              <a:buAutoNum type="arabicPeriod"/>
            </a:pPr>
            <a:r>
              <a:rPr lang="en-GB" sz="1400" dirty="0" smtClean="0">
                <a:latin typeface="Comic Sans MS" pitchFamily="66" charset="0"/>
              </a:rPr>
              <a:t>How is Mr Bennett portrayed at the beginning of the novel? </a:t>
            </a:r>
          </a:p>
          <a:p>
            <a:pPr marL="342900" indent="-342900">
              <a:buFont typeface="+mj-lt"/>
              <a:buAutoNum type="arabicPeriod"/>
            </a:pPr>
            <a:r>
              <a:rPr lang="en-GB" sz="1400" dirty="0" smtClean="0">
                <a:latin typeface="Comic Sans MS" pitchFamily="66" charset="0"/>
              </a:rPr>
              <a:t>What does the opening tell us about life in 19</a:t>
            </a:r>
            <a:r>
              <a:rPr lang="en-GB" sz="1400" baseline="30000" dirty="0" smtClean="0">
                <a:latin typeface="Comic Sans MS" pitchFamily="66" charset="0"/>
              </a:rPr>
              <a:t>th</a:t>
            </a:r>
            <a:r>
              <a:rPr lang="en-GB" sz="1400" dirty="0" smtClean="0">
                <a:latin typeface="Comic Sans MS" pitchFamily="66" charset="0"/>
              </a:rPr>
              <a:t> Century England? </a:t>
            </a:r>
          </a:p>
          <a:p>
            <a:pPr marL="342900" indent="-342900">
              <a:buFont typeface="+mj-lt"/>
              <a:buAutoNum type="arabicPeriod"/>
            </a:pPr>
            <a:r>
              <a:rPr lang="en-GB" sz="1400" dirty="0" smtClean="0">
                <a:latin typeface="Comic Sans MS" pitchFamily="66" charset="0"/>
              </a:rPr>
              <a:t>Even though we do not meet Lizzie, what relationship does she have with her parents? </a:t>
            </a:r>
          </a:p>
          <a:p>
            <a:pPr marL="342900" indent="-342900">
              <a:buFont typeface="+mj-lt"/>
              <a:buAutoNum type="arabicPeriod"/>
            </a:pPr>
            <a:r>
              <a:rPr lang="en-GB" sz="1400" dirty="0" smtClean="0">
                <a:latin typeface="Comic Sans MS" pitchFamily="66" charset="0"/>
              </a:rPr>
              <a:t>What is the role of a single man in 19</a:t>
            </a:r>
            <a:r>
              <a:rPr lang="en-GB" sz="1400" baseline="30000" dirty="0" smtClean="0">
                <a:latin typeface="Comic Sans MS" pitchFamily="66" charset="0"/>
              </a:rPr>
              <a:t>th</a:t>
            </a:r>
            <a:r>
              <a:rPr lang="en-GB" sz="1400" dirty="0" smtClean="0">
                <a:latin typeface="Comic Sans MS" pitchFamily="66" charset="0"/>
              </a:rPr>
              <a:t> century England? How do we know this? </a:t>
            </a:r>
          </a:p>
          <a:p>
            <a:pPr marL="342900" indent="-342900">
              <a:buFont typeface="+mj-lt"/>
              <a:buAutoNum type="arabicPeriod"/>
            </a:pPr>
            <a:endParaRPr lang="en-GB" sz="1400" dirty="0">
              <a:latin typeface="Comic Sans MS" pitchFamily="66" charset="0"/>
            </a:endParaRPr>
          </a:p>
        </p:txBody>
      </p:sp>
      <p:pic>
        <p:nvPicPr>
          <p:cNvPr id="62466" name="Picture 2" descr="http://www.dnbpartner.com/wp-content/uploads/2014/04/two-people-debate.png"/>
          <p:cNvPicPr>
            <a:picLocks noChangeAspect="1" noChangeArrowheads="1"/>
          </p:cNvPicPr>
          <p:nvPr/>
        </p:nvPicPr>
        <p:blipFill>
          <a:blip r:embed="rId3" cstate="print"/>
          <a:srcRect/>
          <a:stretch>
            <a:fillRect/>
          </a:stretch>
        </p:blipFill>
        <p:spPr bwMode="auto">
          <a:xfrm>
            <a:off x="188640" y="7362889"/>
            <a:ext cx="997547" cy="9361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angle 2"/>
          <p:cNvSpPr>
            <a:spLocks noChangeArrowheads="1"/>
          </p:cNvSpPr>
          <p:nvPr/>
        </p:nvSpPr>
        <p:spPr bwMode="auto">
          <a:xfrm>
            <a:off x="1268760" y="7290881"/>
            <a:ext cx="5517232"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effectLst/>
                <a:latin typeface="Comic Sans MS" pitchFamily="66" charset="0"/>
                <a:cs typeface="Arial" pitchFamily="34" charset="0"/>
              </a:rPr>
              <a:t>Discuss the following point and explain why you agree or disagree: </a:t>
            </a:r>
          </a:p>
          <a:p>
            <a:pPr marL="0" marR="0" lvl="0" indent="0" algn="l" defTabSz="914400" rtl="0" eaLnBrk="1" fontAlgn="base" latinLnBrk="0" hangingPunct="1">
              <a:lnSpc>
                <a:spcPct val="100000"/>
              </a:lnSpc>
              <a:spcBef>
                <a:spcPct val="0"/>
              </a:spcBef>
              <a:spcAft>
                <a:spcPct val="0"/>
              </a:spcAft>
              <a:buClrTx/>
              <a:buSzTx/>
              <a:buFontTx/>
              <a:buNone/>
              <a:tabLst/>
            </a:pPr>
            <a:endParaRPr lang="en-GB" sz="1400" dirty="0" smtClean="0">
              <a:latin typeface="Comic Sans MS" pitchFamily="66"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0" i="1" u="none" strike="noStrike" cap="none" normalizeH="0" baseline="0" dirty="0" smtClean="0">
                <a:ln>
                  <a:noFill/>
                </a:ln>
                <a:effectLst/>
                <a:latin typeface="Comic Sans MS" pitchFamily="66" charset="0"/>
                <a:cs typeface="Arial" pitchFamily="34" charset="0"/>
              </a:rPr>
              <a:t>Men and women have vastly different roles in today’s society in comparison to the men and women in </a:t>
            </a:r>
            <a:r>
              <a:rPr kumimoji="0" lang="en-GB" sz="1400" b="0" u="none" strike="noStrike" cap="none" normalizeH="0" baseline="0" dirty="0" smtClean="0">
                <a:ln>
                  <a:noFill/>
                </a:ln>
                <a:effectLst/>
                <a:latin typeface="Comic Sans MS" pitchFamily="66" charset="0"/>
                <a:cs typeface="Arial" pitchFamily="34" charset="0"/>
              </a:rPr>
              <a:t>Pride and Prejudice. </a:t>
            </a:r>
            <a:endParaRPr kumimoji="0" lang="en-GB" sz="1400" b="0" i="1" u="none" strike="noStrike" cap="none" normalizeH="0" baseline="0" dirty="0" smtClean="0">
              <a:ln>
                <a:noFill/>
              </a:ln>
              <a:effectLst/>
              <a:latin typeface="Comic Sans MS" pitchFamily="66"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31483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1409</TotalTime>
  <Words>1542</Words>
  <Application>Microsoft Office PowerPoint</Application>
  <PresentationFormat>On-screen Show (4:3)</PresentationFormat>
  <Paragraphs>179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212</cp:revision>
  <cp:lastPrinted>2019-10-01T09:26:31Z</cp:lastPrinted>
  <dcterms:created xsi:type="dcterms:W3CDTF">2014-11-04T11:02:56Z</dcterms:created>
  <dcterms:modified xsi:type="dcterms:W3CDTF">2020-06-02T08:31:09Z</dcterms:modified>
</cp:coreProperties>
</file>