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63" r:id="rId3"/>
    <p:sldId id="266" r:id="rId4"/>
    <p:sldId id="264" r:id="rId5"/>
    <p:sldId id="257" r:id="rId6"/>
    <p:sldId id="258" r:id="rId7"/>
    <p:sldId id="261" r:id="rId8"/>
    <p:sldId id="260" r:id="rId9"/>
    <p:sldId id="265" r:id="rId10"/>
    <p:sldId id="267" r:id="rId11"/>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1710" y="-4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18/01/2021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guides/zggk87h/revision/1"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jointhepod.org/assets/games/power-patrol/index.html"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OCpBNQfpKDA"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86416" y="399974"/>
            <a:ext cx="6724650" cy="1200329"/>
          </a:xfrm>
          <a:prstGeom prst="rect">
            <a:avLst/>
          </a:prstGeom>
          <a:solidFill>
            <a:srgbClr val="FFFF00"/>
          </a:solidFill>
        </p:spPr>
        <p:txBody>
          <a:bodyPr wrap="square" rtlCol="0">
            <a:spAutoFit/>
          </a:bodyPr>
          <a:lstStyle/>
          <a:p>
            <a:r>
              <a:rPr lang="en-GB" b="1" dirty="0"/>
              <a:t>If want to do some work online please visit SENECA learning and sign up using the class code:  4ggjlziov</a:t>
            </a:r>
          </a:p>
          <a:p>
            <a:r>
              <a:rPr lang="en-GB" b="1" dirty="0"/>
              <a:t>Use: </a:t>
            </a:r>
            <a:r>
              <a:rPr lang="en-GB" b="1" dirty="0">
                <a:hlinkClick r:id="rId2"/>
              </a:rPr>
              <a:t>https://www.bbc.co.uk/bitesize/guides/zggk87h/revision/1</a:t>
            </a:r>
            <a:endParaRPr lang="en-GB" b="1" dirty="0"/>
          </a:p>
          <a:p>
            <a:r>
              <a:rPr lang="en-GB" b="1" dirty="0"/>
              <a:t>to help if you get stuck or contact me!</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0" y="-155292"/>
            <a:ext cx="6429889" cy="646331"/>
          </a:xfrm>
          <a:prstGeom prst="rect">
            <a:avLst/>
          </a:prstGeom>
          <a:noFill/>
        </p:spPr>
        <p:txBody>
          <a:bodyPr wrap="square" lIns="91440" tIns="45720" rIns="91440" bIns="45720">
            <a:spAutoFit/>
          </a:bodyPr>
          <a:lstStyle/>
          <a:p>
            <a:pPr algn="ctr"/>
            <a:r>
              <a:rPr lang="en-US"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Tidal and Geothermal</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3"/>
          <a:stretch>
            <a:fillRect/>
          </a:stretch>
        </p:blipFill>
        <p:spPr>
          <a:xfrm>
            <a:off x="4362449" y="1671244"/>
            <a:ext cx="2258253" cy="1562100"/>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35418" y="1490394"/>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86416" y="2367677"/>
            <a:ext cx="4276033" cy="2031325"/>
          </a:xfrm>
          <a:prstGeom prst="rect">
            <a:avLst/>
          </a:prstGeom>
          <a:noFill/>
          <a:ln>
            <a:solidFill>
              <a:schemeClr val="tx1"/>
            </a:solidFill>
          </a:ln>
        </p:spPr>
        <p:txBody>
          <a:bodyPr wrap="square" rtlCol="0">
            <a:spAutoFit/>
          </a:bodyPr>
          <a:lstStyle/>
          <a:p>
            <a:r>
              <a:rPr lang="en-GB" dirty="0"/>
              <a:t>What are fossil fuels?</a:t>
            </a:r>
          </a:p>
          <a:p>
            <a:endParaRPr lang="en-GB" dirty="0"/>
          </a:p>
          <a:p>
            <a:r>
              <a:rPr lang="en-GB" dirty="0"/>
              <a:t>How does a wind turbine work?</a:t>
            </a:r>
          </a:p>
          <a:p>
            <a:endParaRPr lang="en-GB" dirty="0"/>
          </a:p>
          <a:p>
            <a:r>
              <a:rPr lang="en-GB" dirty="0"/>
              <a:t>Name 3 things that are solar powered.</a:t>
            </a:r>
          </a:p>
          <a:p>
            <a:endParaRPr lang="en-GB" dirty="0"/>
          </a:p>
          <a:p>
            <a:endParaRPr lang="en-GB" dirty="0"/>
          </a:p>
        </p:txBody>
      </p:sp>
      <p:sp>
        <p:nvSpPr>
          <p:cNvPr id="9" name="TextBox 8">
            <a:extLst>
              <a:ext uri="{FF2B5EF4-FFF2-40B4-BE49-F238E27FC236}">
                <a16:creationId xmlns:a16="http://schemas.microsoft.com/office/drawing/2014/main" id="{9AF8033E-CD7E-4CE7-BCDF-428A9981C985}"/>
              </a:ext>
            </a:extLst>
          </p:cNvPr>
          <p:cNvSpPr txBox="1"/>
          <p:nvPr/>
        </p:nvSpPr>
        <p:spPr>
          <a:xfrm>
            <a:off x="155846" y="8505914"/>
            <a:ext cx="6546308" cy="461665"/>
          </a:xfrm>
          <a:prstGeom prst="rect">
            <a:avLst/>
          </a:prstGeom>
          <a:solidFill>
            <a:schemeClr val="accent6">
              <a:lumMod val="60000"/>
              <a:lumOff val="40000"/>
            </a:schemeClr>
          </a:solidFill>
        </p:spPr>
        <p:txBody>
          <a:bodyPr wrap="square" rtlCol="0">
            <a:spAutoFit/>
          </a:bodyPr>
          <a:lstStyle/>
          <a:p>
            <a:r>
              <a:rPr lang="en-GB" sz="2400" dirty="0"/>
              <a:t>Have a go at the saving energy game!</a:t>
            </a:r>
            <a:endParaRPr lang="en-GB" sz="2400" dirty="0">
              <a:solidFill>
                <a:srgbClr val="FF0000"/>
              </a:solidFill>
            </a:endParaRPr>
          </a:p>
        </p:txBody>
      </p:sp>
      <p:sp>
        <p:nvSpPr>
          <p:cNvPr id="4" name="Rectangle 3">
            <a:extLst>
              <a:ext uri="{FF2B5EF4-FFF2-40B4-BE49-F238E27FC236}">
                <a16:creationId xmlns:a16="http://schemas.microsoft.com/office/drawing/2014/main" id="{65F4F7B1-CA38-4A01-B294-4D80B1CE977C}"/>
              </a:ext>
            </a:extLst>
          </p:cNvPr>
          <p:cNvSpPr/>
          <p:nvPr/>
        </p:nvSpPr>
        <p:spPr>
          <a:xfrm>
            <a:off x="428387" y="9172135"/>
            <a:ext cx="6110770" cy="375552"/>
          </a:xfrm>
          <a:prstGeom prst="rect">
            <a:avLst/>
          </a:prstGeom>
        </p:spPr>
        <p:txBody>
          <a:bodyPr wrap="square">
            <a:spAutoFit/>
          </a:bodyPr>
          <a:lstStyle/>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http://jointhepod.org/assets/games/power-patrol/index.html</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2DEC84D3-06D1-47CE-8F43-6A4CD376C039}"/>
              </a:ext>
            </a:extLst>
          </p:cNvPr>
          <p:cNvSpPr txBox="1"/>
          <p:nvPr/>
        </p:nvSpPr>
        <p:spPr>
          <a:xfrm>
            <a:off x="148274" y="4537501"/>
            <a:ext cx="6546308" cy="707886"/>
          </a:xfrm>
          <a:prstGeom prst="rect">
            <a:avLst/>
          </a:prstGeom>
          <a:solidFill>
            <a:schemeClr val="accent6">
              <a:lumMod val="60000"/>
              <a:lumOff val="40000"/>
            </a:schemeClr>
          </a:solidFill>
        </p:spPr>
        <p:txBody>
          <a:bodyPr wrap="square" rtlCol="0">
            <a:spAutoFit/>
          </a:bodyPr>
          <a:lstStyle/>
          <a:p>
            <a:r>
              <a:rPr lang="en-GB" sz="2400" dirty="0"/>
              <a:t>Name the energy transfers below!</a:t>
            </a:r>
          </a:p>
          <a:p>
            <a:r>
              <a:rPr lang="en-GB" sz="1600" dirty="0">
                <a:solidFill>
                  <a:srgbClr val="FF0000"/>
                </a:solidFill>
              </a:rPr>
              <a:t>The first one has been done for you, use the words in the yellow box to help</a:t>
            </a:r>
          </a:p>
        </p:txBody>
      </p:sp>
      <p:pic>
        <p:nvPicPr>
          <p:cNvPr id="8" name="Picture 7">
            <a:extLst>
              <a:ext uri="{FF2B5EF4-FFF2-40B4-BE49-F238E27FC236}">
                <a16:creationId xmlns:a16="http://schemas.microsoft.com/office/drawing/2014/main" id="{80E7EFAA-238F-4E11-BDD8-198831ABDF84}"/>
              </a:ext>
            </a:extLst>
          </p:cNvPr>
          <p:cNvPicPr>
            <a:picLocks noChangeAspect="1"/>
          </p:cNvPicPr>
          <p:nvPr/>
        </p:nvPicPr>
        <p:blipFill rotWithShape="1">
          <a:blip r:embed="rId5"/>
          <a:srcRect l="24722" t="44412" r="25129" b="15949"/>
          <a:stretch/>
        </p:blipFill>
        <p:spPr>
          <a:xfrm>
            <a:off x="155846" y="5442963"/>
            <a:ext cx="6023124" cy="2676621"/>
          </a:xfrm>
          <a:prstGeom prst="rect">
            <a:avLst/>
          </a:prstGeom>
        </p:spPr>
      </p:pic>
      <p:sp>
        <p:nvSpPr>
          <p:cNvPr id="11" name="Rectangle 10">
            <a:extLst>
              <a:ext uri="{FF2B5EF4-FFF2-40B4-BE49-F238E27FC236}">
                <a16:creationId xmlns:a16="http://schemas.microsoft.com/office/drawing/2014/main" id="{2E6EFC13-3084-4529-884A-0FEDFC2D2828}"/>
              </a:ext>
            </a:extLst>
          </p:cNvPr>
          <p:cNvSpPr/>
          <p:nvPr/>
        </p:nvSpPr>
        <p:spPr>
          <a:xfrm>
            <a:off x="428386" y="7566453"/>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2" name="Rectangle 11">
            <a:extLst>
              <a:ext uri="{FF2B5EF4-FFF2-40B4-BE49-F238E27FC236}">
                <a16:creationId xmlns:a16="http://schemas.microsoft.com/office/drawing/2014/main" id="{85E514AE-B335-4832-A622-5F9472DA23B9}"/>
              </a:ext>
            </a:extLst>
          </p:cNvPr>
          <p:cNvSpPr/>
          <p:nvPr/>
        </p:nvSpPr>
        <p:spPr>
          <a:xfrm>
            <a:off x="1891789" y="758032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3" name="Rectangle 12">
            <a:extLst>
              <a:ext uri="{FF2B5EF4-FFF2-40B4-BE49-F238E27FC236}">
                <a16:creationId xmlns:a16="http://schemas.microsoft.com/office/drawing/2014/main" id="{A832334D-7F6A-492E-ACE3-DCC81C02F96D}"/>
              </a:ext>
            </a:extLst>
          </p:cNvPr>
          <p:cNvSpPr/>
          <p:nvPr/>
        </p:nvSpPr>
        <p:spPr>
          <a:xfrm>
            <a:off x="3303678" y="7566452"/>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4" name="Rectangle 13">
            <a:extLst>
              <a:ext uri="{FF2B5EF4-FFF2-40B4-BE49-F238E27FC236}">
                <a16:creationId xmlns:a16="http://schemas.microsoft.com/office/drawing/2014/main" id="{F0B3A104-67BF-41C0-BBCC-A3A38D2489C1}"/>
              </a:ext>
            </a:extLst>
          </p:cNvPr>
          <p:cNvSpPr/>
          <p:nvPr/>
        </p:nvSpPr>
        <p:spPr>
          <a:xfrm>
            <a:off x="4727722" y="758032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5" name="Rectangle 14">
            <a:extLst>
              <a:ext uri="{FF2B5EF4-FFF2-40B4-BE49-F238E27FC236}">
                <a16:creationId xmlns:a16="http://schemas.microsoft.com/office/drawing/2014/main" id="{90F862AE-480B-4614-808A-9F382597FD54}"/>
              </a:ext>
            </a:extLst>
          </p:cNvPr>
          <p:cNvSpPr/>
          <p:nvPr/>
        </p:nvSpPr>
        <p:spPr>
          <a:xfrm>
            <a:off x="3421428" y="619361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6" name="Rectangle 15">
            <a:extLst>
              <a:ext uri="{FF2B5EF4-FFF2-40B4-BE49-F238E27FC236}">
                <a16:creationId xmlns:a16="http://schemas.microsoft.com/office/drawing/2014/main" id="{20A35D8A-27CA-4BCF-A6EE-52B1B6EBC6B3}"/>
              </a:ext>
            </a:extLst>
          </p:cNvPr>
          <p:cNvSpPr/>
          <p:nvPr/>
        </p:nvSpPr>
        <p:spPr>
          <a:xfrm>
            <a:off x="4988107" y="619361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8" name="TextBox 17">
            <a:extLst>
              <a:ext uri="{FF2B5EF4-FFF2-40B4-BE49-F238E27FC236}">
                <a16:creationId xmlns:a16="http://schemas.microsoft.com/office/drawing/2014/main" id="{E74FD30A-4871-4CE3-BA77-191643B49AD9}"/>
              </a:ext>
            </a:extLst>
          </p:cNvPr>
          <p:cNvSpPr txBox="1"/>
          <p:nvPr/>
        </p:nvSpPr>
        <p:spPr>
          <a:xfrm>
            <a:off x="86416" y="8119584"/>
            <a:ext cx="6771584" cy="369332"/>
          </a:xfrm>
          <a:prstGeom prst="rect">
            <a:avLst/>
          </a:prstGeom>
          <a:noFill/>
        </p:spPr>
        <p:txBody>
          <a:bodyPr wrap="square" rtlCol="0">
            <a:spAutoFit/>
          </a:bodyPr>
          <a:lstStyle/>
          <a:p>
            <a:r>
              <a:rPr lang="en-GB" dirty="0"/>
              <a:t>Light    chemical     electrical     heat    chemical    kinetic   </a:t>
            </a:r>
          </a:p>
        </p:txBody>
      </p:sp>
      <p:sp>
        <p:nvSpPr>
          <p:cNvPr id="19" name="TextBox 18">
            <a:extLst>
              <a:ext uri="{FF2B5EF4-FFF2-40B4-BE49-F238E27FC236}">
                <a16:creationId xmlns:a16="http://schemas.microsoft.com/office/drawing/2014/main" id="{8BC073F8-E9E8-4F1A-B80A-8CD92EFB08F6}"/>
              </a:ext>
            </a:extLst>
          </p:cNvPr>
          <p:cNvSpPr txBox="1"/>
          <p:nvPr/>
        </p:nvSpPr>
        <p:spPr>
          <a:xfrm>
            <a:off x="3421428" y="6193617"/>
            <a:ext cx="1260293" cy="307777"/>
          </a:xfrm>
          <a:prstGeom prst="rect">
            <a:avLst/>
          </a:prstGeom>
          <a:noFill/>
        </p:spPr>
        <p:txBody>
          <a:bodyPr wrap="square" rtlCol="0">
            <a:spAutoFit/>
          </a:bodyPr>
          <a:lstStyle/>
          <a:p>
            <a:r>
              <a:rPr lang="en-GB" sz="1400" dirty="0"/>
              <a:t>_ _ _ _ _ _ _ _ </a:t>
            </a:r>
          </a:p>
        </p:txBody>
      </p:sp>
      <p:sp>
        <p:nvSpPr>
          <p:cNvPr id="20" name="TextBox 19">
            <a:extLst>
              <a:ext uri="{FF2B5EF4-FFF2-40B4-BE49-F238E27FC236}">
                <a16:creationId xmlns:a16="http://schemas.microsoft.com/office/drawing/2014/main" id="{5CD696CC-CD94-444D-B9AD-4CC40F41FDF9}"/>
              </a:ext>
            </a:extLst>
          </p:cNvPr>
          <p:cNvSpPr txBox="1"/>
          <p:nvPr/>
        </p:nvSpPr>
        <p:spPr>
          <a:xfrm>
            <a:off x="4988107" y="6232413"/>
            <a:ext cx="1260293" cy="307777"/>
          </a:xfrm>
          <a:prstGeom prst="rect">
            <a:avLst/>
          </a:prstGeom>
          <a:noFill/>
        </p:spPr>
        <p:txBody>
          <a:bodyPr wrap="square" rtlCol="0">
            <a:spAutoFit/>
          </a:bodyPr>
          <a:lstStyle/>
          <a:p>
            <a:r>
              <a:rPr lang="en-GB" sz="1400" dirty="0"/>
              <a:t>_ _ _ _ _ _ _  </a:t>
            </a:r>
          </a:p>
        </p:txBody>
      </p:sp>
      <p:sp>
        <p:nvSpPr>
          <p:cNvPr id="21" name="TextBox 20">
            <a:extLst>
              <a:ext uri="{FF2B5EF4-FFF2-40B4-BE49-F238E27FC236}">
                <a16:creationId xmlns:a16="http://schemas.microsoft.com/office/drawing/2014/main" id="{7B0BED69-0896-4859-95B2-1099B4788D59}"/>
              </a:ext>
            </a:extLst>
          </p:cNvPr>
          <p:cNvSpPr txBox="1"/>
          <p:nvPr/>
        </p:nvSpPr>
        <p:spPr>
          <a:xfrm>
            <a:off x="3212805" y="7668705"/>
            <a:ext cx="1514917" cy="307777"/>
          </a:xfrm>
          <a:prstGeom prst="rect">
            <a:avLst/>
          </a:prstGeom>
          <a:noFill/>
        </p:spPr>
        <p:txBody>
          <a:bodyPr wrap="square" rtlCol="0">
            <a:spAutoFit/>
          </a:bodyPr>
          <a:lstStyle/>
          <a:p>
            <a:r>
              <a:rPr lang="en-GB" sz="1400" dirty="0"/>
              <a:t>_ _ _ _ _ _ _ _ _ _  </a:t>
            </a:r>
          </a:p>
        </p:txBody>
      </p:sp>
      <p:sp>
        <p:nvSpPr>
          <p:cNvPr id="22" name="TextBox 21">
            <a:extLst>
              <a:ext uri="{FF2B5EF4-FFF2-40B4-BE49-F238E27FC236}">
                <a16:creationId xmlns:a16="http://schemas.microsoft.com/office/drawing/2014/main" id="{D8035098-77F0-4362-B493-13CB1BA2CAEA}"/>
              </a:ext>
            </a:extLst>
          </p:cNvPr>
          <p:cNvSpPr txBox="1"/>
          <p:nvPr/>
        </p:nvSpPr>
        <p:spPr>
          <a:xfrm>
            <a:off x="4870357" y="7688632"/>
            <a:ext cx="1260293" cy="307777"/>
          </a:xfrm>
          <a:prstGeom prst="rect">
            <a:avLst/>
          </a:prstGeom>
          <a:noFill/>
        </p:spPr>
        <p:txBody>
          <a:bodyPr wrap="square" rtlCol="0">
            <a:spAutoFit/>
          </a:bodyPr>
          <a:lstStyle/>
          <a:p>
            <a:r>
              <a:rPr lang="en-GB" sz="1400" dirty="0"/>
              <a:t>_ _ _ _  </a:t>
            </a:r>
          </a:p>
        </p:txBody>
      </p:sp>
      <p:sp>
        <p:nvSpPr>
          <p:cNvPr id="23" name="TextBox 22">
            <a:extLst>
              <a:ext uri="{FF2B5EF4-FFF2-40B4-BE49-F238E27FC236}">
                <a16:creationId xmlns:a16="http://schemas.microsoft.com/office/drawing/2014/main" id="{52136DF5-22CF-4539-8BCC-457B33354D37}"/>
              </a:ext>
            </a:extLst>
          </p:cNvPr>
          <p:cNvSpPr txBox="1"/>
          <p:nvPr/>
        </p:nvSpPr>
        <p:spPr>
          <a:xfrm>
            <a:off x="1891789" y="7620567"/>
            <a:ext cx="1260293" cy="307777"/>
          </a:xfrm>
          <a:prstGeom prst="rect">
            <a:avLst/>
          </a:prstGeom>
          <a:noFill/>
        </p:spPr>
        <p:txBody>
          <a:bodyPr wrap="square" rtlCol="0">
            <a:spAutoFit/>
          </a:bodyPr>
          <a:lstStyle/>
          <a:p>
            <a:r>
              <a:rPr lang="en-GB" sz="1400" dirty="0"/>
              <a:t>_ _ _ _ _ _ _ _ </a:t>
            </a:r>
          </a:p>
        </p:txBody>
      </p:sp>
      <p:sp>
        <p:nvSpPr>
          <p:cNvPr id="24" name="TextBox 23">
            <a:extLst>
              <a:ext uri="{FF2B5EF4-FFF2-40B4-BE49-F238E27FC236}">
                <a16:creationId xmlns:a16="http://schemas.microsoft.com/office/drawing/2014/main" id="{F2725EC5-A790-4867-9865-E31B500C0DA2}"/>
              </a:ext>
            </a:extLst>
          </p:cNvPr>
          <p:cNvSpPr txBox="1"/>
          <p:nvPr/>
        </p:nvSpPr>
        <p:spPr>
          <a:xfrm>
            <a:off x="419428" y="7643395"/>
            <a:ext cx="1260293" cy="307777"/>
          </a:xfrm>
          <a:prstGeom prst="rect">
            <a:avLst/>
          </a:prstGeom>
          <a:noFill/>
        </p:spPr>
        <p:txBody>
          <a:bodyPr wrap="square" rtlCol="0">
            <a:spAutoFit/>
          </a:bodyPr>
          <a:lstStyle/>
          <a:p>
            <a:r>
              <a:rPr lang="en-GB" sz="1400" dirty="0"/>
              <a:t>_ _ _ _ _ </a:t>
            </a:r>
          </a:p>
        </p:txBody>
      </p:sp>
    </p:spTree>
    <p:extLst>
      <p:ext uri="{BB962C8B-B14F-4D97-AF65-F5344CB8AC3E}">
        <p14:creationId xmlns:p14="http://schemas.microsoft.com/office/powerpoint/2010/main" val="182431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285" y="1832961"/>
            <a:ext cx="3097763" cy="320973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1600" dirty="0"/>
              <a:t>Coal power station diagram, draw a diagram and add labels</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5" name="Rectangle 4"/>
          <p:cNvSpPr/>
          <p:nvPr/>
        </p:nvSpPr>
        <p:spPr>
          <a:xfrm>
            <a:off x="3596951" y="1832961"/>
            <a:ext cx="3097763" cy="320973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1600" dirty="0"/>
              <a:t>wind energy diagram, add labels</a:t>
            </a:r>
          </a:p>
          <a:p>
            <a:pPr algn="ctr"/>
            <a:endParaRPr lang="en-GB" sz="1600"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6" name="Rectangle 5"/>
          <p:cNvSpPr/>
          <p:nvPr/>
        </p:nvSpPr>
        <p:spPr>
          <a:xfrm>
            <a:off x="142875" y="-1"/>
            <a:ext cx="6551839" cy="94274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1600" dirty="0"/>
              <a:t>The energy transfers in a coal power station are:</a:t>
            </a:r>
          </a:p>
          <a:p>
            <a:pPr algn="ctr"/>
            <a:r>
              <a:rPr lang="en-GB" sz="1600" dirty="0"/>
              <a:t>c _ _ _ _ _ _ _     +      h _ _ _         k _ _ _ _ _ _     +    e _ _ _ _ _ _ _ _ _ _</a:t>
            </a:r>
          </a:p>
          <a:p>
            <a:pPr algn="ctr"/>
            <a:endParaRPr lang="en-GB" sz="1600" dirty="0"/>
          </a:p>
        </p:txBody>
      </p:sp>
      <p:sp>
        <p:nvSpPr>
          <p:cNvPr id="7" name="Rectangle 6"/>
          <p:cNvSpPr/>
          <p:nvPr/>
        </p:nvSpPr>
        <p:spPr>
          <a:xfrm>
            <a:off x="163285" y="1054917"/>
            <a:ext cx="6531429" cy="60323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dirty="0"/>
              <a:t>The energy transfers in  a wind turbine are:</a:t>
            </a:r>
          </a:p>
          <a:p>
            <a:pPr algn="ctr"/>
            <a:r>
              <a:rPr lang="en-GB" dirty="0"/>
              <a:t>K _ _ _ _ _ _            h _ _ _       +     e _ _ _ _ _ _ _ _ _ _ + s _ _ _ _ </a:t>
            </a:r>
          </a:p>
        </p:txBody>
      </p:sp>
      <p:sp>
        <p:nvSpPr>
          <p:cNvPr id="8" name="Rectangle 7"/>
          <p:cNvSpPr/>
          <p:nvPr/>
        </p:nvSpPr>
        <p:spPr>
          <a:xfrm>
            <a:off x="0" y="9349273"/>
            <a:ext cx="6858000" cy="55672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Heat  kinetic      steam      renewable       non-renewable       turbine      electrical      generator     chemical    electricity     sound </a:t>
            </a:r>
          </a:p>
        </p:txBody>
      </p:sp>
      <p:graphicFrame>
        <p:nvGraphicFramePr>
          <p:cNvPr id="9" name="Table 8"/>
          <p:cNvGraphicFramePr>
            <a:graphicFrameLocks noGrp="1"/>
          </p:cNvGraphicFramePr>
          <p:nvPr>
            <p:extLst>
              <p:ext uri="{D42A27DB-BD31-4B8C-83A1-F6EECF244321}">
                <p14:modId xmlns:p14="http://schemas.microsoft.com/office/powerpoint/2010/main" val="688675523"/>
              </p:ext>
            </p:extLst>
          </p:nvPr>
        </p:nvGraphicFramePr>
        <p:xfrm>
          <a:off x="163284" y="5583284"/>
          <a:ext cx="6386805" cy="3114246"/>
        </p:xfrm>
        <a:graphic>
          <a:graphicData uri="http://schemas.openxmlformats.org/drawingml/2006/table">
            <a:tbl>
              <a:tblPr firstRow="1" bandRow="1">
                <a:tableStyleId>{72833802-FEF1-4C79-8D5D-14CF1EAF98D9}</a:tableStyleId>
              </a:tblPr>
              <a:tblGrid>
                <a:gridCol w="2128935">
                  <a:extLst>
                    <a:ext uri="{9D8B030D-6E8A-4147-A177-3AD203B41FA5}">
                      <a16:colId xmlns:a16="http://schemas.microsoft.com/office/drawing/2014/main" val="20000"/>
                    </a:ext>
                  </a:extLst>
                </a:gridCol>
                <a:gridCol w="2128935">
                  <a:extLst>
                    <a:ext uri="{9D8B030D-6E8A-4147-A177-3AD203B41FA5}">
                      <a16:colId xmlns:a16="http://schemas.microsoft.com/office/drawing/2014/main" val="20001"/>
                    </a:ext>
                  </a:extLst>
                </a:gridCol>
                <a:gridCol w="2128935">
                  <a:extLst>
                    <a:ext uri="{9D8B030D-6E8A-4147-A177-3AD203B41FA5}">
                      <a16:colId xmlns:a16="http://schemas.microsoft.com/office/drawing/2014/main" val="20002"/>
                    </a:ext>
                  </a:extLst>
                </a:gridCol>
              </a:tblGrid>
              <a:tr h="668226">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050056">
                <a:tc>
                  <a:txBody>
                    <a:bodyPr/>
                    <a:lstStyle/>
                    <a:p>
                      <a:r>
                        <a:rPr lang="en-GB" sz="2400" dirty="0"/>
                        <a:t>Coal 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50056">
                <a:tc>
                  <a:txBody>
                    <a:bodyPr/>
                    <a:lstStyle/>
                    <a:p>
                      <a:r>
                        <a:rPr lang="en-GB" sz="2400" dirty="0"/>
                        <a:t>Wind 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cxnSp>
        <p:nvCxnSpPr>
          <p:cNvPr id="11" name="Straight Arrow Connector 10"/>
          <p:cNvCxnSpPr/>
          <p:nvPr/>
        </p:nvCxnSpPr>
        <p:spPr>
          <a:xfrm flipV="1">
            <a:off x="2785574" y="487965"/>
            <a:ext cx="331304" cy="23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84497D4-5EA1-40B1-A352-B9A609A60D29}"/>
              </a:ext>
            </a:extLst>
          </p:cNvPr>
          <p:cNvCxnSpPr/>
          <p:nvPr/>
        </p:nvCxnSpPr>
        <p:spPr>
          <a:xfrm flipV="1">
            <a:off x="1712166" y="1504724"/>
            <a:ext cx="331304" cy="23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415C036A-180E-4873-828C-D7CC293EB4CD}"/>
              </a:ext>
            </a:extLst>
          </p:cNvPr>
          <p:cNvPicPr>
            <a:picLocks noChangeAspect="1"/>
          </p:cNvPicPr>
          <p:nvPr/>
        </p:nvPicPr>
        <p:blipFill rotWithShape="1">
          <a:blip r:embed="rId2"/>
          <a:srcRect l="24722" t="2284" r="31112" b="7038"/>
          <a:stretch/>
        </p:blipFill>
        <p:spPr>
          <a:xfrm>
            <a:off x="4668279" y="2455896"/>
            <a:ext cx="1881810" cy="2173254"/>
          </a:xfrm>
          <a:prstGeom prst="rect">
            <a:avLst/>
          </a:prstGeom>
        </p:spPr>
      </p:pic>
    </p:spTree>
    <p:extLst>
      <p:ext uri="{BB962C8B-B14F-4D97-AF65-F5344CB8AC3E}">
        <p14:creationId xmlns:p14="http://schemas.microsoft.com/office/powerpoint/2010/main" val="397617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A588A-3727-4DFC-A2A8-65BAF546543A}"/>
              </a:ext>
            </a:extLst>
          </p:cNvPr>
          <p:cNvSpPr>
            <a:spLocks noGrp="1"/>
          </p:cNvSpPr>
          <p:nvPr>
            <p:ph type="title"/>
          </p:nvPr>
        </p:nvSpPr>
        <p:spPr>
          <a:xfrm>
            <a:off x="319088" y="158575"/>
            <a:ext cx="5915025" cy="825145"/>
          </a:xfrm>
          <a:solidFill>
            <a:schemeClr val="accent6">
              <a:lumMod val="40000"/>
              <a:lumOff val="60000"/>
            </a:schemeClr>
          </a:solidFill>
        </p:spPr>
        <p:txBody>
          <a:bodyPr/>
          <a:lstStyle/>
          <a:p>
            <a:r>
              <a:rPr lang="en-GB" dirty="0"/>
              <a:t>Self assessment</a:t>
            </a:r>
          </a:p>
        </p:txBody>
      </p:sp>
      <p:sp>
        <p:nvSpPr>
          <p:cNvPr id="3" name="Content Placeholder 2">
            <a:extLst>
              <a:ext uri="{FF2B5EF4-FFF2-40B4-BE49-F238E27FC236}">
                <a16:creationId xmlns:a16="http://schemas.microsoft.com/office/drawing/2014/main" id="{E6FF9AE9-6BEB-44A9-8F55-685E593B1254}"/>
              </a:ext>
            </a:extLst>
          </p:cNvPr>
          <p:cNvSpPr>
            <a:spLocks noGrp="1"/>
          </p:cNvSpPr>
          <p:nvPr>
            <p:ph idx="1"/>
          </p:nvPr>
        </p:nvSpPr>
        <p:spPr>
          <a:xfrm>
            <a:off x="397669" y="5146849"/>
            <a:ext cx="6062662" cy="4432475"/>
          </a:xfrm>
        </p:spPr>
        <p:txBody>
          <a:bodyPr>
            <a:normAutofit/>
          </a:bodyPr>
          <a:lstStyle/>
          <a:p>
            <a:pPr marL="0" indent="0">
              <a:buNone/>
            </a:pPr>
            <a:r>
              <a:rPr lang="en-GB" b="1" dirty="0"/>
              <a:t>Look at your work of the previous page</a:t>
            </a:r>
          </a:p>
          <a:p>
            <a:endParaRPr lang="en-GB" dirty="0"/>
          </a:p>
          <a:p>
            <a:r>
              <a:rPr lang="en-GB" sz="1800" dirty="0"/>
              <a:t>The best part of my work is ………………………………………………….</a:t>
            </a:r>
          </a:p>
          <a:p>
            <a:pPr marL="0" indent="0">
              <a:buNone/>
            </a:pPr>
            <a:r>
              <a:rPr lang="en-GB" sz="1800" dirty="0"/>
              <a:t>   ……………………………………………………………………………………………..</a:t>
            </a:r>
          </a:p>
          <a:p>
            <a:pPr marL="0" indent="0">
              <a:buNone/>
            </a:pPr>
            <a:endParaRPr lang="en-GB" sz="1800" dirty="0"/>
          </a:p>
          <a:p>
            <a:r>
              <a:rPr lang="en-GB" sz="1800" dirty="0"/>
              <a:t>I think my work is emerging/developing/secure (circle which you think)</a:t>
            </a:r>
          </a:p>
          <a:p>
            <a:endParaRPr lang="en-GB" sz="1800" dirty="0"/>
          </a:p>
          <a:p>
            <a:r>
              <a:rPr lang="en-GB" sz="1800" dirty="0"/>
              <a:t>To improve my work I could ………………………………………………</a:t>
            </a:r>
          </a:p>
          <a:p>
            <a:pPr marL="0" indent="0">
              <a:buNone/>
            </a:pPr>
            <a:r>
              <a:rPr lang="en-GB" sz="1800" dirty="0"/>
              <a:t>    …………………………………………………………………………………………..</a:t>
            </a:r>
          </a:p>
        </p:txBody>
      </p:sp>
      <p:graphicFrame>
        <p:nvGraphicFramePr>
          <p:cNvPr id="4" name="Table 3">
            <a:extLst>
              <a:ext uri="{FF2B5EF4-FFF2-40B4-BE49-F238E27FC236}">
                <a16:creationId xmlns:a16="http://schemas.microsoft.com/office/drawing/2014/main" id="{BC4F423D-0605-48DE-B047-E8AE89F92397}"/>
              </a:ext>
            </a:extLst>
          </p:cNvPr>
          <p:cNvGraphicFramePr>
            <a:graphicFrameLocks noGrp="1"/>
          </p:cNvGraphicFramePr>
          <p:nvPr>
            <p:extLst>
              <p:ext uri="{D42A27DB-BD31-4B8C-83A1-F6EECF244321}">
                <p14:modId xmlns:p14="http://schemas.microsoft.com/office/powerpoint/2010/main" val="1330563607"/>
              </p:ext>
            </p:extLst>
          </p:nvPr>
        </p:nvGraphicFramePr>
        <p:xfrm>
          <a:off x="138431" y="1177569"/>
          <a:ext cx="6719569" cy="3309495"/>
        </p:xfrm>
        <a:graphic>
          <a:graphicData uri="http://schemas.openxmlformats.org/drawingml/2006/table">
            <a:tbl>
              <a:tblPr firstRow="1" firstCol="1" bandRow="1">
                <a:tableStyleId>{5C22544A-7EE6-4342-B048-85BDC9FD1C3A}</a:tableStyleId>
              </a:tblPr>
              <a:tblGrid>
                <a:gridCol w="1205334">
                  <a:extLst>
                    <a:ext uri="{9D8B030D-6E8A-4147-A177-3AD203B41FA5}">
                      <a16:colId xmlns:a16="http://schemas.microsoft.com/office/drawing/2014/main" val="20000"/>
                    </a:ext>
                  </a:extLst>
                </a:gridCol>
                <a:gridCol w="5514235">
                  <a:extLst>
                    <a:ext uri="{9D8B030D-6E8A-4147-A177-3AD203B41FA5}">
                      <a16:colId xmlns:a16="http://schemas.microsoft.com/office/drawing/2014/main" val="20001"/>
                    </a:ext>
                  </a:extLst>
                </a:gridCol>
              </a:tblGrid>
              <a:tr h="661899">
                <a:tc>
                  <a:txBody>
                    <a:bodyPr/>
                    <a:lstStyle/>
                    <a:p>
                      <a:pPr algn="l">
                        <a:lnSpc>
                          <a:spcPct val="115000"/>
                        </a:lnSpc>
                        <a:spcAft>
                          <a:spcPts val="0"/>
                        </a:spcAft>
                      </a:pPr>
                      <a:r>
                        <a:rPr lang="en-US" sz="1600" dirty="0">
                          <a:solidFill>
                            <a:schemeClr val="tx1"/>
                          </a:solidFill>
                          <a:effectLst/>
                        </a:rPr>
                        <a:t>emerging</a:t>
                      </a:r>
                      <a:endParaRPr lang="en-GB" sz="12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0"/>
                        </a:spcAft>
                      </a:pPr>
                      <a:r>
                        <a:rPr lang="en-US" sz="1800" b="0" dirty="0">
                          <a:solidFill>
                            <a:schemeClr val="tx1"/>
                          </a:solidFill>
                          <a:effectLst/>
                        </a:rPr>
                        <a:t>Show simply how electricity is generated from coal</a:t>
                      </a:r>
                    </a:p>
                    <a:p>
                      <a:pPr algn="l">
                        <a:lnSpc>
                          <a:spcPct val="115000"/>
                        </a:lnSpc>
                        <a:spcAft>
                          <a:spcPts val="0"/>
                        </a:spcAft>
                      </a:pPr>
                      <a:r>
                        <a:rPr lang="en-US" sz="1800" b="0" dirty="0">
                          <a:solidFill>
                            <a:schemeClr val="tx1"/>
                          </a:solidFill>
                          <a:effectLst/>
                        </a:rPr>
                        <a:t>Give simple advantages and disadvantages for each</a:t>
                      </a:r>
                      <a:endParaRPr lang="en-GB" sz="1400" b="0" dirty="0">
                        <a:solidFill>
                          <a:schemeClr val="tx1"/>
                        </a:solidFill>
                        <a:effectLs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323798">
                <a:tc>
                  <a:txBody>
                    <a:bodyPr/>
                    <a:lstStyle/>
                    <a:p>
                      <a:pPr algn="l">
                        <a:lnSpc>
                          <a:spcPct val="115000"/>
                        </a:lnSpc>
                        <a:spcAft>
                          <a:spcPts val="0"/>
                        </a:spcAft>
                      </a:pPr>
                      <a:r>
                        <a:rPr lang="en-US" sz="1600" dirty="0">
                          <a:solidFill>
                            <a:schemeClr val="tx1"/>
                          </a:solidFill>
                          <a:effectLst/>
                        </a:rPr>
                        <a:t>developing</a:t>
                      </a:r>
                      <a:endParaRPr lang="en-GB" sz="12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0"/>
                        </a:spcAft>
                      </a:pPr>
                      <a:r>
                        <a:rPr lang="en-US" sz="1800" dirty="0">
                          <a:solidFill>
                            <a:schemeClr val="tx1"/>
                          </a:solidFill>
                          <a:effectLst/>
                        </a:rPr>
                        <a:t>Diagrams to show how electricity is generated using coal and a</a:t>
                      </a:r>
                      <a:r>
                        <a:rPr lang="en-US" sz="1800" baseline="0" dirty="0">
                          <a:solidFill>
                            <a:schemeClr val="tx1"/>
                          </a:solidFill>
                          <a:effectLst/>
                        </a:rPr>
                        <a:t> </a:t>
                      </a:r>
                      <a:r>
                        <a:rPr lang="en-GB" sz="1800" baseline="0" dirty="0">
                          <a:solidFill>
                            <a:schemeClr val="tx1"/>
                          </a:solidFill>
                          <a:effectLst/>
                        </a:rPr>
                        <a:t>wind</a:t>
                      </a:r>
                      <a:endParaRPr lang="en-GB" sz="1400" dirty="0">
                        <a:solidFill>
                          <a:schemeClr val="tx1"/>
                        </a:solidFill>
                        <a:effectLst/>
                      </a:endParaRPr>
                    </a:p>
                    <a:p>
                      <a:pPr algn="l">
                        <a:lnSpc>
                          <a:spcPct val="115000"/>
                        </a:lnSpc>
                        <a:spcAft>
                          <a:spcPts val="0"/>
                        </a:spcAft>
                      </a:pPr>
                      <a:r>
                        <a:rPr lang="en-US" sz="1800" dirty="0">
                          <a:solidFill>
                            <a:schemeClr val="tx1"/>
                          </a:solidFill>
                          <a:effectLst/>
                        </a:rPr>
                        <a:t>Identify which is renewable and which is non-renewable</a:t>
                      </a:r>
                      <a:endParaRPr lang="en-GB" sz="1400" dirty="0">
                        <a:solidFill>
                          <a:schemeClr val="tx1"/>
                        </a:solidFill>
                        <a:effectLst/>
                      </a:endParaRPr>
                    </a:p>
                    <a:p>
                      <a:pPr algn="l">
                        <a:lnSpc>
                          <a:spcPct val="115000"/>
                        </a:lnSpc>
                        <a:spcAft>
                          <a:spcPts val="0"/>
                        </a:spcAft>
                      </a:pPr>
                      <a:r>
                        <a:rPr lang="en-US" sz="1800" dirty="0">
                          <a:solidFill>
                            <a:schemeClr val="tx1"/>
                          </a:solidFill>
                          <a:effectLst/>
                        </a:rPr>
                        <a:t>Say where the energy comes from for coal and wind</a:t>
                      </a:r>
                      <a:endParaRPr lang="en-GB" sz="14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323798">
                <a:tc>
                  <a:txBody>
                    <a:bodyPr/>
                    <a:lstStyle/>
                    <a:p>
                      <a:pPr algn="l">
                        <a:lnSpc>
                          <a:spcPct val="115000"/>
                        </a:lnSpc>
                        <a:spcAft>
                          <a:spcPts val="0"/>
                        </a:spcAft>
                      </a:pPr>
                      <a:r>
                        <a:rPr lang="en-US" sz="1600" dirty="0">
                          <a:solidFill>
                            <a:schemeClr val="tx1"/>
                          </a:solidFill>
                          <a:effectLst/>
                        </a:rPr>
                        <a:t>Secure</a:t>
                      </a:r>
                      <a:endParaRPr lang="en-GB" sz="12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0"/>
                        </a:spcAft>
                      </a:pPr>
                      <a:r>
                        <a:rPr lang="en-US" sz="1800" dirty="0">
                          <a:solidFill>
                            <a:schemeClr val="tx1"/>
                          </a:solidFill>
                          <a:effectLst/>
                        </a:rPr>
                        <a:t>Describe the difference between renewable and non-renewable energy resources</a:t>
                      </a:r>
                      <a:endParaRPr lang="en-GB" sz="1400" dirty="0">
                        <a:solidFill>
                          <a:schemeClr val="tx1"/>
                        </a:solidFill>
                        <a:effectLst/>
                      </a:endParaRPr>
                    </a:p>
                    <a:p>
                      <a:pPr algn="l">
                        <a:lnSpc>
                          <a:spcPct val="115000"/>
                        </a:lnSpc>
                        <a:spcAft>
                          <a:spcPts val="0"/>
                        </a:spcAft>
                      </a:pPr>
                      <a:r>
                        <a:rPr lang="en-US" sz="1800" dirty="0">
                          <a:solidFill>
                            <a:schemeClr val="tx1"/>
                          </a:solidFill>
                          <a:effectLst/>
                        </a:rPr>
                        <a:t>Label the energy transfers on the diagrams</a:t>
                      </a:r>
                    </a:p>
                    <a:p>
                      <a:pPr algn="l">
                        <a:lnSpc>
                          <a:spcPct val="115000"/>
                        </a:lnSpc>
                        <a:spcAft>
                          <a:spcPts val="0"/>
                        </a:spcAft>
                      </a:pPr>
                      <a:r>
                        <a:rPr lang="en-US" sz="1800" dirty="0">
                          <a:solidFill>
                            <a:schemeClr val="tx1"/>
                          </a:solidFill>
                          <a:effectLst/>
                          <a:latin typeface="Calibri"/>
                          <a:ea typeface="Calibri"/>
                          <a:cs typeface="Times New Roman"/>
                        </a:rPr>
                        <a:t>Name several advantages and disadvantages</a:t>
                      </a:r>
                      <a:endParaRPr lang="en-GB" sz="14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84358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6E339-5A9A-43D2-8F91-5AE6B9DEA7B1}"/>
              </a:ext>
            </a:extLst>
          </p:cNvPr>
          <p:cNvSpPr>
            <a:spLocks noGrp="1"/>
          </p:cNvSpPr>
          <p:nvPr>
            <p:ph type="title"/>
          </p:nvPr>
        </p:nvSpPr>
        <p:spPr>
          <a:xfrm>
            <a:off x="471488" y="1972417"/>
            <a:ext cx="5915025" cy="469690"/>
          </a:xfrm>
        </p:spPr>
        <p:txBody>
          <a:bodyPr>
            <a:normAutofit fontScale="90000"/>
          </a:bodyPr>
          <a:lstStyle/>
          <a:p>
            <a:r>
              <a:rPr lang="en-GB" dirty="0"/>
              <a:t>Tidal power</a:t>
            </a:r>
          </a:p>
        </p:txBody>
      </p:sp>
      <p:sp>
        <p:nvSpPr>
          <p:cNvPr id="3" name="Content Placeholder 2">
            <a:extLst>
              <a:ext uri="{FF2B5EF4-FFF2-40B4-BE49-F238E27FC236}">
                <a16:creationId xmlns:a16="http://schemas.microsoft.com/office/drawing/2014/main" id="{6F8C7592-F077-4C15-B84A-4EC1DBE4F337}"/>
              </a:ext>
            </a:extLst>
          </p:cNvPr>
          <p:cNvSpPr>
            <a:spLocks noGrp="1"/>
          </p:cNvSpPr>
          <p:nvPr>
            <p:ph idx="1"/>
          </p:nvPr>
        </p:nvSpPr>
        <p:spPr/>
        <p:txBody>
          <a:bodyPr>
            <a:normAutofit/>
          </a:bodyPr>
          <a:lstStyle/>
          <a:p>
            <a:pPr>
              <a:buFontTx/>
              <a:buNone/>
            </a:pPr>
            <a:r>
              <a:rPr lang="en-GB" altLang="en-US" sz="1600" b="1" dirty="0"/>
              <a:t>Think of the beach. The water comes in and then goes out. We call this the tide. </a:t>
            </a:r>
          </a:p>
          <a:p>
            <a:pPr>
              <a:buFontTx/>
              <a:buNone/>
            </a:pPr>
            <a:endParaRPr lang="en-GB" altLang="en-US" sz="1600" b="1" dirty="0"/>
          </a:p>
          <a:p>
            <a:pPr>
              <a:buFontTx/>
              <a:buNone/>
            </a:pPr>
            <a:r>
              <a:rPr lang="en-GB" altLang="en-US" sz="1600" b="1" dirty="0"/>
              <a:t>When the water comes in, we can use a turbine (like the wind turbine). The water spins this turbine which generates electricity</a:t>
            </a:r>
          </a:p>
          <a:p>
            <a:pPr>
              <a:buFontTx/>
              <a:buNone/>
            </a:pPr>
            <a:r>
              <a:rPr lang="en-GB" altLang="en-US" sz="1600" b="1" dirty="0"/>
              <a:t>When the water goes out it then turns the turbine again. </a:t>
            </a:r>
          </a:p>
          <a:p>
            <a:pPr marL="0" indent="0">
              <a:buNone/>
            </a:pPr>
            <a:endParaRPr lang="en-GB" altLang="en-US" sz="1600" b="1" dirty="0"/>
          </a:p>
          <a:p>
            <a:pPr marL="0" indent="0">
              <a:buNone/>
            </a:pPr>
            <a:r>
              <a:rPr lang="en-GB" altLang="en-US" sz="1600" b="1" dirty="0"/>
              <a:t>Problems</a:t>
            </a:r>
          </a:p>
          <a:p>
            <a:pPr>
              <a:buFont typeface="Wingdings" panose="05000000000000000000" pitchFamily="2" charset="2"/>
              <a:buChar char="v"/>
            </a:pPr>
            <a:r>
              <a:rPr lang="en-GB" altLang="en-US" sz="1600" b="1" dirty="0"/>
              <a:t>Very few places have tides strong enough.</a:t>
            </a:r>
          </a:p>
          <a:p>
            <a:pPr>
              <a:buFont typeface="Wingdings" panose="05000000000000000000" pitchFamily="2" charset="2"/>
              <a:buChar char="v"/>
            </a:pPr>
            <a:r>
              <a:rPr lang="en-GB" altLang="en-US" sz="1600" b="1" dirty="0"/>
              <a:t>  Large areas are flooded, destroying habitats and wildlife.</a:t>
            </a:r>
          </a:p>
          <a:p>
            <a:pPr>
              <a:buFont typeface="Wingdings" panose="05000000000000000000" pitchFamily="2" charset="2"/>
              <a:buChar char="v"/>
            </a:pPr>
            <a:endParaRPr lang="en-GB" altLang="en-US" sz="1600" b="1" dirty="0"/>
          </a:p>
          <a:p>
            <a:pPr>
              <a:buFontTx/>
              <a:buNone/>
            </a:pPr>
            <a:endParaRPr lang="en-GB" altLang="en-US" sz="1600" b="1" dirty="0"/>
          </a:p>
          <a:p>
            <a:endParaRPr lang="en-GB" sz="1600" dirty="0"/>
          </a:p>
        </p:txBody>
      </p:sp>
      <p:sp>
        <p:nvSpPr>
          <p:cNvPr id="5" name="TextBox 4">
            <a:extLst>
              <a:ext uri="{FF2B5EF4-FFF2-40B4-BE49-F238E27FC236}">
                <a16:creationId xmlns:a16="http://schemas.microsoft.com/office/drawing/2014/main" id="{BF9ACC17-3B4C-4362-B3FF-F0BFD1B202AB}"/>
              </a:ext>
            </a:extLst>
          </p:cNvPr>
          <p:cNvSpPr txBox="1"/>
          <p:nvPr/>
        </p:nvSpPr>
        <p:spPr>
          <a:xfrm>
            <a:off x="0" y="9064487"/>
            <a:ext cx="6858000" cy="830997"/>
          </a:xfrm>
          <a:prstGeom prst="rect">
            <a:avLst/>
          </a:prstGeom>
          <a:solidFill>
            <a:srgbClr val="00B050"/>
          </a:solidFill>
        </p:spPr>
        <p:txBody>
          <a:bodyPr wrap="square" rtlCol="0">
            <a:spAutoFit/>
          </a:bodyPr>
          <a:lstStyle/>
          <a:p>
            <a:r>
              <a:rPr lang="en-GB" sz="2400" dirty="0"/>
              <a:t>Can you use google maps to find a tidal barrage in Cardiff?</a:t>
            </a:r>
          </a:p>
        </p:txBody>
      </p:sp>
      <p:pic>
        <p:nvPicPr>
          <p:cNvPr id="6" name="Picture 5">
            <a:extLst>
              <a:ext uri="{FF2B5EF4-FFF2-40B4-BE49-F238E27FC236}">
                <a16:creationId xmlns:a16="http://schemas.microsoft.com/office/drawing/2014/main" id="{7032083B-9D4F-43EF-9D40-4D0AE4A96975}"/>
              </a:ext>
            </a:extLst>
          </p:cNvPr>
          <p:cNvPicPr>
            <a:picLocks noChangeAspect="1"/>
          </p:cNvPicPr>
          <p:nvPr/>
        </p:nvPicPr>
        <p:blipFill>
          <a:blip r:embed="rId2"/>
          <a:stretch>
            <a:fillRect/>
          </a:stretch>
        </p:blipFill>
        <p:spPr>
          <a:xfrm>
            <a:off x="240632" y="70488"/>
            <a:ext cx="2013284" cy="1509963"/>
          </a:xfrm>
          <a:prstGeom prst="rect">
            <a:avLst/>
          </a:prstGeom>
        </p:spPr>
      </p:pic>
      <p:pic>
        <p:nvPicPr>
          <p:cNvPr id="7" name="Picture 6">
            <a:extLst>
              <a:ext uri="{FF2B5EF4-FFF2-40B4-BE49-F238E27FC236}">
                <a16:creationId xmlns:a16="http://schemas.microsoft.com/office/drawing/2014/main" id="{FE641358-701C-4531-8878-7BF04D0E4515}"/>
              </a:ext>
            </a:extLst>
          </p:cNvPr>
          <p:cNvPicPr>
            <a:picLocks noChangeAspect="1"/>
          </p:cNvPicPr>
          <p:nvPr/>
        </p:nvPicPr>
        <p:blipFill>
          <a:blip r:embed="rId3"/>
          <a:stretch>
            <a:fillRect/>
          </a:stretch>
        </p:blipFill>
        <p:spPr>
          <a:xfrm>
            <a:off x="1864644" y="5894722"/>
            <a:ext cx="3742072" cy="2332207"/>
          </a:xfrm>
          <a:prstGeom prst="rect">
            <a:avLst/>
          </a:prstGeom>
        </p:spPr>
      </p:pic>
      <p:pic>
        <p:nvPicPr>
          <p:cNvPr id="8" name="Picture 7">
            <a:extLst>
              <a:ext uri="{FF2B5EF4-FFF2-40B4-BE49-F238E27FC236}">
                <a16:creationId xmlns:a16="http://schemas.microsoft.com/office/drawing/2014/main" id="{C0F0CB11-A1DB-409C-8A5C-2C4E0CE22832}"/>
              </a:ext>
            </a:extLst>
          </p:cNvPr>
          <p:cNvPicPr>
            <a:picLocks noChangeAspect="1"/>
          </p:cNvPicPr>
          <p:nvPr/>
        </p:nvPicPr>
        <p:blipFill>
          <a:blip r:embed="rId4"/>
          <a:stretch>
            <a:fillRect/>
          </a:stretch>
        </p:blipFill>
        <p:spPr>
          <a:xfrm>
            <a:off x="2983832" y="70488"/>
            <a:ext cx="3633536" cy="1901929"/>
          </a:xfrm>
          <a:prstGeom prst="rect">
            <a:avLst/>
          </a:prstGeom>
        </p:spPr>
      </p:pic>
    </p:spTree>
    <p:extLst>
      <p:ext uri="{BB962C8B-B14F-4D97-AF65-F5344CB8AC3E}">
        <p14:creationId xmlns:p14="http://schemas.microsoft.com/office/powerpoint/2010/main" val="3471837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1242C-E52C-4CA9-B3CD-DD13F03054BF}"/>
              </a:ext>
            </a:extLst>
          </p:cNvPr>
          <p:cNvSpPr>
            <a:spLocks noGrp="1"/>
          </p:cNvSpPr>
          <p:nvPr>
            <p:ph type="title"/>
          </p:nvPr>
        </p:nvSpPr>
        <p:spPr>
          <a:xfrm>
            <a:off x="319086" y="539576"/>
            <a:ext cx="5915025" cy="825145"/>
          </a:xfrm>
        </p:spPr>
        <p:txBody>
          <a:bodyPr>
            <a:normAutofit fontScale="90000"/>
          </a:bodyPr>
          <a:lstStyle/>
          <a:p>
            <a:r>
              <a:rPr lang="en-GB" dirty="0"/>
              <a:t>Tidal power</a:t>
            </a:r>
            <a:br>
              <a:rPr lang="en-GB" dirty="0"/>
            </a:br>
            <a:r>
              <a:rPr lang="en-GB" dirty="0"/>
              <a:t>Watch this video: </a:t>
            </a:r>
            <a:r>
              <a:rPr lang="en-GB" dirty="0">
                <a:hlinkClick r:id="rId2"/>
              </a:rPr>
              <a:t>https://www.youtube.com/watch?v=OCpBNQfpKDA</a:t>
            </a:r>
            <a:br>
              <a:rPr lang="en-GB" dirty="0"/>
            </a:br>
            <a:endParaRPr lang="en-GB" dirty="0"/>
          </a:p>
        </p:txBody>
      </p:sp>
      <p:sp>
        <p:nvSpPr>
          <p:cNvPr id="3" name="Content Placeholder 2">
            <a:extLst>
              <a:ext uri="{FF2B5EF4-FFF2-40B4-BE49-F238E27FC236}">
                <a16:creationId xmlns:a16="http://schemas.microsoft.com/office/drawing/2014/main" id="{03379078-C21F-4871-BDD0-A3B18985E28F}"/>
              </a:ext>
            </a:extLst>
          </p:cNvPr>
          <p:cNvSpPr>
            <a:spLocks noGrp="1"/>
          </p:cNvSpPr>
          <p:nvPr>
            <p:ph idx="1"/>
          </p:nvPr>
        </p:nvSpPr>
        <p:spPr>
          <a:xfrm>
            <a:off x="471485" y="6223791"/>
            <a:ext cx="5915025" cy="3142633"/>
          </a:xfrm>
        </p:spPr>
        <p:txBody>
          <a:bodyPr/>
          <a:lstStyle/>
          <a:p>
            <a:r>
              <a:rPr lang="en-GB" dirty="0"/>
              <a:t>When the tide comes in it has movement energy which we call _ _ _ _ _ _ _ energy. </a:t>
            </a:r>
          </a:p>
          <a:p>
            <a:r>
              <a:rPr lang="en-GB" dirty="0"/>
              <a:t>This _ _ _ _ _ a turbine which spins a generator to make _ _ _ _ _ _ _ _ _ _ _ </a:t>
            </a:r>
          </a:p>
          <a:p>
            <a:r>
              <a:rPr lang="en-GB" dirty="0"/>
              <a:t>Putting the turbine in the sea might kill _ _ _ _</a:t>
            </a:r>
          </a:p>
          <a:p>
            <a:r>
              <a:rPr lang="en-GB" dirty="0"/>
              <a:t>Tidal power can only be used in some areas because you need to have strong _ _ _ _ _</a:t>
            </a:r>
          </a:p>
        </p:txBody>
      </p:sp>
      <p:pic>
        <p:nvPicPr>
          <p:cNvPr id="5" name="Picture 4">
            <a:extLst>
              <a:ext uri="{FF2B5EF4-FFF2-40B4-BE49-F238E27FC236}">
                <a16:creationId xmlns:a16="http://schemas.microsoft.com/office/drawing/2014/main" id="{5299A8E9-021C-417B-9BA7-9B4A39DCA39A}"/>
              </a:ext>
            </a:extLst>
          </p:cNvPr>
          <p:cNvPicPr>
            <a:picLocks noChangeAspect="1"/>
          </p:cNvPicPr>
          <p:nvPr/>
        </p:nvPicPr>
        <p:blipFill>
          <a:blip r:embed="rId3"/>
          <a:stretch>
            <a:fillRect/>
          </a:stretch>
        </p:blipFill>
        <p:spPr>
          <a:xfrm>
            <a:off x="1106221" y="1632126"/>
            <a:ext cx="4645555" cy="4645555"/>
          </a:xfrm>
          <a:prstGeom prst="rect">
            <a:avLst/>
          </a:prstGeom>
        </p:spPr>
      </p:pic>
      <p:sp>
        <p:nvSpPr>
          <p:cNvPr id="4" name="TextBox 3">
            <a:extLst>
              <a:ext uri="{FF2B5EF4-FFF2-40B4-BE49-F238E27FC236}">
                <a16:creationId xmlns:a16="http://schemas.microsoft.com/office/drawing/2014/main" id="{7657E1F1-BE2D-4871-BF5E-1CD5E8C87AC3}"/>
              </a:ext>
            </a:extLst>
          </p:cNvPr>
          <p:cNvSpPr txBox="1"/>
          <p:nvPr/>
        </p:nvSpPr>
        <p:spPr>
          <a:xfrm>
            <a:off x="0" y="9366424"/>
            <a:ext cx="6858000" cy="369332"/>
          </a:xfrm>
          <a:prstGeom prst="rect">
            <a:avLst/>
          </a:prstGeom>
          <a:solidFill>
            <a:srgbClr val="FFFF00"/>
          </a:solidFill>
        </p:spPr>
        <p:txBody>
          <a:bodyPr wrap="square" rtlCol="0">
            <a:spAutoFit/>
          </a:bodyPr>
          <a:lstStyle/>
          <a:p>
            <a:r>
              <a:rPr lang="en-GB" dirty="0"/>
              <a:t>Spins      kinetic        tides       fish       electricity</a:t>
            </a:r>
          </a:p>
        </p:txBody>
      </p:sp>
      <p:sp>
        <p:nvSpPr>
          <p:cNvPr id="7" name="TextBox 6">
            <a:extLst>
              <a:ext uri="{FF2B5EF4-FFF2-40B4-BE49-F238E27FC236}">
                <a16:creationId xmlns:a16="http://schemas.microsoft.com/office/drawing/2014/main" id="{E1F0581C-5F54-442E-872B-4094EAFF6B4D}"/>
              </a:ext>
            </a:extLst>
          </p:cNvPr>
          <p:cNvSpPr txBox="1"/>
          <p:nvPr/>
        </p:nvSpPr>
        <p:spPr>
          <a:xfrm>
            <a:off x="180474" y="8662736"/>
            <a:ext cx="6388768" cy="646331"/>
          </a:xfrm>
          <a:prstGeom prst="rect">
            <a:avLst/>
          </a:prstGeom>
          <a:noFill/>
        </p:spPr>
        <p:txBody>
          <a:bodyPr wrap="square" rtlCol="0">
            <a:spAutoFit/>
          </a:bodyPr>
          <a:lstStyle/>
          <a:p>
            <a:r>
              <a:rPr lang="en-GB" dirty="0"/>
              <a:t>Energy transfer</a:t>
            </a:r>
          </a:p>
          <a:p>
            <a:r>
              <a:rPr lang="en-GB" dirty="0"/>
              <a:t>_ _ _ _ _ _ _ + _ _ _ _              _ _ _ _ _ _ _ _ _ _ _  + _ _ _ _ _</a:t>
            </a:r>
          </a:p>
        </p:txBody>
      </p:sp>
      <p:cxnSp>
        <p:nvCxnSpPr>
          <p:cNvPr id="9" name="Straight Arrow Connector 8">
            <a:extLst>
              <a:ext uri="{FF2B5EF4-FFF2-40B4-BE49-F238E27FC236}">
                <a16:creationId xmlns:a16="http://schemas.microsoft.com/office/drawing/2014/main" id="{9F8D638C-6293-4992-80A2-85E7E7095117}"/>
              </a:ext>
            </a:extLst>
          </p:cNvPr>
          <p:cNvCxnSpPr/>
          <p:nvPr/>
        </p:nvCxnSpPr>
        <p:spPr>
          <a:xfrm>
            <a:off x="2322095" y="9032068"/>
            <a:ext cx="50532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5165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2BAE32-7BC1-4CA3-8C27-1D8A552A0247}"/>
              </a:ext>
            </a:extLst>
          </p:cNvPr>
          <p:cNvSpPr>
            <a:spLocks noGrp="1"/>
          </p:cNvSpPr>
          <p:nvPr>
            <p:ph idx="1"/>
          </p:nvPr>
        </p:nvSpPr>
        <p:spPr>
          <a:xfrm>
            <a:off x="248478" y="3460157"/>
            <a:ext cx="6512724" cy="2854426"/>
          </a:xfrm>
        </p:spPr>
        <p:txBody>
          <a:bodyPr>
            <a:normAutofit/>
          </a:bodyPr>
          <a:lstStyle/>
          <a:p>
            <a:r>
              <a:rPr lang="en-GB" sz="1800" dirty="0"/>
              <a:t>Hydroelectric power involved building a dam (wall that can let water pass). The water then floods the area behind the wall. Because the water is high up it has gravitational potential energy which means the water moves (kinetic energy) through the turbines in the dam, this turns a generator giving electrical energy. Some energy is transferred to sound and heat which is not needed. </a:t>
            </a:r>
          </a:p>
        </p:txBody>
      </p:sp>
      <p:pic>
        <p:nvPicPr>
          <p:cNvPr id="4" name="Picture 3">
            <a:extLst>
              <a:ext uri="{FF2B5EF4-FFF2-40B4-BE49-F238E27FC236}">
                <a16:creationId xmlns:a16="http://schemas.microsoft.com/office/drawing/2014/main" id="{6FC796FD-088A-4D93-B4D7-78CCA8FF9FA7}"/>
              </a:ext>
            </a:extLst>
          </p:cNvPr>
          <p:cNvPicPr>
            <a:picLocks noChangeAspect="1"/>
          </p:cNvPicPr>
          <p:nvPr/>
        </p:nvPicPr>
        <p:blipFill>
          <a:blip r:embed="rId2"/>
          <a:stretch>
            <a:fillRect/>
          </a:stretch>
        </p:blipFill>
        <p:spPr>
          <a:xfrm>
            <a:off x="-109529" y="-229893"/>
            <a:ext cx="4920067" cy="3690050"/>
          </a:xfrm>
          <a:prstGeom prst="rect">
            <a:avLst/>
          </a:prstGeom>
        </p:spPr>
      </p:pic>
      <p:pic>
        <p:nvPicPr>
          <p:cNvPr id="5" name="Picture 4">
            <a:extLst>
              <a:ext uri="{FF2B5EF4-FFF2-40B4-BE49-F238E27FC236}">
                <a16:creationId xmlns:a16="http://schemas.microsoft.com/office/drawing/2014/main" id="{B652E8C3-C937-48F4-A450-C17ADE1215F9}"/>
              </a:ext>
            </a:extLst>
          </p:cNvPr>
          <p:cNvPicPr>
            <a:picLocks noChangeAspect="1"/>
          </p:cNvPicPr>
          <p:nvPr/>
        </p:nvPicPr>
        <p:blipFill>
          <a:blip r:embed="rId3"/>
          <a:stretch>
            <a:fillRect/>
          </a:stretch>
        </p:blipFill>
        <p:spPr>
          <a:xfrm>
            <a:off x="4585135" y="332498"/>
            <a:ext cx="2176068" cy="905540"/>
          </a:xfrm>
          <a:prstGeom prst="rect">
            <a:avLst/>
          </a:prstGeom>
        </p:spPr>
      </p:pic>
      <p:pic>
        <p:nvPicPr>
          <p:cNvPr id="8" name="Picture 7">
            <a:extLst>
              <a:ext uri="{FF2B5EF4-FFF2-40B4-BE49-F238E27FC236}">
                <a16:creationId xmlns:a16="http://schemas.microsoft.com/office/drawing/2014/main" id="{E016644A-4FAC-431A-8785-244D5172FE25}"/>
              </a:ext>
            </a:extLst>
          </p:cNvPr>
          <p:cNvPicPr>
            <a:picLocks noChangeAspect="1"/>
          </p:cNvPicPr>
          <p:nvPr/>
        </p:nvPicPr>
        <p:blipFill>
          <a:blip r:embed="rId4"/>
          <a:stretch>
            <a:fillRect/>
          </a:stretch>
        </p:blipFill>
        <p:spPr>
          <a:xfrm>
            <a:off x="4124730" y="1347567"/>
            <a:ext cx="2533650" cy="1809750"/>
          </a:xfrm>
          <a:prstGeom prst="rect">
            <a:avLst/>
          </a:prstGeom>
        </p:spPr>
      </p:pic>
      <p:sp>
        <p:nvSpPr>
          <p:cNvPr id="9" name="TextBox 8">
            <a:extLst>
              <a:ext uri="{FF2B5EF4-FFF2-40B4-BE49-F238E27FC236}">
                <a16:creationId xmlns:a16="http://schemas.microsoft.com/office/drawing/2014/main" id="{7BBC9642-BFAC-49CA-91F6-D750E2645C71}"/>
              </a:ext>
            </a:extLst>
          </p:cNvPr>
          <p:cNvSpPr txBox="1"/>
          <p:nvPr/>
        </p:nvSpPr>
        <p:spPr>
          <a:xfrm>
            <a:off x="324317" y="5463886"/>
            <a:ext cx="6361045" cy="3416320"/>
          </a:xfrm>
          <a:prstGeom prst="rect">
            <a:avLst/>
          </a:prstGeom>
          <a:solidFill>
            <a:schemeClr val="bg1"/>
          </a:solidFill>
          <a:ln>
            <a:solidFill>
              <a:schemeClr val="accent6"/>
            </a:solidFill>
          </a:ln>
        </p:spPr>
        <p:txBody>
          <a:bodyPr wrap="square" rtlCol="0">
            <a:spAutoFit/>
          </a:bodyPr>
          <a:lstStyle/>
          <a:p>
            <a:pPr>
              <a:lnSpc>
                <a:spcPct val="150000"/>
              </a:lnSpc>
            </a:pPr>
            <a:r>
              <a:rPr lang="en-GB" sz="1600" dirty="0"/>
              <a:t>Hydroelectric power uses _ _ _ _ _</a:t>
            </a:r>
          </a:p>
          <a:p>
            <a:pPr>
              <a:lnSpc>
                <a:spcPct val="150000"/>
              </a:lnSpc>
            </a:pPr>
            <a:r>
              <a:rPr lang="en-GB" sz="1600" dirty="0"/>
              <a:t>A big _ _ _ _ is built, this is called a dam </a:t>
            </a:r>
          </a:p>
          <a:p>
            <a:pPr>
              <a:lnSpc>
                <a:spcPct val="150000"/>
              </a:lnSpc>
            </a:pPr>
            <a:r>
              <a:rPr lang="en-GB" sz="1600" dirty="0"/>
              <a:t>Water is let through this wall causing turbines to _ _ _ _</a:t>
            </a:r>
          </a:p>
          <a:p>
            <a:pPr>
              <a:lnSpc>
                <a:spcPct val="150000"/>
              </a:lnSpc>
            </a:pPr>
            <a:r>
              <a:rPr lang="en-GB" sz="1600" dirty="0"/>
              <a:t>This spins a generator to make _ _ _ _ _ _ _ _ _ _ </a:t>
            </a:r>
          </a:p>
          <a:p>
            <a:pPr>
              <a:lnSpc>
                <a:spcPct val="150000"/>
              </a:lnSpc>
            </a:pPr>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p:txBody>
      </p:sp>
      <p:sp>
        <p:nvSpPr>
          <p:cNvPr id="10" name="TextBox 9">
            <a:extLst>
              <a:ext uri="{FF2B5EF4-FFF2-40B4-BE49-F238E27FC236}">
                <a16:creationId xmlns:a16="http://schemas.microsoft.com/office/drawing/2014/main" id="{E9F6CA24-F4EE-4706-B43A-975C8BCCEFAE}"/>
              </a:ext>
            </a:extLst>
          </p:cNvPr>
          <p:cNvSpPr txBox="1"/>
          <p:nvPr/>
        </p:nvSpPr>
        <p:spPr>
          <a:xfrm>
            <a:off x="372433" y="7172101"/>
            <a:ext cx="6388768" cy="1477328"/>
          </a:xfrm>
          <a:prstGeom prst="rect">
            <a:avLst/>
          </a:prstGeom>
          <a:noFill/>
        </p:spPr>
        <p:txBody>
          <a:bodyPr wrap="square" rtlCol="0">
            <a:spAutoFit/>
          </a:bodyPr>
          <a:lstStyle/>
          <a:p>
            <a:r>
              <a:rPr lang="en-GB" dirty="0"/>
              <a:t>Energy transfers</a:t>
            </a:r>
          </a:p>
          <a:p>
            <a:r>
              <a:rPr lang="en-GB" dirty="0"/>
              <a:t>G _ _ _ _ _ _ _ _ _ _ _ _  potential          K _ _ _ _ _ _ </a:t>
            </a:r>
          </a:p>
          <a:p>
            <a:endParaRPr lang="en-GB" dirty="0"/>
          </a:p>
          <a:p>
            <a:endParaRPr lang="en-GB" dirty="0"/>
          </a:p>
          <a:p>
            <a:r>
              <a:rPr lang="en-GB" dirty="0"/>
              <a:t>K _ _ _ _ _ _            e _ _ _ _ _ _ _ _ _ + s _ _ _ _            </a:t>
            </a:r>
          </a:p>
        </p:txBody>
      </p:sp>
      <p:sp>
        <p:nvSpPr>
          <p:cNvPr id="11" name="TextBox 10">
            <a:extLst>
              <a:ext uri="{FF2B5EF4-FFF2-40B4-BE49-F238E27FC236}">
                <a16:creationId xmlns:a16="http://schemas.microsoft.com/office/drawing/2014/main" id="{366E6A13-35C0-4B8A-8FF6-ACF637C4DD0F}"/>
              </a:ext>
            </a:extLst>
          </p:cNvPr>
          <p:cNvSpPr txBox="1"/>
          <p:nvPr/>
        </p:nvSpPr>
        <p:spPr>
          <a:xfrm>
            <a:off x="124238" y="9055429"/>
            <a:ext cx="6761202" cy="646331"/>
          </a:xfrm>
          <a:prstGeom prst="rect">
            <a:avLst/>
          </a:prstGeom>
          <a:solidFill>
            <a:srgbClr val="FFFF00"/>
          </a:solidFill>
        </p:spPr>
        <p:txBody>
          <a:bodyPr wrap="square" rtlCol="0">
            <a:spAutoFit/>
          </a:bodyPr>
          <a:lstStyle/>
          <a:p>
            <a:pPr algn="ctr"/>
            <a:r>
              <a:rPr lang="en-GB" dirty="0"/>
              <a:t>Water        wall spin         electricity         gravitational           kinetic    sound          electrical  kinetic </a:t>
            </a:r>
          </a:p>
        </p:txBody>
      </p:sp>
      <p:cxnSp>
        <p:nvCxnSpPr>
          <p:cNvPr id="13" name="Straight Arrow Connector 12">
            <a:extLst>
              <a:ext uri="{FF2B5EF4-FFF2-40B4-BE49-F238E27FC236}">
                <a16:creationId xmlns:a16="http://schemas.microsoft.com/office/drawing/2014/main" id="{EEA79B87-CAEC-4AAF-B114-D75A1D7FCEE6}"/>
              </a:ext>
            </a:extLst>
          </p:cNvPr>
          <p:cNvCxnSpPr/>
          <p:nvPr/>
        </p:nvCxnSpPr>
        <p:spPr>
          <a:xfrm>
            <a:off x="3566817" y="7592421"/>
            <a:ext cx="39157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55DB12B-20B7-479E-9116-AB25B20C3FDF}"/>
              </a:ext>
            </a:extLst>
          </p:cNvPr>
          <p:cNvCxnSpPr/>
          <p:nvPr/>
        </p:nvCxnSpPr>
        <p:spPr>
          <a:xfrm>
            <a:off x="1673852" y="8394527"/>
            <a:ext cx="39157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F4BF742C-38CD-4E9B-A0D8-4D66C8A113D8}"/>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811468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AAE752-A249-439E-8107-6CB44DE44D17}"/>
              </a:ext>
            </a:extLst>
          </p:cNvPr>
          <p:cNvSpPr>
            <a:spLocks noGrp="1"/>
          </p:cNvSpPr>
          <p:nvPr>
            <p:ph idx="1"/>
          </p:nvPr>
        </p:nvSpPr>
        <p:spPr>
          <a:xfrm>
            <a:off x="-5295" y="682060"/>
            <a:ext cx="4563046" cy="6285266"/>
          </a:xfrm>
        </p:spPr>
        <p:txBody>
          <a:bodyPr>
            <a:normAutofit/>
          </a:bodyPr>
          <a:lstStyle/>
          <a:p>
            <a:r>
              <a:rPr lang="en-GB" sz="1800" dirty="0"/>
              <a:t>In some parts of the world rocks just below the surface are very hot, this heat can be used to heat homes or generate electricity. </a:t>
            </a:r>
          </a:p>
        </p:txBody>
      </p:sp>
      <p:pic>
        <p:nvPicPr>
          <p:cNvPr id="4" name="Picture 3">
            <a:extLst>
              <a:ext uri="{FF2B5EF4-FFF2-40B4-BE49-F238E27FC236}">
                <a16:creationId xmlns:a16="http://schemas.microsoft.com/office/drawing/2014/main" id="{6AFC4BEC-400C-49AB-839E-2BD8F5232335}"/>
              </a:ext>
            </a:extLst>
          </p:cNvPr>
          <p:cNvPicPr>
            <a:picLocks noChangeAspect="1"/>
          </p:cNvPicPr>
          <p:nvPr/>
        </p:nvPicPr>
        <p:blipFill>
          <a:blip r:embed="rId2"/>
          <a:stretch>
            <a:fillRect/>
          </a:stretch>
        </p:blipFill>
        <p:spPr>
          <a:xfrm>
            <a:off x="4666786" y="654444"/>
            <a:ext cx="2191214" cy="1436088"/>
          </a:xfrm>
          <a:prstGeom prst="rect">
            <a:avLst/>
          </a:prstGeom>
        </p:spPr>
      </p:pic>
      <p:pic>
        <p:nvPicPr>
          <p:cNvPr id="6" name="Picture 5">
            <a:extLst>
              <a:ext uri="{FF2B5EF4-FFF2-40B4-BE49-F238E27FC236}">
                <a16:creationId xmlns:a16="http://schemas.microsoft.com/office/drawing/2014/main" id="{B6B00EC5-B8C3-4B15-A549-1E2086C9F14E}"/>
              </a:ext>
            </a:extLst>
          </p:cNvPr>
          <p:cNvPicPr>
            <a:picLocks noChangeAspect="1"/>
          </p:cNvPicPr>
          <p:nvPr/>
        </p:nvPicPr>
        <p:blipFill rotWithShape="1">
          <a:blip r:embed="rId3"/>
          <a:srcRect l="42174" t="22118" r="11305" b="17047"/>
          <a:stretch/>
        </p:blipFill>
        <p:spPr>
          <a:xfrm>
            <a:off x="3543330" y="2156982"/>
            <a:ext cx="3190461" cy="2345636"/>
          </a:xfrm>
          <a:prstGeom prst="rect">
            <a:avLst/>
          </a:prstGeom>
        </p:spPr>
      </p:pic>
      <p:sp>
        <p:nvSpPr>
          <p:cNvPr id="7" name="Rectangle 6">
            <a:extLst>
              <a:ext uri="{FF2B5EF4-FFF2-40B4-BE49-F238E27FC236}">
                <a16:creationId xmlns:a16="http://schemas.microsoft.com/office/drawing/2014/main" id="{97DC29B5-EA29-4329-820A-E60868C5FE30}"/>
              </a:ext>
            </a:extLst>
          </p:cNvPr>
          <p:cNvSpPr/>
          <p:nvPr/>
        </p:nvSpPr>
        <p:spPr>
          <a:xfrm>
            <a:off x="3325259" y="4478362"/>
            <a:ext cx="3429000" cy="3139321"/>
          </a:xfrm>
          <a:prstGeom prst="rect">
            <a:avLst/>
          </a:prstGeom>
        </p:spPr>
        <p:txBody>
          <a:bodyPr>
            <a:spAutoFit/>
          </a:bodyPr>
          <a:lstStyle/>
          <a:p>
            <a:r>
              <a:rPr lang="en-US" altLang="en-US" b="1">
                <a:latin typeface="Comic Sans MS" panose="030F0702030302020204" pitchFamily="66" charset="0"/>
              </a:rPr>
              <a:t>Advantages </a:t>
            </a:r>
          </a:p>
          <a:p>
            <a:pPr>
              <a:buFont typeface="Wingdings" panose="05000000000000000000" pitchFamily="2" charset="2"/>
              <a:buChar char="v"/>
            </a:pPr>
            <a:r>
              <a:rPr lang="en-US" altLang="en-US" b="1" dirty="0">
                <a:latin typeface="Comic Sans MS" panose="030F0702030302020204" pitchFamily="66" charset="0"/>
              </a:rPr>
              <a:t>No pollution</a:t>
            </a:r>
          </a:p>
          <a:p>
            <a:pPr>
              <a:buFont typeface="Wingdings" panose="05000000000000000000" pitchFamily="2" charset="2"/>
              <a:buChar char="v"/>
            </a:pPr>
            <a:endParaRPr lang="en-US" altLang="en-US" b="1" dirty="0">
              <a:latin typeface="Comic Sans MS" panose="030F0702030302020204" pitchFamily="66" charset="0"/>
            </a:endParaRPr>
          </a:p>
          <a:p>
            <a:pPr>
              <a:buFont typeface="Wingdings" panose="05000000000000000000" pitchFamily="2" charset="2"/>
              <a:buChar char="v"/>
            </a:pPr>
            <a:r>
              <a:rPr lang="en-US" altLang="en-US" b="1" dirty="0">
                <a:latin typeface="Comic Sans MS" panose="030F0702030302020204" pitchFamily="66" charset="0"/>
              </a:rPr>
              <a:t>  Very low running costs</a:t>
            </a:r>
          </a:p>
          <a:p>
            <a:endParaRPr lang="en-US" altLang="en-US" b="1" dirty="0">
              <a:latin typeface="Comic Sans MS" panose="030F0702030302020204" pitchFamily="66" charset="0"/>
            </a:endParaRPr>
          </a:p>
          <a:p>
            <a:r>
              <a:rPr lang="en-US" altLang="en-US" b="1" dirty="0">
                <a:latin typeface="Comic Sans MS" panose="030F0702030302020204" pitchFamily="66" charset="0"/>
              </a:rPr>
              <a:t>Disadvantages </a:t>
            </a:r>
          </a:p>
          <a:p>
            <a:pPr>
              <a:buFont typeface="Wingdings" panose="05000000000000000000" pitchFamily="2" charset="2"/>
              <a:buChar char="v"/>
            </a:pPr>
            <a:r>
              <a:rPr lang="en-US" altLang="en-US" b="1" dirty="0">
                <a:latin typeface="Comic Sans MS" panose="030F0702030302020204" pitchFamily="66" charset="0"/>
              </a:rPr>
              <a:t>Cost of drilling several km down to the hot rocks.</a:t>
            </a:r>
          </a:p>
          <a:p>
            <a:pPr>
              <a:buFont typeface="Wingdings" panose="05000000000000000000" pitchFamily="2" charset="2"/>
              <a:buChar char="v"/>
            </a:pPr>
            <a:endParaRPr lang="en-US" altLang="en-US" b="1" dirty="0">
              <a:latin typeface="Comic Sans MS" panose="030F0702030302020204" pitchFamily="66" charset="0"/>
            </a:endParaRPr>
          </a:p>
          <a:p>
            <a:pPr>
              <a:buFont typeface="Wingdings" panose="05000000000000000000" pitchFamily="2" charset="2"/>
              <a:buChar char="v"/>
            </a:pPr>
            <a:r>
              <a:rPr lang="en-US" altLang="en-US" b="1" dirty="0">
                <a:latin typeface="Comic Sans MS" panose="030F0702030302020204" pitchFamily="66" charset="0"/>
              </a:rPr>
              <a:t>Very few places where this is possible.</a:t>
            </a:r>
            <a:endParaRPr lang="en-GB"/>
          </a:p>
        </p:txBody>
      </p:sp>
      <p:sp>
        <p:nvSpPr>
          <p:cNvPr id="8" name="Rectangle 7">
            <a:extLst>
              <a:ext uri="{FF2B5EF4-FFF2-40B4-BE49-F238E27FC236}">
                <a16:creationId xmlns:a16="http://schemas.microsoft.com/office/drawing/2014/main" id="{395997DB-8348-4DA0-98B4-6DB09BBF143C}"/>
              </a:ext>
            </a:extLst>
          </p:cNvPr>
          <p:cNvSpPr/>
          <p:nvPr/>
        </p:nvSpPr>
        <p:spPr>
          <a:xfrm>
            <a:off x="294240" y="2314138"/>
            <a:ext cx="3429000" cy="2031325"/>
          </a:xfrm>
          <a:prstGeom prst="rect">
            <a:avLst/>
          </a:prstGeom>
        </p:spPr>
        <p:txBody>
          <a:bodyPr>
            <a:spAutoFit/>
          </a:bodyPr>
          <a:lstStyle/>
          <a:p>
            <a:pPr>
              <a:buFont typeface="Wingdings" panose="05000000000000000000" pitchFamily="2" charset="2"/>
              <a:buChar char="v"/>
            </a:pPr>
            <a:r>
              <a:rPr lang="en-US" altLang="en-US" b="1" dirty="0">
                <a:latin typeface="Comic Sans MS" panose="030F0702030302020204" pitchFamily="66" charset="0"/>
              </a:rPr>
              <a:t> Water is pumped down pipes to the HOT rocks.</a:t>
            </a:r>
          </a:p>
          <a:p>
            <a:pPr>
              <a:buFont typeface="Wingdings" panose="05000000000000000000" pitchFamily="2" charset="2"/>
              <a:buNone/>
            </a:pPr>
            <a:endParaRPr lang="en-US" altLang="en-US" b="1" dirty="0">
              <a:latin typeface="Comic Sans MS" panose="030F0702030302020204" pitchFamily="66" charset="0"/>
            </a:endParaRPr>
          </a:p>
          <a:p>
            <a:pPr>
              <a:buFont typeface="Wingdings" panose="05000000000000000000" pitchFamily="2" charset="2"/>
              <a:buChar char="v"/>
            </a:pPr>
            <a:r>
              <a:rPr lang="en-US" altLang="en-US" b="1" dirty="0">
                <a:latin typeface="Comic Sans MS" panose="030F0702030302020204" pitchFamily="66" charset="0"/>
              </a:rPr>
              <a:t>  Water returns as </a:t>
            </a:r>
            <a:r>
              <a:rPr lang="en-US" altLang="en-US" b="1">
                <a:latin typeface="Comic Sans MS" panose="030F0702030302020204" pitchFamily="66" charset="0"/>
              </a:rPr>
              <a:t>STEAM which turns a turbine, turning a generator  for electricity</a:t>
            </a:r>
            <a:endParaRPr lang="en-GB"/>
          </a:p>
        </p:txBody>
      </p:sp>
      <p:sp>
        <p:nvSpPr>
          <p:cNvPr id="9" name="TextBox 8">
            <a:extLst>
              <a:ext uri="{FF2B5EF4-FFF2-40B4-BE49-F238E27FC236}">
                <a16:creationId xmlns:a16="http://schemas.microsoft.com/office/drawing/2014/main" id="{C6E10EA7-2C48-44CD-8F44-8F8DF9A7A19A}"/>
              </a:ext>
            </a:extLst>
          </p:cNvPr>
          <p:cNvSpPr txBox="1"/>
          <p:nvPr/>
        </p:nvSpPr>
        <p:spPr>
          <a:xfrm>
            <a:off x="32821" y="7750583"/>
            <a:ext cx="6825179" cy="646331"/>
          </a:xfrm>
          <a:prstGeom prst="rect">
            <a:avLst/>
          </a:prstGeom>
          <a:solidFill>
            <a:schemeClr val="accent6">
              <a:lumMod val="40000"/>
              <a:lumOff val="60000"/>
            </a:schemeClr>
          </a:solidFill>
        </p:spPr>
        <p:txBody>
          <a:bodyPr wrap="square" rtlCol="0">
            <a:spAutoFit/>
          </a:bodyPr>
          <a:lstStyle/>
          <a:p>
            <a:r>
              <a:rPr lang="en-GB" dirty="0"/>
              <a:t>Use the internet to find a country that uses geothermal energy and write the country below</a:t>
            </a:r>
          </a:p>
        </p:txBody>
      </p:sp>
      <p:sp>
        <p:nvSpPr>
          <p:cNvPr id="10" name="TextBox 9">
            <a:extLst>
              <a:ext uri="{FF2B5EF4-FFF2-40B4-BE49-F238E27FC236}">
                <a16:creationId xmlns:a16="http://schemas.microsoft.com/office/drawing/2014/main" id="{61F6267A-C460-480A-ABEA-60D34AEC98D7}"/>
              </a:ext>
            </a:extLst>
          </p:cNvPr>
          <p:cNvSpPr txBox="1"/>
          <p:nvPr/>
        </p:nvSpPr>
        <p:spPr>
          <a:xfrm>
            <a:off x="0" y="8908793"/>
            <a:ext cx="6858000" cy="369332"/>
          </a:xfrm>
          <a:prstGeom prst="rect">
            <a:avLst/>
          </a:prstGeom>
          <a:solidFill>
            <a:schemeClr val="accent6">
              <a:lumMod val="40000"/>
              <a:lumOff val="60000"/>
            </a:schemeClr>
          </a:solidFill>
        </p:spPr>
        <p:txBody>
          <a:bodyPr wrap="square" rtlCol="0">
            <a:spAutoFit/>
          </a:bodyPr>
          <a:lstStyle/>
          <a:p>
            <a:r>
              <a:rPr lang="en-GB" dirty="0"/>
              <a:t>How does the country you have found use the heat from the ground?</a:t>
            </a:r>
          </a:p>
        </p:txBody>
      </p:sp>
      <p:pic>
        <p:nvPicPr>
          <p:cNvPr id="11" name="Picture 10">
            <a:extLst>
              <a:ext uri="{FF2B5EF4-FFF2-40B4-BE49-F238E27FC236}">
                <a16:creationId xmlns:a16="http://schemas.microsoft.com/office/drawing/2014/main" id="{6E73FAA5-A98A-4F12-B87D-89E15E029551}"/>
              </a:ext>
            </a:extLst>
          </p:cNvPr>
          <p:cNvPicPr>
            <a:picLocks noChangeAspect="1"/>
          </p:cNvPicPr>
          <p:nvPr/>
        </p:nvPicPr>
        <p:blipFill>
          <a:blip r:embed="rId4"/>
          <a:stretch>
            <a:fillRect/>
          </a:stretch>
        </p:blipFill>
        <p:spPr>
          <a:xfrm>
            <a:off x="103741" y="4779691"/>
            <a:ext cx="3134760" cy="2196117"/>
          </a:xfrm>
          <a:prstGeom prst="rect">
            <a:avLst/>
          </a:prstGeom>
        </p:spPr>
      </p:pic>
      <p:sp>
        <p:nvSpPr>
          <p:cNvPr id="12" name="TextBox 11">
            <a:extLst>
              <a:ext uri="{FF2B5EF4-FFF2-40B4-BE49-F238E27FC236}">
                <a16:creationId xmlns:a16="http://schemas.microsoft.com/office/drawing/2014/main" id="{5FEFF1DD-B830-4783-ADE4-A6B618BD3B11}"/>
              </a:ext>
            </a:extLst>
          </p:cNvPr>
          <p:cNvSpPr txBox="1"/>
          <p:nvPr/>
        </p:nvSpPr>
        <p:spPr>
          <a:xfrm>
            <a:off x="294240" y="0"/>
            <a:ext cx="5020710" cy="523220"/>
          </a:xfrm>
          <a:prstGeom prst="rect">
            <a:avLst/>
          </a:prstGeom>
          <a:noFill/>
        </p:spPr>
        <p:txBody>
          <a:bodyPr wrap="square" rtlCol="0">
            <a:spAutoFit/>
          </a:bodyPr>
          <a:lstStyle/>
          <a:p>
            <a:r>
              <a:rPr lang="en-GB" sz="2800" dirty="0"/>
              <a:t>Geothermal energy</a:t>
            </a:r>
          </a:p>
        </p:txBody>
      </p:sp>
    </p:spTree>
    <p:extLst>
      <p:ext uri="{BB962C8B-B14F-4D97-AF65-F5344CB8AC3E}">
        <p14:creationId xmlns:p14="http://schemas.microsoft.com/office/powerpoint/2010/main" val="3943572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AEED79A-ABCD-47A6-AA3C-1AD849D56ED1}"/>
              </a:ext>
            </a:extLst>
          </p:cNvPr>
          <p:cNvGraphicFramePr>
            <a:graphicFrameLocks noGrp="1"/>
          </p:cNvGraphicFramePr>
          <p:nvPr>
            <p:extLst>
              <p:ext uri="{D42A27DB-BD31-4B8C-83A1-F6EECF244321}">
                <p14:modId xmlns:p14="http://schemas.microsoft.com/office/powerpoint/2010/main" val="3333219525"/>
              </p:ext>
            </p:extLst>
          </p:nvPr>
        </p:nvGraphicFramePr>
        <p:xfrm>
          <a:off x="569119" y="541619"/>
          <a:ext cx="1638300" cy="3691225"/>
        </p:xfrm>
        <a:graphic>
          <a:graphicData uri="http://schemas.openxmlformats.org/drawingml/2006/table">
            <a:tbl>
              <a:tblPr>
                <a:tableStyleId>{5C22544A-7EE6-4342-B048-85BDC9FD1C3A}</a:tableStyleId>
              </a:tblPr>
              <a:tblGrid>
                <a:gridCol w="1638300">
                  <a:extLst>
                    <a:ext uri="{9D8B030D-6E8A-4147-A177-3AD203B41FA5}">
                      <a16:colId xmlns:a16="http://schemas.microsoft.com/office/drawing/2014/main" val="833116556"/>
                    </a:ext>
                  </a:extLst>
                </a:gridCol>
              </a:tblGrid>
              <a:tr h="352742">
                <a:tc>
                  <a:txBody>
                    <a:bodyPr/>
                    <a:lstStyle/>
                    <a:p>
                      <a:pPr algn="ctr" fontAlgn="ctr"/>
                      <a:r>
                        <a:rPr lang="en-GB" sz="1400" b="1" u="sng" strike="noStrike" dirty="0">
                          <a:effectLst/>
                        </a:rPr>
                        <a:t>power source</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2450063639"/>
                  </a:ext>
                </a:extLst>
              </a:tr>
              <a:tr h="1083526">
                <a:tc>
                  <a:txBody>
                    <a:bodyPr/>
                    <a:lstStyle/>
                    <a:p>
                      <a:pPr algn="ctr" fontAlgn="ctr"/>
                      <a:r>
                        <a:rPr lang="en-GB" sz="1400" u="none" strike="noStrike" dirty="0">
                          <a:effectLst/>
                        </a:rPr>
                        <a:t>hydroelectric dam</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96500268"/>
                  </a:ext>
                </a:extLst>
              </a:tr>
              <a:tr h="854765">
                <a:tc>
                  <a:txBody>
                    <a:bodyPr/>
                    <a:lstStyle/>
                    <a:p>
                      <a:pPr algn="ctr" fontAlgn="ctr"/>
                      <a:r>
                        <a:rPr lang="en-GB" sz="1400" u="none" strike="noStrike" dirty="0">
                          <a:effectLst/>
                        </a:rPr>
                        <a:t>solar cell</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74617594"/>
                  </a:ext>
                </a:extLst>
              </a:tr>
              <a:tr h="1113183">
                <a:tc>
                  <a:txBody>
                    <a:bodyPr/>
                    <a:lstStyle/>
                    <a:p>
                      <a:pPr algn="ctr" fontAlgn="ctr"/>
                      <a:r>
                        <a:rPr lang="en-GB" sz="1400" u="none" strike="noStrike" dirty="0">
                          <a:effectLst/>
                        </a:rPr>
                        <a:t>tidal barrage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13853156"/>
                  </a:ext>
                </a:extLst>
              </a:tr>
              <a:tr h="287009">
                <a:tc>
                  <a:txBody>
                    <a:bodyPr/>
                    <a:lstStyle/>
                    <a:p>
                      <a:pPr algn="ctr" fontAlgn="ctr"/>
                      <a:r>
                        <a:rPr lang="en-GB" sz="1400" u="none" strike="noStrike" dirty="0">
                          <a:effectLst/>
                        </a:rPr>
                        <a:t>wind turbines</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01216853"/>
                  </a:ext>
                </a:extLst>
              </a:tr>
            </a:tbl>
          </a:graphicData>
        </a:graphic>
      </p:graphicFrame>
      <p:graphicFrame>
        <p:nvGraphicFramePr>
          <p:cNvPr id="6" name="Table 5">
            <a:extLst>
              <a:ext uri="{FF2B5EF4-FFF2-40B4-BE49-F238E27FC236}">
                <a16:creationId xmlns:a16="http://schemas.microsoft.com/office/drawing/2014/main" id="{7C6E5B1A-5BB8-4E7C-A90B-69FECD59AAAF}"/>
              </a:ext>
            </a:extLst>
          </p:cNvPr>
          <p:cNvGraphicFramePr>
            <a:graphicFrameLocks noGrp="1"/>
          </p:cNvGraphicFramePr>
          <p:nvPr>
            <p:extLst>
              <p:ext uri="{D42A27DB-BD31-4B8C-83A1-F6EECF244321}">
                <p14:modId xmlns:p14="http://schemas.microsoft.com/office/powerpoint/2010/main" val="3889650194"/>
              </p:ext>
            </p:extLst>
          </p:nvPr>
        </p:nvGraphicFramePr>
        <p:xfrm>
          <a:off x="4317206" y="408270"/>
          <a:ext cx="1971675" cy="4544730"/>
        </p:xfrm>
        <a:graphic>
          <a:graphicData uri="http://schemas.openxmlformats.org/drawingml/2006/table">
            <a:tbl>
              <a:tblPr>
                <a:tableStyleId>{5C22544A-7EE6-4342-B048-85BDC9FD1C3A}</a:tableStyleId>
              </a:tblPr>
              <a:tblGrid>
                <a:gridCol w="1971675">
                  <a:extLst>
                    <a:ext uri="{9D8B030D-6E8A-4147-A177-3AD203B41FA5}">
                      <a16:colId xmlns:a16="http://schemas.microsoft.com/office/drawing/2014/main" val="3316561545"/>
                    </a:ext>
                  </a:extLst>
                </a:gridCol>
              </a:tblGrid>
              <a:tr h="297890">
                <a:tc>
                  <a:txBody>
                    <a:bodyPr/>
                    <a:lstStyle/>
                    <a:p>
                      <a:pPr algn="ctr" fontAlgn="ctr"/>
                      <a:r>
                        <a:rPr lang="en-GB" sz="1400" b="1" u="sng" strike="noStrike" dirty="0">
                          <a:effectLst/>
                        </a:rPr>
                        <a:t>advantages</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3224018072"/>
                  </a:ext>
                </a:extLst>
              </a:tr>
              <a:tr h="1061710">
                <a:tc>
                  <a:txBody>
                    <a:bodyPr/>
                    <a:lstStyle/>
                    <a:p>
                      <a:pPr algn="ctr" fontAlgn="ctr"/>
                      <a:r>
                        <a:rPr lang="en-GB" sz="1400" u="none" strike="noStrike">
                          <a:effectLst/>
                        </a:rPr>
                        <a:t>free energy resource, creates no air pollution</a:t>
                      </a:r>
                      <a:endParaRPr lang="en-GB" sz="1400" b="0" i="0" u="none" strike="noStrike">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95303004"/>
                  </a:ext>
                </a:extLst>
              </a:tr>
              <a:tr h="1061710">
                <a:tc>
                  <a:txBody>
                    <a:bodyPr/>
                    <a:lstStyle/>
                    <a:p>
                      <a:pPr algn="ctr" fontAlgn="ctr"/>
                      <a:r>
                        <a:rPr lang="en-GB" sz="1400" u="none" strike="noStrike" dirty="0">
                          <a:effectLst/>
                        </a:rPr>
                        <a:t>good for remote locations, small objects, no air pollution</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641706619"/>
                  </a:ext>
                </a:extLst>
              </a:tr>
              <a:tr h="1061710">
                <a:tc>
                  <a:txBody>
                    <a:bodyPr/>
                    <a:lstStyle/>
                    <a:p>
                      <a:pPr algn="ctr" fontAlgn="ctr"/>
                      <a:r>
                        <a:rPr lang="en-GB" sz="1400" u="none" strike="noStrike" dirty="0">
                          <a:effectLst/>
                        </a:rPr>
                        <a:t>no air pollution, reliable and predictable (sea goes in and out), free energy resource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3568966660"/>
                  </a:ext>
                </a:extLst>
              </a:tr>
              <a:tr h="1061710">
                <a:tc>
                  <a:txBody>
                    <a:bodyPr/>
                    <a:lstStyle/>
                    <a:p>
                      <a:pPr algn="ctr" fontAlgn="ctr"/>
                      <a:r>
                        <a:rPr lang="en-GB" sz="1400" u="none" strike="noStrike" dirty="0">
                          <a:effectLst/>
                        </a:rPr>
                        <a:t>reliable in </a:t>
                      </a:r>
                      <a:r>
                        <a:rPr lang="en-GB" sz="1400" u="none" strike="noStrike">
                          <a:effectLst/>
                        </a:rPr>
                        <a:t>areas with lots of rain, </a:t>
                      </a:r>
                      <a:r>
                        <a:rPr lang="en-GB" sz="1400" u="none" strike="noStrike" dirty="0">
                          <a:effectLst/>
                        </a:rPr>
                        <a:t>no air pollution</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633786441"/>
                  </a:ext>
                </a:extLst>
              </a:tr>
            </a:tbl>
          </a:graphicData>
        </a:graphic>
      </p:graphicFrame>
      <p:graphicFrame>
        <p:nvGraphicFramePr>
          <p:cNvPr id="7" name="Table 6">
            <a:extLst>
              <a:ext uri="{FF2B5EF4-FFF2-40B4-BE49-F238E27FC236}">
                <a16:creationId xmlns:a16="http://schemas.microsoft.com/office/drawing/2014/main" id="{8B2F036E-385E-4CA6-80A4-F4B6DDAFBC3D}"/>
              </a:ext>
            </a:extLst>
          </p:cNvPr>
          <p:cNvGraphicFramePr>
            <a:graphicFrameLocks noGrp="1"/>
          </p:cNvGraphicFramePr>
          <p:nvPr>
            <p:extLst>
              <p:ext uri="{D42A27DB-BD31-4B8C-83A1-F6EECF244321}">
                <p14:modId xmlns:p14="http://schemas.microsoft.com/office/powerpoint/2010/main" val="2987213872"/>
              </p:ext>
            </p:extLst>
          </p:nvPr>
        </p:nvGraphicFramePr>
        <p:xfrm>
          <a:off x="4317205" y="5414972"/>
          <a:ext cx="1971675" cy="4411381"/>
        </p:xfrm>
        <a:graphic>
          <a:graphicData uri="http://schemas.openxmlformats.org/drawingml/2006/table">
            <a:tbl>
              <a:tblPr>
                <a:tableStyleId>{5C22544A-7EE6-4342-B048-85BDC9FD1C3A}</a:tableStyleId>
              </a:tblPr>
              <a:tblGrid>
                <a:gridCol w="1971675">
                  <a:extLst>
                    <a:ext uri="{9D8B030D-6E8A-4147-A177-3AD203B41FA5}">
                      <a16:colId xmlns:a16="http://schemas.microsoft.com/office/drawing/2014/main" val="891185776"/>
                    </a:ext>
                  </a:extLst>
                </a:gridCol>
              </a:tblGrid>
              <a:tr h="289149">
                <a:tc>
                  <a:txBody>
                    <a:bodyPr/>
                    <a:lstStyle/>
                    <a:p>
                      <a:pPr algn="ctr" fontAlgn="ctr"/>
                      <a:r>
                        <a:rPr lang="en-GB" sz="1400" b="1" u="sng" strike="noStrike" dirty="0">
                          <a:effectLst/>
                        </a:rPr>
                        <a:t>disadvantages</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209506997"/>
                  </a:ext>
                </a:extLst>
              </a:tr>
              <a:tr h="1030558">
                <a:tc>
                  <a:txBody>
                    <a:bodyPr/>
                    <a:lstStyle/>
                    <a:p>
                      <a:pPr algn="ctr" fontAlgn="ctr"/>
                      <a:r>
                        <a:rPr lang="en-GB" sz="1400" u="none" strike="noStrike" dirty="0">
                          <a:effectLst/>
                        </a:rPr>
                        <a:t>affects animals and plants, needs high tides, expensive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667066156"/>
                  </a:ext>
                </a:extLst>
              </a:tr>
              <a:tr h="1030558">
                <a:tc>
                  <a:txBody>
                    <a:bodyPr/>
                    <a:lstStyle/>
                    <a:p>
                      <a:pPr algn="ctr" fontAlgn="ctr"/>
                      <a:r>
                        <a:rPr lang="en-GB" sz="1400" u="none" strike="noStrike" dirty="0">
                          <a:effectLst/>
                        </a:rPr>
                        <a:t>floods a large area, expensive, not possible in dry and flat areas</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20208067"/>
                  </a:ext>
                </a:extLst>
              </a:tr>
              <a:tr h="1030558">
                <a:tc>
                  <a:txBody>
                    <a:bodyPr/>
                    <a:lstStyle/>
                    <a:p>
                      <a:pPr algn="ctr" fontAlgn="ctr"/>
                      <a:r>
                        <a:rPr lang="en-GB" sz="1400" u="none" strike="noStrike" dirty="0">
                          <a:effectLst/>
                        </a:rPr>
                        <a:t>needs to be windy, unsightly, noisy</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3284079660"/>
                  </a:ext>
                </a:extLst>
              </a:tr>
              <a:tr h="1030558">
                <a:tc>
                  <a:txBody>
                    <a:bodyPr/>
                    <a:lstStyle/>
                    <a:p>
                      <a:pPr algn="ctr" fontAlgn="ctr"/>
                      <a:r>
                        <a:rPr lang="en-GB" sz="1400" u="none" strike="noStrike" dirty="0">
                          <a:effectLst/>
                        </a:rPr>
                        <a:t>unreliable, very expensive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341751126"/>
                  </a:ext>
                </a:extLst>
              </a:tr>
            </a:tbl>
          </a:graphicData>
        </a:graphic>
      </p:graphicFrame>
      <p:graphicFrame>
        <p:nvGraphicFramePr>
          <p:cNvPr id="10" name="Table 9">
            <a:extLst>
              <a:ext uri="{FF2B5EF4-FFF2-40B4-BE49-F238E27FC236}">
                <a16:creationId xmlns:a16="http://schemas.microsoft.com/office/drawing/2014/main" id="{8C13CFFA-ED5C-4AA5-B2B3-B954BF654432}"/>
              </a:ext>
            </a:extLst>
          </p:cNvPr>
          <p:cNvGraphicFramePr>
            <a:graphicFrameLocks noGrp="1"/>
          </p:cNvGraphicFramePr>
          <p:nvPr>
            <p:extLst>
              <p:ext uri="{D42A27DB-BD31-4B8C-83A1-F6EECF244321}">
                <p14:modId xmlns:p14="http://schemas.microsoft.com/office/powerpoint/2010/main" val="3584485725"/>
              </p:ext>
            </p:extLst>
          </p:nvPr>
        </p:nvGraphicFramePr>
        <p:xfrm>
          <a:off x="569118" y="5430574"/>
          <a:ext cx="1638300" cy="4411381"/>
        </p:xfrm>
        <a:graphic>
          <a:graphicData uri="http://schemas.openxmlformats.org/drawingml/2006/table">
            <a:tbl>
              <a:tblPr>
                <a:tableStyleId>{5C22544A-7EE6-4342-B048-85BDC9FD1C3A}</a:tableStyleId>
              </a:tblPr>
              <a:tblGrid>
                <a:gridCol w="1638300">
                  <a:extLst>
                    <a:ext uri="{9D8B030D-6E8A-4147-A177-3AD203B41FA5}">
                      <a16:colId xmlns:a16="http://schemas.microsoft.com/office/drawing/2014/main" val="833116556"/>
                    </a:ext>
                  </a:extLst>
                </a:gridCol>
              </a:tblGrid>
              <a:tr h="352742">
                <a:tc>
                  <a:txBody>
                    <a:bodyPr/>
                    <a:lstStyle/>
                    <a:p>
                      <a:pPr algn="ctr" fontAlgn="ctr"/>
                      <a:r>
                        <a:rPr lang="en-GB" sz="1400" b="1" u="sng" strike="noStrike" dirty="0">
                          <a:effectLst/>
                        </a:rPr>
                        <a:t>power source</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2450063639"/>
                  </a:ext>
                </a:extLst>
              </a:tr>
              <a:tr h="1257210">
                <a:tc>
                  <a:txBody>
                    <a:bodyPr/>
                    <a:lstStyle/>
                    <a:p>
                      <a:pPr algn="ctr" fontAlgn="ctr"/>
                      <a:r>
                        <a:rPr lang="en-GB" sz="1400" u="none" strike="noStrike" dirty="0">
                          <a:effectLst/>
                        </a:rPr>
                        <a:t>hydroelectric dam</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96500268"/>
                  </a:ext>
                </a:extLst>
              </a:tr>
              <a:tr h="1257210">
                <a:tc>
                  <a:txBody>
                    <a:bodyPr/>
                    <a:lstStyle/>
                    <a:p>
                      <a:pPr algn="ctr" fontAlgn="ctr"/>
                      <a:r>
                        <a:rPr lang="en-GB" sz="1400" u="none" strike="noStrike" dirty="0">
                          <a:effectLst/>
                        </a:rPr>
                        <a:t>solar cell</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74617594"/>
                  </a:ext>
                </a:extLst>
              </a:tr>
              <a:tr h="1257210">
                <a:tc>
                  <a:txBody>
                    <a:bodyPr/>
                    <a:lstStyle/>
                    <a:p>
                      <a:pPr algn="ctr" fontAlgn="ctr"/>
                      <a:r>
                        <a:rPr lang="en-GB" sz="1400" u="none" strike="noStrike" dirty="0">
                          <a:effectLst/>
                        </a:rPr>
                        <a:t>tidal barrage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13853156"/>
                  </a:ext>
                </a:extLst>
              </a:tr>
              <a:tr h="287009">
                <a:tc>
                  <a:txBody>
                    <a:bodyPr/>
                    <a:lstStyle/>
                    <a:p>
                      <a:pPr algn="ctr" fontAlgn="ctr"/>
                      <a:r>
                        <a:rPr lang="en-GB" sz="1400" u="none" strike="noStrike" dirty="0">
                          <a:effectLst/>
                        </a:rPr>
                        <a:t>wind turbines</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01216853"/>
                  </a:ext>
                </a:extLst>
              </a:tr>
            </a:tbl>
          </a:graphicData>
        </a:graphic>
      </p:graphicFrame>
      <p:sp>
        <p:nvSpPr>
          <p:cNvPr id="11" name="TextBox 10">
            <a:extLst>
              <a:ext uri="{FF2B5EF4-FFF2-40B4-BE49-F238E27FC236}">
                <a16:creationId xmlns:a16="http://schemas.microsoft.com/office/drawing/2014/main" id="{865485D1-A6EA-4218-9A30-96683789C7E7}"/>
              </a:ext>
            </a:extLst>
          </p:cNvPr>
          <p:cNvSpPr txBox="1"/>
          <p:nvPr/>
        </p:nvSpPr>
        <p:spPr>
          <a:xfrm>
            <a:off x="569118" y="0"/>
            <a:ext cx="6136481" cy="369332"/>
          </a:xfrm>
          <a:prstGeom prst="rect">
            <a:avLst/>
          </a:prstGeom>
          <a:solidFill>
            <a:schemeClr val="accent6">
              <a:lumMod val="40000"/>
              <a:lumOff val="60000"/>
            </a:schemeClr>
          </a:solidFill>
        </p:spPr>
        <p:txBody>
          <a:bodyPr wrap="square" rtlCol="0">
            <a:spAutoFit/>
          </a:bodyPr>
          <a:lstStyle/>
          <a:p>
            <a:r>
              <a:rPr lang="en-GB" dirty="0"/>
              <a:t>Match the power source to the advantages</a:t>
            </a:r>
          </a:p>
        </p:txBody>
      </p:sp>
      <p:sp>
        <p:nvSpPr>
          <p:cNvPr id="12" name="TextBox 11">
            <a:extLst>
              <a:ext uri="{FF2B5EF4-FFF2-40B4-BE49-F238E27FC236}">
                <a16:creationId xmlns:a16="http://schemas.microsoft.com/office/drawing/2014/main" id="{6E9211D3-E014-40E7-91E5-1B8CBD862ABB}"/>
              </a:ext>
            </a:extLst>
          </p:cNvPr>
          <p:cNvSpPr txBox="1"/>
          <p:nvPr/>
        </p:nvSpPr>
        <p:spPr>
          <a:xfrm>
            <a:off x="360759" y="4999320"/>
            <a:ext cx="6136481" cy="369332"/>
          </a:xfrm>
          <a:prstGeom prst="rect">
            <a:avLst/>
          </a:prstGeom>
          <a:solidFill>
            <a:schemeClr val="accent6">
              <a:lumMod val="40000"/>
              <a:lumOff val="60000"/>
            </a:schemeClr>
          </a:solidFill>
        </p:spPr>
        <p:txBody>
          <a:bodyPr wrap="square" rtlCol="0">
            <a:spAutoFit/>
          </a:bodyPr>
          <a:lstStyle/>
          <a:p>
            <a:r>
              <a:rPr lang="en-GB" dirty="0"/>
              <a:t>Match the power source to the disadvantages</a:t>
            </a:r>
          </a:p>
        </p:txBody>
      </p:sp>
    </p:spTree>
    <p:extLst>
      <p:ext uri="{BB962C8B-B14F-4D97-AF65-F5344CB8AC3E}">
        <p14:creationId xmlns:p14="http://schemas.microsoft.com/office/powerpoint/2010/main" val="3324005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492DA-C7F5-418E-89E3-376C51C24F83}"/>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D00A2A66-AA07-4158-B835-B808B4BB1149}"/>
              </a:ext>
            </a:extLst>
          </p:cNvPr>
          <p:cNvGraphicFramePr>
            <a:graphicFrameLocks noGrp="1"/>
          </p:cNvGraphicFramePr>
          <p:nvPr>
            <p:ph idx="1"/>
            <p:extLst>
              <p:ext uri="{D42A27DB-BD31-4B8C-83A1-F6EECF244321}">
                <p14:modId xmlns:p14="http://schemas.microsoft.com/office/powerpoint/2010/main" val="1093218428"/>
              </p:ext>
            </p:extLst>
          </p:nvPr>
        </p:nvGraphicFramePr>
        <p:xfrm>
          <a:off x="397668" y="198438"/>
          <a:ext cx="6062664" cy="8854122"/>
        </p:xfrm>
        <a:graphic>
          <a:graphicData uri="http://schemas.openxmlformats.org/drawingml/2006/table">
            <a:tbl>
              <a:tblPr firstRow="1" bandRow="1">
                <a:tableStyleId>{5C22544A-7EE6-4342-B048-85BDC9FD1C3A}</a:tableStyleId>
              </a:tblPr>
              <a:tblGrid>
                <a:gridCol w="3031332">
                  <a:extLst>
                    <a:ext uri="{9D8B030D-6E8A-4147-A177-3AD203B41FA5}">
                      <a16:colId xmlns:a16="http://schemas.microsoft.com/office/drawing/2014/main" val="3976214875"/>
                    </a:ext>
                  </a:extLst>
                </a:gridCol>
                <a:gridCol w="3031332">
                  <a:extLst>
                    <a:ext uri="{9D8B030D-6E8A-4147-A177-3AD203B41FA5}">
                      <a16:colId xmlns:a16="http://schemas.microsoft.com/office/drawing/2014/main" val="2535154144"/>
                    </a:ext>
                  </a:extLst>
                </a:gridCol>
              </a:tblGrid>
              <a:tr h="544512">
                <a:tc>
                  <a:txBody>
                    <a:bodyPr/>
                    <a:lstStyle/>
                    <a:p>
                      <a:r>
                        <a:rPr lang="en-GB" dirty="0">
                          <a:solidFill>
                            <a:sysClr val="windowText" lastClr="000000"/>
                          </a:solidFill>
                        </a:rPr>
                        <a:t>Energy resource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ysClr val="windowText" lastClr="000000"/>
                          </a:solidFill>
                        </a:rPr>
                        <a:t>How it works and energy </a:t>
                      </a:r>
                      <a:r>
                        <a:rPr lang="en-GB" dirty="0" err="1">
                          <a:solidFill>
                            <a:sysClr val="windowText" lastClr="000000"/>
                          </a:solidFill>
                        </a:rPr>
                        <a:t>energy</a:t>
                      </a:r>
                      <a:r>
                        <a:rPr lang="en-GB" dirty="0">
                          <a:solidFill>
                            <a:sysClr val="windowText" lastClr="000000"/>
                          </a:solidFill>
                        </a:rPr>
                        <a:t> transfers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4709800"/>
                  </a:ext>
                </a:extLst>
              </a:tr>
              <a:tr h="2095500">
                <a:tc>
                  <a:txBody>
                    <a:bodyPr/>
                    <a:lstStyle/>
                    <a:p>
                      <a:r>
                        <a:rPr lang="en-GB" dirty="0">
                          <a:solidFill>
                            <a:sysClr val="windowText" lastClr="000000"/>
                          </a:solidFill>
                        </a:rPr>
                        <a:t>Geothermal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400" dirty="0">
                          <a:solidFill>
                            <a:srgbClr val="002060"/>
                          </a:solidFill>
                          <a:effectLst/>
                          <a:latin typeface="Trebuchet MS"/>
                          <a:ea typeface="Calibri"/>
                          <a:cs typeface="Times New Roman"/>
                        </a:rPr>
                        <a:t>Rocks under the ground are h_____. Water can be heated by p________ it through the rocks</a:t>
                      </a:r>
                      <a:endParaRPr lang="en-GB" sz="1600" dirty="0">
                        <a:solidFill>
                          <a:srgbClr val="002060"/>
                        </a:solidFill>
                        <a:effectLst/>
                        <a:latin typeface="+mn-lt"/>
                        <a:ea typeface="Calibri"/>
                        <a:cs typeface="Times New Roman"/>
                      </a:endParaRP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8108141"/>
                  </a:ext>
                </a:extLst>
              </a:tr>
              <a:tr h="2286000">
                <a:tc>
                  <a:txBody>
                    <a:bodyPr/>
                    <a:lstStyle/>
                    <a:p>
                      <a:r>
                        <a:rPr lang="en-GB" dirty="0">
                          <a:solidFill>
                            <a:sysClr val="windowText" lastClr="000000"/>
                          </a:solidFill>
                        </a:rPr>
                        <a:t>Hydroelectric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400" dirty="0">
                          <a:solidFill>
                            <a:srgbClr val="002060"/>
                          </a:solidFill>
                          <a:effectLst/>
                          <a:latin typeface="Trebuchet MS"/>
                          <a:ea typeface="Calibri"/>
                          <a:cs typeface="Times New Roman"/>
                        </a:rPr>
                        <a:t>Fast flowing w____________ is used to turn the turbine thus generating electricity Water is often collected behind a d_____</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91294329"/>
                  </a:ext>
                </a:extLst>
              </a:tr>
              <a:tr h="2190750">
                <a:tc>
                  <a:txBody>
                    <a:bodyPr/>
                    <a:lstStyle/>
                    <a:p>
                      <a:r>
                        <a:rPr lang="en-GB" dirty="0">
                          <a:solidFill>
                            <a:sysClr val="windowText" lastClr="000000"/>
                          </a:solidFill>
                        </a:rPr>
                        <a:t>Tidal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5000"/>
                        </a:lnSpc>
                        <a:spcAft>
                          <a:spcPts val="1000"/>
                        </a:spcAft>
                      </a:pPr>
                      <a:endParaRPr lang="en-GB" sz="800" dirty="0">
                        <a:solidFill>
                          <a:srgbClr val="002060"/>
                        </a:solidFill>
                        <a:effectLst/>
                        <a:latin typeface="Trebuchet MS"/>
                        <a:ea typeface="Calibri"/>
                        <a:cs typeface="Times New Roman"/>
                      </a:endParaRPr>
                    </a:p>
                    <a:p>
                      <a:pPr algn="l">
                        <a:lnSpc>
                          <a:spcPct val="115000"/>
                        </a:lnSpc>
                        <a:spcAft>
                          <a:spcPts val="1000"/>
                        </a:spcAft>
                      </a:pPr>
                      <a:r>
                        <a:rPr lang="en-GB" sz="1400" dirty="0">
                          <a:solidFill>
                            <a:srgbClr val="002060"/>
                          </a:solidFill>
                          <a:effectLst/>
                          <a:latin typeface="Trebuchet MS"/>
                          <a:ea typeface="Calibri"/>
                          <a:cs typeface="Times New Roman"/>
                        </a:rPr>
                        <a:t>As the tide comes in it turns a </a:t>
                      </a:r>
                      <a:r>
                        <a:rPr lang="en-GB" sz="1400" err="1">
                          <a:solidFill>
                            <a:srgbClr val="002060"/>
                          </a:solidFill>
                          <a:effectLst/>
                          <a:latin typeface="Trebuchet MS"/>
                          <a:ea typeface="Calibri"/>
                          <a:cs typeface="Times New Roman"/>
                        </a:rPr>
                        <a:t>t</a:t>
                      </a:r>
                      <a:r>
                        <a:rPr lang="en-GB" sz="1400">
                          <a:solidFill>
                            <a:srgbClr val="002060"/>
                          </a:solidFill>
                          <a:effectLst/>
                          <a:latin typeface="Trebuchet MS"/>
                          <a:ea typeface="Calibri"/>
                          <a:cs typeface="Times New Roman"/>
                        </a:rPr>
                        <a:t>_________ this </a:t>
                      </a:r>
                      <a:r>
                        <a:rPr lang="en-GB" sz="1400" dirty="0">
                          <a:solidFill>
                            <a:srgbClr val="002060"/>
                          </a:solidFill>
                          <a:effectLst/>
                          <a:latin typeface="Trebuchet MS"/>
                          <a:ea typeface="Calibri"/>
                          <a:cs typeface="Times New Roman"/>
                        </a:rPr>
                        <a:t>turns a generator to make electricity</a:t>
                      </a:r>
                      <a:r>
                        <a:rPr lang="en-GB" sz="800" dirty="0">
                          <a:solidFill>
                            <a:srgbClr val="002060"/>
                          </a:solidFill>
                          <a:effectLst/>
                          <a:latin typeface="Trebuchet MS"/>
                          <a:ea typeface="Calibri"/>
                          <a:cs typeface="Times New Roman"/>
                        </a:rPr>
                        <a:t> </a:t>
                      </a:r>
                      <a:endParaRPr lang="en-GB" sz="1600" dirty="0">
                        <a:solidFill>
                          <a:srgbClr val="002060"/>
                        </a:solidFill>
                        <a:effectLst/>
                        <a:latin typeface="+mn-lt"/>
                        <a:ea typeface="Calibri"/>
                        <a:cs typeface="Times New Roman"/>
                      </a:endParaRP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2094794"/>
                  </a:ext>
                </a:extLst>
              </a:tr>
              <a:tr h="1163439">
                <a:tc>
                  <a:txBody>
                    <a:bodyPr/>
                    <a:lstStyle/>
                    <a:p>
                      <a:r>
                        <a:rPr lang="en-GB" dirty="0">
                          <a:solidFill>
                            <a:sysClr val="windowText" lastClr="000000"/>
                          </a:solidFill>
                        </a:rPr>
                        <a:t>Coal power station</a:t>
                      </a: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ysClr val="windowText" lastClr="000000"/>
                          </a:solidFill>
                        </a:rPr>
                        <a:t>Coal is burnt to heat up water to turn it into  s______ to turn a turbine to make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5325937"/>
                  </a:ext>
                </a:extLst>
              </a:tr>
            </a:tbl>
          </a:graphicData>
        </a:graphic>
      </p:graphicFrame>
      <p:pic>
        <p:nvPicPr>
          <p:cNvPr id="5" name="Picture 4">
            <a:extLst>
              <a:ext uri="{FF2B5EF4-FFF2-40B4-BE49-F238E27FC236}">
                <a16:creationId xmlns:a16="http://schemas.microsoft.com/office/drawing/2014/main" id="{D90554E2-AB5B-402E-B35E-46D8A5C11BA5}"/>
              </a:ext>
            </a:extLst>
          </p:cNvPr>
          <p:cNvPicPr>
            <a:picLocks noChangeAspect="1"/>
          </p:cNvPicPr>
          <p:nvPr/>
        </p:nvPicPr>
        <p:blipFill>
          <a:blip r:embed="rId2"/>
          <a:stretch>
            <a:fillRect/>
          </a:stretch>
        </p:blipFill>
        <p:spPr>
          <a:xfrm>
            <a:off x="1123950" y="1225280"/>
            <a:ext cx="2152650" cy="1507693"/>
          </a:xfrm>
          <a:prstGeom prst="rect">
            <a:avLst/>
          </a:prstGeom>
        </p:spPr>
      </p:pic>
      <p:pic>
        <p:nvPicPr>
          <p:cNvPr id="6" name="Picture 5">
            <a:extLst>
              <a:ext uri="{FF2B5EF4-FFF2-40B4-BE49-F238E27FC236}">
                <a16:creationId xmlns:a16="http://schemas.microsoft.com/office/drawing/2014/main" id="{A45419DF-20FD-489D-B916-B2F67216E144}"/>
              </a:ext>
            </a:extLst>
          </p:cNvPr>
          <p:cNvPicPr>
            <a:picLocks noChangeAspect="1"/>
          </p:cNvPicPr>
          <p:nvPr/>
        </p:nvPicPr>
        <p:blipFill rotWithShape="1">
          <a:blip r:embed="rId3"/>
          <a:srcRect l="10087" t="25269"/>
          <a:stretch/>
        </p:blipFill>
        <p:spPr>
          <a:xfrm>
            <a:off x="623886" y="3276026"/>
            <a:ext cx="2385129" cy="1488636"/>
          </a:xfrm>
          <a:prstGeom prst="rect">
            <a:avLst/>
          </a:prstGeom>
        </p:spPr>
      </p:pic>
      <p:pic>
        <p:nvPicPr>
          <p:cNvPr id="7" name="Picture 6">
            <a:extLst>
              <a:ext uri="{FF2B5EF4-FFF2-40B4-BE49-F238E27FC236}">
                <a16:creationId xmlns:a16="http://schemas.microsoft.com/office/drawing/2014/main" id="{9DAD91EA-7CA3-475C-9101-A89B30024B84}"/>
              </a:ext>
            </a:extLst>
          </p:cNvPr>
          <p:cNvPicPr>
            <a:picLocks noChangeAspect="1"/>
          </p:cNvPicPr>
          <p:nvPr/>
        </p:nvPicPr>
        <p:blipFill>
          <a:blip r:embed="rId4"/>
          <a:stretch>
            <a:fillRect/>
          </a:stretch>
        </p:blipFill>
        <p:spPr>
          <a:xfrm>
            <a:off x="623886" y="5598581"/>
            <a:ext cx="2385129" cy="1488019"/>
          </a:xfrm>
          <a:prstGeom prst="rect">
            <a:avLst/>
          </a:prstGeom>
        </p:spPr>
      </p:pic>
      <p:pic>
        <p:nvPicPr>
          <p:cNvPr id="8" name="Picture 7">
            <a:extLst>
              <a:ext uri="{FF2B5EF4-FFF2-40B4-BE49-F238E27FC236}">
                <a16:creationId xmlns:a16="http://schemas.microsoft.com/office/drawing/2014/main" id="{5493C8E6-2D93-4DAB-BE46-0660AF77C195}"/>
              </a:ext>
            </a:extLst>
          </p:cNvPr>
          <p:cNvPicPr>
            <a:picLocks noChangeAspect="1"/>
          </p:cNvPicPr>
          <p:nvPr/>
        </p:nvPicPr>
        <p:blipFill>
          <a:blip r:embed="rId5"/>
          <a:stretch>
            <a:fillRect/>
          </a:stretch>
        </p:blipFill>
        <p:spPr>
          <a:xfrm>
            <a:off x="623886" y="7522898"/>
            <a:ext cx="2152651" cy="1529662"/>
          </a:xfrm>
          <a:prstGeom prst="rect">
            <a:avLst/>
          </a:prstGeom>
        </p:spPr>
      </p:pic>
      <p:sp>
        <p:nvSpPr>
          <p:cNvPr id="9" name="TextBox 8">
            <a:extLst>
              <a:ext uri="{FF2B5EF4-FFF2-40B4-BE49-F238E27FC236}">
                <a16:creationId xmlns:a16="http://schemas.microsoft.com/office/drawing/2014/main" id="{92BA704C-99DE-4FD8-A1EB-C6ACA97048E5}"/>
              </a:ext>
            </a:extLst>
          </p:cNvPr>
          <p:cNvSpPr txBox="1"/>
          <p:nvPr/>
        </p:nvSpPr>
        <p:spPr>
          <a:xfrm>
            <a:off x="6390" y="9075003"/>
            <a:ext cx="6858000" cy="830997"/>
          </a:xfrm>
          <a:prstGeom prst="rect">
            <a:avLst/>
          </a:prstGeom>
          <a:solidFill>
            <a:srgbClr val="FFFF00"/>
          </a:solidFill>
        </p:spPr>
        <p:txBody>
          <a:bodyPr wrap="square" rtlCol="0">
            <a:spAutoFit/>
          </a:bodyPr>
          <a:lstStyle/>
          <a:p>
            <a:pPr algn="ctr"/>
            <a:r>
              <a:rPr lang="en-GB" sz="1600" dirty="0"/>
              <a:t>steam   turbine     dam  water      hot      pump</a:t>
            </a:r>
          </a:p>
          <a:p>
            <a:endParaRPr lang="en-GB" sz="1600" dirty="0">
              <a:solidFill>
                <a:srgbClr val="FF0000"/>
              </a:solidFill>
            </a:endParaRPr>
          </a:p>
          <a:p>
            <a:r>
              <a:rPr lang="en-GB" sz="1600" dirty="0">
                <a:solidFill>
                  <a:srgbClr val="FF0000"/>
                </a:solidFill>
              </a:rPr>
              <a:t>Heat       chemical       kinetic     electrical      gravitational potential     sound  </a:t>
            </a:r>
          </a:p>
        </p:txBody>
      </p:sp>
      <p:sp>
        <p:nvSpPr>
          <p:cNvPr id="10" name="TextBox 9">
            <a:extLst>
              <a:ext uri="{FF2B5EF4-FFF2-40B4-BE49-F238E27FC236}">
                <a16:creationId xmlns:a16="http://schemas.microsoft.com/office/drawing/2014/main" id="{1D2215DE-38CD-45A9-9307-A8224A67641C}"/>
              </a:ext>
            </a:extLst>
          </p:cNvPr>
          <p:cNvSpPr txBox="1"/>
          <p:nvPr/>
        </p:nvSpPr>
        <p:spPr>
          <a:xfrm>
            <a:off x="3429000" y="1973179"/>
            <a:ext cx="3105152" cy="307777"/>
          </a:xfrm>
          <a:prstGeom prst="rect">
            <a:avLst/>
          </a:prstGeom>
          <a:noFill/>
        </p:spPr>
        <p:txBody>
          <a:bodyPr wrap="square" rtlCol="0">
            <a:spAutoFit/>
          </a:bodyPr>
          <a:lstStyle/>
          <a:p>
            <a:r>
              <a:rPr lang="en-GB" sz="1400" dirty="0">
                <a:solidFill>
                  <a:srgbClr val="FF0000"/>
                </a:solidFill>
              </a:rPr>
              <a:t>h____                      K______+ E_______</a:t>
            </a:r>
          </a:p>
        </p:txBody>
      </p:sp>
      <p:sp>
        <p:nvSpPr>
          <p:cNvPr id="11" name="TextBox 10">
            <a:extLst>
              <a:ext uri="{FF2B5EF4-FFF2-40B4-BE49-F238E27FC236}">
                <a16:creationId xmlns:a16="http://schemas.microsoft.com/office/drawing/2014/main" id="{D3E3DB6B-200F-4BB4-9D86-FC71697DF9BE}"/>
              </a:ext>
            </a:extLst>
          </p:cNvPr>
          <p:cNvSpPr txBox="1"/>
          <p:nvPr/>
        </p:nvSpPr>
        <p:spPr>
          <a:xfrm>
            <a:off x="3429000" y="4610773"/>
            <a:ext cx="3105152" cy="523220"/>
          </a:xfrm>
          <a:prstGeom prst="rect">
            <a:avLst/>
          </a:prstGeom>
          <a:noFill/>
        </p:spPr>
        <p:txBody>
          <a:bodyPr wrap="square" rtlCol="0">
            <a:spAutoFit/>
          </a:bodyPr>
          <a:lstStyle/>
          <a:p>
            <a:r>
              <a:rPr lang="en-GB" sz="1400" dirty="0">
                <a:solidFill>
                  <a:srgbClr val="FF0000"/>
                </a:solidFill>
              </a:rPr>
              <a:t>G</a:t>
            </a:r>
            <a:r>
              <a:rPr lang="en-GB" sz="1400">
                <a:solidFill>
                  <a:srgbClr val="FF0000"/>
                </a:solidFill>
              </a:rPr>
              <a:t>___________                      </a:t>
            </a:r>
            <a:r>
              <a:rPr lang="en-GB" sz="1400" dirty="0">
                <a:solidFill>
                  <a:srgbClr val="FF0000"/>
                </a:solidFill>
              </a:rPr>
              <a:t>K</a:t>
            </a:r>
            <a:r>
              <a:rPr lang="en-GB" sz="1400">
                <a:solidFill>
                  <a:srgbClr val="FF0000"/>
                </a:solidFill>
              </a:rPr>
              <a:t>______+ e_________ + s______</a:t>
            </a:r>
            <a:endParaRPr lang="en-GB" sz="1400" dirty="0">
              <a:solidFill>
                <a:srgbClr val="FF0000"/>
              </a:solidFill>
            </a:endParaRPr>
          </a:p>
        </p:txBody>
      </p:sp>
      <p:cxnSp>
        <p:nvCxnSpPr>
          <p:cNvPr id="14" name="Straight Arrow Connector 13">
            <a:extLst>
              <a:ext uri="{FF2B5EF4-FFF2-40B4-BE49-F238E27FC236}">
                <a16:creationId xmlns:a16="http://schemas.microsoft.com/office/drawing/2014/main" id="{FE6B761F-1365-42D1-87CD-E082E9E6EA4D}"/>
              </a:ext>
            </a:extLst>
          </p:cNvPr>
          <p:cNvCxnSpPr/>
          <p:nvPr/>
        </p:nvCxnSpPr>
        <p:spPr>
          <a:xfrm>
            <a:off x="4090737" y="2093495"/>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1C5A0779-9F37-422B-AD7B-442E1FFC5141}"/>
              </a:ext>
            </a:extLst>
          </p:cNvPr>
          <p:cNvCxnSpPr/>
          <p:nvPr/>
        </p:nvCxnSpPr>
        <p:spPr>
          <a:xfrm>
            <a:off x="4760495" y="4772683"/>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EF5C0BB-8EE4-4B3F-A33B-B16C5A532009}"/>
              </a:ext>
            </a:extLst>
          </p:cNvPr>
          <p:cNvSpPr txBox="1"/>
          <p:nvPr/>
        </p:nvSpPr>
        <p:spPr>
          <a:xfrm>
            <a:off x="3429000" y="6519563"/>
            <a:ext cx="3105152" cy="523220"/>
          </a:xfrm>
          <a:prstGeom prst="rect">
            <a:avLst/>
          </a:prstGeom>
          <a:noFill/>
        </p:spPr>
        <p:txBody>
          <a:bodyPr wrap="square" rtlCol="0">
            <a:spAutoFit/>
          </a:bodyPr>
          <a:lstStyle/>
          <a:p>
            <a:r>
              <a:rPr lang="en-GB" sz="1400" dirty="0">
                <a:solidFill>
                  <a:srgbClr val="FF0000"/>
                </a:solidFill>
              </a:rPr>
              <a:t>K________                      e______  + s______</a:t>
            </a:r>
          </a:p>
        </p:txBody>
      </p:sp>
      <p:cxnSp>
        <p:nvCxnSpPr>
          <p:cNvPr id="17" name="Straight Arrow Connector 16">
            <a:extLst>
              <a:ext uri="{FF2B5EF4-FFF2-40B4-BE49-F238E27FC236}">
                <a16:creationId xmlns:a16="http://schemas.microsoft.com/office/drawing/2014/main" id="{49650105-13E1-4F83-9403-AB564D3ED4F2}"/>
              </a:ext>
            </a:extLst>
          </p:cNvPr>
          <p:cNvCxnSpPr/>
          <p:nvPr/>
        </p:nvCxnSpPr>
        <p:spPr>
          <a:xfrm>
            <a:off x="4483768" y="6681473"/>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4DCDD417-362D-498B-987D-1455418FD032}"/>
              </a:ext>
            </a:extLst>
          </p:cNvPr>
          <p:cNvSpPr txBox="1"/>
          <p:nvPr/>
        </p:nvSpPr>
        <p:spPr>
          <a:xfrm>
            <a:off x="3435390" y="8347398"/>
            <a:ext cx="3105152" cy="523220"/>
          </a:xfrm>
          <a:prstGeom prst="rect">
            <a:avLst/>
          </a:prstGeom>
          <a:noFill/>
        </p:spPr>
        <p:txBody>
          <a:bodyPr wrap="square" rtlCol="0">
            <a:spAutoFit/>
          </a:bodyPr>
          <a:lstStyle/>
          <a:p>
            <a:r>
              <a:rPr lang="en-GB" sz="1400" dirty="0">
                <a:solidFill>
                  <a:srgbClr val="FF0000"/>
                </a:solidFill>
              </a:rPr>
              <a:t>c________                      h_____  + k______  + e_________</a:t>
            </a:r>
          </a:p>
        </p:txBody>
      </p:sp>
      <p:cxnSp>
        <p:nvCxnSpPr>
          <p:cNvPr id="19" name="Straight Arrow Connector 18">
            <a:extLst>
              <a:ext uri="{FF2B5EF4-FFF2-40B4-BE49-F238E27FC236}">
                <a16:creationId xmlns:a16="http://schemas.microsoft.com/office/drawing/2014/main" id="{7E447434-282F-427B-BF7C-60046E5436CB}"/>
              </a:ext>
            </a:extLst>
          </p:cNvPr>
          <p:cNvCxnSpPr/>
          <p:nvPr/>
        </p:nvCxnSpPr>
        <p:spPr>
          <a:xfrm>
            <a:off x="4483768" y="8482199"/>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6256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5A280-4536-4C67-8078-B74C8A8574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DE2C85-12EB-46A7-84AD-DEB2ED6C2D3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4DF2454-E2A8-495F-8F72-759E52784225}"/>
              </a:ext>
            </a:extLst>
          </p:cNvPr>
          <p:cNvPicPr>
            <a:picLocks noChangeAspect="1"/>
          </p:cNvPicPr>
          <p:nvPr/>
        </p:nvPicPr>
        <p:blipFill>
          <a:blip r:embed="rId2"/>
          <a:stretch>
            <a:fillRect/>
          </a:stretch>
        </p:blipFill>
        <p:spPr>
          <a:xfrm>
            <a:off x="471487" y="527405"/>
            <a:ext cx="5983604" cy="8475360"/>
          </a:xfrm>
          <a:prstGeom prst="rect">
            <a:avLst/>
          </a:prstGeom>
        </p:spPr>
      </p:pic>
    </p:spTree>
    <p:extLst>
      <p:ext uri="{BB962C8B-B14F-4D97-AF65-F5344CB8AC3E}">
        <p14:creationId xmlns:p14="http://schemas.microsoft.com/office/powerpoint/2010/main" val="12396317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681AE1C-F8C7-4AC0-80BC-3DA3228BFEAA}"/>
</file>

<file path=customXml/itemProps2.xml><?xml version="1.0" encoding="utf-8"?>
<ds:datastoreItem xmlns:ds="http://schemas.openxmlformats.org/officeDocument/2006/customXml" ds:itemID="{8488CF0E-3452-434D-82B6-48A6B918BC7E}"/>
</file>

<file path=customXml/itemProps3.xml><?xml version="1.0" encoding="utf-8"?>
<ds:datastoreItem xmlns:ds="http://schemas.openxmlformats.org/officeDocument/2006/customXml" ds:itemID="{43D29F8A-E072-412A-9B63-05F073D6ECC2}"/>
</file>

<file path=docProps/app.xml><?xml version="1.0" encoding="utf-8"?>
<Properties xmlns="http://schemas.openxmlformats.org/officeDocument/2006/extended-properties" xmlns:vt="http://schemas.openxmlformats.org/officeDocument/2006/docPropsVTypes">
  <Template>Office Theme</Template>
  <TotalTime>768</TotalTime>
  <Words>1176</Words>
  <Application>Microsoft Office PowerPoint</Application>
  <PresentationFormat>A4 Paper (210x297 mm)</PresentationFormat>
  <Paragraphs>171</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Calibri Light</vt:lpstr>
      <vt:lpstr>Comic Sans MS</vt:lpstr>
      <vt:lpstr>Times New Roman</vt:lpstr>
      <vt:lpstr>Trebuchet MS</vt:lpstr>
      <vt:lpstr>Wingdings</vt:lpstr>
      <vt:lpstr>Office Theme</vt:lpstr>
      <vt:lpstr>PowerPoint Presentation</vt:lpstr>
      <vt:lpstr>PowerPoint Presentation</vt:lpstr>
      <vt:lpstr>Self assessment</vt:lpstr>
      <vt:lpstr>Tidal power</vt:lpstr>
      <vt:lpstr>Tidal power Watch this video: https://www.youtube.com/watch?v=OCpBNQfpKDA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69</cp:revision>
  <cp:lastPrinted>2021-01-12T14:35:22Z</cp:lastPrinted>
  <dcterms:created xsi:type="dcterms:W3CDTF">2020-12-29T11:22:28Z</dcterms:created>
  <dcterms:modified xsi:type="dcterms:W3CDTF">2021-01-18T10:28:31Z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