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Masters/slideMaster1.xml" ContentType="application/vnd.openxmlformats-officedocument.presentationml.slideMaster+xml"/>
  <Override PartName="/ppt/slideLayouts/slideLayout8.xml" ContentType="application/vnd.openxmlformats-officedocument.presentationml.slideLayout+xml"/>
  <Override PartName="/ppt/slideLayouts/slideLayout11.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7"/>
  </p:notesMasterIdLst>
  <p:sldIdLst>
    <p:sldId id="256" r:id="rId2"/>
    <p:sldId id="360" r:id="rId3"/>
    <p:sldId id="363" r:id="rId4"/>
    <p:sldId id="368" r:id="rId5"/>
    <p:sldId id="369" r:id="rId6"/>
    <p:sldId id="370" r:id="rId7"/>
    <p:sldId id="367" r:id="rId8"/>
    <p:sldId id="347" r:id="rId9"/>
    <p:sldId id="340" r:id="rId10"/>
    <p:sldId id="372" r:id="rId11"/>
    <p:sldId id="359" r:id="rId12"/>
    <p:sldId id="376" r:id="rId13"/>
    <p:sldId id="373" r:id="rId14"/>
    <p:sldId id="374" r:id="rId15"/>
    <p:sldId id="346" r:id="rId16"/>
  </p:sldIdLst>
  <p:sldSz cx="12192000" cy="16256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12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571" autoAdjust="0"/>
    <p:restoredTop sz="94660"/>
  </p:normalViewPr>
  <p:slideViewPr>
    <p:cSldViewPr snapToGrid="0">
      <p:cViewPr varScale="1">
        <p:scale>
          <a:sx n="31" d="100"/>
          <a:sy n="31" d="100"/>
        </p:scale>
        <p:origin x="1950" y="84"/>
      </p:cViewPr>
      <p:guideLst>
        <p:guide orient="horz" pos="512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B9C0F856-0B01-41BA-BC67-34F6580B4FC7}" type="datetimeFigureOut">
              <a:rPr lang="en-GB" smtClean="0"/>
              <a:t>26/01/2021</a:t>
            </a:fld>
            <a:endParaRPr lang="en-GB"/>
          </a:p>
        </p:txBody>
      </p:sp>
      <p:sp>
        <p:nvSpPr>
          <p:cNvPr id="4" name="Slide Image Placeholder 3"/>
          <p:cNvSpPr>
            <a:spLocks noGrp="1" noRot="1" noChangeAspect="1"/>
          </p:cNvSpPr>
          <p:nvPr>
            <p:ph type="sldImg" idx="2"/>
          </p:nvPr>
        </p:nvSpPr>
        <p:spPr>
          <a:xfrm>
            <a:off x="2143125" y="1241425"/>
            <a:ext cx="25114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843C8BC1-413F-4905-8829-F8A029B65886}" type="slidenum">
              <a:rPr lang="en-GB" smtClean="0"/>
              <a:t>‹#›</a:t>
            </a:fld>
            <a:endParaRPr lang="en-GB"/>
          </a:p>
        </p:txBody>
      </p:sp>
    </p:spTree>
    <p:extLst>
      <p:ext uri="{BB962C8B-B14F-4D97-AF65-F5344CB8AC3E}">
        <p14:creationId xmlns:p14="http://schemas.microsoft.com/office/powerpoint/2010/main" val="40036227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660416"/>
            <a:ext cx="10363200" cy="5659496"/>
          </a:xfrm>
        </p:spPr>
        <p:txBody>
          <a:bodyPr anchor="b"/>
          <a:lstStyle>
            <a:lvl1pPr algn="ctr">
              <a:defRPr sz="8000"/>
            </a:lvl1pPr>
          </a:lstStyle>
          <a:p>
            <a:r>
              <a:rPr lang="en-US"/>
              <a:t>Click to edit Master title style</a:t>
            </a:r>
            <a:endParaRPr lang="en-US" dirty="0"/>
          </a:p>
        </p:txBody>
      </p:sp>
      <p:sp>
        <p:nvSpPr>
          <p:cNvPr id="3" name="Subtitle 2"/>
          <p:cNvSpPr>
            <a:spLocks noGrp="1"/>
          </p:cNvSpPr>
          <p:nvPr>
            <p:ph type="subTitle" idx="1"/>
          </p:nvPr>
        </p:nvSpPr>
        <p:spPr>
          <a:xfrm>
            <a:off x="1524000" y="8538164"/>
            <a:ext cx="9144000" cy="3924769"/>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887757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87400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4052716"/>
            <a:ext cx="10515600" cy="6762043"/>
          </a:xfrm>
        </p:spPr>
        <p:txBody>
          <a:bodyPr anchor="b"/>
          <a:lstStyle>
            <a:lvl1pPr>
              <a:defRPr sz="8000"/>
            </a:lvl1pPr>
          </a:lstStyle>
          <a:p>
            <a:r>
              <a:rPr lang="en-US"/>
              <a:t>Click to edit Master title style</a:t>
            </a:r>
            <a:endParaRPr lang="en-US" dirty="0"/>
          </a:p>
        </p:txBody>
      </p:sp>
      <p:sp>
        <p:nvSpPr>
          <p:cNvPr id="3" name="Text Placeholder 2"/>
          <p:cNvSpPr>
            <a:spLocks noGrp="1"/>
          </p:cNvSpPr>
          <p:nvPr>
            <p:ph type="body" idx="1"/>
          </p:nvPr>
        </p:nvSpPr>
        <p:spPr>
          <a:xfrm>
            <a:off x="831851" y="10878731"/>
            <a:ext cx="10515600" cy="3555999"/>
          </a:xfrm>
        </p:spPr>
        <p:txBody>
          <a:bodyPr/>
          <a:lstStyle>
            <a:lvl1pPr marL="0" indent="0">
              <a:buNone/>
              <a:defRPr sz="3200">
                <a:solidFill>
                  <a:schemeClr val="tx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D23CE7-5FBA-4B36-A5A8-C116045D9A31}"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660765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4327407"/>
            <a:ext cx="5181600" cy="103142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4327407"/>
            <a:ext cx="5181600" cy="103142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CD23CE7-5FBA-4B36-A5A8-C116045D9A31}"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507433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865485"/>
            <a:ext cx="10515600" cy="3142075"/>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3984979"/>
            <a:ext cx="5157787"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4" name="Content Placeholder 3"/>
          <p:cNvSpPr>
            <a:spLocks noGrp="1"/>
          </p:cNvSpPr>
          <p:nvPr>
            <p:ph sz="half" idx="2"/>
          </p:nvPr>
        </p:nvSpPr>
        <p:spPr>
          <a:xfrm>
            <a:off x="839789" y="5937956"/>
            <a:ext cx="5157787" cy="87338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3984979"/>
            <a:ext cx="5183188"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6" name="Content Placeholder 5"/>
          <p:cNvSpPr>
            <a:spLocks noGrp="1"/>
          </p:cNvSpPr>
          <p:nvPr>
            <p:ph sz="quarter" idx="4"/>
          </p:nvPr>
        </p:nvSpPr>
        <p:spPr>
          <a:xfrm>
            <a:off x="6172201" y="5937956"/>
            <a:ext cx="5183188" cy="87338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CD23CE7-5FBA-4B36-A5A8-C116045D9A31}" type="datetimeFigureOut">
              <a:rPr lang="en-GB" smtClean="0"/>
              <a:t>26/01/2021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496341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CD23CE7-5FBA-4B36-A5A8-C116045D9A31}" type="datetimeFigureOut">
              <a:rPr lang="en-GB" smtClean="0"/>
              <a:t>26/01/2021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1750762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D23CE7-5FBA-4B36-A5A8-C116045D9A31}" type="datetimeFigureOut">
              <a:rPr lang="en-GB" smtClean="0"/>
              <a:t>26/01/2021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09439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Content Placeholder 2"/>
          <p:cNvSpPr>
            <a:spLocks noGrp="1"/>
          </p:cNvSpPr>
          <p:nvPr>
            <p:ph idx="1"/>
          </p:nvPr>
        </p:nvSpPr>
        <p:spPr>
          <a:xfrm>
            <a:off x="5183188" y="2340567"/>
            <a:ext cx="6172200" cy="11552296"/>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ACD23CE7-5FBA-4B36-A5A8-C116045D9A31}"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035801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2340567"/>
            <a:ext cx="6172200" cy="11552296"/>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t>Click icon to add picture</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ACD23CE7-5FBA-4B36-A5A8-C116045D9A31}"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2567623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2989865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865481"/>
            <a:ext cx="2628900" cy="1377620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865481"/>
            <a:ext cx="7734300" cy="1377620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879849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865485"/>
            <a:ext cx="10515600" cy="314207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4327407"/>
            <a:ext cx="10515600" cy="1031428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15066908"/>
            <a:ext cx="2743200" cy="865481"/>
          </a:xfrm>
          <a:prstGeom prst="rect">
            <a:avLst/>
          </a:prstGeom>
        </p:spPr>
        <p:txBody>
          <a:bodyPr vert="horz" lIns="91440" tIns="45720" rIns="91440" bIns="45720" rtlCol="0" anchor="ctr"/>
          <a:lstStyle>
            <a:lvl1pPr algn="l">
              <a:defRPr sz="1600">
                <a:solidFill>
                  <a:schemeClr val="tx1">
                    <a:tint val="75000"/>
                  </a:schemeClr>
                </a:solidFill>
              </a:defRPr>
            </a:lvl1pPr>
          </a:lstStyle>
          <a:p>
            <a:fld id="{ACD23CE7-5FBA-4B36-A5A8-C116045D9A31}" type="datetimeFigureOut">
              <a:rPr lang="en-GB" smtClean="0"/>
              <a:t>26/01/2021</a:t>
            </a:fld>
            <a:endParaRPr lang="en-GB"/>
          </a:p>
        </p:txBody>
      </p:sp>
      <p:sp>
        <p:nvSpPr>
          <p:cNvPr id="5" name="Footer Placeholder 4"/>
          <p:cNvSpPr>
            <a:spLocks noGrp="1"/>
          </p:cNvSpPr>
          <p:nvPr>
            <p:ph type="ftr" sz="quarter" idx="3"/>
          </p:nvPr>
        </p:nvSpPr>
        <p:spPr>
          <a:xfrm>
            <a:off x="4038600" y="15066908"/>
            <a:ext cx="4114800" cy="865481"/>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15066908"/>
            <a:ext cx="2743200" cy="865481"/>
          </a:xfrm>
          <a:prstGeom prst="rect">
            <a:avLst/>
          </a:prstGeom>
        </p:spPr>
        <p:txBody>
          <a:bodyPr vert="horz" lIns="91440" tIns="45720" rIns="91440" bIns="45720" rtlCol="0" anchor="ctr"/>
          <a:lstStyle>
            <a:lvl1pPr algn="r">
              <a:defRPr sz="1600">
                <a:solidFill>
                  <a:schemeClr val="tx1">
                    <a:tint val="75000"/>
                  </a:schemeClr>
                </a:solidFill>
              </a:defRPr>
            </a:lvl1pPr>
          </a:lstStyle>
          <a:p>
            <a:fld id="{9F39B237-94CF-473C-B496-1F46FCAAF08B}" type="slidenum">
              <a:rPr lang="en-GB" smtClean="0"/>
              <a:t>‹#›</a:t>
            </a:fld>
            <a:endParaRPr lang="en-GB"/>
          </a:p>
        </p:txBody>
      </p:sp>
    </p:spTree>
    <p:extLst>
      <p:ext uri="{BB962C8B-B14F-4D97-AF65-F5344CB8AC3E}">
        <p14:creationId xmlns:p14="http://schemas.microsoft.com/office/powerpoint/2010/main" val="402201192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wmf"/><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5" name="TextBox 4">
            <a:extLst>
              <a:ext uri="{FF2B5EF4-FFF2-40B4-BE49-F238E27FC236}">
                <a16:creationId xmlns:a16="http://schemas.microsoft.com/office/drawing/2014/main" id="{CB84899C-1826-497D-AF60-BCFA7248CA10}"/>
              </a:ext>
            </a:extLst>
          </p:cNvPr>
          <p:cNvSpPr txBox="1"/>
          <p:nvPr/>
        </p:nvSpPr>
        <p:spPr>
          <a:xfrm>
            <a:off x="1765737" y="1979098"/>
            <a:ext cx="8923283" cy="15050274"/>
          </a:xfrm>
          <a:prstGeom prst="rect">
            <a:avLst/>
          </a:prstGeom>
          <a:noFill/>
        </p:spPr>
        <p:txBody>
          <a:bodyPr wrap="square" rtlCol="0">
            <a:spAutoFit/>
          </a:bodyPr>
          <a:lstStyle/>
          <a:p>
            <a:pPr algn="ctr"/>
            <a:r>
              <a:rPr lang="en-GB" sz="6600" dirty="0">
                <a:latin typeface="Comic Sans MS" panose="030F0702030302020204" pitchFamily="66" charset="0"/>
              </a:rPr>
              <a:t>English Skills</a:t>
            </a:r>
          </a:p>
          <a:p>
            <a:pPr algn="ctr"/>
            <a:endParaRPr lang="en-GB" sz="6600" dirty="0">
              <a:latin typeface="Comic Sans MS" panose="030F0702030302020204" pitchFamily="66" charset="0"/>
            </a:endParaRPr>
          </a:p>
          <a:p>
            <a:pPr algn="ctr"/>
            <a:r>
              <a:rPr lang="en-GB" sz="6600" dirty="0">
                <a:latin typeface="Comic Sans MS" panose="030F0702030302020204" pitchFamily="66" charset="0"/>
              </a:rPr>
              <a:t>Home Learning Booklet Week Four</a:t>
            </a: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a:p>
            <a:pPr algn="ctr"/>
            <a:r>
              <a:rPr lang="en-GB" sz="4800" dirty="0">
                <a:latin typeface="Comic Sans MS" panose="030F0702030302020204" pitchFamily="66" charset="0"/>
              </a:rPr>
              <a:t>Name: ___________</a:t>
            </a:r>
            <a:endParaRPr lang="en-GB" sz="4400" dirty="0">
              <a:latin typeface="Comic Sans MS" panose="030F0702030302020204" pitchFamily="66" charset="0"/>
            </a:endParaRPr>
          </a:p>
          <a:p>
            <a:pPr algn="ctr"/>
            <a:endParaRPr lang="en-GB" sz="6600" dirty="0">
              <a:latin typeface="Comic Sans MS" panose="030F0702030302020204" pitchFamily="66" charset="0"/>
            </a:endParaRPr>
          </a:p>
          <a:p>
            <a:pPr algn="ctr"/>
            <a:endParaRPr lang="en-GB" sz="6600" dirty="0">
              <a:latin typeface="Comic Sans MS" panose="030F0702030302020204" pitchFamily="66"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8317" y="7176655"/>
            <a:ext cx="7998122" cy="56376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90362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3F3D0755-1826-4B0C-AD2C-181758A6697C}"/>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Key Words</a:t>
            </a:r>
          </a:p>
          <a:p>
            <a:endParaRPr lang="en-GB" sz="2400" dirty="0">
              <a:latin typeface="Comic Sans MS" panose="030F0702030302020204" pitchFamily="66" charset="0"/>
            </a:endParaRPr>
          </a:p>
        </p:txBody>
      </p:sp>
      <p:sp>
        <p:nvSpPr>
          <p:cNvPr id="10" name="TextBox 9">
            <a:extLst>
              <a:ext uri="{FF2B5EF4-FFF2-40B4-BE49-F238E27FC236}">
                <a16:creationId xmlns:a16="http://schemas.microsoft.com/office/drawing/2014/main" id="{472F3C8D-08FF-4A5B-AA31-9493F8EF4E9B}"/>
              </a:ext>
            </a:extLst>
          </p:cNvPr>
          <p:cNvSpPr txBox="1"/>
          <p:nvPr/>
        </p:nvSpPr>
        <p:spPr>
          <a:xfrm>
            <a:off x="694592" y="1657140"/>
            <a:ext cx="10656584" cy="954107"/>
          </a:xfrm>
          <a:prstGeom prst="rect">
            <a:avLst/>
          </a:prstGeom>
          <a:noFill/>
        </p:spPr>
        <p:txBody>
          <a:bodyPr wrap="square" rtlCol="0">
            <a:spAutoFit/>
          </a:bodyPr>
          <a:lstStyle/>
          <a:p>
            <a:r>
              <a:rPr lang="en-GB" sz="2800" dirty="0">
                <a:latin typeface="Comic Sans MS" panose="030F0702030302020204" pitchFamily="66" charset="0"/>
              </a:rPr>
              <a:t>Write down or look up the definitions for these key English terms. </a:t>
            </a:r>
          </a:p>
        </p:txBody>
      </p:sp>
      <p:graphicFrame>
        <p:nvGraphicFramePr>
          <p:cNvPr id="11" name="Table 9">
            <a:extLst>
              <a:ext uri="{FF2B5EF4-FFF2-40B4-BE49-F238E27FC236}">
                <a16:creationId xmlns:a16="http://schemas.microsoft.com/office/drawing/2014/main" id="{3FC06A9A-1FD4-44BC-8729-CAFAED37D6B4}"/>
              </a:ext>
            </a:extLst>
          </p:cNvPr>
          <p:cNvGraphicFramePr>
            <a:graphicFrameLocks noGrp="1"/>
          </p:cNvGraphicFramePr>
          <p:nvPr>
            <p:extLst>
              <p:ext uri="{D42A27DB-BD31-4B8C-83A1-F6EECF244321}">
                <p14:modId xmlns:p14="http://schemas.microsoft.com/office/powerpoint/2010/main" val="1436795870"/>
              </p:ext>
            </p:extLst>
          </p:nvPr>
        </p:nvGraphicFramePr>
        <p:xfrm>
          <a:off x="694590" y="2749063"/>
          <a:ext cx="10656582" cy="12742351"/>
        </p:xfrm>
        <a:graphic>
          <a:graphicData uri="http://schemas.openxmlformats.org/drawingml/2006/table">
            <a:tbl>
              <a:tblPr firstRow="1" bandRow="1">
                <a:tableStyleId>{5C22544A-7EE6-4342-B048-85BDC9FD1C3A}</a:tableStyleId>
              </a:tblPr>
              <a:tblGrid>
                <a:gridCol w="3154050">
                  <a:extLst>
                    <a:ext uri="{9D8B030D-6E8A-4147-A177-3AD203B41FA5}">
                      <a16:colId xmlns:a16="http://schemas.microsoft.com/office/drawing/2014/main" val="661628798"/>
                    </a:ext>
                  </a:extLst>
                </a:gridCol>
                <a:gridCol w="7502532">
                  <a:extLst>
                    <a:ext uri="{9D8B030D-6E8A-4147-A177-3AD203B41FA5}">
                      <a16:colId xmlns:a16="http://schemas.microsoft.com/office/drawing/2014/main" val="3830851643"/>
                    </a:ext>
                  </a:extLst>
                </a:gridCol>
              </a:tblGrid>
              <a:tr h="1448617">
                <a:tc>
                  <a:txBody>
                    <a:bodyPr/>
                    <a:lstStyle/>
                    <a:p>
                      <a:r>
                        <a:rPr lang="en-GB" sz="2400" dirty="0">
                          <a:solidFill>
                            <a:schemeClr val="tx1"/>
                          </a:solidFill>
                          <a:latin typeface="Comic Sans MS" panose="030F0702030302020204" pitchFamily="66" charset="0"/>
                        </a:rPr>
                        <a:t>Key Word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sz="2400" dirty="0">
                          <a:solidFill>
                            <a:schemeClr val="tx1"/>
                          </a:solidFill>
                          <a:latin typeface="Comic Sans MS" panose="030F0702030302020204" pitchFamily="66" charset="0"/>
                        </a:rPr>
                        <a:t>Definition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74414862"/>
                  </a:ext>
                </a:extLst>
              </a:tr>
              <a:tr h="1882289">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dirty="0">
                          <a:latin typeface="Comic Sans MS" panose="030F0702030302020204" pitchFamily="66" charset="0"/>
                        </a:rPr>
                        <a:t>Simile</a:t>
                      </a:r>
                    </a:p>
                    <a:p>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21512045"/>
                  </a:ext>
                </a:extLst>
              </a:tr>
              <a:tr h="1882289">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dirty="0">
                          <a:latin typeface="Comic Sans MS" panose="030F0702030302020204" pitchFamily="66" charset="0"/>
                        </a:rPr>
                        <a:t>Stanza</a:t>
                      </a:r>
                    </a:p>
                    <a:p>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4324429"/>
                  </a:ext>
                </a:extLst>
              </a:tr>
              <a:tr h="1882289">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dirty="0">
                          <a:latin typeface="Comic Sans MS" panose="030F0702030302020204" pitchFamily="66" charset="0"/>
                        </a:rPr>
                        <a:t>Verbs</a:t>
                      </a:r>
                    </a:p>
                    <a:p>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10878246"/>
                  </a:ext>
                </a:extLst>
              </a:tr>
              <a:tr h="1882289">
                <a:tc>
                  <a: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lang="en-GB" dirty="0">
                          <a:latin typeface="Comic Sans MS" panose="030F0702030302020204" pitchFamily="66" charset="0"/>
                        </a:rPr>
                        <a:t>Personification</a:t>
                      </a:r>
                    </a:p>
                    <a:p>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49867250"/>
                  </a:ext>
                </a:extLst>
              </a:tr>
              <a:tr h="3764578">
                <a:tc gridSpan="2">
                  <a:txBody>
                    <a:bodyPr/>
                    <a:lstStyle/>
                    <a:p>
                      <a:r>
                        <a:rPr lang="en-GB" dirty="0">
                          <a:latin typeface="Comic Sans MS" panose="030F0702030302020204" pitchFamily="66" charset="0"/>
                        </a:rPr>
                        <a:t>Use this</a:t>
                      </a:r>
                      <a:r>
                        <a:rPr lang="en-GB" baseline="0" dirty="0">
                          <a:latin typeface="Comic Sans MS" panose="030F0702030302020204" pitchFamily="66" charset="0"/>
                        </a:rPr>
                        <a:t> box to make a list of verbs. Aim to include at least five:</a:t>
                      </a:r>
                    </a:p>
                    <a:p>
                      <a:endParaRPr lang="en-GB" baseline="0" dirty="0">
                        <a:latin typeface="Comic Sans MS" panose="030F0702030302020204" pitchFamily="66" charset="0"/>
                      </a:endParaRPr>
                    </a:p>
                    <a:p>
                      <a:endParaRPr lang="en-GB" baseline="0" dirty="0">
                        <a:latin typeface="Comic Sans MS" panose="030F0702030302020204" pitchFamily="66" charset="0"/>
                      </a:endParaRPr>
                    </a:p>
                    <a:p>
                      <a:endParaRPr lang="en-GB" baseline="0" dirty="0">
                        <a:latin typeface="Comic Sans MS" panose="030F0702030302020204" pitchFamily="66" charset="0"/>
                      </a:endParaRPr>
                    </a:p>
                    <a:p>
                      <a:endParaRPr lang="en-GB" baseline="0" dirty="0">
                        <a:latin typeface="Comic Sans MS" panose="030F0702030302020204" pitchFamily="66" charset="0"/>
                      </a:endParaRPr>
                    </a:p>
                    <a:p>
                      <a:r>
                        <a:rPr lang="en-GB" baseline="0" dirty="0">
                          <a:latin typeface="Comic Sans MS" panose="030F0702030302020204" pitchFamily="66" charset="0"/>
                        </a:rPr>
                        <a:t>Extension task: Can you also write your own example of personification and a simile?</a:t>
                      </a:r>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25129784"/>
                  </a:ext>
                </a:extLst>
              </a:tr>
            </a:tbl>
          </a:graphicData>
        </a:graphic>
      </p:graphicFrame>
    </p:spTree>
    <p:extLst>
      <p:ext uri="{BB962C8B-B14F-4D97-AF65-F5344CB8AC3E}">
        <p14:creationId xmlns:p14="http://schemas.microsoft.com/office/powerpoint/2010/main" val="31540466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itle 1"/>
          <p:cNvSpPr txBox="1">
            <a:spLocks/>
          </p:cNvSpPr>
          <p:nvPr/>
        </p:nvSpPr>
        <p:spPr>
          <a:xfrm>
            <a:off x="838200" y="865486"/>
            <a:ext cx="10515600" cy="982770"/>
          </a:xfrm>
          <a:prstGeom prst="rect">
            <a:avLst/>
          </a:prstGeom>
        </p:spPr>
        <p:txBody>
          <a:bodyPr vert="horz" lIns="91440" tIns="45720" rIns="91440" bIns="45720" rtlCol="0" anchor="b">
            <a:normAutofit/>
          </a:bodyPr>
          <a:lstStyle>
            <a:lvl1pPr algn="ctr" defTabSz="1219170" rtl="0" eaLnBrk="1" latinLnBrk="0" hangingPunct="1">
              <a:lnSpc>
                <a:spcPct val="90000"/>
              </a:lnSpc>
              <a:spcBef>
                <a:spcPct val="0"/>
              </a:spcBef>
              <a:buNone/>
              <a:defRPr sz="8000" kern="1200">
                <a:solidFill>
                  <a:schemeClr val="tx1"/>
                </a:solidFill>
                <a:latin typeface="+mj-lt"/>
                <a:ea typeface="+mj-ea"/>
                <a:cs typeface="+mj-cs"/>
              </a:defRPr>
            </a:lvl1pPr>
          </a:lstStyle>
          <a:p>
            <a:pPr marL="0" marR="0" lvl="0" indent="0" algn="ctr" defTabSz="1219170" rtl="0" eaLnBrk="1" fontAlgn="auto" latinLnBrk="0" hangingPunct="1">
              <a:lnSpc>
                <a:spcPct val="90000"/>
              </a:lnSpc>
              <a:spcBef>
                <a:spcPct val="0"/>
              </a:spcBef>
              <a:spcAft>
                <a:spcPts val="0"/>
              </a:spcAft>
              <a:buClrTx/>
              <a:buSzTx/>
              <a:buFontTx/>
              <a:buNone/>
              <a:tabLst/>
              <a:defRPr/>
            </a:pPr>
            <a:r>
              <a:rPr kumimoji="0" lang="en-GB" sz="4400" b="0" i="0" u="sng" strike="noStrike" kern="1200" cap="none" spc="0" normalizeH="0" baseline="0" noProof="0" dirty="0">
                <a:ln>
                  <a:noFill/>
                </a:ln>
                <a:solidFill>
                  <a:prstClr val="black"/>
                </a:solidFill>
                <a:effectLst/>
                <a:uLnTx/>
                <a:uFillTx/>
                <a:latin typeface="Comic Sans MS" panose="030F0702030302020204" pitchFamily="66" charset="0"/>
                <a:ea typeface="+mj-ea"/>
                <a:cs typeface="+mj-cs"/>
              </a:rPr>
              <a:t>Context</a:t>
            </a:r>
          </a:p>
        </p:txBody>
      </p:sp>
      <p:sp>
        <p:nvSpPr>
          <p:cNvPr id="2" name="TextBox 1"/>
          <p:cNvSpPr txBox="1"/>
          <p:nvPr/>
        </p:nvSpPr>
        <p:spPr>
          <a:xfrm>
            <a:off x="990958" y="2124044"/>
            <a:ext cx="10273145" cy="11726287"/>
          </a:xfrm>
          <a:prstGeom prst="rect">
            <a:avLst/>
          </a:prstGeom>
          <a:noFill/>
        </p:spPr>
        <p:txBody>
          <a:bodyPr wrap="square" rtlCol="0">
            <a:spAutoFit/>
          </a:bodyPr>
          <a:lstStyle/>
          <a:p>
            <a:r>
              <a:rPr kumimoji="0" lang="en-GB" altLang="en-US" sz="2400" b="0" i="0" u="none" strike="noStrike" kern="1200" cap="none" spc="0" normalizeH="0" baseline="0" noProof="0" dirty="0">
                <a:ln>
                  <a:noFill/>
                </a:ln>
                <a:solidFill>
                  <a:prstClr val="black"/>
                </a:solidFill>
                <a:effectLst/>
                <a:uLnTx/>
                <a:uFillTx/>
                <a:latin typeface="Comic Sans MS" panose="030F0702030302020204" pitchFamily="66" charset="0"/>
              </a:rPr>
              <a:t>The poem we are looking at across the next few lessons was written about Nigeria, a country in Western Africa that is home to 186 million people.</a:t>
            </a:r>
            <a:r>
              <a:rPr kumimoji="0" lang="en-GB" altLang="en-US" sz="2400" b="0" i="0" u="none" strike="noStrike" kern="1200" cap="none" spc="0" normalizeH="0" noProof="0" dirty="0">
                <a:ln>
                  <a:noFill/>
                </a:ln>
                <a:solidFill>
                  <a:prstClr val="black"/>
                </a:solidFill>
                <a:effectLst/>
                <a:uLnTx/>
                <a:uFillTx/>
                <a:latin typeface="Comic Sans MS" panose="030F0702030302020204" pitchFamily="66" charset="0"/>
              </a:rPr>
              <a:t> </a:t>
            </a:r>
            <a:r>
              <a:rPr lang="en-GB" sz="2400" dirty="0">
                <a:latin typeface="Comic Sans MS" panose="030F0702030302020204" pitchFamily="66" charset="0"/>
              </a:rPr>
              <a:t>The poet, </a:t>
            </a:r>
            <a:r>
              <a:rPr lang="en-GB" sz="2400" b="1" dirty="0" err="1">
                <a:latin typeface="Comic Sans MS" panose="030F0702030302020204" pitchFamily="66" charset="0"/>
              </a:rPr>
              <a:t>Niyi</a:t>
            </a:r>
            <a:r>
              <a:rPr lang="en-GB" sz="2400" b="1" dirty="0">
                <a:latin typeface="Comic Sans MS" panose="030F0702030302020204" pitchFamily="66" charset="0"/>
              </a:rPr>
              <a:t> </a:t>
            </a:r>
            <a:r>
              <a:rPr lang="en-GB" sz="2400" b="1" dirty="0" err="1">
                <a:latin typeface="Comic Sans MS" panose="030F0702030302020204" pitchFamily="66" charset="0"/>
              </a:rPr>
              <a:t>Osundare</a:t>
            </a:r>
            <a:r>
              <a:rPr lang="en-GB" sz="2400" dirty="0">
                <a:latin typeface="Comic Sans MS" panose="030F0702030302020204" pitchFamily="66" charset="0"/>
              </a:rPr>
              <a:t>, used his poetry to object to the cruel dictatorship that ruled his country. </a:t>
            </a:r>
            <a:endParaRPr kumimoji="0" lang="en-GB" altLang="en-US" sz="2400" b="0" i="0" u="none" strike="noStrike" kern="1200" cap="none" spc="0" normalizeH="0" baseline="0" noProof="0" dirty="0">
              <a:ln>
                <a:noFill/>
              </a:ln>
              <a:solidFill>
                <a:prstClr val="black"/>
              </a:solidFill>
              <a:effectLst/>
              <a:uLnTx/>
              <a:uFillTx/>
              <a:latin typeface="Comic Sans MS" panose="030F0702030302020204" pitchFamily="66" charset="0"/>
            </a:endParaRP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en-GB" altLang="en-US" sz="2400" b="0" i="0" u="none" strike="noStrike" kern="1200" cap="none" spc="0" normalizeH="0" baseline="0" noProof="0" dirty="0">
              <a:ln>
                <a:noFill/>
              </a:ln>
              <a:solidFill>
                <a:prstClr val="black"/>
              </a:solidFill>
              <a:effectLst/>
              <a:uLnTx/>
              <a:uFillTx/>
              <a:latin typeface="Comic Sans MS" panose="030F0702030302020204" pitchFamily="66" charset="0"/>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altLang="en-US" sz="2400" b="1" i="0" u="sng" strike="noStrike" kern="1200" cap="none" spc="0" normalizeH="0" baseline="0" noProof="0" dirty="0">
                <a:ln>
                  <a:noFill/>
                </a:ln>
                <a:solidFill>
                  <a:prstClr val="black"/>
                </a:solidFill>
                <a:effectLst/>
                <a:uLnTx/>
                <a:uFillTx/>
                <a:latin typeface="Comic Sans MS" panose="030F0702030302020204" pitchFamily="66" charset="0"/>
              </a:rPr>
              <a:t>TASK:</a:t>
            </a:r>
          </a:p>
          <a:p>
            <a:pPr lvl="0">
              <a:spcBef>
                <a:spcPct val="0"/>
              </a:spcBef>
            </a:pPr>
            <a:r>
              <a:rPr kumimoji="0" lang="en-GB" altLang="en-US" sz="2400" b="0" i="0" u="none" strike="noStrike" kern="1200" cap="none" spc="0" normalizeH="0" baseline="0" noProof="0" dirty="0">
                <a:ln>
                  <a:noFill/>
                </a:ln>
                <a:solidFill>
                  <a:prstClr val="black"/>
                </a:solidFill>
                <a:effectLst/>
                <a:uLnTx/>
                <a:uFillTx/>
                <a:latin typeface="Comic Sans MS" panose="030F0702030302020204" pitchFamily="66" charset="0"/>
              </a:rPr>
              <a:t>To help us understand the poem we are</a:t>
            </a:r>
            <a:r>
              <a:rPr kumimoji="0" lang="en-GB" altLang="en-US" sz="2400" b="0" i="0" u="none" strike="noStrike" kern="1200" cap="none" spc="0" normalizeH="0" noProof="0" dirty="0">
                <a:ln>
                  <a:noFill/>
                </a:ln>
                <a:solidFill>
                  <a:prstClr val="black"/>
                </a:solidFill>
                <a:effectLst/>
                <a:uLnTx/>
                <a:uFillTx/>
                <a:latin typeface="Comic Sans MS" panose="030F0702030302020204" pitchFamily="66" charset="0"/>
              </a:rPr>
              <a:t> going to continue to explore some unfamiliar vocabulary. </a:t>
            </a:r>
            <a:r>
              <a:rPr lang="en-GB" sz="2400" dirty="0">
                <a:latin typeface="Comic Sans MS" panose="030F0702030302020204" pitchFamily="66" charset="0"/>
              </a:rPr>
              <a:t>Write down or look up the definitions for these words. </a:t>
            </a:r>
            <a:endParaRPr kumimoji="0" lang="en-GB" altLang="en-US" sz="2400" b="0" i="0" u="none" strike="noStrike" kern="1200" cap="none" spc="0" normalizeH="0" baseline="0" noProof="0" dirty="0">
              <a:ln>
                <a:noFill/>
              </a:ln>
              <a:solidFill>
                <a:prstClr val="black"/>
              </a:solidFill>
              <a:effectLst/>
              <a:uLnTx/>
              <a:uFillTx/>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rPr>
              <a:t> </a:t>
            </a:r>
          </a:p>
          <a:p>
            <a:pPr lvl="0"/>
            <a:r>
              <a:rPr kumimoji="0" lang="en-GB" sz="2400" b="1" i="0" u="sng" strike="noStrike" kern="1200" cap="none" spc="0" normalizeH="0" baseline="0" noProof="0" dirty="0">
                <a:ln>
                  <a:noFill/>
                </a:ln>
                <a:solidFill>
                  <a:prstClr val="black"/>
                </a:solidFill>
                <a:effectLst/>
                <a:uLnTx/>
                <a:uFillTx/>
                <a:latin typeface="Comic Sans MS" panose="030F0702030302020204" pitchFamily="66" charset="0"/>
              </a:rPr>
              <a:t>A Dictatorship</a:t>
            </a:r>
            <a:r>
              <a:rPr lang="en-GB" sz="2400" dirty="0">
                <a:solidFill>
                  <a:prstClr val="black"/>
                </a:solidFill>
                <a:latin typeface="Comic Sans MS" panose="030F0702030302020204" pitchFamily="66" charset="0"/>
              </a:rPr>
              <a:t> </a:t>
            </a:r>
            <a:r>
              <a:rPr lang="en-GB" sz="2400" b="1" dirty="0">
                <a:solidFill>
                  <a:prstClr val="black"/>
                </a:solidFill>
                <a:latin typeface="Comic Sans MS" panose="030F0702030302020204" pitchFamily="66" charset="0"/>
              </a:rPr>
              <a:t>is…</a:t>
            </a:r>
          </a:p>
          <a:p>
            <a:pPr lvl="0"/>
            <a:endParaRPr kumimoji="0" lang="en-GB" sz="2400" b="1" i="0" strike="noStrike" kern="1200" cap="none" spc="0" normalizeH="0" baseline="0" noProof="0" dirty="0">
              <a:ln>
                <a:noFill/>
              </a:ln>
              <a:solidFill>
                <a:prstClr val="black"/>
              </a:solidFill>
              <a:effectLst/>
              <a:uLnTx/>
              <a:uFillTx/>
              <a:latin typeface="Comic Sans MS" panose="030F0702030302020204" pitchFamily="66" charset="0"/>
            </a:endParaRPr>
          </a:p>
          <a:p>
            <a:pPr lvl="0">
              <a:defRPr/>
            </a:pPr>
            <a:r>
              <a:rPr lang="en-GB" sz="2400" dirty="0">
                <a:solidFill>
                  <a:prstClr val="black"/>
                </a:solidFill>
                <a:latin typeface="Comic Sans MS" panose="030F0702030302020204" pitchFamily="66" charset="0"/>
              </a:rPr>
              <a:t>____________________________________________________</a:t>
            </a:r>
          </a:p>
          <a:p>
            <a:pPr lvl="0">
              <a:defRPr/>
            </a:pPr>
            <a:endParaRPr lang="en-GB" sz="2400" dirty="0">
              <a:solidFill>
                <a:prstClr val="black"/>
              </a:solidFill>
              <a:latin typeface="Comic Sans MS" panose="030F0702030302020204" pitchFamily="66" charset="0"/>
            </a:endParaRPr>
          </a:p>
          <a:p>
            <a:pPr lvl="0">
              <a:defRPr/>
            </a:pPr>
            <a:r>
              <a:rPr lang="en-GB" sz="2400" dirty="0">
                <a:solidFill>
                  <a:prstClr val="black"/>
                </a:solidFill>
                <a:latin typeface="Comic Sans MS" panose="030F0702030302020204" pitchFamily="66" charset="0"/>
              </a:rPr>
              <a:t>____________________________________________________</a:t>
            </a:r>
          </a:p>
          <a:p>
            <a:pPr lvl="0"/>
            <a:endParaRPr kumimoji="0" lang="en-GB" sz="2400" i="0" strike="noStrike" kern="1200" cap="none" spc="0" normalizeH="0" baseline="0" noProof="0" dirty="0">
              <a:ln>
                <a:noFill/>
              </a:ln>
              <a:solidFill>
                <a:prstClr val="black"/>
              </a:solidFill>
              <a:effectLst/>
              <a:uLnTx/>
              <a:uFillTx/>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rPr>
              <a:t>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sng" strike="noStrike" kern="1200" cap="none" spc="0" normalizeH="0" baseline="0" noProof="0" dirty="0">
                <a:ln>
                  <a:noFill/>
                </a:ln>
                <a:solidFill>
                  <a:prstClr val="black"/>
                </a:solidFill>
                <a:effectLst/>
                <a:uLnTx/>
                <a:uFillTx/>
                <a:latin typeface="Comic Sans MS" panose="030F0702030302020204" pitchFamily="66" charset="0"/>
              </a:rPr>
              <a:t>Prejudice</a:t>
            </a: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rPr>
              <a:t> is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ndParaRPr>
          </a:p>
          <a:p>
            <a:pPr lvl="0">
              <a:defRPr/>
            </a:pPr>
            <a:r>
              <a:rPr lang="en-GB" sz="2400" dirty="0">
                <a:solidFill>
                  <a:prstClr val="black"/>
                </a:solidFill>
                <a:latin typeface="Comic Sans MS" panose="030F0702030302020204" pitchFamily="66" charset="0"/>
              </a:rPr>
              <a:t>____________________________________________________</a:t>
            </a:r>
          </a:p>
          <a:p>
            <a:pPr lvl="0">
              <a:defRPr/>
            </a:pPr>
            <a:endParaRPr lang="en-GB" sz="2400" dirty="0">
              <a:solidFill>
                <a:prstClr val="black"/>
              </a:solidFill>
              <a:latin typeface="Comic Sans MS" panose="030F0702030302020204" pitchFamily="66" charset="0"/>
            </a:endParaRPr>
          </a:p>
          <a:p>
            <a:pPr lvl="0">
              <a:defRPr/>
            </a:pPr>
            <a:r>
              <a:rPr lang="en-GB" sz="2400" dirty="0">
                <a:solidFill>
                  <a:prstClr val="black"/>
                </a:solidFill>
                <a:latin typeface="Comic Sans MS" panose="030F0702030302020204" pitchFamily="66" charset="0"/>
              </a:rPr>
              <a:t>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rPr>
              <a:t>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1" i="0" u="sng" strike="noStrike" kern="1200" cap="none" spc="0" normalizeH="0" baseline="0" noProof="0" dirty="0">
                <a:ln>
                  <a:noFill/>
                </a:ln>
                <a:solidFill>
                  <a:prstClr val="black"/>
                </a:solidFill>
                <a:effectLst/>
                <a:uLnTx/>
                <a:uFillTx/>
                <a:latin typeface="Comic Sans MS" panose="030F0702030302020204" pitchFamily="66" charset="0"/>
              </a:rPr>
              <a:t>Discrimination</a:t>
            </a: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rPr>
              <a:t> is …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2400" b="1" dirty="0">
              <a:solidFill>
                <a:prstClr val="black"/>
              </a:solidFill>
              <a:latin typeface="Comic Sans MS" panose="030F0702030302020204" pitchFamily="66" charset="0"/>
            </a:endParaRPr>
          </a:p>
          <a:p>
            <a:pPr lvl="0">
              <a:defRPr/>
            </a:pPr>
            <a:r>
              <a:rPr lang="en-GB" sz="2400" dirty="0">
                <a:solidFill>
                  <a:prstClr val="black"/>
                </a:solidFill>
                <a:latin typeface="Comic Sans MS" panose="030F0702030302020204" pitchFamily="66" charset="0"/>
              </a:rPr>
              <a:t>____________________________________________________</a:t>
            </a:r>
          </a:p>
          <a:p>
            <a:pPr lvl="0">
              <a:defRPr/>
            </a:pPr>
            <a:endParaRPr lang="en-GB" sz="2400" dirty="0">
              <a:solidFill>
                <a:prstClr val="black"/>
              </a:solidFill>
              <a:latin typeface="Comic Sans MS" panose="030F0702030302020204" pitchFamily="66" charset="0"/>
            </a:endParaRPr>
          </a:p>
          <a:p>
            <a:pPr lvl="0">
              <a:defRPr/>
            </a:pPr>
            <a:r>
              <a:rPr lang="en-GB" sz="2400" dirty="0">
                <a:solidFill>
                  <a:prstClr val="black"/>
                </a:solidFill>
                <a:latin typeface="Comic Sans MS" panose="030F0702030302020204" pitchFamily="66" charset="0"/>
              </a:rPr>
              <a:t>____________________________________________________</a:t>
            </a: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en-GB" altLang="en-US" sz="2800" b="0" i="1"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42566868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498682" y="492421"/>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itle 1"/>
          <p:cNvSpPr txBox="1">
            <a:spLocks/>
          </p:cNvSpPr>
          <p:nvPr/>
        </p:nvSpPr>
        <p:spPr>
          <a:xfrm>
            <a:off x="838200" y="786778"/>
            <a:ext cx="10515600" cy="982770"/>
          </a:xfrm>
          <a:prstGeom prst="rect">
            <a:avLst/>
          </a:prstGeom>
        </p:spPr>
        <p:txBody>
          <a:bodyPr vert="horz" lIns="91440" tIns="45720" rIns="91440" bIns="45720" rtlCol="0" anchor="b">
            <a:normAutofit/>
          </a:bodyPr>
          <a:lstStyle>
            <a:lvl1pPr algn="ctr" defTabSz="1219170" rtl="0" eaLnBrk="1" latinLnBrk="0" hangingPunct="1">
              <a:lnSpc>
                <a:spcPct val="90000"/>
              </a:lnSpc>
              <a:spcBef>
                <a:spcPct val="0"/>
              </a:spcBef>
              <a:buNone/>
              <a:defRPr sz="8000" kern="1200">
                <a:solidFill>
                  <a:schemeClr val="tx1"/>
                </a:solidFill>
                <a:latin typeface="+mj-lt"/>
                <a:ea typeface="+mj-ea"/>
                <a:cs typeface="+mj-cs"/>
              </a:defRPr>
            </a:lvl1pPr>
          </a:lstStyle>
          <a:p>
            <a:pPr marL="0" marR="0" lvl="0" indent="0" algn="ctr" defTabSz="1219170" rtl="0" eaLnBrk="1" fontAlgn="auto" latinLnBrk="0" hangingPunct="1">
              <a:lnSpc>
                <a:spcPct val="90000"/>
              </a:lnSpc>
              <a:spcBef>
                <a:spcPct val="0"/>
              </a:spcBef>
              <a:spcAft>
                <a:spcPts val="0"/>
              </a:spcAft>
              <a:buClrTx/>
              <a:buSzTx/>
              <a:buFontTx/>
              <a:buNone/>
              <a:tabLst/>
              <a:defRPr/>
            </a:pPr>
            <a:r>
              <a:rPr kumimoji="0" lang="en-GB" sz="4400" b="0" i="0" u="sng" strike="noStrike" kern="1200" cap="none" spc="0" normalizeH="0" baseline="0" noProof="0" dirty="0">
                <a:ln>
                  <a:noFill/>
                </a:ln>
                <a:solidFill>
                  <a:prstClr val="black"/>
                </a:solidFill>
                <a:effectLst/>
                <a:uLnTx/>
                <a:uFillTx/>
                <a:latin typeface="Comic Sans MS" panose="030F0702030302020204" pitchFamily="66" charset="0"/>
                <a:ea typeface="+mj-ea"/>
                <a:cs typeface="+mj-cs"/>
              </a:rPr>
              <a:t>Exploring Context</a:t>
            </a:r>
          </a:p>
        </p:txBody>
      </p:sp>
      <p:sp>
        <p:nvSpPr>
          <p:cNvPr id="2" name="TextBox 1"/>
          <p:cNvSpPr txBox="1"/>
          <p:nvPr/>
        </p:nvSpPr>
        <p:spPr>
          <a:xfrm>
            <a:off x="838200" y="2063905"/>
            <a:ext cx="10273145" cy="11449288"/>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err="1">
                <a:ln>
                  <a:noFill/>
                </a:ln>
                <a:solidFill>
                  <a:prstClr val="black"/>
                </a:solidFill>
                <a:effectLst/>
                <a:uLnTx/>
                <a:uFillTx/>
                <a:latin typeface="Comic Sans MS" panose="030F0702030302020204" pitchFamily="66" charset="0"/>
              </a:rPr>
              <a:t>Niyi</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rPr>
              <a:t> </a:t>
            </a:r>
            <a:r>
              <a:rPr kumimoji="0" lang="en-GB" sz="2000" b="0" i="0" u="none" strike="noStrike" kern="1200" cap="none" spc="0" normalizeH="0" baseline="0" noProof="0" dirty="0" err="1">
                <a:ln>
                  <a:noFill/>
                </a:ln>
                <a:solidFill>
                  <a:prstClr val="black"/>
                </a:solidFill>
                <a:effectLst/>
                <a:uLnTx/>
                <a:uFillTx/>
                <a:latin typeface="Comic Sans MS" panose="030F0702030302020204" pitchFamily="66" charset="0"/>
              </a:rPr>
              <a:t>Osundare</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rPr>
              <a:t> is an African poet born in Nigeria, who has used his poetry to criticise and object to the </a:t>
            </a:r>
            <a:r>
              <a:rPr kumimoji="0" lang="en-GB" sz="2000" b="0" i="0" u="none" strike="noStrike" kern="1200" cap="none" spc="0" normalizeH="0" baseline="0" noProof="0" dirty="0" err="1">
                <a:ln>
                  <a:noFill/>
                </a:ln>
                <a:solidFill>
                  <a:prstClr val="black"/>
                </a:solidFill>
                <a:effectLst/>
                <a:uLnTx/>
                <a:uFillTx/>
                <a:latin typeface="Comic Sans MS" panose="030F0702030302020204" pitchFamily="66" charset="0"/>
              </a:rPr>
              <a:t>the</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rPr>
              <a:t> </a:t>
            </a: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rPr>
              <a:t>dictatorship </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rPr>
              <a:t>that ruled his country under General Sani Abacha from 1993 to 1998. During Abacha's rule, writing poetry was considered a dangerous activity</a:t>
            </a:r>
            <a:endParaRPr kumimoji="0" lang="en-GB" sz="2000" b="0" i="1" u="none" strike="noStrike" kern="1200" cap="none" spc="0" normalizeH="0" baseline="0" noProof="0" dirty="0">
              <a:ln>
                <a:noFill/>
              </a:ln>
              <a:solidFill>
                <a:prstClr val="black"/>
              </a:solidFill>
              <a:effectLst/>
              <a:uLnTx/>
              <a:uFillTx/>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err="1">
                <a:ln>
                  <a:noFill/>
                </a:ln>
                <a:solidFill>
                  <a:prstClr val="black"/>
                </a:solidFill>
                <a:effectLst/>
                <a:uLnTx/>
                <a:uFillTx/>
                <a:latin typeface="Comic Sans MS" panose="030F0702030302020204" pitchFamily="66" charset="0"/>
              </a:rPr>
              <a:t>Osundare</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rPr>
              <a:t> regularly wrote poems for a Nigerian national newspaper which commented on the lives of people in that country. As a result, he was frequently called to account by security agents and quizzed about what his poems meant and to whom they referred. </a:t>
            </a:r>
            <a:r>
              <a:rPr kumimoji="0" lang="en-GB" sz="2000" b="0" i="0" u="none" strike="noStrike" kern="1200" cap="none" spc="0" normalizeH="0" baseline="0" noProof="0" dirty="0" err="1">
                <a:ln>
                  <a:noFill/>
                </a:ln>
                <a:solidFill>
                  <a:prstClr val="black"/>
                </a:solidFill>
                <a:effectLst/>
                <a:uLnTx/>
                <a:uFillTx/>
                <a:latin typeface="Comic Sans MS" panose="030F0702030302020204" pitchFamily="66" charset="0"/>
              </a:rPr>
              <a:t>Osundare</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rPr>
              <a:t> himself says, "</a:t>
            </a:r>
            <a:r>
              <a:rPr kumimoji="0" lang="en-GB" sz="2000" b="0" i="1" u="none" strike="noStrike" kern="1200" cap="none" spc="0" normalizeH="0" baseline="0" noProof="0" dirty="0">
                <a:ln>
                  <a:noFill/>
                </a:ln>
                <a:solidFill>
                  <a:prstClr val="black"/>
                </a:solidFill>
                <a:effectLst/>
                <a:uLnTx/>
                <a:uFillTx/>
                <a:latin typeface="Comic Sans MS" panose="030F0702030302020204" pitchFamily="66" charset="0"/>
              </a:rPr>
              <a:t>with the kind of poetry I write, I can never be the dictator's friend. So I get a knock on the door at two in the morning a couple of times.“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rPr>
              <a:t>He firmly believed that African poets have no choice but to be political in their writing and expose human rights abuses that occur.  He has said:</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altLang="en-US" sz="2000" b="0" i="1" u="none" strike="noStrike" kern="1200" cap="none" spc="0" normalizeH="0" baseline="0" noProof="0" dirty="0">
                <a:ln>
                  <a:noFill/>
                </a:ln>
                <a:solidFill>
                  <a:prstClr val="black"/>
                </a:solidFill>
                <a:effectLst/>
                <a:uLnTx/>
                <a:uFillTx/>
                <a:latin typeface="Comic Sans MS" panose="030F0702030302020204" pitchFamily="66" charset="0"/>
              </a:rPr>
              <a:t>‘You cannot keep quiet about the situation in the kind of countries we find  ourselves in, in Africa. When you wake up and there is no running water, when  you have a massive power outage for days and nights, no food on the table, no  hospital for the sick, no peace of mind; when the image of the ruler you see  everywhere is that of a dictator with a gun in his hand; and, on the international level, when you live in a world in which your continent is consigned to the margin, a world in which the colour of your skin is a constant disadvantage, everywhere you go –then there is no other way than to write about this, in an attempt to change the situation for the better.’</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altLang="en-US" i="1" dirty="0">
              <a:solidFill>
                <a:prstClr val="black"/>
              </a:solidFill>
              <a:latin typeface="Calibri" panose="020F0502020204030204"/>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altLang="en-US" sz="1800" b="0" i="1" u="none" strike="noStrike" kern="1200" cap="none" spc="0" normalizeH="0" baseline="0" noProof="0" dirty="0">
              <a:ln>
                <a:noFill/>
              </a:ln>
              <a:solidFill>
                <a:prstClr val="black"/>
              </a:solidFill>
              <a:effectLst/>
              <a:uLnTx/>
              <a:uFillTx/>
              <a:latin typeface="Calibri" panose="020F0502020204030204"/>
              <a:ea typeface="+mn-ea"/>
              <a:cs typeface="+mn-cs"/>
            </a:endParaRPr>
          </a:p>
          <a:p>
            <a:r>
              <a:rPr lang="en-GB" sz="2800" dirty="0">
                <a:latin typeface="Comic Sans MS" panose="030F0702030302020204" pitchFamily="66" charset="0"/>
              </a:rPr>
              <a:t>Use the next page to answer the questions below. Answer in full sentences.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altLang="en-US" sz="2800" b="0" i="0" u="none" strike="noStrike" kern="1200" cap="none" spc="0" normalizeH="0" baseline="0" noProof="0" dirty="0">
              <a:ln>
                <a:noFill/>
              </a:ln>
              <a:solidFill>
                <a:prstClr val="black"/>
              </a:solidFill>
              <a:effectLst/>
              <a:uLnTx/>
              <a:uFillTx/>
              <a:latin typeface="Comic Sans MS" panose="030F0702030302020204" pitchFamily="66" charset="0"/>
            </a:endParaRPr>
          </a:p>
          <a:p>
            <a:pPr marL="285750" lvl="0" indent="-285750">
              <a:buFont typeface="Arial" panose="020B0604020202020204" pitchFamily="34" charset="0"/>
              <a:buChar char="•"/>
            </a:pPr>
            <a:r>
              <a:rPr kumimoji="0" lang="en-GB" altLang="en-US" sz="2800" b="0" i="0" u="none" strike="noStrike" kern="1200" cap="none" spc="0" normalizeH="0" baseline="0" noProof="0" dirty="0">
                <a:ln>
                  <a:noFill/>
                </a:ln>
                <a:solidFill>
                  <a:prstClr val="black"/>
                </a:solidFill>
                <a:effectLst/>
                <a:uLnTx/>
                <a:uFillTx/>
                <a:latin typeface="Comic Sans MS" panose="030F0702030302020204" pitchFamily="66" charset="0"/>
              </a:rPr>
              <a:t>What did </a:t>
            </a:r>
            <a:r>
              <a:rPr kumimoji="0" lang="en-GB" altLang="en-US" sz="2800" b="0" i="0" u="none" strike="noStrike" kern="1200" cap="none" spc="0" normalizeH="0" baseline="0" noProof="0" dirty="0" err="1">
                <a:ln>
                  <a:noFill/>
                </a:ln>
                <a:solidFill>
                  <a:prstClr val="black"/>
                </a:solidFill>
                <a:effectLst/>
                <a:uLnTx/>
                <a:uFillTx/>
                <a:latin typeface="Comic Sans MS" panose="030F0702030302020204" pitchFamily="66" charset="0"/>
              </a:rPr>
              <a:t>Niyi</a:t>
            </a:r>
            <a:r>
              <a:rPr kumimoji="0" lang="en-GB" altLang="en-US" sz="2800" b="0" i="0" u="none" strike="noStrike" kern="1200" cap="none" spc="0" normalizeH="0" baseline="0" noProof="0" dirty="0">
                <a:ln>
                  <a:noFill/>
                </a:ln>
                <a:solidFill>
                  <a:prstClr val="black"/>
                </a:solidFill>
                <a:effectLst/>
                <a:uLnTx/>
                <a:uFillTx/>
                <a:latin typeface="Comic Sans MS" panose="030F0702030302020204" pitchFamily="66" charset="0"/>
              </a:rPr>
              <a:t> </a:t>
            </a:r>
            <a:r>
              <a:rPr lang="en-GB" sz="2800" dirty="0" err="1">
                <a:solidFill>
                  <a:prstClr val="black"/>
                </a:solidFill>
                <a:latin typeface="Comic Sans MS" panose="030F0702030302020204" pitchFamily="66" charset="0"/>
              </a:rPr>
              <a:t>Osundare</a:t>
            </a:r>
            <a:r>
              <a:rPr kumimoji="0" lang="en-GB" altLang="en-US" sz="2800" b="0" i="0" u="none" strike="noStrike" kern="1200" cap="none" spc="0" normalizeH="0" baseline="0" noProof="0" dirty="0">
                <a:ln>
                  <a:noFill/>
                </a:ln>
                <a:solidFill>
                  <a:prstClr val="black"/>
                </a:solidFill>
                <a:effectLst/>
                <a:uLnTx/>
                <a:uFillTx/>
                <a:latin typeface="Comic Sans MS" panose="030F0702030302020204" pitchFamily="66" charset="0"/>
              </a:rPr>
              <a:t> use</a:t>
            </a:r>
            <a:r>
              <a:rPr kumimoji="0" lang="en-GB" altLang="en-US" sz="2800" b="0" i="0" u="none" strike="noStrike" kern="1200" cap="none" spc="0" normalizeH="0" noProof="0" dirty="0">
                <a:ln>
                  <a:noFill/>
                </a:ln>
                <a:solidFill>
                  <a:prstClr val="black"/>
                </a:solidFill>
                <a:effectLst/>
                <a:uLnTx/>
                <a:uFillTx/>
                <a:latin typeface="Comic Sans MS" panose="030F0702030302020204" pitchFamily="66" charset="0"/>
              </a:rPr>
              <a:t> </a:t>
            </a:r>
            <a:r>
              <a:rPr kumimoji="0" lang="en-GB" altLang="en-US" sz="2800" b="0" i="0" u="none" strike="noStrike" kern="1200" cap="none" spc="0" normalizeH="0" baseline="0" noProof="0" dirty="0">
                <a:ln>
                  <a:noFill/>
                </a:ln>
                <a:solidFill>
                  <a:prstClr val="black"/>
                </a:solidFill>
                <a:effectLst/>
                <a:uLnTx/>
                <a:uFillTx/>
                <a:latin typeface="Comic Sans MS" panose="030F0702030302020204" pitchFamily="66" charset="0"/>
              </a:rPr>
              <a:t>his poetry for?</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2800" noProof="0" dirty="0">
                <a:solidFill>
                  <a:prstClr val="black"/>
                </a:solidFill>
                <a:latin typeface="Comic Sans MS" panose="030F0702030302020204" pitchFamily="66" charset="0"/>
              </a:rPr>
              <a:t>Explain </a:t>
            </a:r>
            <a:r>
              <a:rPr lang="en-GB" altLang="en-US" sz="2800" dirty="0">
                <a:solidFill>
                  <a:prstClr val="black"/>
                </a:solidFill>
                <a:latin typeface="Comic Sans MS" panose="030F0702030302020204" pitchFamily="66" charset="0"/>
              </a:rPr>
              <a:t>t</a:t>
            </a:r>
            <a:r>
              <a:rPr kumimoji="0" lang="en-GB" altLang="en-US" sz="2800" b="0" i="0" u="none" strike="noStrike" kern="1200" cap="none" spc="0" normalizeH="0" baseline="0" noProof="0" dirty="0">
                <a:ln>
                  <a:noFill/>
                </a:ln>
                <a:solidFill>
                  <a:prstClr val="black"/>
                </a:solidFill>
                <a:effectLst/>
                <a:uLnTx/>
                <a:uFillTx/>
                <a:latin typeface="Comic Sans MS" panose="030F0702030302020204" pitchFamily="66" charset="0"/>
              </a:rPr>
              <a:t>he risks he has experienced through writing his poetry</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US" sz="2800" dirty="0">
                <a:solidFill>
                  <a:prstClr val="black"/>
                </a:solidFill>
                <a:latin typeface="Comic Sans MS" panose="030F0702030302020204" pitchFamily="66" charset="0"/>
              </a:rPr>
              <a:t>Explain w</a:t>
            </a:r>
            <a:r>
              <a:rPr kumimoji="0" lang="en-GB" altLang="en-US" sz="2800" b="0" i="0" u="none" strike="noStrike" kern="1200" cap="none" spc="0" normalizeH="0" baseline="0" noProof="0" dirty="0">
                <a:ln>
                  <a:noFill/>
                </a:ln>
                <a:solidFill>
                  <a:prstClr val="black"/>
                </a:solidFill>
                <a:effectLst/>
                <a:uLnTx/>
                <a:uFillTx/>
                <a:latin typeface="Comic Sans MS" panose="030F0702030302020204" pitchFamily="66" charset="0"/>
              </a:rPr>
              <a:t>hat he feels are the African poet’s responsibilities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65428" y="653142"/>
            <a:ext cx="2285433" cy="14401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7226" y="12722915"/>
            <a:ext cx="3493635" cy="25764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349158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BF45860F-ACF1-4F33-97D4-541089D99B67}"/>
              </a:ext>
            </a:extLst>
          </p:cNvPr>
          <p:cNvSpPr/>
          <p:nvPr/>
        </p:nvSpPr>
        <p:spPr>
          <a:xfrm>
            <a:off x="896567" y="871103"/>
            <a:ext cx="11140965" cy="14496276"/>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endParaRPr kumimoji="0" lang="en-GB" sz="2400"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33690787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498682" y="356234"/>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itle 1"/>
          <p:cNvSpPr txBox="1">
            <a:spLocks/>
          </p:cNvSpPr>
          <p:nvPr/>
        </p:nvSpPr>
        <p:spPr>
          <a:xfrm>
            <a:off x="811365" y="356234"/>
            <a:ext cx="10515600" cy="982770"/>
          </a:xfrm>
          <a:prstGeom prst="rect">
            <a:avLst/>
          </a:prstGeom>
        </p:spPr>
        <p:txBody>
          <a:bodyPr vert="horz" lIns="91440" tIns="45720" rIns="91440" bIns="45720" rtlCol="0" anchor="b">
            <a:normAutofit/>
          </a:bodyPr>
          <a:lstStyle>
            <a:lvl1pPr algn="ctr" defTabSz="1219170" rtl="0" eaLnBrk="1" latinLnBrk="0" hangingPunct="1">
              <a:lnSpc>
                <a:spcPct val="90000"/>
              </a:lnSpc>
              <a:spcBef>
                <a:spcPct val="0"/>
              </a:spcBef>
              <a:buNone/>
              <a:defRPr sz="8000" kern="1200">
                <a:solidFill>
                  <a:schemeClr val="tx1"/>
                </a:solidFill>
                <a:latin typeface="+mj-lt"/>
                <a:ea typeface="+mj-ea"/>
                <a:cs typeface="+mj-cs"/>
              </a:defRPr>
            </a:lvl1pPr>
          </a:lstStyle>
          <a:p>
            <a:pPr marL="0" marR="0" lvl="0" indent="0" algn="ctr" defTabSz="1219170" rtl="0" eaLnBrk="1" fontAlgn="auto" latinLnBrk="0" hangingPunct="1">
              <a:lnSpc>
                <a:spcPct val="90000"/>
              </a:lnSpc>
              <a:spcBef>
                <a:spcPct val="0"/>
              </a:spcBef>
              <a:spcAft>
                <a:spcPts val="0"/>
              </a:spcAft>
              <a:buClrTx/>
              <a:buSzTx/>
              <a:buFontTx/>
              <a:buNone/>
              <a:tabLst/>
              <a:defRPr/>
            </a:pPr>
            <a:r>
              <a:rPr kumimoji="0" lang="en-GB" sz="4400" b="0" i="0" u="sng" strike="noStrike" kern="1200" cap="none" spc="0" normalizeH="0" baseline="0" noProof="0" dirty="0">
                <a:ln>
                  <a:noFill/>
                </a:ln>
                <a:solidFill>
                  <a:prstClr val="black"/>
                </a:solidFill>
                <a:effectLst/>
                <a:uLnTx/>
                <a:uFillTx/>
                <a:latin typeface="Comic Sans MS" panose="030F0702030302020204" pitchFamily="66" charset="0"/>
                <a:ea typeface="+mj-ea"/>
                <a:cs typeface="+mj-cs"/>
              </a:rPr>
              <a:t>Exploring Context</a:t>
            </a:r>
          </a:p>
        </p:txBody>
      </p:sp>
      <p:sp>
        <p:nvSpPr>
          <p:cNvPr id="2" name="TextBox 1"/>
          <p:cNvSpPr txBox="1"/>
          <p:nvPr/>
        </p:nvSpPr>
        <p:spPr>
          <a:xfrm>
            <a:off x="661481" y="1485963"/>
            <a:ext cx="10817157" cy="12434173"/>
          </a:xfrm>
          <a:prstGeom prst="rect">
            <a:avLst/>
          </a:prstGeom>
          <a:noFill/>
        </p:spPr>
        <p:txBody>
          <a:bodyPr wrap="square" rtlCol="0">
            <a:spAutoFit/>
          </a:body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rPr>
              <a:t>General Sani Abacha was a Nigerian army general and politician who served as the President of Nigeria from 1993 to 1998.  He had participated in a string of </a:t>
            </a: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rPr>
              <a:t>coups </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rPr>
              <a:t>which resulted in him seizing power, and in September 1994 he issued a decree that placed his government above the jurisdiction of the courts, effectively giving him absolute power. Another decree gave him the right to detain anyone for up to three months without trial.  His </a:t>
            </a: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rPr>
              <a:t>regime </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rPr>
              <a:t>divided people’s opinions; although it helped Nigeria to </a:t>
            </a: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rPr>
              <a:t>prosper, </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rPr>
              <a:t>there were also widespread human-rights abuses.  </a:t>
            </a: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ndParaRP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rPr>
              <a:t>He was known as a man of “few words and deadly actions” and he demonstrated this as head of state with one of the most brutal regimes Nigeria has ever had. There was massive crackdown on the media, civil rights groups and pro-democracy campaigns.</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rPr>
              <a:t>One example is the hanging of an activist: Ken </a:t>
            </a:r>
            <a:r>
              <a:rPr kumimoji="0" lang="en-GB" sz="2000" b="0" i="0" u="none" strike="noStrike" kern="1200" cap="none" spc="0" normalizeH="0" baseline="0" noProof="0" dirty="0" err="1">
                <a:ln>
                  <a:noFill/>
                </a:ln>
                <a:solidFill>
                  <a:prstClr val="black"/>
                </a:solidFill>
                <a:effectLst/>
                <a:uLnTx/>
                <a:uFillTx/>
                <a:latin typeface="Comic Sans MS" panose="030F0702030302020204" pitchFamily="66" charset="0"/>
              </a:rPr>
              <a:t>Saro-Wiwa</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rPr>
              <a:t>.  He was involved in a non-violent campaign protesting against the treatment of the </a:t>
            </a:r>
            <a:r>
              <a:rPr kumimoji="0" lang="en-GB" sz="2000" b="0" i="0" u="none" strike="noStrike" kern="1200" cap="none" spc="0" normalizeH="0" baseline="0" noProof="0" dirty="0" err="1">
                <a:ln>
                  <a:noFill/>
                </a:ln>
                <a:solidFill>
                  <a:prstClr val="black"/>
                </a:solidFill>
                <a:effectLst/>
                <a:uLnTx/>
                <a:uFillTx/>
                <a:latin typeface="Comic Sans MS" panose="030F0702030302020204" pitchFamily="66" charset="0"/>
              </a:rPr>
              <a:t>Ongoni</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rPr>
              <a:t> people (an ethnic minority group in Nigeria) and their land, which suffered environmental damage as a result of the crude oil extraction.  Under Abacha’s rule Ken </a:t>
            </a:r>
            <a:r>
              <a:rPr kumimoji="0" lang="en-GB" sz="2000" b="0" i="0" u="none" strike="noStrike" kern="1200" cap="none" spc="0" normalizeH="0" baseline="0" noProof="0" dirty="0" err="1">
                <a:ln>
                  <a:noFill/>
                </a:ln>
                <a:solidFill>
                  <a:prstClr val="black"/>
                </a:solidFill>
                <a:effectLst/>
                <a:uLnTx/>
                <a:uFillTx/>
                <a:latin typeface="Comic Sans MS" panose="030F0702030302020204" pitchFamily="66" charset="0"/>
              </a:rPr>
              <a:t>Saro-Wiwa</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rPr>
              <a:t> was arrested several times and eventually executed, alongside other activists from similar groups.  </a:t>
            </a:r>
            <a:endParaRPr kumimoji="0" lang="en-GB" altLang="en-US" sz="2000" b="0" i="0" u="none" strike="noStrike" kern="1200" cap="none" spc="0" normalizeH="0" baseline="0" noProof="0" dirty="0">
              <a:ln>
                <a:noFill/>
              </a:ln>
              <a:solidFill>
                <a:prstClr val="black"/>
              </a:solidFill>
              <a:effectLst/>
              <a:uLnTx/>
              <a:uFillTx/>
              <a:latin typeface="Comic Sans MS" panose="030F0702030302020204" pitchFamily="66" charset="0"/>
            </a:endParaRP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altLang="en-US" sz="2000" b="0" i="0" u="none" strike="noStrike" kern="1200" cap="none" spc="0" normalizeH="0" baseline="0" noProof="0" dirty="0">
                <a:ln>
                  <a:noFill/>
                </a:ln>
                <a:solidFill>
                  <a:prstClr val="black"/>
                </a:solidFill>
                <a:effectLst/>
                <a:uLnTx/>
                <a:uFillTx/>
                <a:latin typeface="Comic Sans MS" panose="030F0702030302020204" pitchFamily="66" charset="0"/>
              </a:rPr>
              <a:t>While General Abacha was president writing poetry was considered a dangerous activity, as </a:t>
            </a:r>
            <a:r>
              <a:rPr kumimoji="0" lang="en-GB" altLang="en-US" sz="2000" b="0" i="0" u="none" strike="noStrike" kern="1200" cap="none" spc="0" normalizeH="0" baseline="0" noProof="0" dirty="0" err="1">
                <a:ln>
                  <a:noFill/>
                </a:ln>
                <a:solidFill>
                  <a:prstClr val="black"/>
                </a:solidFill>
                <a:effectLst/>
                <a:uLnTx/>
                <a:uFillTx/>
                <a:latin typeface="Comic Sans MS" panose="030F0702030302020204" pitchFamily="66" charset="0"/>
              </a:rPr>
              <a:t>Niyi</a:t>
            </a:r>
            <a:r>
              <a:rPr kumimoji="0" lang="en-GB" altLang="en-US" sz="2000" b="0" i="0" u="none" strike="noStrike" kern="1200" cap="none" spc="0" normalizeH="0" baseline="0" noProof="0" dirty="0">
                <a:ln>
                  <a:noFill/>
                </a:ln>
                <a:solidFill>
                  <a:prstClr val="black"/>
                </a:solidFill>
                <a:effectLst/>
                <a:uLnTx/>
                <a:uFillTx/>
                <a:latin typeface="Comic Sans MS" panose="030F0702030302020204" pitchFamily="66" charset="0"/>
              </a:rPr>
              <a:t> </a:t>
            </a:r>
            <a:r>
              <a:rPr kumimoji="0" lang="en-GB" altLang="en-US" sz="2000" b="0" i="0" u="none" strike="noStrike" kern="1200" cap="none" spc="0" normalizeH="0" baseline="0" noProof="0" dirty="0" err="1">
                <a:ln>
                  <a:noFill/>
                </a:ln>
                <a:solidFill>
                  <a:prstClr val="black"/>
                </a:solidFill>
                <a:effectLst/>
                <a:uLnTx/>
                <a:uFillTx/>
                <a:latin typeface="Comic Sans MS" panose="030F0702030302020204" pitchFamily="66" charset="0"/>
              </a:rPr>
              <a:t>Osundare</a:t>
            </a:r>
            <a:r>
              <a:rPr kumimoji="0" lang="en-GB" altLang="en-US" sz="2000" b="0" i="0" u="none" strike="noStrike" kern="1200" cap="none" spc="0" normalizeH="0" baseline="0" noProof="0" dirty="0">
                <a:ln>
                  <a:noFill/>
                </a:ln>
                <a:solidFill>
                  <a:prstClr val="black"/>
                </a:solidFill>
                <a:effectLst/>
                <a:uLnTx/>
                <a:uFillTx/>
                <a:latin typeface="Comic Sans MS" panose="030F0702030302020204" pitchFamily="66" charset="0"/>
              </a:rPr>
              <a:t> found out himself. ‘With the kind of poetry I write, I can never be the dictator’s friend. So I got a knock on the door at two in the morning a couple of times.’</a:t>
            </a:r>
          </a:p>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altLang="en-US" sz="2000" b="0" i="0" u="none" strike="noStrike" kern="1200" cap="none" spc="0" normalizeH="0" baseline="0" noProof="0" dirty="0">
                <a:ln>
                  <a:noFill/>
                </a:ln>
                <a:solidFill>
                  <a:prstClr val="black"/>
                </a:solidFill>
                <a:effectLst/>
                <a:uLnTx/>
                <a:uFillTx/>
                <a:latin typeface="Comic Sans MS" panose="030F0702030302020204" pitchFamily="66" charset="0"/>
              </a:rPr>
              <a:t>Despite this, </a:t>
            </a:r>
            <a:r>
              <a:rPr kumimoji="0" lang="en-GB" altLang="en-US" sz="2000" b="0" i="0" u="none" strike="noStrike" kern="1200" cap="none" spc="0" normalizeH="0" baseline="0" noProof="0" dirty="0" err="1">
                <a:ln>
                  <a:noFill/>
                </a:ln>
                <a:solidFill>
                  <a:prstClr val="black"/>
                </a:solidFill>
                <a:effectLst/>
                <a:uLnTx/>
                <a:uFillTx/>
                <a:latin typeface="Comic Sans MS" panose="030F0702030302020204" pitchFamily="66" charset="0"/>
              </a:rPr>
              <a:t>Osundare</a:t>
            </a:r>
            <a:r>
              <a:rPr kumimoji="0" lang="en-GB" altLang="en-US" sz="2000" b="0" i="0" u="none" strike="noStrike" kern="1200" cap="none" spc="0" normalizeH="0" baseline="0" noProof="0" dirty="0">
                <a:ln>
                  <a:noFill/>
                </a:ln>
                <a:solidFill>
                  <a:prstClr val="black"/>
                </a:solidFill>
                <a:effectLst/>
                <a:uLnTx/>
                <a:uFillTx/>
                <a:latin typeface="Comic Sans MS" panose="030F0702030302020204" pitchFamily="66" charset="0"/>
              </a:rPr>
              <a:t> continued to believe that African poets have a responsibility to expose political injustice in their countries through their writing.  </a:t>
            </a:r>
            <a:endPar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ndParaRP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ndParaRPr>
          </a:p>
          <a:p>
            <a:pPr>
              <a:spcBef>
                <a:spcPct val="0"/>
              </a:spcBef>
            </a:pPr>
            <a:r>
              <a:rPr lang="en-GB" sz="3400" dirty="0">
                <a:latin typeface="Comic Sans MS" panose="030F0702030302020204" pitchFamily="66" charset="0"/>
              </a:rPr>
              <a:t>Use the next page to answer the questions below. Answer in full sentences.</a:t>
            </a: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en-GB" sz="3400" b="0" i="0" u="none" strike="noStrike" kern="1200" cap="none" spc="0" normalizeH="0" baseline="0" noProof="0" dirty="0">
              <a:ln>
                <a:noFill/>
              </a:ln>
              <a:solidFill>
                <a:prstClr val="black"/>
              </a:solidFill>
              <a:effectLst/>
              <a:uLnTx/>
              <a:uFillTx/>
              <a:latin typeface="Comic Sans MS" panose="030F0702030302020204" pitchFamily="66" charset="0"/>
            </a:endParaRPr>
          </a:p>
          <a:p>
            <a:pPr marL="285750" marR="0" lvl="0" indent="-285750" algn="l" defTabSz="4572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GB" sz="3400" b="0" i="0" u="none" strike="noStrike" kern="1200" cap="none" spc="0" normalizeH="0" baseline="0" noProof="0" dirty="0">
                <a:ln>
                  <a:noFill/>
                </a:ln>
                <a:solidFill>
                  <a:prstClr val="black"/>
                </a:solidFill>
                <a:effectLst/>
                <a:uLnTx/>
                <a:uFillTx/>
                <a:latin typeface="Comic Sans MS" panose="030F0702030302020204" pitchFamily="66" charset="0"/>
              </a:rPr>
              <a:t>Who was General Abacha and</a:t>
            </a:r>
            <a:r>
              <a:rPr kumimoji="0" lang="en-GB" sz="3400" b="0" i="0" u="none" strike="noStrike" kern="1200" cap="none" spc="0" normalizeH="0" noProof="0" dirty="0">
                <a:ln>
                  <a:noFill/>
                </a:ln>
                <a:solidFill>
                  <a:prstClr val="black"/>
                </a:solidFill>
                <a:effectLst/>
                <a:uLnTx/>
                <a:uFillTx/>
                <a:latin typeface="Comic Sans MS" panose="030F0702030302020204" pitchFamily="66" charset="0"/>
              </a:rPr>
              <a:t> </a:t>
            </a:r>
            <a:r>
              <a:rPr lang="en-GB" sz="3400" dirty="0">
                <a:solidFill>
                  <a:prstClr val="black"/>
                </a:solidFill>
                <a:latin typeface="Comic Sans MS" panose="030F0702030302020204" pitchFamily="66" charset="0"/>
              </a:rPr>
              <a:t> h</a:t>
            </a:r>
            <a:r>
              <a:rPr kumimoji="0" lang="en-GB" sz="3400" b="0" i="0" u="none" strike="noStrike" kern="1200" cap="none" spc="0" normalizeH="0" baseline="0" noProof="0" dirty="0">
                <a:ln>
                  <a:noFill/>
                </a:ln>
                <a:solidFill>
                  <a:prstClr val="black"/>
                </a:solidFill>
                <a:effectLst/>
                <a:uLnTx/>
                <a:uFillTx/>
                <a:latin typeface="Comic Sans MS" panose="030F0702030302020204" pitchFamily="66" charset="0"/>
              </a:rPr>
              <a:t>ow did he come to power?</a:t>
            </a:r>
          </a:p>
          <a:p>
            <a:pPr marL="285750" marR="0" lvl="0" indent="-285750" algn="l" defTabSz="457200" rtl="0" eaLnBrk="1" fontAlgn="auto" latinLnBrk="0" hangingPunct="1">
              <a:lnSpc>
                <a:spcPct val="100000"/>
              </a:lnSpc>
              <a:spcBef>
                <a:spcPct val="0"/>
              </a:spcBef>
              <a:spcAft>
                <a:spcPts val="0"/>
              </a:spcAft>
              <a:buClrTx/>
              <a:buSzTx/>
              <a:buFont typeface="Arial" panose="020B0604020202020204" pitchFamily="34" charset="0"/>
              <a:buChar char="•"/>
              <a:tabLst/>
              <a:defRPr/>
            </a:pPr>
            <a:r>
              <a:rPr kumimoji="0" lang="en-GB" sz="3400" b="0" i="0" u="none" strike="noStrike" kern="1200" cap="none" spc="0" normalizeH="0" baseline="0" noProof="0" dirty="0">
                <a:ln>
                  <a:noFill/>
                </a:ln>
                <a:solidFill>
                  <a:prstClr val="black"/>
                </a:solidFill>
                <a:effectLst/>
                <a:uLnTx/>
                <a:uFillTx/>
                <a:latin typeface="Comic Sans MS" panose="030F0702030302020204" pitchFamily="66" charset="0"/>
              </a:rPr>
              <a:t>Explain what life would have been like</a:t>
            </a:r>
            <a:r>
              <a:rPr kumimoji="0" lang="en-GB" sz="3400" b="0" i="0" u="none" strike="noStrike" kern="1200" cap="none" spc="0" normalizeH="0" noProof="0" dirty="0">
                <a:ln>
                  <a:noFill/>
                </a:ln>
                <a:solidFill>
                  <a:prstClr val="black"/>
                </a:solidFill>
                <a:effectLst/>
                <a:uLnTx/>
                <a:uFillTx/>
                <a:latin typeface="Comic Sans MS" panose="030F0702030302020204" pitchFamily="66" charset="0"/>
              </a:rPr>
              <a:t> living </a:t>
            </a:r>
            <a:r>
              <a:rPr kumimoji="0" lang="en-GB" sz="3400" b="0" i="0" u="none" strike="noStrike" kern="1200" cap="none" spc="0" normalizeH="0" baseline="0" noProof="0" dirty="0">
                <a:ln>
                  <a:noFill/>
                </a:ln>
                <a:solidFill>
                  <a:prstClr val="black"/>
                </a:solidFill>
                <a:effectLst/>
                <a:uLnTx/>
                <a:uFillTx/>
                <a:latin typeface="Comic Sans MS" panose="030F0702030302020204" pitchFamily="66" charset="0"/>
              </a:rPr>
              <a:t>under his rule for the citizens of Nigeria</a:t>
            </a:r>
          </a:p>
          <a:p>
            <a:pPr marL="285750" indent="-285750">
              <a:spcBef>
                <a:spcPct val="0"/>
              </a:spcBef>
              <a:buFont typeface="Arial" panose="020B0604020202020204" pitchFamily="34" charset="0"/>
              <a:buChar char="•"/>
            </a:pPr>
            <a:r>
              <a:rPr lang="en-GB" sz="3400" dirty="0">
                <a:latin typeface="Comic Sans MS" panose="030F0702030302020204" pitchFamily="66" charset="0"/>
              </a:rPr>
              <a:t>In his dictatorship why was writing poetry considered a “dangerous activity”?</a:t>
            </a:r>
          </a:p>
          <a:p>
            <a:pPr marL="285750" marR="0" lvl="0" indent="-285750" algn="l" defTabSz="457200" rtl="0" eaLnBrk="1" fontAlgn="auto" latinLnBrk="0" hangingPunct="1">
              <a:lnSpc>
                <a:spcPct val="100000"/>
              </a:lnSpc>
              <a:spcBef>
                <a:spcPct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21135" y="12878753"/>
            <a:ext cx="1779812" cy="23766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714010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BF45860F-ACF1-4F33-97D4-541089D99B67}"/>
              </a:ext>
            </a:extLst>
          </p:cNvPr>
          <p:cNvSpPr/>
          <p:nvPr/>
        </p:nvSpPr>
        <p:spPr>
          <a:xfrm>
            <a:off x="896567" y="871103"/>
            <a:ext cx="11140965" cy="14496276"/>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endParaRPr kumimoji="0" lang="en-GB" sz="2400"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16537662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p:cNvSpPr txBox="1"/>
          <p:nvPr/>
        </p:nvSpPr>
        <p:spPr>
          <a:xfrm>
            <a:off x="1070044" y="1876163"/>
            <a:ext cx="10210512" cy="992579"/>
          </a:xfrm>
          <a:prstGeom prst="rect">
            <a:avLst/>
          </a:prstGeom>
          <a:noFill/>
        </p:spPr>
        <p:txBody>
          <a:bodyPr wrap="square" rtlCol="0">
            <a:spAutoFit/>
          </a:bodyPr>
          <a:lstStyle/>
          <a:p>
            <a:pPr defTabSz="1219170" fontAlgn="base">
              <a:spcBef>
                <a:spcPct val="25000"/>
              </a:spcBef>
              <a:spcAft>
                <a:spcPct val="0"/>
              </a:spcAft>
              <a:tabLst>
                <a:tab pos="6387940" algn="l"/>
              </a:tabLst>
            </a:pPr>
            <a:endParaRPr lang="en-GB" altLang="en-US" dirty="0">
              <a:latin typeface="Arial" panose="020B0604020202020204" pitchFamily="34" charset="0"/>
            </a:endParaRPr>
          </a:p>
          <a:p>
            <a:pPr defTabSz="1219170" fontAlgn="base">
              <a:spcBef>
                <a:spcPct val="25000"/>
              </a:spcBef>
              <a:spcAft>
                <a:spcPct val="0"/>
              </a:spcAft>
              <a:tabLst>
                <a:tab pos="6387940" algn="l"/>
              </a:tabLst>
            </a:pPr>
            <a:endParaRPr lang="en-GB" altLang="en-US" dirty="0">
              <a:latin typeface="Arial" panose="020B0604020202020204" pitchFamily="34" charset="0"/>
            </a:endParaRPr>
          </a:p>
          <a:p>
            <a:endParaRPr lang="en-GB" dirty="0"/>
          </a:p>
        </p:txBody>
      </p:sp>
      <p:sp>
        <p:nvSpPr>
          <p:cNvPr id="2" name="TextBox 1"/>
          <p:cNvSpPr txBox="1"/>
          <p:nvPr/>
        </p:nvSpPr>
        <p:spPr>
          <a:xfrm>
            <a:off x="974506" y="789844"/>
            <a:ext cx="10019488" cy="17697152"/>
          </a:xfrm>
          <a:prstGeom prst="rect">
            <a:avLst/>
          </a:prstGeom>
          <a:noFill/>
        </p:spPr>
        <p:txBody>
          <a:bodyPr wrap="square" rtlCol="0">
            <a:spAutoFit/>
          </a:bodyPr>
          <a:lstStyle/>
          <a:p>
            <a:pPr algn="ctr"/>
            <a:r>
              <a:rPr lang="en-GB" sz="4400" u="sng" dirty="0">
                <a:latin typeface="Comic Sans MS" panose="030F0702030302020204" pitchFamily="66" charset="0"/>
              </a:rPr>
              <a:t>Reading and annotation</a:t>
            </a:r>
          </a:p>
          <a:p>
            <a:endParaRPr lang="en-GB" sz="2400" u="sng" dirty="0">
              <a:latin typeface="Comic Sans MS" panose="030F0702030302020204" pitchFamily="66" charset="0"/>
            </a:endParaRPr>
          </a:p>
          <a:p>
            <a:r>
              <a:rPr lang="en-GB" sz="2400" dirty="0">
                <a:latin typeface="Comic Sans MS" panose="030F0702030302020204" pitchFamily="66" charset="0"/>
              </a:rPr>
              <a:t>1: Start by reading through the poem on the next page a few times</a:t>
            </a:r>
          </a:p>
          <a:p>
            <a:endParaRPr lang="en-GB" sz="2400" dirty="0">
              <a:latin typeface="Comic Sans MS" panose="030F0702030302020204" pitchFamily="66" charset="0"/>
            </a:endParaRPr>
          </a:p>
          <a:p>
            <a:r>
              <a:rPr lang="en-GB" sz="2400" dirty="0">
                <a:latin typeface="Comic Sans MS" panose="030F0702030302020204" pitchFamily="66" charset="0"/>
              </a:rPr>
              <a:t>2: Label the four words below to help you better understand some of the vocabulary</a:t>
            </a:r>
          </a:p>
          <a:p>
            <a:pPr marL="457200" indent="-457200">
              <a:buFont typeface="Arial" panose="020B0604020202020204" pitchFamily="34" charset="0"/>
              <a:buChar char="•"/>
            </a:pPr>
            <a:endParaRPr lang="en-GB" sz="2800" b="1" dirty="0">
              <a:latin typeface="Comic Sans MS" panose="030F0702030302020204" pitchFamily="66" charset="0"/>
            </a:endParaRPr>
          </a:p>
          <a:p>
            <a:r>
              <a:rPr lang="en-GB" sz="2800" b="1" dirty="0">
                <a:latin typeface="Comic Sans MS" panose="030F0702030302020204" pitchFamily="66" charset="0"/>
              </a:rPr>
              <a:t>Yam = like sweet potato		Probe = investigation</a:t>
            </a:r>
          </a:p>
          <a:p>
            <a:r>
              <a:rPr lang="en-GB" sz="2800" b="1" dirty="0">
                <a:latin typeface="Comic Sans MS" panose="030F0702030302020204" pitchFamily="66" charset="0"/>
              </a:rPr>
              <a:t>Stainless  = perfect		       Bewildered = confused, fearful</a:t>
            </a:r>
          </a:p>
          <a:p>
            <a:pPr marL="457200" indent="-457200">
              <a:buFont typeface="Arial" panose="020B0604020202020204" pitchFamily="34" charset="0"/>
              <a:buChar char="•"/>
            </a:pPr>
            <a:endParaRPr lang="en-GB" sz="2400" dirty="0">
              <a:latin typeface="Comic Sans MS" panose="030F0702030302020204" pitchFamily="66" charset="0"/>
            </a:endParaRPr>
          </a:p>
          <a:p>
            <a:pPr lvl="0">
              <a:defRPr/>
            </a:pPr>
            <a:endParaRPr lang="en-GB" sz="2400" dirty="0">
              <a:solidFill>
                <a:prstClr val="black"/>
              </a:solidFill>
              <a:latin typeface="Comic Sans MS" panose="030F0702030302020204" pitchFamily="66" charset="0"/>
            </a:endParaRPr>
          </a:p>
          <a:p>
            <a:pPr lvl="0">
              <a:defRPr/>
            </a:pPr>
            <a:r>
              <a:rPr lang="en-GB" sz="2400" dirty="0">
                <a:solidFill>
                  <a:prstClr val="black"/>
                </a:solidFill>
                <a:latin typeface="Comic Sans MS" panose="030F0702030302020204" pitchFamily="66" charset="0"/>
              </a:rPr>
              <a:t>3: Look up the meaning of any other unfamiliar words</a:t>
            </a:r>
          </a:p>
          <a:p>
            <a:pPr marL="457200" lvl="0" indent="-457200">
              <a:buFont typeface="Arial" panose="020B0604020202020204" pitchFamily="34" charset="0"/>
              <a:buChar char="•"/>
              <a:defRPr/>
            </a:pPr>
            <a:endParaRPr lang="en-GB" sz="2400" dirty="0">
              <a:solidFill>
                <a:prstClr val="black"/>
              </a:solidFill>
              <a:latin typeface="Comic Sans MS" panose="030F0702030302020204" pitchFamily="66" charset="0"/>
            </a:endParaRPr>
          </a:p>
          <a:p>
            <a:r>
              <a:rPr lang="en-GB" sz="2400" dirty="0">
                <a:latin typeface="Comic Sans MS" panose="030F0702030302020204" pitchFamily="66" charset="0"/>
              </a:rPr>
              <a:t>4: Highlight all </a:t>
            </a:r>
            <a:r>
              <a:rPr lang="en-GB" sz="2400" b="1" dirty="0">
                <a:latin typeface="Comic Sans MS" panose="030F0702030302020204" pitchFamily="66" charset="0"/>
              </a:rPr>
              <a:t>verbs</a:t>
            </a:r>
            <a:r>
              <a:rPr lang="en-GB" sz="2400" dirty="0">
                <a:latin typeface="Comic Sans MS" panose="030F0702030302020204" pitchFamily="66" charset="0"/>
              </a:rPr>
              <a:t> that sound violent.  What does this show about Nigeria when General Abacha was in charge?</a:t>
            </a:r>
          </a:p>
          <a:p>
            <a:endParaRPr lang="en-GB" sz="2400" dirty="0">
              <a:latin typeface="Comic Sans MS" panose="030F0702030302020204" pitchFamily="66" charset="0"/>
            </a:endParaRPr>
          </a:p>
          <a:p>
            <a:r>
              <a:rPr lang="en-GB" sz="2400" dirty="0">
                <a:latin typeface="Comic Sans MS" panose="030F0702030302020204" pitchFamily="66" charset="0"/>
              </a:rPr>
              <a:t>5: Find the </a:t>
            </a:r>
            <a:r>
              <a:rPr lang="en-GB" sz="2400" b="1" dirty="0">
                <a:latin typeface="Comic Sans MS" panose="030F0702030302020204" pitchFamily="66" charset="0"/>
              </a:rPr>
              <a:t>simile</a:t>
            </a:r>
            <a:r>
              <a:rPr lang="en-GB" sz="2400" dirty="0">
                <a:latin typeface="Comic Sans MS" panose="030F0702030302020204" pitchFamily="66" charset="0"/>
              </a:rPr>
              <a:t>.  What does it show about what happened to </a:t>
            </a:r>
            <a:r>
              <a:rPr lang="en-GB" sz="2400" dirty="0" err="1">
                <a:latin typeface="Comic Sans MS" panose="030F0702030302020204" pitchFamily="66" charset="0"/>
              </a:rPr>
              <a:t>Akanni</a:t>
            </a:r>
            <a:r>
              <a:rPr lang="en-GB" sz="2400" dirty="0">
                <a:latin typeface="Comic Sans MS" panose="030F0702030302020204" pitchFamily="66" charset="0"/>
              </a:rPr>
              <a:t>?</a:t>
            </a:r>
          </a:p>
          <a:p>
            <a:endParaRPr lang="en-GB" sz="2400" dirty="0">
              <a:latin typeface="Comic Sans MS" panose="030F0702030302020204" pitchFamily="66" charset="0"/>
            </a:endParaRPr>
          </a:p>
          <a:p>
            <a:r>
              <a:rPr lang="en-GB" sz="2400" dirty="0">
                <a:latin typeface="Comic Sans MS" panose="030F0702030302020204" pitchFamily="66" charset="0"/>
              </a:rPr>
              <a:t>6: Find the </a:t>
            </a:r>
            <a:r>
              <a:rPr lang="en-GB" sz="2400" b="1" dirty="0">
                <a:latin typeface="Comic Sans MS" panose="030F0702030302020204" pitchFamily="66" charset="0"/>
              </a:rPr>
              <a:t>personification.  </a:t>
            </a:r>
            <a:r>
              <a:rPr lang="en-GB" sz="2400" dirty="0">
                <a:latin typeface="Comic Sans MS" panose="030F0702030302020204" pitchFamily="66" charset="0"/>
              </a:rPr>
              <a:t>How does it make the jeep sound dangerous and aggressive?</a:t>
            </a:r>
          </a:p>
          <a:p>
            <a:endParaRPr lang="en-GB" sz="2400" dirty="0">
              <a:latin typeface="Comic Sans MS" panose="030F0702030302020204" pitchFamily="66" charset="0"/>
            </a:endParaRPr>
          </a:p>
          <a:p>
            <a:r>
              <a:rPr lang="en-GB" sz="2400" dirty="0">
                <a:latin typeface="Comic Sans MS" panose="030F0702030302020204" pitchFamily="66" charset="0"/>
              </a:rPr>
              <a:t>7: Highlight what happens to </a:t>
            </a:r>
            <a:r>
              <a:rPr lang="en-GB" sz="2400" dirty="0" err="1">
                <a:latin typeface="Comic Sans MS" panose="030F0702030302020204" pitchFamily="66" charset="0"/>
              </a:rPr>
              <a:t>Danladi</a:t>
            </a:r>
            <a:r>
              <a:rPr lang="en-GB" sz="2400" dirty="0">
                <a:latin typeface="Comic Sans MS" panose="030F0702030302020204" pitchFamily="66" charset="0"/>
              </a:rPr>
              <a:t>.  What do you think “lengthy absence” might mean?</a:t>
            </a:r>
          </a:p>
          <a:p>
            <a:endParaRPr lang="en-GB" sz="2400" dirty="0">
              <a:latin typeface="Comic Sans MS" panose="030F0702030302020204" pitchFamily="66" charset="0"/>
            </a:endParaRPr>
          </a:p>
          <a:p>
            <a:r>
              <a:rPr lang="en-GB" sz="2400" dirty="0">
                <a:latin typeface="Comic Sans MS" panose="030F0702030302020204" pitchFamily="66" charset="0"/>
              </a:rPr>
              <a:t>8: Highlight what happens to </a:t>
            </a:r>
            <a:r>
              <a:rPr lang="en-GB" sz="2400" dirty="0" err="1">
                <a:latin typeface="Comic Sans MS" panose="030F0702030302020204" pitchFamily="66" charset="0"/>
              </a:rPr>
              <a:t>Chinwe</a:t>
            </a:r>
            <a:r>
              <a:rPr lang="en-GB" sz="2400" dirty="0">
                <a:latin typeface="Comic Sans MS" panose="030F0702030302020204" pitchFamily="66" charset="0"/>
              </a:rPr>
              <a:t>.  What shows you that her treatment is unfair?</a:t>
            </a:r>
          </a:p>
          <a:p>
            <a:endParaRPr lang="en-GB" sz="2400" dirty="0">
              <a:latin typeface="Comic Sans MS" panose="030F0702030302020204" pitchFamily="66" charset="0"/>
            </a:endParaRPr>
          </a:p>
          <a:p>
            <a:r>
              <a:rPr lang="en-GB" sz="2400" dirty="0">
                <a:latin typeface="Comic Sans MS" panose="030F0702030302020204" pitchFamily="66" charset="0"/>
              </a:rPr>
              <a:t>9: Look at the question asked at the end of every stanza.  How does the person speaking in the poem feel about what is happening? How is he ‘turning a blind eye’?</a:t>
            </a:r>
          </a:p>
          <a:p>
            <a:r>
              <a:rPr lang="en-GB" sz="2400" dirty="0">
                <a:latin typeface="Comic Sans MS" panose="030F0702030302020204" pitchFamily="66" charset="0"/>
              </a:rPr>
              <a:t>What happens in the last stanza? Annotate the poem to show your ideas </a:t>
            </a:r>
          </a:p>
          <a:p>
            <a:pPr marL="457200" lvl="0" indent="-457200">
              <a:buFont typeface="Arial" panose="020B0604020202020204" pitchFamily="34" charset="0"/>
              <a:buChar char="•"/>
              <a:defRPr/>
            </a:pPr>
            <a:endParaRPr lang="en-GB" sz="2800" dirty="0">
              <a:solidFill>
                <a:prstClr val="black"/>
              </a:solidFill>
              <a:latin typeface="Comic Sans MS" panose="030F0702030302020204" pitchFamily="66" charset="0"/>
            </a:endParaRPr>
          </a:p>
          <a:p>
            <a:pPr lvl="0">
              <a:defRPr/>
            </a:pPr>
            <a:endParaRPr lang="en-GB" sz="4400" dirty="0">
              <a:solidFill>
                <a:prstClr val="black"/>
              </a:solidFill>
              <a:latin typeface="Comic Sans MS" panose="030F0702030302020204" pitchFamily="66" charset="0"/>
            </a:endParaRPr>
          </a:p>
          <a:p>
            <a:pPr lvl="0">
              <a:defRPr/>
            </a:pPr>
            <a:endParaRPr lang="en-GB" sz="4400" dirty="0">
              <a:solidFill>
                <a:prstClr val="black"/>
              </a:solidFill>
              <a:latin typeface="Comic Sans MS" panose="030F0702030302020204" pitchFamily="66" charset="0"/>
            </a:endParaRPr>
          </a:p>
          <a:p>
            <a:pPr lvl="0">
              <a:defRPr/>
            </a:pPr>
            <a:endParaRPr lang="en-GB" sz="4400" dirty="0">
              <a:solidFill>
                <a:prstClr val="black"/>
              </a:solidFill>
            </a:endParaRPr>
          </a:p>
          <a:p>
            <a:pPr lvl="0">
              <a:defRPr/>
            </a:pPr>
            <a:endParaRPr lang="en-GB" sz="4400" dirty="0">
              <a:solidFill>
                <a:prstClr val="black"/>
              </a:solidFill>
              <a:cs typeface="MV Boli" panose="02000500030200090000" pitchFamily="2" charset="0"/>
            </a:endParaRPr>
          </a:p>
          <a:p>
            <a:pPr lvl="0">
              <a:defRPr/>
            </a:pPr>
            <a:endParaRPr lang="en-GB" sz="4400" dirty="0">
              <a:solidFill>
                <a:prstClr val="black"/>
              </a:solidFill>
              <a:cs typeface="MV Boli" panose="02000500030200090000" pitchFamily="2" charset="0"/>
            </a:endParaRPr>
          </a:p>
          <a:p>
            <a:pPr algn="ctr"/>
            <a:endParaRPr lang="en-GB" sz="4400" u="sng" dirty="0">
              <a:latin typeface="Comic Sans MS" panose="030F0702030302020204" pitchFamily="66" charset="0"/>
            </a:endParaRPr>
          </a:p>
        </p:txBody>
      </p:sp>
    </p:spTree>
    <p:extLst>
      <p:ext uri="{BB962C8B-B14F-4D97-AF65-F5344CB8AC3E}">
        <p14:creationId xmlns:p14="http://schemas.microsoft.com/office/powerpoint/2010/main" val="20219736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p:cNvSpPr txBox="1"/>
          <p:nvPr/>
        </p:nvSpPr>
        <p:spPr>
          <a:xfrm>
            <a:off x="3388854" y="717214"/>
            <a:ext cx="8503713" cy="14804053"/>
          </a:xfrm>
          <a:prstGeom prst="rect">
            <a:avLst/>
          </a:prstGeom>
          <a:noFill/>
        </p:spPr>
        <p:txBody>
          <a:bodyPr wrap="square" rtlCol="0">
            <a:spAutoFit/>
          </a:bodyPr>
          <a:lstStyle/>
          <a:p>
            <a:pPr algn="ctr"/>
            <a:r>
              <a:rPr lang="en-GB" sz="2400" u="sng" dirty="0">
                <a:latin typeface="Comic Sans MS" panose="030F0702030302020204" pitchFamily="66" charset="0"/>
              </a:rPr>
              <a:t>Not My Business</a:t>
            </a:r>
          </a:p>
          <a:p>
            <a:pPr algn="ctr"/>
            <a:endParaRPr lang="en-GB" sz="2400" u="sng" dirty="0">
              <a:solidFill>
                <a:prstClr val="black"/>
              </a:solidFill>
              <a:latin typeface="Comic Sans MS" panose="030F0702030302020204" pitchFamily="66" charset="0"/>
              <a:cs typeface="MV Boli" panose="02000500030200090000" pitchFamily="2" charset="0"/>
            </a:endParaRPr>
          </a:p>
          <a:p>
            <a:pPr algn="ctr"/>
            <a:endParaRPr lang="en-GB" sz="2400" u="sng" dirty="0">
              <a:solidFill>
                <a:prstClr val="black"/>
              </a:solidFill>
              <a:latin typeface="Comic Sans MS" panose="030F0702030302020204" pitchFamily="66" charset="0"/>
              <a:cs typeface="MV Boli" panose="02000500030200090000" pitchFamily="2" charset="0"/>
            </a:endParaRPr>
          </a:p>
          <a:p>
            <a:r>
              <a:rPr lang="en-GB" sz="2400" b="1" u="sng" dirty="0">
                <a:latin typeface="Comic Sans MS" panose="030F0702030302020204" pitchFamily="66" charset="0"/>
              </a:rPr>
              <a:t>Not My Business:</a:t>
            </a:r>
            <a:endParaRPr lang="en-GB" sz="2400" dirty="0">
              <a:latin typeface="Comic Sans MS" panose="030F0702030302020204" pitchFamily="66" charset="0"/>
            </a:endParaRPr>
          </a:p>
          <a:p>
            <a:r>
              <a:rPr lang="en-GB" sz="2400" dirty="0">
                <a:latin typeface="Comic Sans MS" panose="030F0702030302020204" pitchFamily="66" charset="0"/>
              </a:rPr>
              <a:t> </a:t>
            </a:r>
          </a:p>
          <a:p>
            <a:r>
              <a:rPr lang="en-US" sz="2400" dirty="0">
                <a:latin typeface="Comic Sans MS" panose="030F0702030302020204" pitchFamily="66" charset="0"/>
              </a:rPr>
              <a:t>They picked </a:t>
            </a:r>
            <a:r>
              <a:rPr lang="en-US" sz="2400" dirty="0" err="1">
                <a:latin typeface="Comic Sans MS" panose="030F0702030302020204" pitchFamily="66" charset="0"/>
              </a:rPr>
              <a:t>Akanni</a:t>
            </a:r>
            <a:r>
              <a:rPr lang="en-US" sz="2400" dirty="0">
                <a:latin typeface="Comic Sans MS" panose="030F0702030302020204" pitchFamily="66" charset="0"/>
              </a:rPr>
              <a:t> up one morning</a:t>
            </a:r>
            <a:br>
              <a:rPr lang="en-US" sz="2400" dirty="0">
                <a:latin typeface="Comic Sans MS" panose="030F0702030302020204" pitchFamily="66" charset="0"/>
              </a:rPr>
            </a:br>
            <a:r>
              <a:rPr lang="en-US" sz="2400" dirty="0">
                <a:latin typeface="Comic Sans MS" panose="030F0702030302020204" pitchFamily="66" charset="0"/>
              </a:rPr>
              <a:t>Beat him soft like clay</a:t>
            </a:r>
            <a:br>
              <a:rPr lang="en-US" sz="2400" dirty="0">
                <a:latin typeface="Comic Sans MS" panose="030F0702030302020204" pitchFamily="66" charset="0"/>
              </a:rPr>
            </a:br>
            <a:r>
              <a:rPr lang="en-US" sz="2400" dirty="0">
                <a:latin typeface="Comic Sans MS" panose="030F0702030302020204" pitchFamily="66" charset="0"/>
              </a:rPr>
              <a:t>And stuffed him down the belly </a:t>
            </a:r>
            <a:br>
              <a:rPr lang="en-US" sz="2400" dirty="0">
                <a:latin typeface="Comic Sans MS" panose="030F0702030302020204" pitchFamily="66" charset="0"/>
              </a:rPr>
            </a:br>
            <a:r>
              <a:rPr lang="en-US" sz="2400" dirty="0">
                <a:latin typeface="Comic Sans MS" panose="030F0702030302020204" pitchFamily="66" charset="0"/>
              </a:rPr>
              <a:t>Of a waiting jeep.</a:t>
            </a:r>
            <a:endParaRPr lang="en-GB" sz="2400" dirty="0">
              <a:latin typeface="Comic Sans MS" panose="030F0702030302020204" pitchFamily="66" charset="0"/>
            </a:endParaRPr>
          </a:p>
          <a:p>
            <a:r>
              <a:rPr lang="en-US" sz="2400" dirty="0">
                <a:latin typeface="Comic Sans MS" panose="030F0702030302020204" pitchFamily="66" charset="0"/>
              </a:rPr>
              <a:t> </a:t>
            </a:r>
            <a:endParaRPr lang="en-GB" sz="2400" dirty="0">
              <a:latin typeface="Comic Sans MS" panose="030F0702030302020204" pitchFamily="66" charset="0"/>
            </a:endParaRPr>
          </a:p>
          <a:p>
            <a:r>
              <a:rPr lang="en-US" sz="2400" dirty="0">
                <a:latin typeface="Comic Sans MS" panose="030F0702030302020204" pitchFamily="66" charset="0"/>
              </a:rPr>
              <a:t>  What business of mine is it</a:t>
            </a:r>
            <a:endParaRPr lang="en-GB" sz="2400" dirty="0">
              <a:latin typeface="Comic Sans MS" panose="030F0702030302020204" pitchFamily="66" charset="0"/>
            </a:endParaRPr>
          </a:p>
          <a:p>
            <a:r>
              <a:rPr lang="en-US" sz="2400" dirty="0">
                <a:latin typeface="Comic Sans MS" panose="030F0702030302020204" pitchFamily="66" charset="0"/>
              </a:rPr>
              <a:t> So long they don't take the yam</a:t>
            </a:r>
            <a:endParaRPr lang="en-GB" sz="2400" dirty="0">
              <a:latin typeface="Comic Sans MS" panose="030F0702030302020204" pitchFamily="66" charset="0"/>
            </a:endParaRPr>
          </a:p>
          <a:p>
            <a:r>
              <a:rPr lang="en-US" sz="2400" dirty="0">
                <a:latin typeface="Comic Sans MS" panose="030F0702030302020204" pitchFamily="66" charset="0"/>
              </a:rPr>
              <a:t>From my </a:t>
            </a:r>
            <a:r>
              <a:rPr lang="en-US" sz="2400" dirty="0" err="1">
                <a:latin typeface="Comic Sans MS" panose="030F0702030302020204" pitchFamily="66" charset="0"/>
              </a:rPr>
              <a:t>savouring</a:t>
            </a:r>
            <a:r>
              <a:rPr lang="en-US" sz="2400" dirty="0">
                <a:latin typeface="Comic Sans MS" panose="030F0702030302020204" pitchFamily="66" charset="0"/>
              </a:rPr>
              <a:t> mouth?</a:t>
            </a:r>
            <a:endParaRPr lang="en-GB" sz="2400" dirty="0">
              <a:latin typeface="Comic Sans MS" panose="030F0702030302020204" pitchFamily="66" charset="0"/>
            </a:endParaRPr>
          </a:p>
          <a:p>
            <a:r>
              <a:rPr lang="en-GB" sz="2400" dirty="0">
                <a:latin typeface="Comic Sans MS" panose="030F0702030302020204" pitchFamily="66" charset="0"/>
              </a:rPr>
              <a:t> </a:t>
            </a:r>
          </a:p>
          <a:p>
            <a:r>
              <a:rPr lang="en-US" sz="2400" dirty="0">
                <a:latin typeface="Comic Sans MS" panose="030F0702030302020204" pitchFamily="66" charset="0"/>
              </a:rPr>
              <a:t>They came one night</a:t>
            </a:r>
            <a:br>
              <a:rPr lang="en-US" sz="2400" dirty="0">
                <a:latin typeface="Comic Sans MS" panose="030F0702030302020204" pitchFamily="66" charset="0"/>
              </a:rPr>
            </a:br>
            <a:r>
              <a:rPr lang="en-US" sz="2400" dirty="0">
                <a:latin typeface="Comic Sans MS" panose="030F0702030302020204" pitchFamily="66" charset="0"/>
              </a:rPr>
              <a:t>Booted the whole house awake</a:t>
            </a:r>
            <a:br>
              <a:rPr lang="en-US" sz="2400" dirty="0">
                <a:latin typeface="Comic Sans MS" panose="030F0702030302020204" pitchFamily="66" charset="0"/>
              </a:rPr>
            </a:br>
            <a:r>
              <a:rPr lang="en-US" sz="2400" dirty="0">
                <a:latin typeface="Comic Sans MS" panose="030F0702030302020204" pitchFamily="66" charset="0"/>
              </a:rPr>
              <a:t>And dragged </a:t>
            </a:r>
            <a:r>
              <a:rPr lang="en-US" sz="2400" dirty="0" err="1">
                <a:latin typeface="Comic Sans MS" panose="030F0702030302020204" pitchFamily="66" charset="0"/>
              </a:rPr>
              <a:t>Danladi</a:t>
            </a:r>
            <a:r>
              <a:rPr lang="en-US" sz="2400" dirty="0">
                <a:latin typeface="Comic Sans MS" panose="030F0702030302020204" pitchFamily="66" charset="0"/>
              </a:rPr>
              <a:t> out,</a:t>
            </a:r>
            <a:br>
              <a:rPr lang="en-US" sz="2400" dirty="0">
                <a:latin typeface="Comic Sans MS" panose="030F0702030302020204" pitchFamily="66" charset="0"/>
              </a:rPr>
            </a:br>
            <a:r>
              <a:rPr lang="en-US" sz="2400" dirty="0">
                <a:latin typeface="Comic Sans MS" panose="030F0702030302020204" pitchFamily="66" charset="0"/>
              </a:rPr>
              <a:t>Then off to a lengthy absence.</a:t>
            </a:r>
            <a:br>
              <a:rPr lang="en-US" sz="2400" dirty="0">
                <a:latin typeface="Comic Sans MS" panose="030F0702030302020204" pitchFamily="66" charset="0"/>
              </a:rPr>
            </a:br>
            <a:r>
              <a:rPr lang="en-US" sz="2400" dirty="0">
                <a:latin typeface="Comic Sans MS" panose="030F0702030302020204" pitchFamily="66" charset="0"/>
              </a:rPr>
              <a:t>		   </a:t>
            </a:r>
            <a:endParaRPr lang="en-GB" sz="2400" dirty="0">
              <a:latin typeface="Comic Sans MS" panose="030F0702030302020204" pitchFamily="66" charset="0"/>
            </a:endParaRPr>
          </a:p>
          <a:p>
            <a:r>
              <a:rPr lang="en-US" sz="2400" dirty="0">
                <a:latin typeface="Comic Sans MS" panose="030F0702030302020204" pitchFamily="66" charset="0"/>
              </a:rPr>
              <a:t>What business of mine is it</a:t>
            </a:r>
            <a:endParaRPr lang="en-GB" sz="2400" dirty="0">
              <a:latin typeface="Comic Sans MS" panose="030F0702030302020204" pitchFamily="66" charset="0"/>
            </a:endParaRPr>
          </a:p>
          <a:p>
            <a:r>
              <a:rPr lang="en-US" sz="2400" dirty="0">
                <a:latin typeface="Comic Sans MS" panose="030F0702030302020204" pitchFamily="66" charset="0"/>
              </a:rPr>
              <a:t>So long they don't take the yam</a:t>
            </a:r>
            <a:endParaRPr lang="en-GB" sz="2400" dirty="0">
              <a:latin typeface="Comic Sans MS" panose="030F0702030302020204" pitchFamily="66" charset="0"/>
            </a:endParaRPr>
          </a:p>
          <a:p>
            <a:r>
              <a:rPr lang="en-US" sz="2400" dirty="0">
                <a:latin typeface="Comic Sans MS" panose="030F0702030302020204" pitchFamily="66" charset="0"/>
              </a:rPr>
              <a:t> From my </a:t>
            </a:r>
            <a:r>
              <a:rPr lang="en-US" sz="2400" dirty="0" err="1">
                <a:latin typeface="Comic Sans MS" panose="030F0702030302020204" pitchFamily="66" charset="0"/>
              </a:rPr>
              <a:t>savouring</a:t>
            </a:r>
            <a:r>
              <a:rPr lang="en-US" sz="2400" dirty="0">
                <a:latin typeface="Comic Sans MS" panose="030F0702030302020204" pitchFamily="66" charset="0"/>
              </a:rPr>
              <a:t> mouth?</a:t>
            </a:r>
            <a:endParaRPr lang="en-GB" sz="2400" dirty="0">
              <a:latin typeface="Comic Sans MS" panose="030F0702030302020204" pitchFamily="66" charset="0"/>
            </a:endParaRPr>
          </a:p>
          <a:p>
            <a:r>
              <a:rPr lang="en-US" sz="2400" dirty="0">
                <a:latin typeface="Comic Sans MS" panose="030F0702030302020204" pitchFamily="66" charset="0"/>
              </a:rPr>
              <a:t> </a:t>
            </a:r>
            <a:endParaRPr lang="en-GB" sz="2400" dirty="0">
              <a:latin typeface="Comic Sans MS" panose="030F0702030302020204" pitchFamily="66" charset="0"/>
            </a:endParaRPr>
          </a:p>
          <a:p>
            <a:r>
              <a:rPr lang="en-US" sz="2400" dirty="0" err="1">
                <a:latin typeface="Comic Sans MS" panose="030F0702030302020204" pitchFamily="66" charset="0"/>
              </a:rPr>
              <a:t>Chinwe</a:t>
            </a:r>
            <a:r>
              <a:rPr lang="en-US" sz="2400" dirty="0">
                <a:latin typeface="Comic Sans MS" panose="030F0702030302020204" pitchFamily="66" charset="0"/>
              </a:rPr>
              <a:t> went to work one day</a:t>
            </a:r>
            <a:br>
              <a:rPr lang="en-US" sz="2400" dirty="0">
                <a:latin typeface="Comic Sans MS" panose="030F0702030302020204" pitchFamily="66" charset="0"/>
              </a:rPr>
            </a:br>
            <a:r>
              <a:rPr lang="en-US" sz="2400" dirty="0">
                <a:latin typeface="Comic Sans MS" panose="030F0702030302020204" pitchFamily="66" charset="0"/>
              </a:rPr>
              <a:t>Only to find her job was gone:</a:t>
            </a:r>
            <a:br>
              <a:rPr lang="en-US" sz="2400" dirty="0">
                <a:latin typeface="Comic Sans MS" panose="030F0702030302020204" pitchFamily="66" charset="0"/>
              </a:rPr>
            </a:br>
            <a:r>
              <a:rPr lang="en-US" sz="2400" dirty="0">
                <a:latin typeface="Comic Sans MS" panose="030F0702030302020204" pitchFamily="66" charset="0"/>
              </a:rPr>
              <a:t>No query, no warning, no probe -  </a:t>
            </a:r>
            <a:br>
              <a:rPr lang="en-US" sz="2400" dirty="0">
                <a:latin typeface="Comic Sans MS" panose="030F0702030302020204" pitchFamily="66" charset="0"/>
              </a:rPr>
            </a:br>
            <a:r>
              <a:rPr lang="en-US" sz="2400" dirty="0">
                <a:latin typeface="Comic Sans MS" panose="030F0702030302020204" pitchFamily="66" charset="0"/>
              </a:rPr>
              <a:t>	Just one neat sack for a stainless record.</a:t>
            </a:r>
            <a:endParaRPr lang="en-GB" sz="2400" dirty="0">
              <a:latin typeface="Comic Sans MS" panose="030F0702030302020204" pitchFamily="66" charset="0"/>
            </a:endParaRPr>
          </a:p>
          <a:p>
            <a:r>
              <a:rPr lang="en-US" sz="2400" dirty="0">
                <a:latin typeface="Comic Sans MS" panose="030F0702030302020204" pitchFamily="66" charset="0"/>
              </a:rPr>
              <a:t> </a:t>
            </a:r>
            <a:endParaRPr lang="en-GB" sz="2400" dirty="0">
              <a:latin typeface="Comic Sans MS" panose="030F0702030302020204" pitchFamily="66" charset="0"/>
            </a:endParaRPr>
          </a:p>
          <a:p>
            <a:r>
              <a:rPr lang="en-US" sz="2400" dirty="0">
                <a:latin typeface="Comic Sans MS" panose="030F0702030302020204" pitchFamily="66" charset="0"/>
              </a:rPr>
              <a:t>What business of mine is it</a:t>
            </a:r>
            <a:endParaRPr lang="en-GB" sz="2400" dirty="0">
              <a:latin typeface="Comic Sans MS" panose="030F0702030302020204" pitchFamily="66" charset="0"/>
            </a:endParaRPr>
          </a:p>
          <a:p>
            <a:r>
              <a:rPr lang="en-US" sz="2400" dirty="0">
                <a:latin typeface="Comic Sans MS" panose="030F0702030302020204" pitchFamily="66" charset="0"/>
              </a:rPr>
              <a:t>So long they don't take the yam</a:t>
            </a:r>
            <a:endParaRPr lang="en-GB" sz="2400" dirty="0">
              <a:latin typeface="Comic Sans MS" panose="030F0702030302020204" pitchFamily="66" charset="0"/>
            </a:endParaRPr>
          </a:p>
          <a:p>
            <a:r>
              <a:rPr lang="en-US" sz="2400" dirty="0">
                <a:latin typeface="Comic Sans MS" panose="030F0702030302020204" pitchFamily="66" charset="0"/>
              </a:rPr>
              <a:t>From my </a:t>
            </a:r>
            <a:r>
              <a:rPr lang="en-US" sz="2400" dirty="0" err="1">
                <a:latin typeface="Comic Sans MS" panose="030F0702030302020204" pitchFamily="66" charset="0"/>
              </a:rPr>
              <a:t>savouring</a:t>
            </a:r>
            <a:r>
              <a:rPr lang="en-US" sz="2400" dirty="0">
                <a:latin typeface="Comic Sans MS" panose="030F0702030302020204" pitchFamily="66" charset="0"/>
              </a:rPr>
              <a:t> mouth?</a:t>
            </a:r>
            <a:endParaRPr lang="en-GB" sz="2400" dirty="0">
              <a:latin typeface="Comic Sans MS" panose="030F0702030302020204" pitchFamily="66" charset="0"/>
            </a:endParaRPr>
          </a:p>
          <a:p>
            <a:r>
              <a:rPr lang="en-US" sz="2400" dirty="0">
                <a:latin typeface="Comic Sans MS" panose="030F0702030302020204" pitchFamily="66" charset="0"/>
              </a:rPr>
              <a:t> </a:t>
            </a:r>
            <a:endParaRPr lang="en-GB" sz="2400" dirty="0">
              <a:latin typeface="Comic Sans MS" panose="030F0702030302020204" pitchFamily="66" charset="0"/>
            </a:endParaRPr>
          </a:p>
          <a:p>
            <a:r>
              <a:rPr lang="en-US" sz="2400" dirty="0">
                <a:latin typeface="Comic Sans MS" panose="030F0702030302020204" pitchFamily="66" charset="0"/>
              </a:rPr>
              <a:t>And then one evening</a:t>
            </a:r>
            <a:br>
              <a:rPr lang="en-US" sz="2400" dirty="0">
                <a:latin typeface="Comic Sans MS" panose="030F0702030302020204" pitchFamily="66" charset="0"/>
              </a:rPr>
            </a:br>
            <a:r>
              <a:rPr lang="en-US" sz="2400" dirty="0">
                <a:latin typeface="Comic Sans MS" panose="030F0702030302020204" pitchFamily="66" charset="0"/>
              </a:rPr>
              <a:t>As I sat down to eat my yam</a:t>
            </a:r>
            <a:br>
              <a:rPr lang="en-US" sz="2400" dirty="0">
                <a:latin typeface="Comic Sans MS" panose="030F0702030302020204" pitchFamily="66" charset="0"/>
              </a:rPr>
            </a:br>
            <a:r>
              <a:rPr lang="en-US" sz="2400" dirty="0">
                <a:latin typeface="Comic Sans MS" panose="030F0702030302020204" pitchFamily="66" charset="0"/>
              </a:rPr>
              <a:t>A knock on the door froze my hungry hand.</a:t>
            </a:r>
            <a:br>
              <a:rPr lang="en-US" sz="2400" dirty="0">
                <a:latin typeface="Comic Sans MS" panose="030F0702030302020204" pitchFamily="66" charset="0"/>
              </a:rPr>
            </a:br>
            <a:r>
              <a:rPr lang="en-US" sz="2400" dirty="0">
                <a:latin typeface="Comic Sans MS" panose="030F0702030302020204" pitchFamily="66" charset="0"/>
              </a:rPr>
              <a:t>The jeep was waiting on my bewildered lawn</a:t>
            </a:r>
            <a:br>
              <a:rPr lang="en-US" sz="2400" dirty="0">
                <a:latin typeface="Comic Sans MS" panose="030F0702030302020204" pitchFamily="66" charset="0"/>
              </a:rPr>
            </a:br>
            <a:r>
              <a:rPr lang="en-US" sz="2400" dirty="0">
                <a:latin typeface="Comic Sans MS" panose="030F0702030302020204" pitchFamily="66" charset="0"/>
              </a:rPr>
              <a:t>         Waiting, waiting in its usual silence.</a:t>
            </a:r>
            <a:r>
              <a:rPr lang="en-GB" sz="2400" dirty="0">
                <a:latin typeface="Comic Sans MS" panose="030F0702030302020204" pitchFamily="66" charset="0"/>
              </a:rPr>
              <a:t> </a:t>
            </a:r>
          </a:p>
          <a:p>
            <a:r>
              <a:rPr lang="en-GB" sz="2400" dirty="0">
                <a:latin typeface="Comic Sans MS" panose="030F0702030302020204" pitchFamily="66" charset="0"/>
              </a:rPr>
              <a:t> </a:t>
            </a:r>
          </a:p>
          <a:p>
            <a:r>
              <a:rPr lang="en-GB" sz="2400" dirty="0" err="1">
                <a:latin typeface="Comic Sans MS" panose="030F0702030302020204" pitchFamily="66" charset="0"/>
              </a:rPr>
              <a:t>Niyi</a:t>
            </a:r>
            <a:r>
              <a:rPr lang="en-GB" sz="2400" dirty="0">
                <a:latin typeface="Comic Sans MS" panose="030F0702030302020204" pitchFamily="66" charset="0"/>
              </a:rPr>
              <a:t> </a:t>
            </a:r>
            <a:r>
              <a:rPr lang="en-GB" sz="2400" dirty="0" err="1">
                <a:latin typeface="Comic Sans MS" panose="030F0702030302020204" pitchFamily="66" charset="0"/>
              </a:rPr>
              <a:t>Osundare</a:t>
            </a:r>
            <a:endParaRPr lang="en-GB" sz="2400" dirty="0">
              <a:latin typeface="Comic Sans MS" panose="030F0702030302020204" pitchFamily="66" charset="0"/>
            </a:endParaRPr>
          </a:p>
          <a:p>
            <a:pPr algn="ctr"/>
            <a:endParaRPr lang="en-GB" sz="2000" dirty="0">
              <a:solidFill>
                <a:prstClr val="black"/>
              </a:solidFill>
              <a:cs typeface="MV Boli" panose="02000500030200090000" pitchFamily="2" charset="0"/>
            </a:endParaRPr>
          </a:p>
        </p:txBody>
      </p:sp>
      <p:pic>
        <p:nvPicPr>
          <p:cNvPr id="1026" name="Picture 2" descr="MCj0409979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44188" y="13284488"/>
            <a:ext cx="1538228" cy="1034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25523" y="1304547"/>
            <a:ext cx="2756893" cy="1886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descr="No Job Icon Stock Illustration I1269387 at FeaturePic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85571" y="8249056"/>
            <a:ext cx="1824472" cy="191611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Juveniles in Prisons: Africa: lynsey addario, photograph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27843" y="6132471"/>
            <a:ext cx="2512323" cy="1643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97391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p:cNvSpPr txBox="1"/>
          <p:nvPr/>
        </p:nvSpPr>
        <p:spPr>
          <a:xfrm>
            <a:off x="1070044" y="1876163"/>
            <a:ext cx="10210512" cy="992579"/>
          </a:xfrm>
          <a:prstGeom prst="rect">
            <a:avLst/>
          </a:prstGeom>
          <a:noFill/>
        </p:spPr>
        <p:txBody>
          <a:bodyPr wrap="square" rtlCol="0">
            <a:spAutoFit/>
          </a:bodyPr>
          <a:lstStyle/>
          <a:p>
            <a:pPr marL="0" marR="0" lvl="0" indent="0" algn="l" defTabSz="1219170" rtl="0" eaLnBrk="1" fontAlgn="base" latinLnBrk="0" hangingPunct="1">
              <a:lnSpc>
                <a:spcPct val="100000"/>
              </a:lnSpc>
              <a:spcBef>
                <a:spcPct val="25000"/>
              </a:spcBef>
              <a:spcAft>
                <a:spcPct val="0"/>
              </a:spcAft>
              <a:buClrTx/>
              <a:buSzTx/>
              <a:buFontTx/>
              <a:buNone/>
              <a:tabLst>
                <a:tab pos="6387940" algn="l"/>
              </a:tabLst>
              <a:defRPr/>
            </a:pPr>
            <a:endParaRPr kumimoji="0" lang="en-GB"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l" defTabSz="1219170" rtl="0" eaLnBrk="1" fontAlgn="base" latinLnBrk="0" hangingPunct="1">
              <a:lnSpc>
                <a:spcPct val="100000"/>
              </a:lnSpc>
              <a:spcBef>
                <a:spcPct val="25000"/>
              </a:spcBef>
              <a:spcAft>
                <a:spcPct val="0"/>
              </a:spcAft>
              <a:buClrTx/>
              <a:buSzTx/>
              <a:buFontTx/>
              <a:buNone/>
              <a:tabLst>
                <a:tab pos="6387940" algn="l"/>
              </a:tabLst>
              <a:defRPr/>
            </a:pPr>
            <a:endParaRPr kumimoji="0" lang="en-GB"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p:cNvSpPr txBox="1"/>
          <p:nvPr/>
        </p:nvSpPr>
        <p:spPr>
          <a:xfrm>
            <a:off x="974506" y="789844"/>
            <a:ext cx="10019488" cy="6309420"/>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44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PEE Paragraph</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44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457200" marR="0" lvl="0"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4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4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4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4400" b="0" i="0" u="none" strike="noStrike" kern="1200" cap="none" spc="0" normalizeH="0" baseline="0" noProof="0" dirty="0">
              <a:ln>
                <a:noFill/>
              </a:ln>
              <a:solidFill>
                <a:prstClr val="black"/>
              </a:solidFill>
              <a:effectLst/>
              <a:uLnTx/>
              <a:uFillTx/>
              <a:latin typeface="Calibri" panose="020F0502020204030204"/>
              <a:ea typeface="+mn-ea"/>
              <a:cs typeface="MV Boli" panose="02000500030200090000" pitchFamily="2"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4400" b="0" i="0" u="none" strike="noStrike" kern="1200" cap="none" spc="0" normalizeH="0" baseline="0" noProof="0" dirty="0">
              <a:ln>
                <a:noFill/>
              </a:ln>
              <a:solidFill>
                <a:prstClr val="black"/>
              </a:solidFill>
              <a:effectLst/>
              <a:uLnTx/>
              <a:uFillTx/>
              <a:latin typeface="Calibri" panose="020F0502020204030204"/>
              <a:ea typeface="+mn-ea"/>
              <a:cs typeface="MV Boli" panose="02000500030200090000" pitchFamily="2"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44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5" name="Rectangle 4"/>
          <p:cNvSpPr/>
          <p:nvPr/>
        </p:nvSpPr>
        <p:spPr bwMode="auto">
          <a:xfrm>
            <a:off x="700391" y="1590329"/>
            <a:ext cx="9182911" cy="13565252"/>
          </a:xfrm>
          <a:prstGeom prst="rect">
            <a:avLst/>
          </a:prstGeom>
        </p:spPr>
        <p:txBody>
          <a:bodyPr wrap="square">
            <a:spAutoFit/>
          </a:bodyPr>
          <a:lstStyle/>
          <a:p>
            <a:pPr defTabSz="1219170">
              <a:lnSpc>
                <a:spcPct val="150000"/>
              </a:lnSpc>
              <a:defRPr/>
            </a:pPr>
            <a:r>
              <a:rPr lang="en-GB" sz="1700" b="1" dirty="0">
                <a:solidFill>
                  <a:prstClr val="black"/>
                </a:solidFill>
                <a:latin typeface="Comic Sans MS" panose="030F0702030302020204" pitchFamily="66" charset="0"/>
              </a:rPr>
              <a:t>POINT: </a:t>
            </a:r>
            <a:r>
              <a:rPr lang="en-GB" sz="1700" dirty="0">
                <a:solidFill>
                  <a:prstClr val="black"/>
                </a:solidFill>
                <a:latin typeface="Comic Sans MS" panose="030F0702030302020204" pitchFamily="66" charset="0"/>
              </a:rPr>
              <a:t>In the poem, ‘Not my business’, the poet shows how people in Nigeria were attacked by General Abacha’s soldiers.  </a:t>
            </a:r>
          </a:p>
          <a:p>
            <a:pPr defTabSz="1219170">
              <a:lnSpc>
                <a:spcPct val="150000"/>
              </a:lnSpc>
              <a:defRPr/>
            </a:pPr>
            <a:r>
              <a:rPr lang="en-GB" sz="1700" b="1" dirty="0">
                <a:solidFill>
                  <a:prstClr val="black"/>
                </a:solidFill>
                <a:latin typeface="Comic Sans MS" panose="030F0702030302020204" pitchFamily="66" charset="0"/>
              </a:rPr>
              <a:t>EVIDENCE (QUOTATION) :  </a:t>
            </a:r>
          </a:p>
          <a:p>
            <a:pPr defTabSz="1219170">
              <a:lnSpc>
                <a:spcPct val="150000"/>
              </a:lnSpc>
              <a:defRPr/>
            </a:pPr>
            <a:r>
              <a:rPr lang="en-GB" sz="1700" dirty="0">
                <a:solidFill>
                  <a:prstClr val="black"/>
                </a:solidFill>
                <a:latin typeface="Comic Sans MS" panose="030F0702030302020204" pitchFamily="66" charset="0"/>
              </a:rPr>
              <a:t>______________________________________________________</a:t>
            </a:r>
          </a:p>
          <a:p>
            <a:pPr lvl="0">
              <a:defRPr/>
            </a:pPr>
            <a:endParaRPr lang="en-GB" sz="1700" dirty="0">
              <a:solidFill>
                <a:prstClr val="black"/>
              </a:solidFill>
              <a:latin typeface="Comic Sans MS" panose="030F0702030302020204" pitchFamily="66" charset="0"/>
            </a:endParaRPr>
          </a:p>
          <a:p>
            <a:pPr lvl="0">
              <a:defRPr/>
            </a:pPr>
            <a:r>
              <a:rPr lang="en-GB" sz="1700" dirty="0">
                <a:solidFill>
                  <a:prstClr val="black"/>
                </a:solidFill>
                <a:latin typeface="Comic Sans MS" panose="030F0702030302020204" pitchFamily="66" charset="0"/>
              </a:rPr>
              <a:t>______________________________________________________</a:t>
            </a:r>
          </a:p>
          <a:p>
            <a:pPr defTabSz="1219170">
              <a:lnSpc>
                <a:spcPct val="150000"/>
              </a:lnSpc>
              <a:defRPr/>
            </a:pPr>
            <a:endParaRPr lang="en-GB" sz="1700" b="1" dirty="0">
              <a:solidFill>
                <a:prstClr val="black"/>
              </a:solidFill>
              <a:latin typeface="Comic Sans MS" panose="030F0702030302020204" pitchFamily="66" charset="0"/>
            </a:endParaRPr>
          </a:p>
          <a:p>
            <a:pPr defTabSz="1219170">
              <a:lnSpc>
                <a:spcPct val="150000"/>
              </a:lnSpc>
              <a:defRPr/>
            </a:pPr>
            <a:r>
              <a:rPr lang="en-GB" sz="1700" b="1" dirty="0">
                <a:solidFill>
                  <a:prstClr val="black"/>
                </a:solidFill>
                <a:latin typeface="Comic Sans MS" panose="030F0702030302020204" pitchFamily="66" charset="0"/>
              </a:rPr>
              <a:t>EXPLANATION:  </a:t>
            </a:r>
            <a:r>
              <a:rPr lang="en-GB" sz="1700" dirty="0">
                <a:solidFill>
                  <a:prstClr val="black"/>
                </a:solidFill>
                <a:latin typeface="Comic Sans MS" panose="030F0702030302020204" pitchFamily="66" charset="0"/>
              </a:rPr>
              <a:t>This shows _______________________________</a:t>
            </a:r>
          </a:p>
          <a:p>
            <a:pPr lvl="0">
              <a:defRPr/>
            </a:pPr>
            <a:endParaRPr lang="en-GB" sz="1700" dirty="0">
              <a:solidFill>
                <a:prstClr val="black"/>
              </a:solidFill>
              <a:latin typeface="Comic Sans MS" panose="030F0702030302020204" pitchFamily="66" charset="0"/>
            </a:endParaRPr>
          </a:p>
          <a:p>
            <a:pPr lvl="0">
              <a:defRPr/>
            </a:pPr>
            <a:r>
              <a:rPr lang="en-GB" sz="1700" dirty="0">
                <a:solidFill>
                  <a:prstClr val="black"/>
                </a:solidFill>
                <a:latin typeface="Comic Sans MS" panose="030F0702030302020204" pitchFamily="66" charset="0"/>
              </a:rPr>
              <a:t>______________________________________________________</a:t>
            </a:r>
          </a:p>
          <a:p>
            <a:pPr defTabSz="1219170">
              <a:lnSpc>
                <a:spcPct val="200000"/>
              </a:lnSpc>
              <a:defRPr/>
            </a:pPr>
            <a:r>
              <a:rPr lang="en-GB" sz="1700" b="1" dirty="0">
                <a:solidFill>
                  <a:prstClr val="black"/>
                </a:solidFill>
                <a:latin typeface="Comic Sans MS" panose="030F0702030302020204" pitchFamily="66" charset="0"/>
              </a:rPr>
              <a:t>KEY WORD:  </a:t>
            </a:r>
            <a:r>
              <a:rPr lang="en-GB" sz="1700" dirty="0">
                <a:solidFill>
                  <a:prstClr val="black"/>
                </a:solidFill>
                <a:latin typeface="Comic Sans MS" panose="030F0702030302020204" pitchFamily="66" charset="0"/>
              </a:rPr>
              <a:t>The word “__________________” makes me think </a:t>
            </a:r>
          </a:p>
          <a:p>
            <a:pPr lvl="0">
              <a:defRPr/>
            </a:pPr>
            <a:endParaRPr lang="en-GB" sz="1700" dirty="0">
              <a:solidFill>
                <a:prstClr val="black"/>
              </a:solidFill>
              <a:latin typeface="Comic Sans MS" panose="030F0702030302020204" pitchFamily="66" charset="0"/>
            </a:endParaRPr>
          </a:p>
          <a:p>
            <a:pPr lvl="0">
              <a:defRPr/>
            </a:pPr>
            <a:r>
              <a:rPr lang="en-GB" sz="1700" dirty="0">
                <a:solidFill>
                  <a:prstClr val="black"/>
                </a:solidFill>
                <a:latin typeface="Comic Sans MS" panose="030F0702030302020204" pitchFamily="66" charset="0"/>
              </a:rPr>
              <a:t>______________________________________________________</a:t>
            </a:r>
          </a:p>
          <a:p>
            <a:pPr lvl="0">
              <a:defRPr/>
            </a:pPr>
            <a:endParaRPr lang="en-GB" sz="1700" dirty="0">
              <a:solidFill>
                <a:prstClr val="black"/>
              </a:solidFill>
              <a:latin typeface="Comic Sans MS" panose="030F0702030302020204" pitchFamily="66" charset="0"/>
            </a:endParaRPr>
          </a:p>
          <a:p>
            <a:pPr lvl="0">
              <a:defRPr/>
            </a:pPr>
            <a:r>
              <a:rPr lang="en-GB" sz="1700" dirty="0">
                <a:solidFill>
                  <a:prstClr val="black"/>
                </a:solidFill>
                <a:latin typeface="Comic Sans MS" panose="030F0702030302020204" pitchFamily="66" charset="0"/>
              </a:rPr>
              <a:t>______________________________________________________</a:t>
            </a:r>
          </a:p>
          <a:p>
            <a:pPr defTabSz="1219170">
              <a:lnSpc>
                <a:spcPct val="200000"/>
              </a:lnSpc>
              <a:defRPr/>
            </a:pPr>
            <a:r>
              <a:rPr lang="en-GB" sz="1700" b="1" dirty="0">
                <a:solidFill>
                  <a:prstClr val="black"/>
                </a:solidFill>
                <a:latin typeface="Comic Sans MS" panose="030F0702030302020204" pitchFamily="66" charset="0"/>
              </a:rPr>
              <a:t>EFFECT ON READER</a:t>
            </a:r>
            <a:r>
              <a:rPr lang="en-GB" sz="1700" dirty="0">
                <a:solidFill>
                  <a:prstClr val="black"/>
                </a:solidFill>
                <a:latin typeface="Comic Sans MS" panose="030F0702030302020204" pitchFamily="66" charset="0"/>
              </a:rPr>
              <a:t>:  This shows the reader </a:t>
            </a:r>
          </a:p>
          <a:p>
            <a:pPr lvl="0">
              <a:defRPr/>
            </a:pPr>
            <a:r>
              <a:rPr lang="en-GB" sz="1700" dirty="0">
                <a:solidFill>
                  <a:prstClr val="black"/>
                </a:solidFill>
                <a:latin typeface="Comic Sans MS" panose="030F0702030302020204" pitchFamily="66" charset="0"/>
              </a:rPr>
              <a:t>______________________________________________________</a:t>
            </a:r>
          </a:p>
          <a:p>
            <a:pPr lvl="0">
              <a:defRPr/>
            </a:pPr>
            <a:endParaRPr lang="en-GB" sz="1700" dirty="0">
              <a:solidFill>
                <a:prstClr val="black"/>
              </a:solidFill>
              <a:latin typeface="Comic Sans MS" panose="030F0702030302020204" pitchFamily="66" charset="0"/>
            </a:endParaRPr>
          </a:p>
          <a:p>
            <a:pPr lvl="0">
              <a:defRPr/>
            </a:pPr>
            <a:r>
              <a:rPr lang="en-GB" sz="1700" dirty="0">
                <a:solidFill>
                  <a:prstClr val="black"/>
                </a:solidFill>
                <a:latin typeface="Comic Sans MS" panose="030F0702030302020204" pitchFamily="66" charset="0"/>
              </a:rPr>
              <a:t>______________________________________________________</a:t>
            </a:r>
          </a:p>
          <a:p>
            <a:pPr defTabSz="1219170">
              <a:lnSpc>
                <a:spcPct val="200000"/>
              </a:lnSpc>
              <a:defRPr/>
            </a:pPr>
            <a:endParaRPr lang="en-GB" sz="1700" dirty="0">
              <a:solidFill>
                <a:prstClr val="black"/>
              </a:solidFill>
              <a:latin typeface="Comic Sans MS" panose="030F0702030302020204" pitchFamily="66" charset="0"/>
            </a:endParaRPr>
          </a:p>
          <a:p>
            <a:pPr defTabSz="1219170">
              <a:lnSpc>
                <a:spcPct val="200000"/>
              </a:lnSpc>
              <a:defRPr/>
            </a:pPr>
            <a:r>
              <a:rPr lang="en-GB" sz="1700" b="1" dirty="0">
                <a:solidFill>
                  <a:prstClr val="black"/>
                </a:solidFill>
                <a:latin typeface="Comic Sans MS" panose="030F0702030302020204" pitchFamily="66" charset="0"/>
              </a:rPr>
              <a:t>POINT</a:t>
            </a:r>
            <a:r>
              <a:rPr lang="en-GB" sz="1700" dirty="0">
                <a:solidFill>
                  <a:prstClr val="black"/>
                </a:solidFill>
                <a:latin typeface="Comic Sans MS" panose="030F0702030302020204" pitchFamily="66" charset="0"/>
              </a:rPr>
              <a:t>: In the poem, ‘Not my business’, the poet shows how General Abacha’s soldiers didn’t respect the citizens and abused their human rights.  </a:t>
            </a:r>
          </a:p>
          <a:p>
            <a:pPr defTabSz="1219170">
              <a:lnSpc>
                <a:spcPct val="150000"/>
              </a:lnSpc>
              <a:defRPr/>
            </a:pPr>
            <a:r>
              <a:rPr lang="en-GB" sz="1700" b="1" dirty="0">
                <a:solidFill>
                  <a:prstClr val="black"/>
                </a:solidFill>
                <a:latin typeface="Comic Sans MS" panose="030F0702030302020204" pitchFamily="66" charset="0"/>
              </a:rPr>
              <a:t>EVIDENCE (QUOTATION) : </a:t>
            </a:r>
          </a:p>
          <a:p>
            <a:pPr defTabSz="1219170">
              <a:lnSpc>
                <a:spcPct val="150000"/>
              </a:lnSpc>
              <a:defRPr/>
            </a:pPr>
            <a:r>
              <a:rPr lang="en-GB" sz="1700" dirty="0">
                <a:solidFill>
                  <a:prstClr val="black"/>
                </a:solidFill>
                <a:latin typeface="Comic Sans MS" panose="030F0702030302020204" pitchFamily="66" charset="0"/>
              </a:rPr>
              <a:t>______________________________________________________</a:t>
            </a:r>
          </a:p>
          <a:p>
            <a:pPr lvl="0">
              <a:defRPr/>
            </a:pPr>
            <a:endParaRPr lang="en-GB" sz="1700" dirty="0">
              <a:solidFill>
                <a:prstClr val="black"/>
              </a:solidFill>
              <a:latin typeface="Comic Sans MS" panose="030F0702030302020204" pitchFamily="66" charset="0"/>
            </a:endParaRPr>
          </a:p>
          <a:p>
            <a:pPr lvl="0">
              <a:defRPr/>
            </a:pPr>
            <a:r>
              <a:rPr lang="en-GB" sz="1700" dirty="0">
                <a:solidFill>
                  <a:prstClr val="black"/>
                </a:solidFill>
                <a:latin typeface="Comic Sans MS" panose="030F0702030302020204" pitchFamily="66" charset="0"/>
              </a:rPr>
              <a:t>______________________________________________________</a:t>
            </a:r>
          </a:p>
          <a:p>
            <a:pPr defTabSz="1219170">
              <a:lnSpc>
                <a:spcPct val="150000"/>
              </a:lnSpc>
              <a:defRPr/>
            </a:pPr>
            <a:r>
              <a:rPr lang="en-GB" sz="1700" b="1" dirty="0">
                <a:solidFill>
                  <a:prstClr val="black"/>
                </a:solidFill>
                <a:latin typeface="Comic Sans MS" panose="030F0702030302020204" pitchFamily="66" charset="0"/>
              </a:rPr>
              <a:t>EXPLANATION:  </a:t>
            </a:r>
            <a:r>
              <a:rPr lang="en-GB" sz="1700" dirty="0">
                <a:solidFill>
                  <a:prstClr val="black"/>
                </a:solidFill>
                <a:latin typeface="Comic Sans MS" panose="030F0702030302020204" pitchFamily="66" charset="0"/>
              </a:rPr>
              <a:t>This shows </a:t>
            </a:r>
          </a:p>
          <a:p>
            <a:pPr lvl="0">
              <a:defRPr/>
            </a:pPr>
            <a:r>
              <a:rPr lang="en-GB" sz="1700" dirty="0">
                <a:solidFill>
                  <a:prstClr val="black"/>
                </a:solidFill>
                <a:latin typeface="Comic Sans MS" panose="030F0702030302020204" pitchFamily="66" charset="0"/>
              </a:rPr>
              <a:t>______________________________________________________</a:t>
            </a:r>
          </a:p>
          <a:p>
            <a:pPr lvl="0">
              <a:defRPr/>
            </a:pPr>
            <a:endParaRPr lang="en-GB" sz="1700" dirty="0">
              <a:solidFill>
                <a:prstClr val="black"/>
              </a:solidFill>
              <a:latin typeface="Comic Sans MS" panose="030F0702030302020204" pitchFamily="66" charset="0"/>
            </a:endParaRPr>
          </a:p>
          <a:p>
            <a:pPr lvl="0">
              <a:defRPr/>
            </a:pPr>
            <a:r>
              <a:rPr lang="en-GB" sz="1700" dirty="0">
                <a:solidFill>
                  <a:prstClr val="black"/>
                </a:solidFill>
                <a:latin typeface="Comic Sans MS" panose="030F0702030302020204" pitchFamily="66" charset="0"/>
              </a:rPr>
              <a:t>______________________________________________________</a:t>
            </a:r>
          </a:p>
          <a:p>
            <a:pPr defTabSz="1219170">
              <a:lnSpc>
                <a:spcPct val="200000"/>
              </a:lnSpc>
              <a:defRPr/>
            </a:pPr>
            <a:r>
              <a:rPr lang="en-GB" sz="1700" b="1" dirty="0">
                <a:solidFill>
                  <a:prstClr val="black"/>
                </a:solidFill>
                <a:latin typeface="Comic Sans MS" panose="030F0702030302020204" pitchFamily="66" charset="0"/>
              </a:rPr>
              <a:t>KEY WORD:  </a:t>
            </a:r>
            <a:r>
              <a:rPr lang="en-GB" sz="1700" dirty="0">
                <a:solidFill>
                  <a:prstClr val="black"/>
                </a:solidFill>
                <a:latin typeface="Comic Sans MS" panose="030F0702030302020204" pitchFamily="66" charset="0"/>
              </a:rPr>
              <a:t>The word “__________________” makes me think </a:t>
            </a:r>
          </a:p>
          <a:p>
            <a:pPr defTabSz="1219170">
              <a:lnSpc>
                <a:spcPct val="200000"/>
              </a:lnSpc>
              <a:defRPr/>
            </a:pPr>
            <a:endParaRPr lang="en-GB" sz="1700" dirty="0">
              <a:solidFill>
                <a:prstClr val="black"/>
              </a:solidFill>
              <a:latin typeface="Comic Sans MS" panose="030F0702030302020204" pitchFamily="66" charset="0"/>
            </a:endParaRPr>
          </a:p>
          <a:p>
            <a:pPr lvl="0">
              <a:defRPr/>
            </a:pPr>
            <a:r>
              <a:rPr lang="en-GB" sz="1700" dirty="0">
                <a:solidFill>
                  <a:prstClr val="black"/>
                </a:solidFill>
                <a:latin typeface="Comic Sans MS" panose="030F0702030302020204" pitchFamily="66" charset="0"/>
              </a:rPr>
              <a:t>______________________________________________________</a:t>
            </a:r>
          </a:p>
          <a:p>
            <a:pPr lvl="0">
              <a:defRPr/>
            </a:pPr>
            <a:endParaRPr lang="en-GB" sz="1700" dirty="0">
              <a:solidFill>
                <a:prstClr val="black"/>
              </a:solidFill>
              <a:latin typeface="Comic Sans MS" panose="030F0702030302020204" pitchFamily="66" charset="0"/>
            </a:endParaRPr>
          </a:p>
          <a:p>
            <a:pPr lvl="0">
              <a:defRPr/>
            </a:pPr>
            <a:r>
              <a:rPr lang="en-GB" sz="1700" dirty="0">
                <a:solidFill>
                  <a:prstClr val="black"/>
                </a:solidFill>
                <a:latin typeface="Comic Sans MS" panose="030F0702030302020204" pitchFamily="66" charset="0"/>
              </a:rPr>
              <a:t>______________________________________________________</a:t>
            </a:r>
          </a:p>
          <a:p>
            <a:pPr defTabSz="1219170">
              <a:lnSpc>
                <a:spcPct val="200000"/>
              </a:lnSpc>
              <a:defRPr/>
            </a:pPr>
            <a:r>
              <a:rPr lang="en-GB" sz="1700" b="1" dirty="0">
                <a:solidFill>
                  <a:prstClr val="black"/>
                </a:solidFill>
                <a:latin typeface="Comic Sans MS" panose="030F0702030302020204" pitchFamily="66" charset="0"/>
              </a:rPr>
              <a:t>EFFECT ON READER:  </a:t>
            </a:r>
            <a:r>
              <a:rPr lang="en-GB" sz="1700" dirty="0">
                <a:solidFill>
                  <a:prstClr val="black"/>
                </a:solidFill>
                <a:latin typeface="Comic Sans MS" panose="030F0702030302020204" pitchFamily="66" charset="0"/>
              </a:rPr>
              <a:t>This shows the reader</a:t>
            </a:r>
          </a:p>
          <a:p>
            <a:pPr lvl="0">
              <a:defRPr/>
            </a:pPr>
            <a:r>
              <a:rPr lang="en-GB" sz="1700" dirty="0">
                <a:solidFill>
                  <a:prstClr val="black"/>
                </a:solidFill>
                <a:latin typeface="Comic Sans MS" panose="030F0702030302020204" pitchFamily="66" charset="0"/>
              </a:rPr>
              <a:t>______________________________________________________</a:t>
            </a:r>
          </a:p>
          <a:p>
            <a:pPr lvl="0">
              <a:defRPr/>
            </a:pPr>
            <a:endParaRPr lang="en-GB" sz="1700" dirty="0">
              <a:solidFill>
                <a:prstClr val="black"/>
              </a:solidFill>
              <a:latin typeface="Comic Sans MS" panose="030F0702030302020204" pitchFamily="66" charset="0"/>
            </a:endParaRPr>
          </a:p>
          <a:p>
            <a:pPr lvl="0">
              <a:defRPr/>
            </a:pPr>
            <a:r>
              <a:rPr lang="en-GB" sz="1700" dirty="0">
                <a:solidFill>
                  <a:prstClr val="black"/>
                </a:solidFill>
                <a:latin typeface="Comic Sans MS" panose="030F0702030302020204" pitchFamily="66" charset="0"/>
              </a:rPr>
              <a:t>______________________________________________________</a:t>
            </a:r>
          </a:p>
        </p:txBody>
      </p:sp>
    </p:spTree>
    <p:extLst>
      <p:ext uri="{BB962C8B-B14F-4D97-AF65-F5344CB8AC3E}">
        <p14:creationId xmlns:p14="http://schemas.microsoft.com/office/powerpoint/2010/main" val="10459853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06060" y="341266"/>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257790C3-2CB8-48AE-84F1-2DDBF36C5EBF}"/>
              </a:ext>
            </a:extLst>
          </p:cNvPr>
          <p:cNvSpPr txBox="1"/>
          <p:nvPr/>
        </p:nvSpPr>
        <p:spPr>
          <a:xfrm>
            <a:off x="1022376" y="541082"/>
            <a:ext cx="10108333" cy="1015663"/>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4000" b="1"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Creative Writing</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7" name="Rectangle 6">
            <a:extLst>
              <a:ext uri="{FF2B5EF4-FFF2-40B4-BE49-F238E27FC236}">
                <a16:creationId xmlns:a16="http://schemas.microsoft.com/office/drawing/2014/main" id="{BF45860F-ACF1-4F33-97D4-541089D99B67}"/>
              </a:ext>
            </a:extLst>
          </p:cNvPr>
          <p:cNvSpPr/>
          <p:nvPr/>
        </p:nvSpPr>
        <p:spPr>
          <a:xfrm>
            <a:off x="721469" y="1556745"/>
            <a:ext cx="11140965" cy="15111829"/>
          </a:xfrm>
          <a:prstGeom prst="rect">
            <a:avLst/>
          </a:prstGeom>
        </p:spPr>
        <p:txBody>
          <a:bodyPr wrap="square">
            <a:spAutoFit/>
          </a:bodyPr>
          <a:lstStyle/>
          <a:p>
            <a:pPr lvl="0"/>
            <a:r>
              <a:rPr lang="en-GB" sz="3200" b="1" dirty="0">
                <a:latin typeface="Comic Sans MS" panose="030F0702030302020204" pitchFamily="66" charset="0"/>
              </a:rPr>
              <a:t>Task: Produce a piece of original writing called </a:t>
            </a:r>
            <a:r>
              <a:rPr lang="en-GB" sz="4400" b="1" u="sng" dirty="0">
                <a:latin typeface="Comic Sans MS" panose="030F0702030302020204" pitchFamily="66" charset="0"/>
              </a:rPr>
              <a:t>‘The Arrest’</a:t>
            </a:r>
          </a:p>
          <a:p>
            <a:pPr lvl="0"/>
            <a:endParaRPr lang="en-GB" sz="3200" b="1" dirty="0">
              <a:solidFill>
                <a:prstClr val="black"/>
              </a:solidFill>
              <a:latin typeface="Comic Sans MS" panose="030F0702030302020204" pitchFamily="66" charset="0"/>
            </a:endParaRPr>
          </a:p>
          <a:p>
            <a:pPr lvl="0"/>
            <a:endParaRPr lang="en-GB" sz="3200" b="1" dirty="0">
              <a:solidFill>
                <a:prstClr val="black"/>
              </a:solidFill>
              <a:latin typeface="Comic Sans MS" panose="030F0702030302020204" pitchFamily="66" charset="0"/>
            </a:endParaRPr>
          </a:p>
          <a:p>
            <a:pPr lvl="0"/>
            <a:r>
              <a:rPr lang="en-GB" sz="3200" dirty="0">
                <a:latin typeface="Comic Sans MS" panose="030F0702030302020204" pitchFamily="66" charset="0"/>
              </a:rPr>
              <a:t>You could base it on the narrator or other characters in ‘Not My Business’</a:t>
            </a:r>
          </a:p>
          <a:p>
            <a:pPr lvl="0"/>
            <a:endParaRPr lang="en-GB" sz="3200" dirty="0">
              <a:solidFill>
                <a:prstClr val="black"/>
              </a:solidFill>
              <a:latin typeface="Comic Sans MS" panose="030F0702030302020204" pitchFamily="66" charset="0"/>
            </a:endParaRPr>
          </a:p>
          <a:p>
            <a:r>
              <a:rPr lang="en-GB" sz="3200" dirty="0">
                <a:latin typeface="Comic Sans MS" panose="030F0702030302020204" pitchFamily="66" charset="0"/>
              </a:rPr>
              <a:t> </a:t>
            </a:r>
          </a:p>
          <a:p>
            <a:pPr marL="285750" indent="-285750">
              <a:buFont typeface="Arial" panose="020B0604020202020204" pitchFamily="34" charset="0"/>
              <a:buChar char="•"/>
            </a:pPr>
            <a:r>
              <a:rPr lang="en-GB" sz="3200" dirty="0">
                <a:latin typeface="Comic Sans MS" panose="030F0702030302020204" pitchFamily="66" charset="0"/>
              </a:rPr>
              <a:t>Decide what the ‘crime’ is.</a:t>
            </a:r>
          </a:p>
          <a:p>
            <a:pPr marL="285750" indent="-285750">
              <a:buFont typeface="Arial" panose="020B0604020202020204" pitchFamily="34" charset="0"/>
              <a:buChar char="•"/>
            </a:pPr>
            <a:r>
              <a:rPr lang="en-GB" sz="3200" dirty="0">
                <a:latin typeface="Comic Sans MS" panose="030F0702030302020204" pitchFamily="66" charset="0"/>
              </a:rPr>
              <a:t> From whose point of view are you going to write the story?</a:t>
            </a:r>
          </a:p>
          <a:p>
            <a:pPr marL="285750" indent="-285750">
              <a:buFont typeface="Arial" panose="020B0604020202020204" pitchFamily="34" charset="0"/>
              <a:buChar char="•"/>
            </a:pPr>
            <a:r>
              <a:rPr lang="en-GB" sz="3200" dirty="0">
                <a:latin typeface="Comic Sans MS" panose="030F0702030302020204" pitchFamily="66" charset="0"/>
              </a:rPr>
              <a:t> Is it going to be a first or third person account?</a:t>
            </a:r>
          </a:p>
          <a:p>
            <a:pPr marL="285750" indent="-285750">
              <a:buFont typeface="Arial" panose="020B0604020202020204" pitchFamily="34" charset="0"/>
              <a:buChar char="•"/>
            </a:pPr>
            <a:r>
              <a:rPr lang="en-GB" sz="3200" dirty="0">
                <a:latin typeface="Comic Sans MS" panose="030F0702030302020204" pitchFamily="66" charset="0"/>
              </a:rPr>
              <a:t> Remember to describe feelings, as well as events</a:t>
            </a:r>
          </a:p>
          <a:p>
            <a:pPr marL="285750" indent="-285750">
              <a:buFont typeface="Arial" panose="020B0604020202020204" pitchFamily="34" charset="0"/>
              <a:buChar char="•"/>
            </a:pPr>
            <a:endParaRPr lang="en-GB" sz="3200" dirty="0">
              <a:solidFill>
                <a:prstClr val="black"/>
              </a:solidFill>
              <a:latin typeface="Comic Sans MS" panose="030F0702030302020204" pitchFamily="66" charset="0"/>
            </a:endParaRPr>
          </a:p>
          <a:p>
            <a:pPr marL="285750" indent="-285750">
              <a:buFont typeface="Arial" panose="020B0604020202020204" pitchFamily="34" charset="0"/>
              <a:buChar char="•"/>
            </a:pPr>
            <a:endParaRPr lang="en-GB" sz="3200" dirty="0">
              <a:solidFill>
                <a:prstClr val="black"/>
              </a:solidFill>
              <a:latin typeface="Comic Sans MS" panose="030F0702030302020204" pitchFamily="66" charset="0"/>
            </a:endParaRPr>
          </a:p>
          <a:p>
            <a:pPr marL="285750" indent="-285750">
              <a:buFont typeface="Arial" panose="020B0604020202020204" pitchFamily="34" charset="0"/>
              <a:buChar char="•"/>
            </a:pPr>
            <a:r>
              <a:rPr lang="en-GB" sz="3200" dirty="0">
                <a:solidFill>
                  <a:prstClr val="black"/>
                </a:solidFill>
                <a:latin typeface="Comic Sans MS" panose="030F0702030302020204" pitchFamily="66" charset="0"/>
              </a:rPr>
              <a:t>Use the sheet on the next page to help plan your story</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2400" dirty="0">
              <a:solidFill>
                <a:prstClr val="black"/>
              </a:solidFill>
              <a:latin typeface="Comic Sans MS" panose="030F0702030302020204" pitchFamily="66"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pic>
        <p:nvPicPr>
          <p:cNvPr id="3" name="Picture 2"/>
          <p:cNvPicPr>
            <a:picLocks noChangeAspect="1"/>
          </p:cNvPicPr>
          <p:nvPr/>
        </p:nvPicPr>
        <p:blipFill>
          <a:blip r:embed="rId2"/>
          <a:stretch>
            <a:fillRect/>
          </a:stretch>
        </p:blipFill>
        <p:spPr>
          <a:xfrm>
            <a:off x="881165" y="10122678"/>
            <a:ext cx="4458914" cy="2970752"/>
          </a:xfrm>
          <a:prstGeom prst="rect">
            <a:avLst/>
          </a:prstGeom>
        </p:spPr>
      </p:pic>
      <p:pic>
        <p:nvPicPr>
          <p:cNvPr id="2050" name="Picture 2" descr="SLOW CHASE: Woman Goes VERY SLOW During Police Chase - YouTub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93301" y="11867744"/>
            <a:ext cx="5800503" cy="3423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36920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16200000">
            <a:off x="-1914372" y="2102205"/>
            <a:ext cx="15735399" cy="11906655"/>
          </a:xfrm>
          <a:prstGeom prst="rect">
            <a:avLst/>
          </a:prstGeom>
        </p:spPr>
      </p:pic>
    </p:spTree>
    <p:extLst>
      <p:ext uri="{BB962C8B-B14F-4D97-AF65-F5344CB8AC3E}">
        <p14:creationId xmlns:p14="http://schemas.microsoft.com/office/powerpoint/2010/main" val="37924444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BF45860F-ACF1-4F33-97D4-541089D99B67}"/>
              </a:ext>
            </a:extLst>
          </p:cNvPr>
          <p:cNvSpPr/>
          <p:nvPr/>
        </p:nvSpPr>
        <p:spPr>
          <a:xfrm>
            <a:off x="896567" y="871103"/>
            <a:ext cx="11140965" cy="14496276"/>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endParaRPr kumimoji="0" lang="en-GB" sz="2400"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4846509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BF45860F-ACF1-4F33-97D4-541089D99B67}"/>
              </a:ext>
            </a:extLst>
          </p:cNvPr>
          <p:cNvSpPr/>
          <p:nvPr/>
        </p:nvSpPr>
        <p:spPr>
          <a:xfrm>
            <a:off x="896567" y="871103"/>
            <a:ext cx="11140965" cy="14496276"/>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endParaRPr kumimoji="0" lang="en-GB" sz="2400"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7030A0"/>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16213910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50D3EC58-2CE8-4385-B838-80AB01113B64}"/>
              </a:ext>
            </a:extLst>
          </p:cNvPr>
          <p:cNvSpPr txBox="1"/>
          <p:nvPr/>
        </p:nvSpPr>
        <p:spPr>
          <a:xfrm>
            <a:off x="562708" y="2057068"/>
            <a:ext cx="10925908" cy="704128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4978"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Self Assessment</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4978"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Well done! You’ve completed your </a:t>
            </a:r>
            <a:r>
              <a:rPr lang="en-GB" sz="3200" dirty="0">
                <a:solidFill>
                  <a:prstClr val="black"/>
                </a:solidFill>
                <a:latin typeface="Comic Sans MS" panose="030F0702030302020204" pitchFamily="66" charset="0"/>
              </a:rPr>
              <a:t>week on Not My Business</a:t>
            </a: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Summarise in less than three sentences what you think this</a:t>
            </a:r>
            <a:r>
              <a:rPr kumimoji="0" lang="en-GB" sz="3200" b="0" i="0" u="none" strike="noStrike" kern="1200" cap="none" spc="0" normalizeH="0" noProof="0" dirty="0">
                <a:ln>
                  <a:noFill/>
                </a:ln>
                <a:solidFill>
                  <a:prstClr val="black"/>
                </a:solidFill>
                <a:effectLst/>
                <a:uLnTx/>
                <a:uFillTx/>
                <a:latin typeface="Comic Sans MS" panose="030F0702030302020204" pitchFamily="66" charset="0"/>
                <a:ea typeface="+mn-ea"/>
                <a:cs typeface="+mn-cs"/>
              </a:rPr>
              <a:t> week’s poem</a:t>
            </a: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is about.</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_________________________________________</a:t>
            </a:r>
          </a:p>
        </p:txBody>
      </p:sp>
      <p:sp>
        <p:nvSpPr>
          <p:cNvPr id="2" name="TextBox 1">
            <a:extLst>
              <a:ext uri="{FF2B5EF4-FFF2-40B4-BE49-F238E27FC236}">
                <a16:creationId xmlns:a16="http://schemas.microsoft.com/office/drawing/2014/main" id="{A61783CE-9622-4436-9402-FC4FD164B6C9}"/>
              </a:ext>
            </a:extLst>
          </p:cNvPr>
          <p:cNvSpPr txBox="1"/>
          <p:nvPr/>
        </p:nvSpPr>
        <p:spPr>
          <a:xfrm>
            <a:off x="703385" y="9972429"/>
            <a:ext cx="6955691" cy="550920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What went well this week?</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My best piece of work is…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because…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_________________________</a:t>
            </a:r>
          </a:p>
        </p:txBody>
      </p:sp>
      <p:pic>
        <p:nvPicPr>
          <p:cNvPr id="11266" name="Picture 2" descr="Do We Really Need a GOLD STAR? - The Cryptofolk Movement - Medium">
            <a:extLst>
              <a:ext uri="{FF2B5EF4-FFF2-40B4-BE49-F238E27FC236}">
                <a16:creationId xmlns:a16="http://schemas.microsoft.com/office/drawing/2014/main" id="{D4279263-28BD-4617-8EC4-6198327E1C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5130" y="11035110"/>
            <a:ext cx="3943486" cy="394348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C6186BE-3ABA-4087-9144-3C4B233BEA7D}"/>
              </a:ext>
            </a:extLst>
          </p:cNvPr>
          <p:cNvSpPr txBox="1"/>
          <p:nvPr/>
        </p:nvSpPr>
        <p:spPr>
          <a:xfrm>
            <a:off x="525517" y="481724"/>
            <a:ext cx="11140966" cy="15292551"/>
          </a:xfrm>
          <a:prstGeom prst="rect">
            <a:avLst/>
          </a:prstGeom>
          <a:noFill/>
          <a:ln w="76200">
            <a:solidFill>
              <a:srgbClr val="00B050"/>
            </a:solidFill>
          </a:ln>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686811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0A9D35DFDF884B82A4544ED45C08FD" ma:contentTypeVersion="2" ma:contentTypeDescription="Create a new document." ma:contentTypeScope="" ma:versionID="32c2d0c99798f79de435da2b47924855">
  <xsd:schema xmlns:xsd="http://www.w3.org/2001/XMLSchema" xmlns:xs="http://www.w3.org/2001/XMLSchema" xmlns:p="http://schemas.microsoft.com/office/2006/metadata/properties" xmlns:ns2="dc2705bf-b7e0-47fd-a4d4-4aed414e9c7a" targetNamespace="http://schemas.microsoft.com/office/2006/metadata/properties" ma:root="true" ma:fieldsID="4d8aff297148e1aaf8be32d298b3afe2" ns2:_="">
    <xsd:import namespace="dc2705bf-b7e0-47fd-a4d4-4aed414e9c7a"/>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2705bf-b7e0-47fd-a4d4-4aed414e9c7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6E83213-E214-4A4D-9230-9BD55C2DE5C1}"/>
</file>

<file path=customXml/itemProps2.xml><?xml version="1.0" encoding="utf-8"?>
<ds:datastoreItem xmlns:ds="http://schemas.openxmlformats.org/officeDocument/2006/customXml" ds:itemID="{2BB28E4E-71D1-4512-AC42-493663283F97}"/>
</file>

<file path=customXml/itemProps3.xml><?xml version="1.0" encoding="utf-8"?>
<ds:datastoreItem xmlns:ds="http://schemas.openxmlformats.org/officeDocument/2006/customXml" ds:itemID="{3D6BC4FE-EDD4-467A-9BA4-821013883C67}"/>
</file>

<file path=docProps/app.xml><?xml version="1.0" encoding="utf-8"?>
<Properties xmlns="http://schemas.openxmlformats.org/officeDocument/2006/extended-properties" xmlns:vt="http://schemas.openxmlformats.org/officeDocument/2006/docPropsVTypes">
  <Template>Office Theme</Template>
  <TotalTime>791</TotalTime>
  <Words>1628</Words>
  <Application>Microsoft Office PowerPoint</Application>
  <PresentationFormat>Custom</PresentationFormat>
  <Paragraphs>379</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Comic Sans MS</vt:lpstr>
      <vt:lpstr>MV Boli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Felicity Russell</dc:creator>
  <cp:lastModifiedBy>Felicity Russell</cp:lastModifiedBy>
  <cp:revision>119</cp:revision>
  <cp:lastPrinted>2021-01-12T12:25:43Z</cp:lastPrinted>
  <dcterms:created xsi:type="dcterms:W3CDTF">2020-08-26T08:22:50Z</dcterms:created>
  <dcterms:modified xsi:type="dcterms:W3CDTF">2021-01-26T09:26:12Z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0x010100B30A9D35DFDF884B82A4544ED45C08FD</vt:lpwstr>
  </property>
</Properties>
</file>