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embeddedFontLst>
    <p:embeddedFont>
      <p:font typeface="Roboto" panose="020B0604020202020204" charset="0"/>
      <p:regular r:id="rId22"/>
      <p:bold r:id="rId23"/>
      <p:italic r:id="rId24"/>
      <p:bold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E1A0467-7A4E-4A76-BF20-7D7979011475}">
  <a:tblStyle styleId="{5E1A0467-7A4E-4A76-BF20-7D7979011475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5166402-547B-47CA-A5AC-5AA6C1B370B8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440A91DD-3A69-4803-902F-0E6F5E705FDE}" styleName="Table_2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9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248ca8d16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g7248ca8d16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248aaf2d5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g7248aaf2d5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7248aaf2d5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g7248aaf2d5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7248aaf2d5_0_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g7248aaf2d5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7248aaf2d5_1_8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g7248aaf2d5_1_8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7248aaf2d5_1_8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g7248aaf2d5_1_8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7248aaf2d5_1_9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g7248aaf2d5_1_9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7248aaf2d5_1_9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g7248aaf2d5_1_9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7248aaf2d5_0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g7248aaf2d5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7248aaf2d5_0_1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g7248aaf2d5_0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7248aaf2d5_1_9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g7248aaf2d5_1_9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7248aaf2d5_1_9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g7248aaf2d5_1_9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17647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dictionary.cambridge.or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m3hpgHeQLjY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KT5_uDQsP98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3"/>
          <p:cNvGraphicFramePr/>
          <p:nvPr/>
        </p:nvGraphicFramePr>
        <p:xfrm>
          <a:off x="0" y="4"/>
          <a:ext cx="9144000" cy="7069445"/>
        </p:xfrm>
        <a:graphic>
          <a:graphicData uri="http://schemas.openxmlformats.org/drawingml/2006/table">
            <a:tbl>
              <a:tblPr firstRow="1" bandRow="1">
                <a:noFill/>
                <a:tableStyleId>{5E1A0467-7A4E-4A76-BF20-7D7979011475}</a:tableStyleId>
              </a:tblPr>
              <a:tblGrid>
                <a:gridCol w="2422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5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6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0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58200">
                <a:tc gridSpan="4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b="1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Title: </a:t>
                      </a:r>
                      <a:r>
                        <a:rPr lang="en-GB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Relationships</a:t>
                      </a:r>
                      <a:endParaRPr sz="24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0">
                        <a:latin typeface="Aharoni"/>
                        <a:ea typeface="Aharoni"/>
                        <a:cs typeface="Aharoni"/>
                        <a:sym typeface="Aharoni"/>
                      </a:endParaRPr>
                    </a:p>
                  </a:txBody>
                  <a:tcPr marL="91450" marR="91450" marT="45725" marB="45725">
                    <a:gradFill>
                      <a:gsLst>
                        <a:gs pos="0">
                          <a:srgbClr val="FFFF7E"/>
                        </a:gs>
                        <a:gs pos="50000">
                          <a:srgbClr val="FFFFB1"/>
                        </a:gs>
                        <a:gs pos="100000">
                          <a:srgbClr val="FFFFD9"/>
                        </a:gs>
                      </a:gsLst>
                      <a:lin ang="2700006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6325">
                <a:tc gridSpan="4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Learning Challenge: </a:t>
                      </a:r>
                      <a:r>
                        <a:rPr lang="en-GB" sz="2200" i="1">
                          <a:solidFill>
                            <a:srgbClr val="002060"/>
                          </a:solidFill>
                        </a:rPr>
                        <a:t>To recognise the value of healthy relationships and understand how expected and unexpected life events can affect your life</a:t>
                      </a:r>
                      <a:endParaRPr sz="2200" b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8050">
                <a:tc gridSpan="5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haroni"/>
                          <a:ea typeface="Aharoni"/>
                          <a:cs typeface="Aharoni"/>
                          <a:sym typeface="Aharoni"/>
                        </a:rPr>
                        <a:t>Learning Outcomes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54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SPaG Focus</a:t>
                      </a:r>
                      <a:endParaRPr sz="22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Accuracy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200"/>
                        <a:buFont typeface="Arial"/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Numeracy Focus</a:t>
                      </a:r>
                      <a:endParaRPr sz="22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200"/>
                        <a:buFont typeface="Arial"/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Surveys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SMSC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Healthy Relationships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66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Terminology:</a:t>
                      </a:r>
                      <a:endParaRPr sz="22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Positive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Negative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Formal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Informal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85" name="Google Shape;85;p13"/>
          <p:cNvGrpSpPr/>
          <p:nvPr/>
        </p:nvGrpSpPr>
        <p:grpSpPr>
          <a:xfrm>
            <a:off x="227719" y="2636825"/>
            <a:ext cx="8816082" cy="2810245"/>
            <a:chOff x="6906" y="477054"/>
            <a:chExt cx="11242135" cy="2810245"/>
          </a:xfrm>
        </p:grpSpPr>
        <p:sp>
          <p:nvSpPr>
            <p:cNvPr id="86" name="Google Shape;86;p13"/>
            <p:cNvSpPr/>
            <p:nvPr/>
          </p:nvSpPr>
          <p:spPr>
            <a:xfrm>
              <a:off x="6906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13"/>
            <p:cNvSpPr txBox="1"/>
            <p:nvPr/>
          </p:nvSpPr>
          <p:spPr>
            <a:xfrm>
              <a:off x="49745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57150" rIns="19050" bIns="19050" anchor="t" anchorCtr="0">
              <a:noAutofit/>
            </a:bodyPr>
            <a:lstStyle/>
            <a:p>
              <a:pPr marL="114300" marR="0" lvl="1" indent="-1460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Char char="•"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</a:t>
              </a: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dentify key facts about healthy relationships 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14300" marR="0" lvl="1" indent="-1460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Char char="•"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Identify the effects of life events on us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13"/>
            <p:cNvSpPr/>
            <p:nvPr/>
          </p:nvSpPr>
          <p:spPr>
            <a:xfrm>
              <a:off x="6906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13"/>
            <p:cNvSpPr txBox="1"/>
            <p:nvPr/>
          </p:nvSpPr>
          <p:spPr>
            <a:xfrm>
              <a:off x="6906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EMERGING</a:t>
              </a:r>
              <a:endParaRPr sz="1800"/>
            </a:p>
          </p:txBody>
        </p:sp>
        <p:sp>
          <p:nvSpPr>
            <p:cNvPr id="90" name="Google Shape;90;p13"/>
            <p:cNvSpPr/>
            <p:nvPr/>
          </p:nvSpPr>
          <p:spPr>
            <a:xfrm>
              <a:off x="1800974" y="2430199"/>
              <a:ext cx="857100" cy="857100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t="-10999" b="-10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13"/>
            <p:cNvSpPr/>
            <p:nvPr/>
          </p:nvSpPr>
          <p:spPr>
            <a:xfrm>
              <a:off x="2870562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13"/>
            <p:cNvSpPr txBox="1"/>
            <p:nvPr/>
          </p:nvSpPr>
          <p:spPr>
            <a:xfrm>
              <a:off x="2913401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53325" rIns="17775" bIns="17775" anchor="t" anchorCtr="0">
              <a:noAutofit/>
            </a:bodyPr>
            <a:lstStyle/>
            <a:p>
              <a:pPr marL="114300" marR="0" lvl="1" indent="-1270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Char char="•"/>
              </a:pPr>
              <a:r>
                <a:rPr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Describe what healthy relationships look like.</a:t>
              </a: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14300" marR="0" lvl="1" indent="-1270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Char char="•"/>
              </a:pPr>
              <a:r>
                <a:rPr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Describe the effects of life events on our relationships.</a:t>
              </a: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14300" marR="0" lvl="1" indent="-1270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Char char="•"/>
              </a:pP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Google Shape;93;p13"/>
            <p:cNvSpPr/>
            <p:nvPr/>
          </p:nvSpPr>
          <p:spPr>
            <a:xfrm>
              <a:off x="2870562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13"/>
            <p:cNvSpPr txBox="1"/>
            <p:nvPr/>
          </p:nvSpPr>
          <p:spPr>
            <a:xfrm>
              <a:off x="2870562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DEVELOPING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95;p13"/>
            <p:cNvSpPr/>
            <p:nvPr/>
          </p:nvSpPr>
          <p:spPr>
            <a:xfrm>
              <a:off x="4664630" y="2430199"/>
              <a:ext cx="857100" cy="857100"/>
            </a:xfrm>
            <a:prstGeom prst="ellipse">
              <a:avLst/>
            </a:prstGeom>
            <a:blipFill rotWithShape="1">
              <a:blip r:embed="rId4">
                <a:alphaModFix/>
              </a:blip>
              <a:stretch>
                <a:fillRect t="-8999" b="-8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13"/>
            <p:cNvSpPr/>
            <p:nvPr/>
          </p:nvSpPr>
          <p:spPr>
            <a:xfrm>
              <a:off x="5734218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13"/>
            <p:cNvSpPr txBox="1"/>
            <p:nvPr/>
          </p:nvSpPr>
          <p:spPr>
            <a:xfrm>
              <a:off x="5777057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72375" rIns="24125" bIns="24125" anchor="t" anchorCtr="0">
              <a:noAutofit/>
            </a:bodyPr>
            <a:lstStyle/>
            <a:p>
              <a:pPr marL="171450" marR="0" lvl="1" indent="-1651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Char char="•"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Evaluate opinions about a major life event and it’s effects on individuals. 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13"/>
            <p:cNvSpPr/>
            <p:nvPr/>
          </p:nvSpPr>
          <p:spPr>
            <a:xfrm>
              <a:off x="5734218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13"/>
            <p:cNvSpPr txBox="1"/>
            <p:nvPr/>
          </p:nvSpPr>
          <p:spPr>
            <a:xfrm>
              <a:off x="5734218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SECURE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13"/>
            <p:cNvSpPr/>
            <p:nvPr/>
          </p:nvSpPr>
          <p:spPr>
            <a:xfrm>
              <a:off x="7528285" y="2430199"/>
              <a:ext cx="857100" cy="857100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 t="-8999" b="-8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13"/>
            <p:cNvSpPr/>
            <p:nvPr/>
          </p:nvSpPr>
          <p:spPr>
            <a:xfrm>
              <a:off x="8597873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13"/>
            <p:cNvSpPr txBox="1"/>
            <p:nvPr/>
          </p:nvSpPr>
          <p:spPr>
            <a:xfrm>
              <a:off x="8640712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300" tIns="60950" rIns="20300" bIns="20300" anchor="t" anchorCtr="0">
              <a:noAutofit/>
            </a:bodyPr>
            <a:lstStyle/>
            <a:p>
              <a:pPr marL="171450" marR="0" lvl="1" indent="-1841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Char char="•"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Explain how organisations can support people in their relationships and why this is important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13"/>
            <p:cNvSpPr/>
            <p:nvPr/>
          </p:nvSpPr>
          <p:spPr>
            <a:xfrm>
              <a:off x="8597873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13"/>
            <p:cNvSpPr txBox="1"/>
            <p:nvPr/>
          </p:nvSpPr>
          <p:spPr>
            <a:xfrm>
              <a:off x="8597873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MASTERY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13"/>
            <p:cNvSpPr/>
            <p:nvPr/>
          </p:nvSpPr>
          <p:spPr>
            <a:xfrm>
              <a:off x="10391941" y="2430199"/>
              <a:ext cx="857100" cy="857100"/>
            </a:xfrm>
            <a:prstGeom prst="ellipse">
              <a:avLst/>
            </a:prstGeom>
            <a:blipFill rotWithShape="1">
              <a:blip r:embed="rId6">
                <a:alphaModFix/>
              </a:blip>
              <a:stretch>
                <a:fillRect t="-15999" b="-15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6" name="Google Shape;106;p13"/>
          <p:cNvSpPr/>
          <p:nvPr/>
        </p:nvSpPr>
        <p:spPr>
          <a:xfrm>
            <a:off x="4832347" y="1835499"/>
            <a:ext cx="1782300" cy="8640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Challenge</a:t>
            </a:r>
            <a:endParaRPr/>
          </a:p>
        </p:txBody>
      </p:sp>
      <p:sp>
        <p:nvSpPr>
          <p:cNvPr id="107" name="Google Shape;107;p13"/>
          <p:cNvSpPr/>
          <p:nvPr/>
        </p:nvSpPr>
        <p:spPr>
          <a:xfrm>
            <a:off x="7181400" y="1701850"/>
            <a:ext cx="1782300" cy="1131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 w="38100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Super Challenge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8983" y="2047391"/>
            <a:ext cx="1981573" cy="1981573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4"/>
          <p:cNvSpPr/>
          <p:nvPr/>
        </p:nvSpPr>
        <p:spPr>
          <a:xfrm>
            <a:off x="3176725" y="1786400"/>
            <a:ext cx="5568600" cy="2399400"/>
          </a:xfrm>
          <a:prstGeom prst="wedgeRoundRectCallout">
            <a:avLst>
              <a:gd name="adj1" fmla="val -64215"/>
              <a:gd name="adj2" fmla="val -203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endParaRPr sz="2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Use the dictionary to find out what the terms </a:t>
            </a:r>
            <a:r>
              <a:rPr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formal relationships (F) </a:t>
            </a: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and  </a:t>
            </a:r>
            <a:r>
              <a:rPr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informal relationships (I) </a:t>
            </a: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mean.</a:t>
            </a:r>
            <a:endParaRPr sz="2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Write the definition below...</a:t>
            </a:r>
            <a:endParaRPr sz="2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4"/>
          <p:cNvSpPr txBox="1"/>
          <p:nvPr/>
        </p:nvSpPr>
        <p:spPr>
          <a:xfrm>
            <a:off x="448475" y="429800"/>
            <a:ext cx="8296800" cy="13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latin typeface="Calibri"/>
                <a:ea typeface="Calibri"/>
                <a:cs typeface="Calibri"/>
                <a:sym typeface="Calibri"/>
              </a:rPr>
              <a:t>LITERACY: Dictionary Task</a:t>
            </a:r>
            <a:endParaRPr sz="22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Calibri"/>
                <a:ea typeface="Calibri"/>
                <a:cs typeface="Calibri"/>
                <a:sym typeface="Calibri"/>
              </a:rPr>
              <a:t>Either use a regular dictionary or click this link to access an online dictionary: </a:t>
            </a:r>
            <a:r>
              <a:rPr lang="en-GB" sz="2000" u="sng">
                <a:solidFill>
                  <a:schemeClr val="hlink"/>
                </a:solidFill>
                <a:hlinkClick r:id="rId4"/>
              </a:rPr>
              <a:t>https://dictionary.cambridge.org/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4"/>
          <p:cNvSpPr txBox="1"/>
          <p:nvPr/>
        </p:nvSpPr>
        <p:spPr>
          <a:xfrm>
            <a:off x="317650" y="4503475"/>
            <a:ext cx="8558400" cy="213030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Formal relationships:</a:t>
            </a: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Informal relationships</a:t>
            </a: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61308" y="316766"/>
            <a:ext cx="1981573" cy="1981573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5"/>
          <p:cNvSpPr/>
          <p:nvPr/>
        </p:nvSpPr>
        <p:spPr>
          <a:xfrm>
            <a:off x="5624675" y="3153500"/>
            <a:ext cx="3195600" cy="3424200"/>
          </a:xfrm>
          <a:prstGeom prst="wedgeRoundRectCallout">
            <a:avLst>
              <a:gd name="adj1" fmla="val 2044"/>
              <a:gd name="adj2" fmla="val -82611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Put an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 or an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 next to the following types of relationships to show that you know which are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formal relationships (F) </a:t>
            </a: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and which are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informal relationships (I)</a:t>
            </a:r>
            <a:endParaRPr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5"/>
          <p:cNvSpPr txBox="1"/>
          <p:nvPr/>
        </p:nvSpPr>
        <p:spPr>
          <a:xfrm>
            <a:off x="469450" y="741750"/>
            <a:ext cx="4725300" cy="5374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91425" bIns="914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Teacher – pupil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Husband-wife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Girlfriend-boyfriend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Head teacher-teacher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Employer-Employee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Friend-Friend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Brother-Sister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6"/>
          <p:cNvSpPr/>
          <p:nvPr/>
        </p:nvSpPr>
        <p:spPr>
          <a:xfrm>
            <a:off x="2092925" y="427525"/>
            <a:ext cx="6727200" cy="1645200"/>
          </a:xfrm>
          <a:prstGeom prst="wedgeRoundRectCallout">
            <a:avLst>
              <a:gd name="adj1" fmla="val -60000"/>
              <a:gd name="adj2" fmla="val -7836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What relationships do you have in your life?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Which are formal? 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Which are informal?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Create a mindmap of all of your relationships, and label them Informal and Formal. Here’s mine as an example...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6"/>
          <p:cNvSpPr/>
          <p:nvPr/>
        </p:nvSpPr>
        <p:spPr>
          <a:xfrm rot="-2081266">
            <a:off x="3913420" y="3998558"/>
            <a:ext cx="1323660" cy="1321079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Miss Robinson</a:t>
            </a:r>
            <a:endParaRPr sz="1200"/>
          </a:p>
        </p:txBody>
      </p:sp>
      <p:grpSp>
        <p:nvGrpSpPr>
          <p:cNvPr id="130" name="Google Shape;130;p16"/>
          <p:cNvGrpSpPr/>
          <p:nvPr/>
        </p:nvGrpSpPr>
        <p:grpSpPr>
          <a:xfrm>
            <a:off x="1978637" y="3295438"/>
            <a:ext cx="2407147" cy="2190413"/>
            <a:chOff x="1978637" y="1202068"/>
            <a:chExt cx="2407147" cy="2190413"/>
          </a:xfrm>
        </p:grpSpPr>
        <p:sp>
          <p:nvSpPr>
            <p:cNvPr id="131" name="Google Shape;131;p16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E0666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E0666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16"/>
            <p:cNvSpPr txBox="1"/>
            <p:nvPr/>
          </p:nvSpPr>
          <p:spPr>
            <a:xfrm rot="-4432199">
              <a:off x="2798390" y="1964894"/>
              <a:ext cx="1304451" cy="562537"/>
            </a:xfrm>
            <a:prstGeom prst="rect">
              <a:avLst/>
            </a:prstGeom>
            <a:solidFill>
              <a:srgbClr val="E0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Brother and Sisters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Informal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34" name="Google Shape;134;p16"/>
          <p:cNvGrpSpPr/>
          <p:nvPr/>
        </p:nvGrpSpPr>
        <p:grpSpPr>
          <a:xfrm>
            <a:off x="4337515" y="4557784"/>
            <a:ext cx="2424506" cy="2097542"/>
            <a:chOff x="4337515" y="2464414"/>
            <a:chExt cx="2424506" cy="2097542"/>
          </a:xfrm>
        </p:grpSpPr>
        <p:sp>
          <p:nvSpPr>
            <p:cNvPr id="135" name="Google Shape;135;p16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16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16"/>
            <p:cNvSpPr txBox="1"/>
            <p:nvPr/>
          </p:nvSpPr>
          <p:spPr>
            <a:xfrm rot="-2245873">
              <a:off x="4639442" y="3207930"/>
              <a:ext cx="1304523" cy="563064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Work Colleagues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38" name="Google Shape;138;p16"/>
          <p:cNvGrpSpPr/>
          <p:nvPr/>
        </p:nvGrpSpPr>
        <p:grpSpPr>
          <a:xfrm>
            <a:off x="3263096" y="2164703"/>
            <a:ext cx="2344104" cy="2370669"/>
            <a:chOff x="3263096" y="71333"/>
            <a:chExt cx="2344104" cy="2370669"/>
          </a:xfrm>
        </p:grpSpPr>
        <p:sp>
          <p:nvSpPr>
            <p:cNvPr id="139" name="Google Shape;139;p16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A4C2F4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  <p:sp>
          <p:nvSpPr>
            <p:cNvPr id="140" name="Google Shape;140;p16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A4C2F4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  <p:sp>
          <p:nvSpPr>
            <p:cNvPr id="141" name="Google Shape;141;p16"/>
            <p:cNvSpPr txBox="1"/>
            <p:nvPr/>
          </p:nvSpPr>
          <p:spPr>
            <a:xfrm>
              <a:off x="3919788" y="1123225"/>
              <a:ext cx="1304400" cy="563100"/>
            </a:xfrm>
            <a:prstGeom prst="rect">
              <a:avLst/>
            </a:pr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Parents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Informal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2" name="Google Shape;142;p16"/>
          <p:cNvGrpSpPr/>
          <p:nvPr/>
        </p:nvGrpSpPr>
        <p:grpSpPr>
          <a:xfrm>
            <a:off x="4593307" y="2897746"/>
            <a:ext cx="2268741" cy="2444000"/>
            <a:chOff x="4593307" y="804376"/>
            <a:chExt cx="2268741" cy="2444000"/>
          </a:xfrm>
        </p:grpSpPr>
        <p:sp>
          <p:nvSpPr>
            <p:cNvPr id="143" name="Google Shape;143;p16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D5A6BD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16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D5A6BD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16"/>
            <p:cNvSpPr txBox="1"/>
            <p:nvPr/>
          </p:nvSpPr>
          <p:spPr>
            <a:xfrm rot="4352156">
              <a:off x="5032997" y="1939707"/>
              <a:ext cx="1304532" cy="562935"/>
            </a:xfrm>
            <a:prstGeom prst="rect">
              <a:avLst/>
            </a:prstGeom>
            <a:solidFill>
              <a:srgbClr val="D5A6B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Children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Informal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6" name="Google Shape;146;p16"/>
          <p:cNvGrpSpPr/>
          <p:nvPr/>
        </p:nvGrpSpPr>
        <p:grpSpPr>
          <a:xfrm>
            <a:off x="2867112" y="4693297"/>
            <a:ext cx="2108006" cy="2437164"/>
            <a:chOff x="2867112" y="2599927"/>
            <a:chExt cx="2108006" cy="2437164"/>
          </a:xfrm>
        </p:grpSpPr>
        <p:sp>
          <p:nvSpPr>
            <p:cNvPr id="147" name="Google Shape;147;p16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6AA84F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16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6AA84F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16"/>
            <p:cNvSpPr txBox="1"/>
            <p:nvPr/>
          </p:nvSpPr>
          <p:spPr>
            <a:xfrm rot="2156063">
              <a:off x="3231785" y="3231412"/>
              <a:ext cx="1304574" cy="562882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Line Manager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7"/>
          <p:cNvSpPr/>
          <p:nvPr/>
        </p:nvSpPr>
        <p:spPr>
          <a:xfrm>
            <a:off x="2298500" y="242025"/>
            <a:ext cx="6727200" cy="1254300"/>
          </a:xfrm>
          <a:prstGeom prst="wedgeRoundRectCallout">
            <a:avLst>
              <a:gd name="adj1" fmla="val -60000"/>
              <a:gd name="adj2" fmla="val -7836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Create a mindmap of all of your relationships, and label them Informal and Formal. Look at my example and the examples of other relationships to help you.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7"/>
          <p:cNvSpPr/>
          <p:nvPr/>
        </p:nvSpPr>
        <p:spPr>
          <a:xfrm rot="-1942041">
            <a:off x="4594477" y="3263122"/>
            <a:ext cx="1726548" cy="1670532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7" name="Google Shape;157;p17"/>
          <p:cNvGrpSpPr/>
          <p:nvPr/>
        </p:nvGrpSpPr>
        <p:grpSpPr>
          <a:xfrm>
            <a:off x="1978544" y="2425459"/>
            <a:ext cx="3225096" cy="2687199"/>
            <a:chOff x="1978637" y="1202068"/>
            <a:chExt cx="2407147" cy="2190413"/>
          </a:xfrm>
        </p:grpSpPr>
        <p:sp>
          <p:nvSpPr>
            <p:cNvPr id="158" name="Google Shape;158;p17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F6B26B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17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F6B26B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0" name="Google Shape;160;p17"/>
          <p:cNvGrpSpPr/>
          <p:nvPr/>
        </p:nvGrpSpPr>
        <p:grpSpPr>
          <a:xfrm>
            <a:off x="3168922" y="4140353"/>
            <a:ext cx="2824306" cy="2989912"/>
            <a:chOff x="2867112" y="2599927"/>
            <a:chExt cx="2108006" cy="2437164"/>
          </a:xfrm>
        </p:grpSpPr>
        <p:sp>
          <p:nvSpPr>
            <p:cNvPr id="161" name="Google Shape;161;p17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EA999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17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EA9999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3" name="Google Shape;163;p17"/>
          <p:cNvGrpSpPr/>
          <p:nvPr/>
        </p:nvGrpSpPr>
        <p:grpSpPr>
          <a:xfrm>
            <a:off x="5138969" y="3974105"/>
            <a:ext cx="3248353" cy="2573265"/>
            <a:chOff x="4337515" y="2464414"/>
            <a:chExt cx="2424506" cy="2097542"/>
          </a:xfrm>
        </p:grpSpPr>
        <p:sp>
          <p:nvSpPr>
            <p:cNvPr id="164" name="Google Shape;164;p17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B6D7A8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17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B6D7A8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6" name="Google Shape;166;p17"/>
          <p:cNvGrpSpPr/>
          <p:nvPr/>
        </p:nvGrpSpPr>
        <p:grpSpPr>
          <a:xfrm>
            <a:off x="3699462" y="1038274"/>
            <a:ext cx="3140630" cy="2908336"/>
            <a:chOff x="3263096" y="71333"/>
            <a:chExt cx="2344104" cy="2370669"/>
          </a:xfrm>
        </p:grpSpPr>
        <p:sp>
          <p:nvSpPr>
            <p:cNvPr id="167" name="Google Shape;167;p17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B4A7D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17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B4A7D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9" name="Google Shape;169;p17"/>
          <p:cNvGrpSpPr/>
          <p:nvPr/>
        </p:nvGrpSpPr>
        <p:grpSpPr>
          <a:xfrm>
            <a:off x="5481678" y="1937571"/>
            <a:ext cx="3039660" cy="2998299"/>
            <a:chOff x="4593307" y="804376"/>
            <a:chExt cx="2268741" cy="2444000"/>
          </a:xfrm>
        </p:grpSpPr>
        <p:sp>
          <p:nvSpPr>
            <p:cNvPr id="170" name="Google Shape;170;p17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17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8124" y="1961651"/>
            <a:ext cx="2934750" cy="2934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8"/>
          <p:cNvSpPr/>
          <p:nvPr/>
        </p:nvSpPr>
        <p:spPr>
          <a:xfrm>
            <a:off x="3905550" y="1793000"/>
            <a:ext cx="4765200" cy="3551400"/>
          </a:xfrm>
          <a:prstGeom prst="wedgeRoundRectCallout">
            <a:avLst>
              <a:gd name="adj1" fmla="val -65295"/>
              <a:gd name="adj2" fmla="val 841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We have lots of relationships in our lives. They aren’t always easy or straightforward.</a:t>
            </a: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Some relationships are good for us and some are harmful to us.</a:t>
            </a: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Let’s think about what ‘good’ and ‘bad’ relationships look like.</a:t>
            </a: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9"/>
          <p:cNvSpPr/>
          <p:nvPr/>
        </p:nvSpPr>
        <p:spPr>
          <a:xfrm rot="-2040900">
            <a:off x="4981149" y="2832840"/>
            <a:ext cx="1804580" cy="1785014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4" name="Google Shape;184;p19"/>
          <p:cNvGrpSpPr/>
          <p:nvPr/>
        </p:nvGrpSpPr>
        <p:grpSpPr>
          <a:xfrm>
            <a:off x="2314949" y="1898071"/>
            <a:ext cx="3307902" cy="2934934"/>
            <a:chOff x="1978637" y="1202068"/>
            <a:chExt cx="2407147" cy="2190413"/>
          </a:xfrm>
        </p:grpSpPr>
        <p:sp>
          <p:nvSpPr>
            <p:cNvPr id="185" name="Google Shape;185;p19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F6B26B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19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F6B26B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7" name="Google Shape;187;p19"/>
          <p:cNvGrpSpPr/>
          <p:nvPr/>
        </p:nvGrpSpPr>
        <p:grpSpPr>
          <a:xfrm>
            <a:off x="3535891" y="3771062"/>
            <a:ext cx="2896821" cy="3265555"/>
            <a:chOff x="2867112" y="2599927"/>
            <a:chExt cx="2108006" cy="2437164"/>
          </a:xfrm>
        </p:grpSpPr>
        <p:sp>
          <p:nvSpPr>
            <p:cNvPr id="188" name="Google Shape;188;p19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EA999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19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EA9999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0" name="Google Shape;190;p19"/>
          <p:cNvGrpSpPr/>
          <p:nvPr/>
        </p:nvGrpSpPr>
        <p:grpSpPr>
          <a:xfrm>
            <a:off x="5556520" y="3589488"/>
            <a:ext cx="3331757" cy="2810497"/>
            <a:chOff x="4337515" y="2464414"/>
            <a:chExt cx="2424506" cy="2097542"/>
          </a:xfrm>
        </p:grpSpPr>
        <p:sp>
          <p:nvSpPr>
            <p:cNvPr id="191" name="Google Shape;191;p19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B6D7A8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19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B6D7A8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3" name="Google Shape;193;p19"/>
          <p:cNvGrpSpPr/>
          <p:nvPr/>
        </p:nvGrpSpPr>
        <p:grpSpPr>
          <a:xfrm>
            <a:off x="4080052" y="382999"/>
            <a:ext cx="3221267" cy="3176459"/>
            <a:chOff x="3263096" y="71333"/>
            <a:chExt cx="2344104" cy="2370669"/>
          </a:xfrm>
        </p:grpSpPr>
        <p:sp>
          <p:nvSpPr>
            <p:cNvPr id="194" name="Google Shape;194;p19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B4A7D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19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B4A7D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6" name="Google Shape;196;p19"/>
          <p:cNvGrpSpPr/>
          <p:nvPr/>
        </p:nvGrpSpPr>
        <p:grpSpPr>
          <a:xfrm>
            <a:off x="5908028" y="1365203"/>
            <a:ext cx="3117704" cy="3274715"/>
            <a:chOff x="4593307" y="804376"/>
            <a:chExt cx="2268741" cy="2444000"/>
          </a:xfrm>
        </p:grpSpPr>
        <p:sp>
          <p:nvSpPr>
            <p:cNvPr id="197" name="Google Shape;197;p19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9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9" name="Google Shape;199;p19"/>
          <p:cNvSpPr/>
          <p:nvPr/>
        </p:nvSpPr>
        <p:spPr>
          <a:xfrm>
            <a:off x="336350" y="2425450"/>
            <a:ext cx="2465700" cy="3836700"/>
          </a:xfrm>
          <a:prstGeom prst="wedgeRoundRectCallout">
            <a:avLst>
              <a:gd name="adj1" fmla="val -12106"/>
              <a:gd name="adj2" fmla="val -70570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What qualities do you think you should see in a good relationship?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Complete the diagram with examples of positive relationship qualities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0"/>
          <p:cNvSpPr/>
          <p:nvPr/>
        </p:nvSpPr>
        <p:spPr>
          <a:xfrm rot="-2008866">
            <a:off x="5033890" y="2819698"/>
            <a:ext cx="1825031" cy="1792265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6" name="Google Shape;206;p20"/>
          <p:cNvGrpSpPr/>
          <p:nvPr/>
        </p:nvGrpSpPr>
        <p:grpSpPr>
          <a:xfrm>
            <a:off x="2314844" y="1893892"/>
            <a:ext cx="3366155" cy="2926830"/>
            <a:chOff x="1978637" y="1202068"/>
            <a:chExt cx="2407147" cy="2190413"/>
          </a:xfrm>
        </p:grpSpPr>
        <p:sp>
          <p:nvSpPr>
            <p:cNvPr id="207" name="Google Shape;207;p20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F6B26B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20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F6B26B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0"/>
          <p:cNvGrpSpPr/>
          <p:nvPr/>
        </p:nvGrpSpPr>
        <p:grpSpPr>
          <a:xfrm>
            <a:off x="3557288" y="3761711"/>
            <a:ext cx="2947835" cy="3256538"/>
            <a:chOff x="2867112" y="2599927"/>
            <a:chExt cx="2108006" cy="2437164"/>
          </a:xfrm>
        </p:grpSpPr>
        <p:sp>
          <p:nvSpPr>
            <p:cNvPr id="210" name="Google Shape;210;p20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EA999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0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EA9999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2" name="Google Shape;212;p20"/>
          <p:cNvGrpSpPr/>
          <p:nvPr/>
        </p:nvGrpSpPr>
        <p:grpSpPr>
          <a:xfrm>
            <a:off x="5613500" y="3580638"/>
            <a:ext cx="3390430" cy="2802736"/>
            <a:chOff x="4337515" y="2464414"/>
            <a:chExt cx="2424506" cy="2097542"/>
          </a:xfrm>
        </p:grpSpPr>
        <p:sp>
          <p:nvSpPr>
            <p:cNvPr id="213" name="Google Shape;213;p20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B6D7A8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20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B6D7A8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5" name="Google Shape;215;p20"/>
          <p:cNvGrpSpPr/>
          <p:nvPr/>
        </p:nvGrpSpPr>
        <p:grpSpPr>
          <a:xfrm>
            <a:off x="4111032" y="383004"/>
            <a:ext cx="3277995" cy="3167687"/>
            <a:chOff x="3263096" y="71333"/>
            <a:chExt cx="2344104" cy="2370669"/>
          </a:xfrm>
        </p:grpSpPr>
        <p:sp>
          <p:nvSpPr>
            <p:cNvPr id="216" name="Google Shape;216;p20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B4A7D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20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B4A7D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8" name="Google Shape;218;p20"/>
          <p:cNvGrpSpPr/>
          <p:nvPr/>
        </p:nvGrpSpPr>
        <p:grpSpPr>
          <a:xfrm>
            <a:off x="5971199" y="1362496"/>
            <a:ext cx="3172608" cy="3265672"/>
            <a:chOff x="4593307" y="804376"/>
            <a:chExt cx="2268741" cy="2444000"/>
          </a:xfrm>
        </p:grpSpPr>
        <p:sp>
          <p:nvSpPr>
            <p:cNvPr id="219" name="Google Shape;219;p20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0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1" name="Google Shape;221;p20"/>
          <p:cNvSpPr/>
          <p:nvPr/>
        </p:nvSpPr>
        <p:spPr>
          <a:xfrm>
            <a:off x="464175" y="2262475"/>
            <a:ext cx="2170800" cy="4483500"/>
          </a:xfrm>
          <a:prstGeom prst="wedgeRoundRectCallout">
            <a:avLst>
              <a:gd name="adj1" fmla="val 4369"/>
              <a:gd name="adj2" fmla="val -71287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qualities do you think you would see in a bad relationship?</a:t>
            </a: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Complete the diagram with examples of negative relationship qualities</a:t>
            </a: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1"/>
          <p:cNvSpPr txBox="1">
            <a:spLocks noGrp="1"/>
          </p:cNvSpPr>
          <p:nvPr>
            <p:ph type="body" idx="1"/>
          </p:nvPr>
        </p:nvSpPr>
        <p:spPr>
          <a:xfrm>
            <a:off x="112125" y="2226775"/>
            <a:ext cx="4839900" cy="4342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14350" lvl="0" indent="-45339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AutoNum type="arabicPeriod"/>
            </a:pPr>
            <a:r>
              <a:rPr lang="en-GB" sz="2000">
                <a:solidFill>
                  <a:srgbClr val="00B050"/>
                </a:solidFill>
              </a:rPr>
              <a:t>You have a row with your manager and he gives you a written warning.  If you get another warning you could get sacked.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000"/>
              <a:buAutoNum type="arabicPeriod"/>
            </a:pPr>
            <a:r>
              <a:rPr lang="en-GB" sz="2000">
                <a:solidFill>
                  <a:srgbClr val="002060"/>
                </a:solidFill>
              </a:rPr>
              <a:t>You have just separated from your partner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B050"/>
              </a:buClr>
              <a:buSzPts val="2000"/>
              <a:buAutoNum type="arabicPeriod"/>
            </a:pPr>
            <a:r>
              <a:rPr lang="en-GB" sz="2000">
                <a:solidFill>
                  <a:srgbClr val="00B050"/>
                </a:solidFill>
              </a:rPr>
              <a:t>You walk out of a teacher’s lesson and do not speak to the teacher that day.  You have their lesson the next day.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000"/>
              <a:buAutoNum type="arabicPeriod"/>
            </a:pPr>
            <a:r>
              <a:rPr lang="en-GB" sz="2000">
                <a:solidFill>
                  <a:srgbClr val="002060"/>
                </a:solidFill>
              </a:rPr>
              <a:t>You and your partner have just got married and have just booked a honeymoon to celebrate your happiness.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B050"/>
              </a:buClr>
              <a:buSzPts val="2000"/>
              <a:buAutoNum type="arabicPeriod"/>
            </a:pPr>
            <a:r>
              <a:rPr lang="en-GB" sz="2000">
                <a:solidFill>
                  <a:srgbClr val="00B050"/>
                </a:solidFill>
              </a:rPr>
              <a:t>You have been stressed at work lately and your best friend books you a spa day as a treat. </a:t>
            </a:r>
            <a:endParaRPr sz="2000"/>
          </a:p>
        </p:txBody>
      </p:sp>
      <p:pic>
        <p:nvPicPr>
          <p:cNvPr id="227" name="Google Shape;227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2576" y="2326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1"/>
          <p:cNvSpPr/>
          <p:nvPr/>
        </p:nvSpPr>
        <p:spPr>
          <a:xfrm>
            <a:off x="2429275" y="232763"/>
            <a:ext cx="6409500" cy="16452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20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Let’s look at some scenarios that might happen in everyday life and relationships.</a:t>
            </a:r>
            <a:endParaRPr sz="20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20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 </a:t>
            </a:r>
            <a:r>
              <a:rPr lang="en-GB" sz="2000" i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one emotional and one physical effect</a:t>
            </a:r>
            <a:r>
              <a:rPr lang="en-GB" sz="20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of the following relationships</a:t>
            </a:r>
            <a:endParaRPr sz="20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21"/>
          <p:cNvSpPr txBox="1"/>
          <p:nvPr/>
        </p:nvSpPr>
        <p:spPr>
          <a:xfrm>
            <a:off x="5363075" y="2226675"/>
            <a:ext cx="3587700" cy="4342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1"/>
          <p:cNvSpPr/>
          <p:nvPr/>
        </p:nvSpPr>
        <p:spPr>
          <a:xfrm>
            <a:off x="4765100" y="2738750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21"/>
          <p:cNvSpPr/>
          <p:nvPr/>
        </p:nvSpPr>
        <p:spPr>
          <a:xfrm>
            <a:off x="4765100" y="3368463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21"/>
          <p:cNvSpPr/>
          <p:nvPr/>
        </p:nvSpPr>
        <p:spPr>
          <a:xfrm>
            <a:off x="4765100" y="4202125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21"/>
          <p:cNvSpPr/>
          <p:nvPr/>
        </p:nvSpPr>
        <p:spPr>
          <a:xfrm>
            <a:off x="4765100" y="5027250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21"/>
          <p:cNvSpPr/>
          <p:nvPr/>
        </p:nvSpPr>
        <p:spPr>
          <a:xfrm>
            <a:off x="4765100" y="6057900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2"/>
          <p:cNvSpPr txBox="1">
            <a:spLocks noGrp="1"/>
          </p:cNvSpPr>
          <p:nvPr>
            <p:ph type="body" idx="1"/>
          </p:nvPr>
        </p:nvSpPr>
        <p:spPr>
          <a:xfrm>
            <a:off x="341650" y="2874300"/>
            <a:ext cx="3564000" cy="3209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Death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Having a baby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Getting pregnant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Becoming severely ill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Bankruptcy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Losing your job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Divorce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Getting you GCSE results</a:t>
            </a:r>
            <a:endParaRPr sz="2200">
              <a:solidFill>
                <a:srgbClr val="002060"/>
              </a:solidFill>
            </a:endParaRPr>
          </a:p>
          <a:p>
            <a:pPr marL="514350" lvl="0" indent="-32639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960"/>
              <a:buNone/>
            </a:pPr>
            <a:endParaRPr sz="2960"/>
          </a:p>
          <a:p>
            <a:pPr marL="514350" lvl="0" indent="-32639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960"/>
              <a:buNone/>
            </a:pPr>
            <a:endParaRPr sz="2960"/>
          </a:p>
        </p:txBody>
      </p:sp>
      <p:graphicFrame>
        <p:nvGraphicFramePr>
          <p:cNvPr id="240" name="Google Shape;240;p22"/>
          <p:cNvGraphicFramePr/>
          <p:nvPr/>
        </p:nvGraphicFramePr>
        <p:xfrm>
          <a:off x="4238762" y="2440465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{E5166402-547B-47CA-A5AC-5AA6C1B370B8}</a:tableStyleId>
              </a:tblPr>
              <a:tblGrid>
                <a:gridCol w="2374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09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/>
                        <a:t>Expected Life Event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Unexpected Life Event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8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41" name="Google Shape;241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2126" y="2595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2"/>
          <p:cNvSpPr/>
          <p:nvPr/>
        </p:nvSpPr>
        <p:spPr>
          <a:xfrm>
            <a:off x="2488325" y="259625"/>
            <a:ext cx="6409500" cy="18774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400"/>
              <a:buFont typeface="Calibri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The following events can affect relationships in your life</a:t>
            </a:r>
            <a:endParaRPr sz="2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35"/>
              <a:buFont typeface="Arial"/>
              <a:buNone/>
            </a:pPr>
            <a:endParaRPr sz="2035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35"/>
              <a:buFont typeface="Arial"/>
              <a:buNone/>
            </a:pPr>
            <a:r>
              <a:rPr lang="en-GB" sz="2035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Some of them are always expected life events and some are unexpected.  Complete the table and put them in the correct column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400"/>
              <a:buFont typeface="Calibri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.  </a:t>
            </a:r>
            <a:endParaRPr sz="20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Google Shape;247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826" y="2793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23"/>
          <p:cNvSpPr/>
          <p:nvPr/>
        </p:nvSpPr>
        <p:spPr>
          <a:xfrm>
            <a:off x="2373200" y="279400"/>
            <a:ext cx="6409500" cy="31497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As we have seen, l</a:t>
            </a:r>
            <a:r>
              <a:rPr lang="en-GB" sz="20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ife can be and is unpredictable. </a:t>
            </a:r>
            <a:endParaRPr sz="20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There are lots of life events that we can plan for, and a lot that just happen to us.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These events can be happy or sad and they can have an effect on our physical and mental health and well being.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 about your life and complete the table with 5 life events you could plan for (predictable) and 5 events that you couldn’t plan for. (Unpredictable)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49" name="Google Shape;249;p23"/>
          <p:cNvGraphicFramePr/>
          <p:nvPr/>
        </p:nvGraphicFramePr>
        <p:xfrm>
          <a:off x="349850" y="3780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{440A91DD-3A69-4803-902F-0E6F5E705FDE}</a:tableStyleId>
              </a:tblPr>
              <a:tblGrid>
                <a:gridCol w="4222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Predictable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Unpredictable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 Starting secondary school</a:t>
                      </a: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Having an argument</a:t>
                      </a: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826" y="2793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24"/>
          <p:cNvSpPr/>
          <p:nvPr/>
        </p:nvSpPr>
        <p:spPr>
          <a:xfrm>
            <a:off x="2373200" y="279400"/>
            <a:ext cx="6409500" cy="37008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These events have an effect on our Physical and Mental Health. The effects are Physical and Emotional and can be positive or negative.</a:t>
            </a:r>
            <a:endParaRPr sz="18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For example an argument might make your heart race. This is a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Physical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effect.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Finding out that you have to move house to another area might make you feel nervous and worried.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This is an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Emotional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effect.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 table with positive and negative examples of the physical and emotional effects of life events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56" name="Google Shape;256;p24"/>
          <p:cNvGraphicFramePr/>
          <p:nvPr/>
        </p:nvGraphicFramePr>
        <p:xfrm>
          <a:off x="443300" y="42854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{440A91DD-3A69-4803-902F-0E6F5E705FDE}</a:tableStyleId>
              </a:tblPr>
              <a:tblGrid>
                <a:gridCol w="4222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Physical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Emotional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5"/>
          <p:cNvSpPr txBox="1">
            <a:spLocks noGrp="1"/>
          </p:cNvSpPr>
          <p:nvPr>
            <p:ph type="title"/>
          </p:nvPr>
        </p:nvSpPr>
        <p:spPr>
          <a:xfrm>
            <a:off x="457194" y="3027064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400">
                <a:solidFill>
                  <a:srgbClr val="FF0000"/>
                </a:solidFill>
              </a:rPr>
              <a:t/>
            </a:r>
            <a:br>
              <a:rPr lang="en-GB" sz="2400">
                <a:solidFill>
                  <a:srgbClr val="FF0000"/>
                </a:solidFill>
              </a:rPr>
            </a:br>
            <a:r>
              <a:rPr lang="en-GB" sz="5400" u="sng">
                <a:solidFill>
                  <a:schemeClr val="hlink"/>
                </a:solidFill>
                <a:hlinkClick r:id="rId3"/>
              </a:rPr>
              <a:t/>
            </a:r>
            <a:br>
              <a:rPr lang="en-GB" sz="5400" u="sng">
                <a:solidFill>
                  <a:schemeClr val="hlink"/>
                </a:solidFill>
                <a:hlinkClick r:id="rId3"/>
              </a:rPr>
            </a:br>
            <a:r>
              <a:rPr lang="en-GB" sz="5400"/>
              <a:t/>
            </a:r>
            <a:br>
              <a:rPr lang="en-GB" sz="5400"/>
            </a:br>
            <a:r>
              <a:rPr lang="en-GB" sz="2400">
                <a:solidFill>
                  <a:srgbClr val="FF0000"/>
                </a:solidFill>
              </a:rPr>
              <a:t/>
            </a:r>
            <a:br>
              <a:rPr lang="en-GB" sz="2400">
                <a:solidFill>
                  <a:srgbClr val="FF0000"/>
                </a:solidFill>
              </a:rPr>
            </a:br>
            <a:r>
              <a:rPr lang="en-GB" sz="2400"/>
              <a:t/>
            </a:r>
            <a:br>
              <a:rPr lang="en-GB" sz="2400"/>
            </a:br>
            <a:endParaRPr sz="2400"/>
          </a:p>
        </p:txBody>
      </p:sp>
      <p:pic>
        <p:nvPicPr>
          <p:cNvPr id="262" name="Google Shape;262;p25" descr="http://t1.gstatic.com/images?q=tbn:ANd9GcQbAD2YwZb63urR8RYEBUdAfU3XZdyYH4roqggaK2iMv-LnB8dt:www.bangstyle.com/wp-content/uploads/2011/09/marriage5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1520" y="4005064"/>
            <a:ext cx="1847850" cy="246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5901" y="18594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25"/>
          <p:cNvSpPr/>
          <p:nvPr/>
        </p:nvSpPr>
        <p:spPr>
          <a:xfrm>
            <a:off x="2099375" y="298100"/>
            <a:ext cx="6888900" cy="19818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Marriage is a very important type of relationship which can massively affect our lives in both a positive and negative way</a:t>
            </a:r>
            <a:b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Can you think of some ways in which marriage might affect your life whilst watching this clip</a:t>
            </a: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1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http://www.youtube.com/watch?v=m3hpgHeQLjY</a:t>
            </a: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5"/>
          <p:cNvSpPr txBox="1"/>
          <p:nvPr/>
        </p:nvSpPr>
        <p:spPr>
          <a:xfrm>
            <a:off x="2410575" y="2634825"/>
            <a:ext cx="6577800" cy="3961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Write here: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6"/>
          <p:cNvSpPr txBox="1">
            <a:spLocks noGrp="1"/>
          </p:cNvSpPr>
          <p:nvPr>
            <p:ph type="title"/>
          </p:nvPr>
        </p:nvSpPr>
        <p:spPr>
          <a:xfrm>
            <a:off x="830950" y="2068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lang="en-GB">
                <a:solidFill>
                  <a:srgbClr val="FF0000"/>
                </a:solidFill>
              </a:rPr>
              <a:t>Survey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271" name="Google Shape;271;p26" descr="http://t2.gstatic.com/images?q=tbn:ANd9GcQXyMWvEARQoD3bkWnFGjqjtuUbxaSIdVWQ7XlqrXyCHNzZrjmkr7LXLpmS:www.researchtoaction.org/wp-content/uploads/2011/09/survey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2080082" cy="1556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7364" y="22798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26"/>
          <p:cNvSpPr/>
          <p:nvPr/>
        </p:nvSpPr>
        <p:spPr>
          <a:xfrm>
            <a:off x="2765625" y="1468075"/>
            <a:ext cx="6203400" cy="43164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lang="en-GB" sz="2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On the next pages are some statements about marriage… But do you agree or disagree?!</a:t>
            </a: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endParaRPr sz="20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lang="en-GB" sz="20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Read through the statements and tick in the agree or disagree box to share your opinion.</a:t>
            </a:r>
            <a:endParaRPr sz="20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endParaRPr sz="20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rgbClr val="00B050"/>
              </a:buClr>
              <a:buSzPts val="3200"/>
              <a:buFont typeface="Arial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You should also ask as many people in your house and via email/text as you can to see if they agree or disagree with these statements.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lang="en-GB" sz="20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You can add this information to your sheet too.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8" name="Google Shape;278;p27"/>
          <p:cNvGraphicFramePr/>
          <p:nvPr/>
        </p:nvGraphicFramePr>
        <p:xfrm>
          <a:off x="266275" y="504525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{E5166402-547B-47CA-A5AC-5AA6C1B370B8}</a:tableStyleId>
              </a:tblPr>
              <a:tblGrid>
                <a:gridCol w="537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4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4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0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Statement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Agree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Disagree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Marriage is old fashioned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Divorce is too easy nowadays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09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Divorce should be illegal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90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Marriage is just a piece of paper.  It does not mean anything.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3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Marriage means forever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Having children with someone is a bigger commitment than getting married to someone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45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 legal age to marry should be raised from 16 to 18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If a woman gets married she should take the surname of her husband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8"/>
          <p:cNvSpPr txBox="1">
            <a:spLocks noGrp="1"/>
          </p:cNvSpPr>
          <p:nvPr>
            <p:ph type="title"/>
          </p:nvPr>
        </p:nvSpPr>
        <p:spPr>
          <a:xfrm>
            <a:off x="3764750" y="4783700"/>
            <a:ext cx="50553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400"/>
              <a:buFont typeface="Calibri"/>
              <a:buNone/>
            </a:pPr>
            <a:r>
              <a:rPr lang="en-GB" sz="2200" u="sng">
                <a:solidFill>
                  <a:schemeClr val="hlink"/>
                </a:solidFill>
                <a:hlinkClick r:id="rId3"/>
              </a:rPr>
              <a:t>http://www.youtube.com/watch?v=KT5_uDQsP98</a:t>
            </a:r>
            <a:endParaRPr/>
          </a:p>
        </p:txBody>
      </p:sp>
      <p:sp>
        <p:nvSpPr>
          <p:cNvPr id="284" name="Google Shape;284;p28"/>
          <p:cNvSpPr txBox="1">
            <a:spLocks noGrp="1"/>
          </p:cNvSpPr>
          <p:nvPr>
            <p:ph type="body" idx="1"/>
          </p:nvPr>
        </p:nvSpPr>
        <p:spPr>
          <a:xfrm>
            <a:off x="311200" y="2781175"/>
            <a:ext cx="8229600" cy="8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None/>
            </a:pPr>
            <a:r>
              <a:rPr lang="en-GB">
                <a:solidFill>
                  <a:srgbClr val="7030A0"/>
                </a:solidFill>
              </a:rPr>
              <a:t>Watch the clip 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</p:txBody>
      </p:sp>
      <p:pic>
        <p:nvPicPr>
          <p:cNvPr id="285" name="Google Shape;285;p28" descr="http://t3.gstatic.com/images?q=tbn:ANd9GcT--LyK7n5jxZkQcZ71m405Zq76kBW7ByZqHsKH7Tg6OwNq2tV7:donationsstatic.ebay.com/extend/logos/MF25764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201" y="4947479"/>
            <a:ext cx="3023325" cy="155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1189" y="1681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28"/>
          <p:cNvSpPr/>
          <p:nvPr/>
        </p:nvSpPr>
        <p:spPr>
          <a:xfrm>
            <a:off x="2267750" y="329100"/>
            <a:ext cx="6203400" cy="19506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Relationships are tricky.</a:t>
            </a: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Sometimes we need help to work out problems and improve our relationships. Organisations like Relate help people to do this.</a:t>
            </a: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959"/>
              <a:buFont typeface="Calibri"/>
              <a:buNone/>
            </a:pPr>
            <a:r>
              <a:rPr lang="en-GB" sz="3959">
                <a:solidFill>
                  <a:srgbClr val="00B050"/>
                </a:solidFill>
              </a:rPr>
              <a:t>RELATE</a:t>
            </a:r>
            <a:br>
              <a:rPr lang="en-GB" sz="3959">
                <a:solidFill>
                  <a:srgbClr val="00B050"/>
                </a:solidFill>
              </a:rPr>
            </a:br>
            <a:endParaRPr sz="3959">
              <a:solidFill>
                <a:srgbClr val="00B050"/>
              </a:solidFill>
            </a:endParaRPr>
          </a:p>
        </p:txBody>
      </p:sp>
      <p:pic>
        <p:nvPicPr>
          <p:cNvPr id="293" name="Google Shape;293;p29" descr="http://t3.gstatic.com/images?q=tbn:ANd9GcT--LyK7n5jxZkQcZ71m405Zq76kBW7ByZqHsKH7Tg6OwNq2tV7:donationsstatic.ebay.com/extend/logos/MF25764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2171700" cy="111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3164" y="15696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29"/>
          <p:cNvSpPr/>
          <p:nvPr/>
        </p:nvSpPr>
        <p:spPr>
          <a:xfrm>
            <a:off x="2171700" y="1114425"/>
            <a:ext cx="6701700" cy="5231400"/>
          </a:xfrm>
          <a:prstGeom prst="wedgeRoundRectCallout">
            <a:avLst>
              <a:gd name="adj1" fmla="val -60416"/>
              <a:gd name="adj2" fmla="val -699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4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Relate is the biggest organisation specialising in relationship counselling and support in the United Kingdom. </a:t>
            </a: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4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They offer counselling for individuals, couples and families over the telephone, on the Internet as well as face-to-face sessions. </a:t>
            </a: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4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This charity is for anybody in need of help with a relationship issue.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20066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ts val="2240"/>
              <a:buFont typeface="Arial"/>
              <a:buNone/>
            </a:pP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rgbClr val="FF0000"/>
              </a:buClr>
              <a:buSzPts val="2240"/>
              <a:buChar char="•"/>
            </a:pPr>
            <a:r>
              <a:rPr lang="en-GB" sz="224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Relate was created in 1938 after an increase in divorce figures and over 8,000 customers were seen in the first few years. 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ts val="2240"/>
              <a:buFont typeface="Arial"/>
              <a:buNone/>
            </a:pPr>
            <a:endParaRPr sz="224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rgbClr val="7030A0"/>
              </a:buClr>
              <a:buSzPts val="2240"/>
              <a:buChar char="•"/>
            </a:pPr>
            <a:r>
              <a:rPr lang="en-GB" sz="224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This charity currently has over 400 branches around England, Wales and Northern Ireland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20066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ts val="2240"/>
              <a:buFont typeface="Arial"/>
              <a:buNone/>
            </a:pPr>
            <a:endParaRPr sz="224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0"/>
          <p:cNvSpPr txBox="1">
            <a:spLocks noGrp="1"/>
          </p:cNvSpPr>
          <p:nvPr>
            <p:ph type="body" idx="1"/>
          </p:nvPr>
        </p:nvSpPr>
        <p:spPr>
          <a:xfrm>
            <a:off x="405600" y="2159450"/>
            <a:ext cx="8332800" cy="41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r>
              <a:rPr lang="en-GB" sz="2200" b="1"/>
              <a:t>Relate is an important charity because</a:t>
            </a: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r>
              <a:rPr lang="en-GB" sz="2200" b="1"/>
              <a:t>It helps people to</a:t>
            </a: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240"/>
              <a:buNone/>
            </a:pPr>
            <a:endParaRPr sz="2200" b="1"/>
          </a:p>
        </p:txBody>
      </p:sp>
      <p:pic>
        <p:nvPicPr>
          <p:cNvPr id="301" name="Google Shape;301;p30" descr="http://t3.gstatic.com/images?q=tbn:ANd9GcT--LyK7n5jxZkQcZ71m405Zq76kBW7ByZqHsKH7Tg6OwNq2tV7:donationsstatic.ebay.com/extend/logos/MF25764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72475" y="293400"/>
            <a:ext cx="2171700" cy="111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1864" y="2055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0"/>
          <p:cNvSpPr/>
          <p:nvPr/>
        </p:nvSpPr>
        <p:spPr>
          <a:xfrm>
            <a:off x="1927225" y="293400"/>
            <a:ext cx="3282300" cy="708900"/>
          </a:xfrm>
          <a:prstGeom prst="wedgeRoundRectCallout">
            <a:avLst>
              <a:gd name="adj1" fmla="val -60416"/>
              <a:gd name="adj2" fmla="val -699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4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Complete the sentences</a:t>
            </a:r>
            <a:endParaRPr sz="224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1"/>
          <p:cNvSpPr txBox="1">
            <a:spLocks noGrp="1"/>
          </p:cNvSpPr>
          <p:nvPr>
            <p:ph type="title"/>
          </p:nvPr>
        </p:nvSpPr>
        <p:spPr>
          <a:xfrm>
            <a:off x="3914100" y="0"/>
            <a:ext cx="52299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400"/>
              <a:buFont typeface="Calibri"/>
              <a:buNone/>
            </a:pPr>
            <a:r>
              <a:rPr lang="en-GB">
                <a:solidFill>
                  <a:srgbClr val="00B050"/>
                </a:solidFill>
              </a:rPr>
              <a:t>Plenary</a:t>
            </a:r>
            <a:endParaRPr>
              <a:solidFill>
                <a:srgbClr val="00B050"/>
              </a:solidFill>
            </a:endParaRPr>
          </a:p>
        </p:txBody>
      </p:sp>
      <p:sp>
        <p:nvSpPr>
          <p:cNvPr id="309" name="Google Shape;309;p31"/>
          <p:cNvSpPr txBox="1">
            <a:spLocks noGrp="1"/>
          </p:cNvSpPr>
          <p:nvPr>
            <p:ph type="body" idx="1"/>
          </p:nvPr>
        </p:nvSpPr>
        <p:spPr>
          <a:xfrm>
            <a:off x="452850" y="1973900"/>
            <a:ext cx="8238300" cy="45261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 sz="2000"/>
              <a:t>1.  List 5 things you have learnt</a:t>
            </a: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 sz="2000"/>
              <a:t>2. Have you found anything surprising?</a:t>
            </a: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 sz="2000"/>
              <a:t>3.  Have you changed your viewpoints on anything?  Explain your answer.</a:t>
            </a:r>
            <a:endParaRPr sz="2000"/>
          </a:p>
        </p:txBody>
      </p:sp>
      <p:pic>
        <p:nvPicPr>
          <p:cNvPr id="310" name="Google Shape;310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1864" y="2055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31"/>
          <p:cNvSpPr/>
          <p:nvPr/>
        </p:nvSpPr>
        <p:spPr>
          <a:xfrm>
            <a:off x="1927225" y="293400"/>
            <a:ext cx="3282300" cy="708900"/>
          </a:xfrm>
          <a:prstGeom prst="wedgeRoundRectCallout">
            <a:avLst>
              <a:gd name="adj1" fmla="val -60416"/>
              <a:gd name="adj2" fmla="val -699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24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Let’s check our learning…</a:t>
            </a: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1105</Words>
  <Application>Microsoft Office PowerPoint</Application>
  <PresentationFormat>On-screen Show (4:3)</PresentationFormat>
  <Paragraphs>172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Aharoni</vt:lpstr>
      <vt:lpstr>Roboto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</vt:lpstr>
      <vt:lpstr>Survey</vt:lpstr>
      <vt:lpstr>PowerPoint Presentation</vt:lpstr>
      <vt:lpstr>http://www.youtube.com/watch?v=KT5_uDQsP98</vt:lpstr>
      <vt:lpstr>RELATE </vt:lpstr>
      <vt:lpstr>PowerPoint Presentation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Robinson</dc:creator>
  <cp:lastModifiedBy>Clare Robinson</cp:lastModifiedBy>
  <cp:revision>1</cp:revision>
  <dcterms:modified xsi:type="dcterms:W3CDTF">2020-03-30T15:48:43Z</dcterms:modified>
</cp:coreProperties>
</file>