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9" r:id="rId3"/>
    <p:sldId id="257" r:id="rId4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0821A"/>
    <a:srgbClr val="F6B476"/>
    <a:srgbClr val="75BDC9"/>
    <a:srgbClr val="FF7C80"/>
    <a:srgbClr val="E6E6E6"/>
    <a:srgbClr val="FF99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103" autoAdjust="0"/>
    <p:restoredTop sz="94660"/>
  </p:normalViewPr>
  <p:slideViewPr>
    <p:cSldViewPr snapToGrid="0">
      <p:cViewPr varScale="1">
        <p:scale>
          <a:sx n="128" d="100"/>
          <a:sy n="128" d="100"/>
        </p:scale>
        <p:origin x="1962" y="1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11" Type="http://schemas.openxmlformats.org/officeDocument/2006/relationships/customXml" Target="../customXml/item3.xml"/><Relationship Id="rId5" Type="http://schemas.openxmlformats.org/officeDocument/2006/relationships/presProps" Target="presProps.xml"/><Relationship Id="rId10" Type="http://schemas.openxmlformats.org/officeDocument/2006/relationships/customXml" Target="../customXml/item2.xml"/><Relationship Id="rId4" Type="http://schemas.openxmlformats.org/officeDocument/2006/relationships/slide" Target="slides/slide3.xml"/><Relationship Id="rId9" Type="http://schemas.openxmlformats.org/officeDocument/2006/relationships/customXml" Target="../customXml/item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79194A-4C81-4980-8F56-8C24E1C09FCA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0D30F0-851F-4F70-AE04-F257B4AC2B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0882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79194A-4C81-4980-8F56-8C24E1C09FCA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0D30F0-851F-4F70-AE04-F257B4AC2B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52925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79194A-4C81-4980-8F56-8C24E1C09FCA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0D30F0-851F-4F70-AE04-F257B4AC2B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49128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79194A-4C81-4980-8F56-8C24E1C09FCA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0D30F0-851F-4F70-AE04-F257B4AC2B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18633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79194A-4C81-4980-8F56-8C24E1C09FCA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0D30F0-851F-4F70-AE04-F257B4AC2B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75359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79194A-4C81-4980-8F56-8C24E1C09FCA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0D30F0-851F-4F70-AE04-F257B4AC2B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25749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79194A-4C81-4980-8F56-8C24E1C09FCA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0D30F0-851F-4F70-AE04-F257B4AC2B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36432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79194A-4C81-4980-8F56-8C24E1C09FCA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0D30F0-851F-4F70-AE04-F257B4AC2B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24424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79194A-4C81-4980-8F56-8C24E1C09FCA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0D30F0-851F-4F70-AE04-F257B4AC2B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70343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79194A-4C81-4980-8F56-8C24E1C09FCA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0D30F0-851F-4F70-AE04-F257B4AC2B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54174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79194A-4C81-4980-8F56-8C24E1C09FCA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0D30F0-851F-4F70-AE04-F257B4AC2B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77465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79194A-4C81-4980-8F56-8C24E1C09FCA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0D30F0-851F-4F70-AE04-F257B4AC2B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47398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2FA3BCA8-3F30-48A7-A749-B48F54EC05A6}"/>
              </a:ext>
            </a:extLst>
          </p:cNvPr>
          <p:cNvSpPr txBox="1"/>
          <p:nvPr/>
        </p:nvSpPr>
        <p:spPr>
          <a:xfrm>
            <a:off x="101183" y="421400"/>
            <a:ext cx="6655633" cy="53181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500"/>
              </a:spcAft>
            </a:pPr>
            <a:r>
              <a:rPr lang="en-GB" sz="2800" b="1" dirty="0">
                <a:solidFill>
                  <a:srgbClr val="F0821A"/>
                </a:solidFill>
                <a:effectLst/>
                <a:latin typeface="Twinkl Light" charset="0"/>
                <a:ea typeface="Calibri" panose="020F0502020204030204" pitchFamily="34" charset="0"/>
                <a:cs typeface="Calibri Light" panose="020F0302020204030204" pitchFamily="34" charset="0"/>
              </a:rPr>
              <a:t>Flowcharts &amp; Pseudocode</a:t>
            </a:r>
            <a:r>
              <a:rPr lang="en-GB" sz="2800" b="1" dirty="0">
                <a:solidFill>
                  <a:srgbClr val="F0821A"/>
                </a:solidFill>
                <a:effectLst/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800" b="1" dirty="0">
                <a:solidFill>
                  <a:srgbClr val="F0821A"/>
                </a:solidFill>
                <a:effectLst/>
                <a:latin typeface="Twinkl Light" charset="0"/>
                <a:ea typeface="Calibri" panose="020F0502020204030204" pitchFamily="34" charset="0"/>
                <a:cs typeface="Calibri Light" panose="020F0302020204030204" pitchFamily="34" charset="0"/>
              </a:rPr>
              <a:t>Lesson Two</a:t>
            </a:r>
            <a:endParaRPr lang="en-GB" sz="1100" b="1" dirty="0">
              <a:solidFill>
                <a:srgbClr val="F0821A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Table 6">
            <a:extLst>
              <a:ext uri="{FF2B5EF4-FFF2-40B4-BE49-F238E27FC236}">
                <a16:creationId xmlns:a16="http://schemas.microsoft.com/office/drawing/2014/main" id="{1A70B8D2-2163-4224-AE75-32120C920D6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43745914"/>
              </p:ext>
            </p:extLst>
          </p:nvPr>
        </p:nvGraphicFramePr>
        <p:xfrm>
          <a:off x="101183" y="88035"/>
          <a:ext cx="6655634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27817">
                  <a:extLst>
                    <a:ext uri="{9D8B030D-6E8A-4147-A177-3AD203B41FA5}">
                      <a16:colId xmlns:a16="http://schemas.microsoft.com/office/drawing/2014/main" val="775197364"/>
                    </a:ext>
                  </a:extLst>
                </a:gridCol>
                <a:gridCol w="3327817">
                  <a:extLst>
                    <a:ext uri="{9D8B030D-6E8A-4147-A177-3AD203B41FA5}">
                      <a16:colId xmlns:a16="http://schemas.microsoft.com/office/drawing/2014/main" val="144910177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tx1"/>
                          </a:solidFill>
                          <a:latin typeface="Twinkl Light" charset="0"/>
                        </a:rPr>
                        <a:t>Name: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tx1"/>
                          </a:solidFill>
                          <a:latin typeface="Twinkl Light" charset="0"/>
                        </a:rPr>
                        <a:t>Date: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3679133"/>
                  </a:ext>
                </a:extLst>
              </a:tr>
            </a:tbl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3D08E06A-1A0F-4282-95F6-0D83721038DB}"/>
              </a:ext>
            </a:extLst>
          </p:cNvPr>
          <p:cNvSpPr txBox="1"/>
          <p:nvPr/>
        </p:nvSpPr>
        <p:spPr>
          <a:xfrm>
            <a:off x="101183" y="963411"/>
            <a:ext cx="6655633" cy="10797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500"/>
              </a:spcAft>
            </a:pPr>
            <a:r>
              <a:rPr lang="en-GB" sz="1200" b="1" dirty="0">
                <a:latin typeface="Twinkl Light" charset="0"/>
              </a:rPr>
              <a:t>Flowchart Challenge 1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sz="1200" dirty="0">
                <a:solidFill>
                  <a:prstClr val="black"/>
                </a:solidFill>
                <a:latin typeface="Twinkl Light" pitchFamily="2" charset="0"/>
                <a:cs typeface="Arial" panose="020B0604020202020204" pitchFamily="34" charset="0"/>
              </a:rPr>
              <a:t>Flo the hedgehog is very hungry! Using your knowledge of flowcharts, put these instructions </a:t>
            </a:r>
            <a:br>
              <a:rPr lang="en-GB" sz="1200" dirty="0">
                <a:solidFill>
                  <a:prstClr val="black"/>
                </a:solidFill>
                <a:latin typeface="Twinkl Light" pitchFamily="2" charset="0"/>
                <a:cs typeface="Arial" panose="020B0604020202020204" pitchFamily="34" charset="0"/>
              </a:rPr>
            </a:br>
            <a:r>
              <a:rPr lang="en-GB" sz="1200" dirty="0">
                <a:solidFill>
                  <a:prstClr val="black"/>
                </a:solidFill>
                <a:latin typeface="Twinkl Light" pitchFamily="2" charset="0"/>
                <a:cs typeface="Arial" panose="020B0604020202020204" pitchFamily="34" charset="0"/>
              </a:rPr>
              <a:t>into the right order to help her make her recipe for </a:t>
            </a:r>
            <a:r>
              <a:rPr lang="en-GB" sz="1200" b="1" dirty="0">
                <a:solidFill>
                  <a:prstClr val="black"/>
                </a:solidFill>
                <a:latin typeface="Twinkl Light" pitchFamily="2" charset="0"/>
                <a:cs typeface="Arial" panose="020B0604020202020204" pitchFamily="34" charset="0"/>
              </a:rPr>
              <a:t>Slimy Snail Soup</a:t>
            </a:r>
            <a:r>
              <a:rPr lang="en-GB" sz="1200" dirty="0">
                <a:solidFill>
                  <a:prstClr val="black"/>
                </a:solidFill>
                <a:latin typeface="Twinkl Light" pitchFamily="2" charset="0"/>
                <a:cs typeface="Arial" panose="020B0604020202020204" pitchFamily="34" charset="0"/>
              </a:rPr>
              <a:t>. The first two have been done for you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sz="1200" dirty="0">
              <a:solidFill>
                <a:prstClr val="black"/>
              </a:solidFill>
              <a:cs typeface="Arial" panose="020B0604020202020204" pitchFamily="34" charset="0"/>
            </a:endParaRPr>
          </a:p>
        </p:txBody>
      </p:sp>
      <p:sp>
        <p:nvSpPr>
          <p:cNvPr id="28" name="Rectangle: Rounded Corners 27">
            <a:extLst>
              <a:ext uri="{FF2B5EF4-FFF2-40B4-BE49-F238E27FC236}">
                <a16:creationId xmlns:a16="http://schemas.microsoft.com/office/drawing/2014/main" id="{721E4197-B8DA-4923-BAE1-5A8479258F21}"/>
              </a:ext>
            </a:extLst>
          </p:cNvPr>
          <p:cNvSpPr/>
          <p:nvPr/>
        </p:nvSpPr>
        <p:spPr>
          <a:xfrm>
            <a:off x="2622931" y="3707147"/>
            <a:ext cx="1597259" cy="391628"/>
          </a:xfrm>
          <a:prstGeom prst="roundRect">
            <a:avLst>
              <a:gd name="adj" fmla="val 50000"/>
            </a:avLst>
          </a:prstGeom>
          <a:solidFill>
            <a:srgbClr val="F0821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>
                <a:solidFill>
                  <a:schemeClr val="tx1"/>
                </a:solidFill>
                <a:latin typeface="Twinkl Light" pitchFamily="2" charset="0"/>
              </a:rPr>
              <a:t>Stop</a:t>
            </a:r>
          </a:p>
        </p:txBody>
      </p:sp>
      <p:grpSp>
        <p:nvGrpSpPr>
          <p:cNvPr id="29" name="Group 28">
            <a:extLst>
              <a:ext uri="{FF2B5EF4-FFF2-40B4-BE49-F238E27FC236}">
                <a16:creationId xmlns:a16="http://schemas.microsoft.com/office/drawing/2014/main" id="{D1595020-DE29-450D-9D43-A90E4F5703DF}"/>
              </a:ext>
            </a:extLst>
          </p:cNvPr>
          <p:cNvGrpSpPr/>
          <p:nvPr/>
        </p:nvGrpSpPr>
        <p:grpSpPr>
          <a:xfrm>
            <a:off x="191125" y="1878972"/>
            <a:ext cx="3023757" cy="554942"/>
            <a:chOff x="982977" y="3452730"/>
            <a:chExt cx="3382400" cy="554942"/>
          </a:xfrm>
        </p:grpSpPr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id="{0A499223-2066-4441-BD86-F4E89EEB9DAA}"/>
                </a:ext>
              </a:extLst>
            </p:cNvPr>
            <p:cNvSpPr txBox="1"/>
            <p:nvPr/>
          </p:nvSpPr>
          <p:spPr>
            <a:xfrm>
              <a:off x="982977" y="3452730"/>
              <a:ext cx="3382400" cy="360850"/>
            </a:xfrm>
            <a:prstGeom prst="rect">
              <a:avLst/>
            </a:prstGeom>
            <a:solidFill>
              <a:schemeClr val="bg1"/>
            </a:solidFill>
            <a:ln w="25400">
              <a:solidFill>
                <a:schemeClr val="accent3"/>
              </a:solidFill>
            </a:ln>
          </p:spPr>
          <p:txBody>
            <a:bodyPr wrap="square" lIns="144000" tIns="72000" rIns="144000" bIns="72000" rtlCol="0">
              <a:spAutoFit/>
            </a:bodyPr>
            <a:lstStyle/>
            <a:p>
              <a:pPr algn="ctr"/>
              <a:r>
                <a:rPr lang="en-GB" sz="1400" dirty="0">
                  <a:latin typeface="Twinkl Light" pitchFamily="2" charset="0"/>
                  <a:cs typeface="Arial" panose="020B0604020202020204" pitchFamily="34" charset="0"/>
                </a:rPr>
                <a:t>Stir well, serve and enjoy!</a:t>
              </a:r>
            </a:p>
          </p:txBody>
        </p: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B266A7CD-0C47-4FF5-A75B-5732156E3B4A}"/>
                </a:ext>
              </a:extLst>
            </p:cNvPr>
            <p:cNvCxnSpPr>
              <a:cxnSpLocks/>
            </p:cNvCxnSpPr>
            <p:nvPr/>
          </p:nvCxnSpPr>
          <p:spPr>
            <a:xfrm>
              <a:off x="2680721" y="3844358"/>
              <a:ext cx="0" cy="163314"/>
            </a:xfrm>
            <a:prstGeom prst="line">
              <a:avLst/>
            </a:prstGeom>
            <a:ln w="25400">
              <a:solidFill>
                <a:schemeClr val="tx1"/>
              </a:solidFill>
              <a:headEnd type="oval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2" name="Group 31">
            <a:extLst>
              <a:ext uri="{FF2B5EF4-FFF2-40B4-BE49-F238E27FC236}">
                <a16:creationId xmlns:a16="http://schemas.microsoft.com/office/drawing/2014/main" id="{831BC7D8-DF03-42F0-92DA-9DA62B110E4C}"/>
              </a:ext>
            </a:extLst>
          </p:cNvPr>
          <p:cNvGrpSpPr/>
          <p:nvPr/>
        </p:nvGrpSpPr>
        <p:grpSpPr>
          <a:xfrm>
            <a:off x="3667678" y="1880883"/>
            <a:ext cx="3023757" cy="554942"/>
            <a:chOff x="4872562" y="3452730"/>
            <a:chExt cx="3382400" cy="554942"/>
          </a:xfrm>
        </p:grpSpPr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id="{233930C7-4C60-48E8-AB90-FAF79A7823D8}"/>
                </a:ext>
              </a:extLst>
            </p:cNvPr>
            <p:cNvSpPr txBox="1"/>
            <p:nvPr/>
          </p:nvSpPr>
          <p:spPr>
            <a:xfrm>
              <a:off x="4872562" y="3452730"/>
              <a:ext cx="3382400" cy="360850"/>
            </a:xfrm>
            <a:prstGeom prst="rect">
              <a:avLst/>
            </a:prstGeom>
            <a:solidFill>
              <a:schemeClr val="bg1"/>
            </a:solidFill>
            <a:ln w="25400">
              <a:solidFill>
                <a:schemeClr val="accent3"/>
              </a:solidFill>
            </a:ln>
          </p:spPr>
          <p:txBody>
            <a:bodyPr wrap="square" lIns="144000" tIns="72000" rIns="144000" bIns="72000" rtlCol="0">
              <a:spAutoFit/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GB" sz="1400" dirty="0">
                  <a:latin typeface="Twinkl Light" pitchFamily="2" charset="0"/>
                  <a:cs typeface="Arial" panose="020B0604020202020204" pitchFamily="34" charset="0"/>
                </a:rPr>
                <a:t>Add a splash of slippery slug juice.</a:t>
              </a:r>
            </a:p>
          </p:txBody>
        </p:sp>
        <p:cxnSp>
          <p:nvCxnSpPr>
            <p:cNvPr id="34" name="Straight Connector 33">
              <a:extLst>
                <a:ext uri="{FF2B5EF4-FFF2-40B4-BE49-F238E27FC236}">
                  <a16:creationId xmlns:a16="http://schemas.microsoft.com/office/drawing/2014/main" id="{07E01562-267B-4CB1-A969-D2378E23CB48}"/>
                </a:ext>
              </a:extLst>
            </p:cNvPr>
            <p:cNvCxnSpPr>
              <a:cxnSpLocks/>
            </p:cNvCxnSpPr>
            <p:nvPr/>
          </p:nvCxnSpPr>
          <p:spPr>
            <a:xfrm>
              <a:off x="6556704" y="3844358"/>
              <a:ext cx="0" cy="163314"/>
            </a:xfrm>
            <a:prstGeom prst="line">
              <a:avLst/>
            </a:prstGeom>
            <a:ln w="25400">
              <a:solidFill>
                <a:schemeClr val="tx1"/>
              </a:solidFill>
              <a:headEnd type="oval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5" name="Group 34">
            <a:extLst>
              <a:ext uri="{FF2B5EF4-FFF2-40B4-BE49-F238E27FC236}">
                <a16:creationId xmlns:a16="http://schemas.microsoft.com/office/drawing/2014/main" id="{ECF03E15-1B5E-417C-B5A7-64B961EFED17}"/>
              </a:ext>
            </a:extLst>
          </p:cNvPr>
          <p:cNvGrpSpPr/>
          <p:nvPr/>
        </p:nvGrpSpPr>
        <p:grpSpPr>
          <a:xfrm>
            <a:off x="191125" y="2476986"/>
            <a:ext cx="3023757" cy="554942"/>
            <a:chOff x="982977" y="4080724"/>
            <a:chExt cx="3382400" cy="554942"/>
          </a:xfrm>
        </p:grpSpPr>
        <p:sp>
          <p:nvSpPr>
            <p:cNvPr id="36" name="TextBox 35">
              <a:extLst>
                <a:ext uri="{FF2B5EF4-FFF2-40B4-BE49-F238E27FC236}">
                  <a16:creationId xmlns:a16="http://schemas.microsoft.com/office/drawing/2014/main" id="{32E2A5ED-1B4E-41BB-A352-94EEF9C38CC4}"/>
                </a:ext>
              </a:extLst>
            </p:cNvPr>
            <p:cNvSpPr txBox="1"/>
            <p:nvPr/>
          </p:nvSpPr>
          <p:spPr>
            <a:xfrm>
              <a:off x="982977" y="4080724"/>
              <a:ext cx="3382400" cy="360850"/>
            </a:xfrm>
            <a:prstGeom prst="rect">
              <a:avLst/>
            </a:prstGeom>
            <a:solidFill>
              <a:srgbClr val="F0821A"/>
            </a:solidFill>
            <a:ln w="25400">
              <a:noFill/>
            </a:ln>
          </p:spPr>
          <p:txBody>
            <a:bodyPr wrap="square" lIns="144000" tIns="72000" rIns="144000" bIns="72000" rtlCol="0">
              <a:spAutoFit/>
            </a:bodyPr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GB" sz="1400" dirty="0">
                  <a:latin typeface="Twinkl Light" pitchFamily="2" charset="0"/>
                  <a:cs typeface="Arial" panose="020B0604020202020204" pitchFamily="34" charset="0"/>
                </a:rPr>
                <a:t>Put slimy snails into pot.</a:t>
              </a:r>
            </a:p>
          </p:txBody>
        </p:sp>
        <p:cxnSp>
          <p:nvCxnSpPr>
            <p:cNvPr id="37" name="Straight Connector 36">
              <a:extLst>
                <a:ext uri="{FF2B5EF4-FFF2-40B4-BE49-F238E27FC236}">
                  <a16:creationId xmlns:a16="http://schemas.microsoft.com/office/drawing/2014/main" id="{ADE0C443-76D6-4540-B16F-EDD18BF3D335}"/>
                </a:ext>
              </a:extLst>
            </p:cNvPr>
            <p:cNvCxnSpPr>
              <a:cxnSpLocks/>
            </p:cNvCxnSpPr>
            <p:nvPr/>
          </p:nvCxnSpPr>
          <p:spPr>
            <a:xfrm>
              <a:off x="2674177" y="4472352"/>
              <a:ext cx="0" cy="163314"/>
            </a:xfrm>
            <a:prstGeom prst="line">
              <a:avLst/>
            </a:prstGeom>
            <a:ln w="25400">
              <a:solidFill>
                <a:schemeClr val="tx1"/>
              </a:solidFill>
              <a:headEnd type="oval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35F4DE70-41EE-4E2B-BB64-F9386EBEF551}"/>
              </a:ext>
            </a:extLst>
          </p:cNvPr>
          <p:cNvGrpSpPr/>
          <p:nvPr/>
        </p:nvGrpSpPr>
        <p:grpSpPr>
          <a:xfrm>
            <a:off x="3667678" y="2478897"/>
            <a:ext cx="3023757" cy="554942"/>
            <a:chOff x="4872562" y="4080724"/>
            <a:chExt cx="3382400" cy="554942"/>
          </a:xfrm>
        </p:grpSpPr>
        <p:sp>
          <p:nvSpPr>
            <p:cNvPr id="39" name="TextBox 38">
              <a:extLst>
                <a:ext uri="{FF2B5EF4-FFF2-40B4-BE49-F238E27FC236}">
                  <a16:creationId xmlns:a16="http://schemas.microsoft.com/office/drawing/2014/main" id="{ADC35B56-D6AF-43CC-B019-B26DEDBEBBA3}"/>
                </a:ext>
              </a:extLst>
            </p:cNvPr>
            <p:cNvSpPr txBox="1"/>
            <p:nvPr/>
          </p:nvSpPr>
          <p:spPr>
            <a:xfrm>
              <a:off x="4872562" y="4080724"/>
              <a:ext cx="3382400" cy="360850"/>
            </a:xfrm>
            <a:prstGeom prst="rect">
              <a:avLst/>
            </a:prstGeom>
            <a:solidFill>
              <a:srgbClr val="F0821A"/>
            </a:solidFill>
            <a:ln w="25400">
              <a:noFill/>
            </a:ln>
          </p:spPr>
          <p:txBody>
            <a:bodyPr wrap="square" lIns="144000" tIns="72000" rIns="144000" bIns="72000" rtlCol="0">
              <a:spAutoFit/>
            </a:bodyPr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GB" sz="1400" dirty="0">
                  <a:latin typeface="Twinkl Light" pitchFamily="2" charset="0"/>
                  <a:cs typeface="Arial" panose="020B0604020202020204" pitchFamily="34" charset="0"/>
                </a:rPr>
                <a:t>Boil for 15 minutes.</a:t>
              </a:r>
            </a:p>
          </p:txBody>
        </p:sp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E81A5EF0-4A30-47F2-B416-4C85F0621F82}"/>
                </a:ext>
              </a:extLst>
            </p:cNvPr>
            <p:cNvCxnSpPr>
              <a:cxnSpLocks/>
            </p:cNvCxnSpPr>
            <p:nvPr/>
          </p:nvCxnSpPr>
          <p:spPr>
            <a:xfrm>
              <a:off x="6556704" y="4472352"/>
              <a:ext cx="0" cy="163314"/>
            </a:xfrm>
            <a:prstGeom prst="line">
              <a:avLst/>
            </a:prstGeom>
            <a:ln w="25400">
              <a:solidFill>
                <a:schemeClr val="tx1"/>
              </a:solidFill>
              <a:headEnd type="oval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1" name="Group 40">
            <a:extLst>
              <a:ext uri="{FF2B5EF4-FFF2-40B4-BE49-F238E27FC236}">
                <a16:creationId xmlns:a16="http://schemas.microsoft.com/office/drawing/2014/main" id="{E8A6EC5E-3EF2-4B45-9925-376EEEB1EB88}"/>
              </a:ext>
            </a:extLst>
          </p:cNvPr>
          <p:cNvGrpSpPr/>
          <p:nvPr/>
        </p:nvGrpSpPr>
        <p:grpSpPr>
          <a:xfrm>
            <a:off x="1917120" y="5198632"/>
            <a:ext cx="3023757" cy="554942"/>
            <a:chOff x="982977" y="4708718"/>
            <a:chExt cx="3382400" cy="554942"/>
          </a:xfrm>
        </p:grpSpPr>
        <p:sp>
          <p:nvSpPr>
            <p:cNvPr id="42" name="TextBox 41">
              <a:extLst>
                <a:ext uri="{FF2B5EF4-FFF2-40B4-BE49-F238E27FC236}">
                  <a16:creationId xmlns:a16="http://schemas.microsoft.com/office/drawing/2014/main" id="{D85E4D55-0365-4CEE-8B49-DB5F84765CFB}"/>
                </a:ext>
              </a:extLst>
            </p:cNvPr>
            <p:cNvSpPr txBox="1"/>
            <p:nvPr/>
          </p:nvSpPr>
          <p:spPr>
            <a:xfrm>
              <a:off x="982977" y="4708718"/>
              <a:ext cx="3382400" cy="360850"/>
            </a:xfrm>
            <a:prstGeom prst="rect">
              <a:avLst/>
            </a:prstGeom>
            <a:solidFill>
              <a:schemeClr val="bg1"/>
            </a:solidFill>
            <a:ln w="25400">
              <a:solidFill>
                <a:schemeClr val="accent3"/>
              </a:solidFill>
            </a:ln>
          </p:spPr>
          <p:txBody>
            <a:bodyPr wrap="square" lIns="144000" tIns="72000" rIns="144000" bIns="72000" rtlCol="0">
              <a:spAutoFit/>
            </a:bodyPr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GB" sz="1400" dirty="0">
                  <a:latin typeface="Twinkl Light" pitchFamily="2" charset="0"/>
                  <a:cs typeface="Arial" panose="020B0604020202020204" pitchFamily="34" charset="0"/>
                </a:rPr>
                <a:t>Find slimy snails in garden.</a:t>
              </a:r>
            </a:p>
          </p:txBody>
        </p:sp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DB792E85-757C-4642-B76F-BF751062BF9D}"/>
                </a:ext>
              </a:extLst>
            </p:cNvPr>
            <p:cNvCxnSpPr>
              <a:cxnSpLocks/>
            </p:cNvCxnSpPr>
            <p:nvPr/>
          </p:nvCxnSpPr>
          <p:spPr>
            <a:xfrm>
              <a:off x="2669954" y="5100346"/>
              <a:ext cx="0" cy="163314"/>
            </a:xfrm>
            <a:prstGeom prst="line">
              <a:avLst/>
            </a:prstGeom>
            <a:ln w="25400">
              <a:solidFill>
                <a:schemeClr val="tx1"/>
              </a:solidFill>
              <a:headEnd type="oval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4" name="Group 43">
            <a:extLst>
              <a:ext uri="{FF2B5EF4-FFF2-40B4-BE49-F238E27FC236}">
                <a16:creationId xmlns:a16="http://schemas.microsoft.com/office/drawing/2014/main" id="{19CA5D09-51B1-4078-A7D0-7291BE8D1F16}"/>
              </a:ext>
            </a:extLst>
          </p:cNvPr>
          <p:cNvGrpSpPr/>
          <p:nvPr/>
        </p:nvGrpSpPr>
        <p:grpSpPr>
          <a:xfrm>
            <a:off x="3667678" y="3076911"/>
            <a:ext cx="3023757" cy="554942"/>
            <a:chOff x="4872562" y="4708718"/>
            <a:chExt cx="3382400" cy="554942"/>
          </a:xfrm>
        </p:grpSpPr>
        <p:sp>
          <p:nvSpPr>
            <p:cNvPr id="45" name="TextBox 44">
              <a:extLst>
                <a:ext uri="{FF2B5EF4-FFF2-40B4-BE49-F238E27FC236}">
                  <a16:creationId xmlns:a16="http://schemas.microsoft.com/office/drawing/2014/main" id="{52714CC8-90B6-4B73-B896-BF646A57DE98}"/>
                </a:ext>
              </a:extLst>
            </p:cNvPr>
            <p:cNvSpPr txBox="1"/>
            <p:nvPr/>
          </p:nvSpPr>
          <p:spPr>
            <a:xfrm>
              <a:off x="4872562" y="4708718"/>
              <a:ext cx="3382400" cy="360850"/>
            </a:xfrm>
            <a:prstGeom prst="rect">
              <a:avLst/>
            </a:prstGeom>
            <a:solidFill>
              <a:schemeClr val="bg1"/>
            </a:solidFill>
            <a:ln w="25400">
              <a:solidFill>
                <a:schemeClr val="accent3"/>
              </a:solidFill>
            </a:ln>
          </p:spPr>
          <p:txBody>
            <a:bodyPr wrap="square" lIns="144000" tIns="72000" rIns="144000" bIns="72000" rtlCol="0">
              <a:spAutoFit/>
            </a:bodyPr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GB" sz="1400" dirty="0">
                  <a:latin typeface="Twinkl Light" pitchFamily="2" charset="0"/>
                  <a:cs typeface="Arial" panose="020B0604020202020204" pitchFamily="34" charset="0"/>
                </a:rPr>
                <a:t>Add a dash of wriggly worm.</a:t>
              </a:r>
            </a:p>
          </p:txBody>
        </p:sp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D1465E94-5130-4AE0-BABF-EDDEBB55EEA2}"/>
                </a:ext>
              </a:extLst>
            </p:cNvPr>
            <p:cNvCxnSpPr>
              <a:cxnSpLocks/>
            </p:cNvCxnSpPr>
            <p:nvPr/>
          </p:nvCxnSpPr>
          <p:spPr>
            <a:xfrm>
              <a:off x="6556704" y="5100346"/>
              <a:ext cx="0" cy="163314"/>
            </a:xfrm>
            <a:prstGeom prst="line">
              <a:avLst/>
            </a:prstGeom>
            <a:ln w="25400">
              <a:solidFill>
                <a:schemeClr val="tx1"/>
              </a:solidFill>
              <a:headEnd type="oval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7" name="Group 46">
            <a:extLst>
              <a:ext uri="{FF2B5EF4-FFF2-40B4-BE49-F238E27FC236}">
                <a16:creationId xmlns:a16="http://schemas.microsoft.com/office/drawing/2014/main" id="{9AD96DD4-85B3-4178-A0F8-135B26D1B602}"/>
              </a:ext>
            </a:extLst>
          </p:cNvPr>
          <p:cNvGrpSpPr/>
          <p:nvPr/>
        </p:nvGrpSpPr>
        <p:grpSpPr>
          <a:xfrm>
            <a:off x="2627213" y="4633224"/>
            <a:ext cx="1597259" cy="554942"/>
            <a:chOff x="982977" y="5336712"/>
            <a:chExt cx="1597259" cy="554942"/>
          </a:xfrm>
        </p:grpSpPr>
        <p:sp>
          <p:nvSpPr>
            <p:cNvPr id="48" name="Rectangle: Rounded Corners 47">
              <a:extLst>
                <a:ext uri="{FF2B5EF4-FFF2-40B4-BE49-F238E27FC236}">
                  <a16:creationId xmlns:a16="http://schemas.microsoft.com/office/drawing/2014/main" id="{D32312F3-E4A5-4E21-A912-B95F9FA1B6EE}"/>
                </a:ext>
              </a:extLst>
            </p:cNvPr>
            <p:cNvSpPr/>
            <p:nvPr/>
          </p:nvSpPr>
          <p:spPr>
            <a:xfrm>
              <a:off x="982977" y="5336712"/>
              <a:ext cx="1597259" cy="391628"/>
            </a:xfrm>
            <a:prstGeom prst="roundRect">
              <a:avLst>
                <a:gd name="adj" fmla="val 50000"/>
              </a:avLst>
            </a:prstGeom>
            <a:solidFill>
              <a:srgbClr val="F0821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400" dirty="0">
                  <a:solidFill>
                    <a:schemeClr val="tx1"/>
                  </a:solidFill>
                  <a:latin typeface="Twinkl Light" pitchFamily="2" charset="0"/>
                </a:rPr>
                <a:t>Start</a:t>
              </a:r>
            </a:p>
          </p:txBody>
        </p:sp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055C4710-C759-490A-A1D2-5BAAC94BB0D2}"/>
                </a:ext>
              </a:extLst>
            </p:cNvPr>
            <p:cNvCxnSpPr>
              <a:cxnSpLocks/>
            </p:cNvCxnSpPr>
            <p:nvPr/>
          </p:nvCxnSpPr>
          <p:spPr>
            <a:xfrm>
              <a:off x="1777325" y="5728340"/>
              <a:ext cx="0" cy="163314"/>
            </a:xfrm>
            <a:prstGeom prst="line">
              <a:avLst/>
            </a:prstGeom>
            <a:ln w="25400">
              <a:solidFill>
                <a:schemeClr val="tx1"/>
              </a:solidFill>
              <a:headEnd type="oval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0" name="Group 49">
            <a:extLst>
              <a:ext uri="{FF2B5EF4-FFF2-40B4-BE49-F238E27FC236}">
                <a16:creationId xmlns:a16="http://schemas.microsoft.com/office/drawing/2014/main" id="{A972EAF5-F720-4658-A4F1-4D4FDB2B8690}"/>
              </a:ext>
            </a:extLst>
          </p:cNvPr>
          <p:cNvGrpSpPr/>
          <p:nvPr/>
        </p:nvGrpSpPr>
        <p:grpSpPr>
          <a:xfrm>
            <a:off x="191124" y="3082675"/>
            <a:ext cx="3023757" cy="554942"/>
            <a:chOff x="2880800" y="5336712"/>
            <a:chExt cx="3382400" cy="554942"/>
          </a:xfrm>
        </p:grpSpPr>
        <p:sp>
          <p:nvSpPr>
            <p:cNvPr id="51" name="TextBox 50">
              <a:extLst>
                <a:ext uri="{FF2B5EF4-FFF2-40B4-BE49-F238E27FC236}">
                  <a16:creationId xmlns:a16="http://schemas.microsoft.com/office/drawing/2014/main" id="{45B269A9-4BB2-496A-9BE2-EB2E566E3A62}"/>
                </a:ext>
              </a:extLst>
            </p:cNvPr>
            <p:cNvSpPr txBox="1"/>
            <p:nvPr/>
          </p:nvSpPr>
          <p:spPr>
            <a:xfrm>
              <a:off x="2880800" y="5336712"/>
              <a:ext cx="3382400" cy="360850"/>
            </a:xfrm>
            <a:prstGeom prst="rect">
              <a:avLst/>
            </a:prstGeom>
            <a:solidFill>
              <a:schemeClr val="bg1"/>
            </a:solidFill>
            <a:ln w="25400">
              <a:solidFill>
                <a:schemeClr val="accent3"/>
              </a:solidFill>
            </a:ln>
          </p:spPr>
          <p:txBody>
            <a:bodyPr wrap="square" lIns="144000" tIns="72000" rIns="144000" bIns="72000" rtlCol="0">
              <a:spAutoFit/>
            </a:bodyPr>
            <a:lstStyle/>
            <a:p>
              <a:pPr algn="ctr"/>
              <a:r>
                <a:rPr lang="en-GB" sz="1400" dirty="0">
                  <a:latin typeface="Twinkl Light" pitchFamily="2" charset="0"/>
                  <a:cs typeface="Arial" panose="020B0604020202020204" pitchFamily="34" charset="0"/>
                </a:rPr>
                <a:t>Get a large cooking pot. </a:t>
              </a:r>
            </a:p>
          </p:txBody>
        </p:sp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7D054ABE-42C0-4735-9C3C-3CB0B9A1325C}"/>
                </a:ext>
              </a:extLst>
            </p:cNvPr>
            <p:cNvCxnSpPr>
              <a:cxnSpLocks/>
            </p:cNvCxnSpPr>
            <p:nvPr/>
          </p:nvCxnSpPr>
          <p:spPr>
            <a:xfrm>
              <a:off x="4572000" y="5728340"/>
              <a:ext cx="0" cy="163314"/>
            </a:xfrm>
            <a:prstGeom prst="line">
              <a:avLst/>
            </a:prstGeom>
            <a:ln w="25400">
              <a:solidFill>
                <a:schemeClr val="tx1"/>
              </a:solidFill>
              <a:headEnd type="oval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" name="Group 1">
            <a:extLst>
              <a:ext uri="{FF2B5EF4-FFF2-40B4-BE49-F238E27FC236}">
                <a16:creationId xmlns:a16="http://schemas.microsoft.com/office/drawing/2014/main" id="{4B53A5B5-C314-400B-966C-51923278EEA1}"/>
              </a:ext>
            </a:extLst>
          </p:cNvPr>
          <p:cNvGrpSpPr/>
          <p:nvPr/>
        </p:nvGrpSpPr>
        <p:grpSpPr>
          <a:xfrm>
            <a:off x="136155" y="8126989"/>
            <a:ext cx="6620661" cy="1553400"/>
            <a:chOff x="136155" y="8126989"/>
            <a:chExt cx="6620661" cy="1553400"/>
          </a:xfrm>
        </p:grpSpPr>
        <p:sp>
          <p:nvSpPr>
            <p:cNvPr id="54" name="Rectangle 53">
              <a:extLst>
                <a:ext uri="{FF2B5EF4-FFF2-40B4-BE49-F238E27FC236}">
                  <a16:creationId xmlns:a16="http://schemas.microsoft.com/office/drawing/2014/main" id="{8C75D850-4E68-4888-8770-FC288F6677B0}"/>
                </a:ext>
              </a:extLst>
            </p:cNvPr>
            <p:cNvSpPr/>
            <p:nvPr/>
          </p:nvSpPr>
          <p:spPr>
            <a:xfrm>
              <a:off x="136155" y="9091534"/>
              <a:ext cx="6579376" cy="588855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solidFill>
                <a:schemeClr val="accent6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GB" sz="1400" b="1" dirty="0">
                  <a:solidFill>
                    <a:schemeClr val="tx1"/>
                  </a:solidFill>
                  <a:latin typeface="Twinkl Light" charset="0"/>
                </a:rPr>
                <a:t>Top tip: </a:t>
              </a:r>
              <a:r>
                <a:rPr lang="en-GB" sz="1400" dirty="0">
                  <a:solidFill>
                    <a:schemeClr val="tx1"/>
                  </a:solidFill>
                  <a:latin typeface="Twinkl Light" charset="0"/>
                </a:rPr>
                <a:t>You can drag the steps into order on this page OR write the steps in on the next page</a:t>
              </a:r>
            </a:p>
          </p:txBody>
        </p:sp>
        <p:pic>
          <p:nvPicPr>
            <p:cNvPr id="55" name="Picture 54">
              <a:extLst>
                <a:ext uri="{FF2B5EF4-FFF2-40B4-BE49-F238E27FC236}">
                  <a16:creationId xmlns:a16="http://schemas.microsoft.com/office/drawing/2014/main" id="{1DD3A889-4796-4305-91B1-0939AA8D833B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55236" y="8126989"/>
              <a:ext cx="1401580" cy="1067572"/>
            </a:xfrm>
            <a:prstGeom prst="rect">
              <a:avLst/>
            </a:prstGeom>
          </p:spPr>
        </p:pic>
      </p:grp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D84D41D0-6220-4F11-A30A-AF0FCAFCE718}"/>
              </a:ext>
            </a:extLst>
          </p:cNvPr>
          <p:cNvCxnSpPr>
            <a:cxnSpLocks/>
          </p:cNvCxnSpPr>
          <p:nvPr/>
        </p:nvCxnSpPr>
        <p:spPr>
          <a:xfrm>
            <a:off x="191124" y="4377129"/>
            <a:ext cx="6500311" cy="0"/>
          </a:xfrm>
          <a:prstGeom prst="line">
            <a:avLst/>
          </a:prstGeom>
          <a:ln w="1270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4667023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6D02BFEF-62F2-415D-A09A-49DC25755303}"/>
              </a:ext>
            </a:extLst>
          </p:cNvPr>
          <p:cNvSpPr/>
          <p:nvPr/>
        </p:nvSpPr>
        <p:spPr>
          <a:xfrm>
            <a:off x="109262" y="143352"/>
            <a:ext cx="6639476" cy="756053"/>
          </a:xfrm>
          <a:prstGeom prst="rect">
            <a:avLst/>
          </a:prstGeom>
          <a:solidFill>
            <a:srgbClr val="FF9999"/>
          </a:solidFill>
          <a:ln w="28575">
            <a:solidFill>
              <a:srgbClr val="FF7C8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1000"/>
              </a:spcAft>
            </a:pPr>
            <a:r>
              <a:rPr lang="en-GB" sz="1400" b="1" dirty="0">
                <a:solidFill>
                  <a:schemeClr val="tx1"/>
                </a:solidFill>
                <a:latin typeface="Twinkl Light" charset="0"/>
              </a:rPr>
              <a:t>Flowchart Task 1: </a:t>
            </a:r>
            <a:r>
              <a:rPr lang="en-GB" altLang="en-US" sz="1400" dirty="0">
                <a:solidFill>
                  <a:srgbClr val="000000"/>
                </a:solidFill>
                <a:latin typeface="Twinkl Light" charset="0"/>
                <a:cs typeface="Arial" panose="020B0604020202020204" pitchFamily="34" charset="0"/>
              </a:rPr>
              <a:t>If you can’t drag the instructions into the write order you can write them in on this page. Some of them have been completed for you.</a:t>
            </a: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0E87CF89-8E50-4347-9DCD-194DCE532D18}"/>
              </a:ext>
            </a:extLst>
          </p:cNvPr>
          <p:cNvSpPr/>
          <p:nvPr/>
        </p:nvSpPr>
        <p:spPr>
          <a:xfrm>
            <a:off x="2519987" y="6877410"/>
            <a:ext cx="1960693" cy="480737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19050">
            <a:solidFill>
              <a:srgbClr val="F0821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  <a:latin typeface="Twinkl Light" pitchFamily="2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67DEB26-5D1E-4E81-A77F-68B43E05911B}"/>
              </a:ext>
            </a:extLst>
          </p:cNvPr>
          <p:cNvSpPr txBox="1"/>
          <p:nvPr/>
        </p:nvSpPr>
        <p:spPr>
          <a:xfrm>
            <a:off x="1406995" y="6253658"/>
            <a:ext cx="4152018" cy="391628"/>
          </a:xfrm>
          <a:prstGeom prst="rect">
            <a:avLst/>
          </a:prstGeom>
          <a:solidFill>
            <a:schemeClr val="bg1"/>
          </a:solidFill>
          <a:ln w="25400">
            <a:solidFill>
              <a:srgbClr val="F0821A"/>
            </a:solidFill>
          </a:ln>
        </p:spPr>
        <p:txBody>
          <a:bodyPr wrap="square" lIns="144000" tIns="72000" rIns="144000" bIns="72000" rtlCol="0">
            <a:spAutoFit/>
          </a:bodyPr>
          <a:lstStyle/>
          <a:p>
            <a:pPr algn="ctr"/>
            <a:r>
              <a:rPr lang="en-US" sz="1600" dirty="0">
                <a:latin typeface="Twinkl Light" pitchFamily="2" charset="0"/>
                <a:cs typeface="Arial" panose="020B0604020202020204" pitchFamily="34" charset="0"/>
              </a:rPr>
              <a:t>Stir well, serve and enjoy!</a:t>
            </a:r>
            <a:endParaRPr lang="en-GB" sz="1600" dirty="0">
              <a:latin typeface="Twinkl Light" pitchFamily="2" charset="0"/>
              <a:cs typeface="Arial" panose="020B06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6F08B50-2F7F-41CC-8506-BA269E97138D}"/>
              </a:ext>
            </a:extLst>
          </p:cNvPr>
          <p:cNvSpPr txBox="1"/>
          <p:nvPr/>
        </p:nvSpPr>
        <p:spPr>
          <a:xfrm>
            <a:off x="1415659" y="5629903"/>
            <a:ext cx="4152018" cy="480737"/>
          </a:xfrm>
          <a:prstGeom prst="rect">
            <a:avLst/>
          </a:prstGeom>
          <a:solidFill>
            <a:schemeClr val="bg1"/>
          </a:solidFill>
          <a:ln w="25400">
            <a:solidFill>
              <a:srgbClr val="F0821A"/>
            </a:solidFill>
          </a:ln>
        </p:spPr>
        <p:txBody>
          <a:bodyPr wrap="square" lIns="144000" tIns="72000" rIns="144000" bIns="72000" rtlCol="0"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sz="1600" dirty="0">
              <a:latin typeface="Twinkl Light" pitchFamily="2" charset="0"/>
              <a:cs typeface="Arial" panose="020B0604020202020204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EED7F01-0909-4C28-9A8A-6ACECB8DA896}"/>
              </a:ext>
            </a:extLst>
          </p:cNvPr>
          <p:cNvSpPr txBox="1"/>
          <p:nvPr/>
        </p:nvSpPr>
        <p:spPr>
          <a:xfrm>
            <a:off x="1424323" y="5006147"/>
            <a:ext cx="4152018" cy="480737"/>
          </a:xfrm>
          <a:prstGeom prst="rect">
            <a:avLst/>
          </a:prstGeom>
          <a:solidFill>
            <a:schemeClr val="bg1"/>
          </a:solidFill>
          <a:ln w="25400">
            <a:solidFill>
              <a:srgbClr val="F0821A"/>
            </a:solidFill>
          </a:ln>
        </p:spPr>
        <p:txBody>
          <a:bodyPr wrap="square" lIns="144000" tIns="72000" rIns="144000" bIns="72000" rtlCol="0"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sz="1600" dirty="0">
              <a:latin typeface="Twinkl Light" pitchFamily="2" charset="0"/>
              <a:cs typeface="Arial" panose="020B0604020202020204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3A32958F-03BF-4A3E-86C8-1C5C9384851E}"/>
              </a:ext>
            </a:extLst>
          </p:cNvPr>
          <p:cNvSpPr txBox="1"/>
          <p:nvPr/>
        </p:nvSpPr>
        <p:spPr>
          <a:xfrm>
            <a:off x="1424323" y="4382392"/>
            <a:ext cx="4152018" cy="480737"/>
          </a:xfrm>
          <a:prstGeom prst="rect">
            <a:avLst/>
          </a:prstGeom>
          <a:solidFill>
            <a:schemeClr val="bg1"/>
          </a:solidFill>
          <a:ln w="25400">
            <a:solidFill>
              <a:srgbClr val="F0821A"/>
            </a:solidFill>
          </a:ln>
        </p:spPr>
        <p:txBody>
          <a:bodyPr wrap="square" lIns="144000" tIns="72000" rIns="144000" bIns="72000" rtlCol="0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sz="1600" dirty="0">
              <a:latin typeface="Twinkl Light" pitchFamily="2" charset="0"/>
              <a:cs typeface="Arial" panose="020B0604020202020204" pitchFamily="34" charset="0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C7A5A04C-751B-4E6D-917D-64567EFDDC74}"/>
              </a:ext>
            </a:extLst>
          </p:cNvPr>
          <p:cNvSpPr txBox="1"/>
          <p:nvPr/>
        </p:nvSpPr>
        <p:spPr>
          <a:xfrm>
            <a:off x="1415661" y="3758637"/>
            <a:ext cx="4152018" cy="480737"/>
          </a:xfrm>
          <a:prstGeom prst="rect">
            <a:avLst/>
          </a:prstGeom>
          <a:solidFill>
            <a:schemeClr val="bg1"/>
          </a:solidFill>
          <a:ln w="25400">
            <a:solidFill>
              <a:srgbClr val="F0821A"/>
            </a:solidFill>
          </a:ln>
        </p:spPr>
        <p:txBody>
          <a:bodyPr wrap="square" lIns="144000" tIns="72000" rIns="144000" bIns="72000" rtlCol="0"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sz="1600" dirty="0">
              <a:latin typeface="Twinkl Light" pitchFamily="2" charset="0"/>
              <a:cs typeface="Arial" panose="020B0604020202020204" pitchFamily="34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A4F57FE6-9149-41A3-ADAC-4C446F0A3256}"/>
              </a:ext>
            </a:extLst>
          </p:cNvPr>
          <p:cNvSpPr txBox="1"/>
          <p:nvPr/>
        </p:nvSpPr>
        <p:spPr>
          <a:xfrm>
            <a:off x="1424323" y="3134882"/>
            <a:ext cx="4152018" cy="391628"/>
          </a:xfrm>
          <a:prstGeom prst="rect">
            <a:avLst/>
          </a:prstGeom>
          <a:solidFill>
            <a:schemeClr val="bg1"/>
          </a:solidFill>
          <a:ln w="25400">
            <a:solidFill>
              <a:srgbClr val="F0821A"/>
            </a:solidFill>
          </a:ln>
        </p:spPr>
        <p:txBody>
          <a:bodyPr wrap="square" lIns="144000" tIns="72000" rIns="144000" bIns="72000" rtlCol="0"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sz="1600" dirty="0">
              <a:latin typeface="Twinkl Light" pitchFamily="2" charset="0"/>
              <a:cs typeface="Arial" panose="020B0604020202020204" pitchFamily="34" charset="0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C530026D-0877-4621-BB8B-E232F07E9F65}"/>
              </a:ext>
            </a:extLst>
          </p:cNvPr>
          <p:cNvSpPr txBox="1"/>
          <p:nvPr/>
        </p:nvSpPr>
        <p:spPr>
          <a:xfrm>
            <a:off x="1415661" y="2511126"/>
            <a:ext cx="4152018" cy="480737"/>
          </a:xfrm>
          <a:prstGeom prst="rect">
            <a:avLst/>
          </a:prstGeom>
          <a:solidFill>
            <a:schemeClr val="bg1"/>
          </a:solidFill>
          <a:ln w="25400">
            <a:solidFill>
              <a:srgbClr val="F0821A"/>
            </a:solidFill>
          </a:ln>
        </p:spPr>
        <p:txBody>
          <a:bodyPr wrap="square" lIns="144000" tIns="72000" rIns="144000" bIns="72000" rtlCol="0">
            <a:spAutoFit/>
          </a:bodyPr>
          <a:lstStyle/>
          <a:p>
            <a:pPr algn="ctr"/>
            <a:endParaRPr lang="en-GB" sz="1600" dirty="0">
              <a:latin typeface="Twinkl Light" pitchFamily="2" charset="0"/>
              <a:cs typeface="Arial" panose="020B0604020202020204" pitchFamily="34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B114F149-4F7F-4A4F-919C-558D707105F9}"/>
              </a:ext>
            </a:extLst>
          </p:cNvPr>
          <p:cNvSpPr txBox="1"/>
          <p:nvPr/>
        </p:nvSpPr>
        <p:spPr>
          <a:xfrm>
            <a:off x="1424323" y="1887371"/>
            <a:ext cx="4152018" cy="391628"/>
          </a:xfrm>
          <a:prstGeom prst="rect">
            <a:avLst/>
          </a:prstGeom>
          <a:solidFill>
            <a:schemeClr val="bg1"/>
          </a:solidFill>
          <a:ln w="25400">
            <a:solidFill>
              <a:srgbClr val="F0821A"/>
            </a:solidFill>
          </a:ln>
        </p:spPr>
        <p:txBody>
          <a:bodyPr wrap="square" lIns="144000" tIns="72000" rIns="144000" bIns="72000" rtlCol="0"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600" dirty="0">
                <a:latin typeface="Twinkl Light" pitchFamily="2" charset="0"/>
                <a:cs typeface="Arial" panose="020B0604020202020204" pitchFamily="34" charset="0"/>
              </a:rPr>
              <a:t>Find snails in the garden</a:t>
            </a:r>
            <a:endParaRPr lang="en-GB" sz="1600" dirty="0">
              <a:latin typeface="Twinkl Light" pitchFamily="2" charset="0"/>
              <a:cs typeface="Arial" panose="020B0604020202020204" pitchFamily="34" charset="0"/>
            </a:endParaRPr>
          </a:p>
        </p:txBody>
      </p:sp>
      <p:sp>
        <p:nvSpPr>
          <p:cNvPr id="26" name="Rectangle: Rounded Corners 25">
            <a:extLst>
              <a:ext uri="{FF2B5EF4-FFF2-40B4-BE49-F238E27FC236}">
                <a16:creationId xmlns:a16="http://schemas.microsoft.com/office/drawing/2014/main" id="{9F1560F0-6734-458F-B503-BD5DF9BBDA19}"/>
              </a:ext>
            </a:extLst>
          </p:cNvPr>
          <p:cNvSpPr/>
          <p:nvPr/>
        </p:nvSpPr>
        <p:spPr>
          <a:xfrm>
            <a:off x="2519987" y="1263616"/>
            <a:ext cx="1960693" cy="480737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19050">
            <a:solidFill>
              <a:srgbClr val="F0821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  <a:latin typeface="Twinkl Light" pitchFamily="2" charset="0"/>
              </a:rPr>
              <a:t>Start</a:t>
            </a:r>
            <a:endParaRPr lang="en-GB" dirty="0">
              <a:solidFill>
                <a:schemeClr val="tx1"/>
              </a:solidFill>
              <a:latin typeface="Twinkl Light" pitchFamily="2" charset="0"/>
            </a:endParaRPr>
          </a:p>
        </p:txBody>
      </p:sp>
      <p:grpSp>
        <p:nvGrpSpPr>
          <p:cNvPr id="34" name="Group 33">
            <a:extLst>
              <a:ext uri="{FF2B5EF4-FFF2-40B4-BE49-F238E27FC236}">
                <a16:creationId xmlns:a16="http://schemas.microsoft.com/office/drawing/2014/main" id="{06EF3ED6-AA2A-44A9-BC9B-FFBED3CDEFB1}"/>
              </a:ext>
            </a:extLst>
          </p:cNvPr>
          <p:cNvGrpSpPr/>
          <p:nvPr/>
        </p:nvGrpSpPr>
        <p:grpSpPr>
          <a:xfrm>
            <a:off x="3483004" y="1744353"/>
            <a:ext cx="17328" cy="5190516"/>
            <a:chOff x="3645337" y="2119940"/>
            <a:chExt cx="14116" cy="4228402"/>
          </a:xfrm>
        </p:grpSpPr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2056209E-9422-4C93-95D3-2F8D5F194803}"/>
                </a:ext>
              </a:extLst>
            </p:cNvPr>
            <p:cNvCxnSpPr>
              <a:cxnSpLocks/>
            </p:cNvCxnSpPr>
            <p:nvPr/>
          </p:nvCxnSpPr>
          <p:spPr>
            <a:xfrm>
              <a:off x="3651881" y="6185028"/>
              <a:ext cx="0" cy="163314"/>
            </a:xfrm>
            <a:prstGeom prst="line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  <a:headEnd type="oval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1FD10E78-2908-4999-977A-8DAA1E4F9E91}"/>
                </a:ext>
              </a:extLst>
            </p:cNvPr>
            <p:cNvCxnSpPr>
              <a:cxnSpLocks/>
            </p:cNvCxnSpPr>
            <p:nvPr/>
          </p:nvCxnSpPr>
          <p:spPr>
            <a:xfrm>
              <a:off x="3645337" y="5676892"/>
              <a:ext cx="0" cy="163314"/>
            </a:xfrm>
            <a:prstGeom prst="line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  <a:headEnd type="oval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6D93DD21-270C-4F33-A5FB-56D70B2DD49D}"/>
                </a:ext>
              </a:extLst>
            </p:cNvPr>
            <p:cNvCxnSpPr>
              <a:cxnSpLocks/>
            </p:cNvCxnSpPr>
            <p:nvPr/>
          </p:nvCxnSpPr>
          <p:spPr>
            <a:xfrm>
              <a:off x="3659453" y="5168756"/>
              <a:ext cx="0" cy="163314"/>
            </a:xfrm>
            <a:prstGeom prst="line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  <a:headEnd type="oval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BB312424-6E9B-4346-859B-16B45C3B1E64}"/>
                </a:ext>
              </a:extLst>
            </p:cNvPr>
            <p:cNvCxnSpPr>
              <a:cxnSpLocks/>
            </p:cNvCxnSpPr>
            <p:nvPr/>
          </p:nvCxnSpPr>
          <p:spPr>
            <a:xfrm>
              <a:off x="3652395" y="4660620"/>
              <a:ext cx="0" cy="163314"/>
            </a:xfrm>
            <a:prstGeom prst="line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  <a:headEnd type="oval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9E2A1BB4-9538-4AC6-A68E-AEA532E419A1}"/>
                </a:ext>
              </a:extLst>
            </p:cNvPr>
            <p:cNvCxnSpPr>
              <a:cxnSpLocks/>
            </p:cNvCxnSpPr>
            <p:nvPr/>
          </p:nvCxnSpPr>
          <p:spPr>
            <a:xfrm>
              <a:off x="3645339" y="4152484"/>
              <a:ext cx="0" cy="163314"/>
            </a:xfrm>
            <a:prstGeom prst="line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  <a:headEnd type="oval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86BD3B14-540B-494B-B0BE-7365780657FF}"/>
                </a:ext>
              </a:extLst>
            </p:cNvPr>
            <p:cNvCxnSpPr>
              <a:cxnSpLocks/>
            </p:cNvCxnSpPr>
            <p:nvPr/>
          </p:nvCxnSpPr>
          <p:spPr>
            <a:xfrm>
              <a:off x="3659453" y="3644348"/>
              <a:ext cx="0" cy="163314"/>
            </a:xfrm>
            <a:prstGeom prst="line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  <a:headEnd type="oval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31F1DB1D-AE09-4BED-B05A-32625657AF64}"/>
                </a:ext>
              </a:extLst>
            </p:cNvPr>
            <p:cNvCxnSpPr>
              <a:cxnSpLocks/>
            </p:cNvCxnSpPr>
            <p:nvPr/>
          </p:nvCxnSpPr>
          <p:spPr>
            <a:xfrm>
              <a:off x="3652397" y="3136212"/>
              <a:ext cx="0" cy="163314"/>
            </a:xfrm>
            <a:prstGeom prst="line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  <a:headEnd type="oval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8A18F7D3-1355-47BE-8EC2-7973E3FA3306}"/>
                </a:ext>
              </a:extLst>
            </p:cNvPr>
            <p:cNvCxnSpPr>
              <a:cxnSpLocks/>
            </p:cNvCxnSpPr>
            <p:nvPr/>
          </p:nvCxnSpPr>
          <p:spPr>
            <a:xfrm>
              <a:off x="3655230" y="2628076"/>
              <a:ext cx="0" cy="163314"/>
            </a:xfrm>
            <a:prstGeom prst="line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  <a:headEnd type="oval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DEDB23FC-23E3-4A37-A9BC-85D2BCDF72AA}"/>
                </a:ext>
              </a:extLst>
            </p:cNvPr>
            <p:cNvCxnSpPr>
              <a:cxnSpLocks/>
            </p:cNvCxnSpPr>
            <p:nvPr/>
          </p:nvCxnSpPr>
          <p:spPr>
            <a:xfrm>
              <a:off x="3655173" y="2119940"/>
              <a:ext cx="0" cy="163314"/>
            </a:xfrm>
            <a:prstGeom prst="lin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  <a:headEnd type="oval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7F124CD3-0333-4EF2-94CD-ED1425A5B44E}"/>
              </a:ext>
            </a:extLst>
          </p:cNvPr>
          <p:cNvGrpSpPr/>
          <p:nvPr/>
        </p:nvGrpSpPr>
        <p:grpSpPr>
          <a:xfrm>
            <a:off x="1919955" y="7376380"/>
            <a:ext cx="1998757" cy="1390975"/>
            <a:chOff x="2429621" y="7779371"/>
            <a:chExt cx="1998757" cy="1390975"/>
          </a:xfrm>
        </p:grpSpPr>
        <p:pic>
          <p:nvPicPr>
            <p:cNvPr id="43" name="Picture 42">
              <a:extLst>
                <a:ext uri="{FF2B5EF4-FFF2-40B4-BE49-F238E27FC236}">
                  <a16:creationId xmlns:a16="http://schemas.microsoft.com/office/drawing/2014/main" id="{8433560D-AD89-485C-888D-123110F334EF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29621" y="7779371"/>
              <a:ext cx="1998757" cy="1390975"/>
            </a:xfrm>
            <a:prstGeom prst="rect">
              <a:avLst/>
            </a:prstGeom>
          </p:spPr>
        </p:pic>
        <p:sp>
          <p:nvSpPr>
            <p:cNvPr id="44" name="TextBox 43">
              <a:extLst>
                <a:ext uri="{FF2B5EF4-FFF2-40B4-BE49-F238E27FC236}">
                  <a16:creationId xmlns:a16="http://schemas.microsoft.com/office/drawing/2014/main" id="{9148631C-72CD-40E9-976B-A8D24500D146}"/>
                </a:ext>
              </a:extLst>
            </p:cNvPr>
            <p:cNvSpPr txBox="1"/>
            <p:nvPr/>
          </p:nvSpPr>
          <p:spPr>
            <a:xfrm>
              <a:off x="2479803" y="8027191"/>
              <a:ext cx="1948575" cy="637849"/>
            </a:xfrm>
            <a:prstGeom prst="rect">
              <a:avLst/>
            </a:prstGeom>
            <a:noFill/>
            <a:ln w="25400">
              <a:noFill/>
            </a:ln>
          </p:spPr>
          <p:txBody>
            <a:bodyPr wrap="square" lIns="144000" tIns="72000" rIns="144000" bIns="72000" rtlCol="0">
              <a:spAutoFit/>
            </a:bodyPr>
            <a:lstStyle/>
            <a:p>
              <a:pPr algn="ctr"/>
              <a:r>
                <a:rPr lang="en-GB" sz="1600" dirty="0">
                  <a:latin typeface="Twinkl Light" pitchFamily="2" charset="0"/>
                </a:rPr>
                <a:t>Yay, thanks guys,</a:t>
              </a:r>
            </a:p>
            <a:p>
              <a:pPr algn="ctr"/>
              <a:r>
                <a:rPr lang="en-GB" sz="1600" dirty="0">
                  <a:latin typeface="Twinkl Light" pitchFamily="2" charset="0"/>
                </a:rPr>
                <a:t>I was starving!</a:t>
              </a:r>
            </a:p>
          </p:txBody>
        </p:sp>
      </p:grpSp>
      <p:pic>
        <p:nvPicPr>
          <p:cNvPr id="40" name="Picture 39">
            <a:extLst>
              <a:ext uri="{FF2B5EF4-FFF2-40B4-BE49-F238E27FC236}">
                <a16:creationId xmlns:a16="http://schemas.microsoft.com/office/drawing/2014/main" id="{0331A6CF-0055-4176-9572-2D346AAAAB4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89371" y="7918081"/>
            <a:ext cx="2330615" cy="17752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211801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11F44924-3691-4624-9A41-25C2F4F54FE5}"/>
              </a:ext>
            </a:extLst>
          </p:cNvPr>
          <p:cNvSpPr/>
          <p:nvPr/>
        </p:nvSpPr>
        <p:spPr>
          <a:xfrm>
            <a:off x="109262" y="66473"/>
            <a:ext cx="6639476" cy="2152912"/>
          </a:xfrm>
          <a:prstGeom prst="rect">
            <a:avLst/>
          </a:prstGeom>
          <a:solidFill>
            <a:srgbClr val="FF9999"/>
          </a:solidFill>
          <a:ln w="28575">
            <a:solidFill>
              <a:srgbClr val="FF7C8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1000"/>
              </a:spcAft>
            </a:pPr>
            <a:r>
              <a:rPr lang="en-GB" sz="1400" b="1" dirty="0">
                <a:solidFill>
                  <a:schemeClr val="tx1"/>
                </a:solidFill>
                <a:latin typeface="Twinkl Light" pitchFamily="2" charset="0"/>
              </a:rPr>
              <a:t>Flowchart Task 2: </a:t>
            </a:r>
            <a:r>
              <a:rPr lang="en-GB" sz="1400" dirty="0">
                <a:solidFill>
                  <a:prstClr val="black"/>
                </a:solidFill>
                <a:latin typeface="Twinkl Light" pitchFamily="2" charset="0"/>
                <a:cs typeface="Arial" panose="020B0604020202020204" pitchFamily="34" charset="0"/>
              </a:rPr>
              <a:t>You might have put some of the instructions into a slightly different order to this (e.g. add a splash of slippery slug juice before the dash of wriggly worm).</a:t>
            </a:r>
            <a:r>
              <a:rPr lang="en-GB" sz="1400" dirty="0">
                <a:solidFill>
                  <a:srgbClr val="000000"/>
                </a:solidFill>
                <a:latin typeface="Twinkl Light" pitchFamily="2" charset="0"/>
                <a:cs typeface="Arial" panose="020B0604020202020204" pitchFamily="34" charset="0"/>
              </a:rPr>
              <a:t> That’s ok.</a:t>
            </a:r>
          </a:p>
          <a:p>
            <a:pPr>
              <a:spcAft>
                <a:spcPts val="1000"/>
              </a:spcAft>
            </a:pPr>
            <a:r>
              <a:rPr lang="en-GB" sz="1400" dirty="0">
                <a:solidFill>
                  <a:srgbClr val="000000"/>
                </a:solidFill>
                <a:latin typeface="Twinkl Light" pitchFamily="2" charset="0"/>
                <a:cs typeface="Arial" panose="020B0604020202020204" pitchFamily="34" charset="0"/>
              </a:rPr>
              <a:t>However, some instructions must be in the right order. Which ones do you think these are? </a:t>
            </a:r>
          </a:p>
          <a:p>
            <a:pPr>
              <a:spcAft>
                <a:spcPts val="1000"/>
              </a:spcAft>
            </a:pPr>
            <a:r>
              <a:rPr lang="en-GB" sz="1400" dirty="0">
                <a:solidFill>
                  <a:srgbClr val="000000"/>
                </a:solidFill>
                <a:latin typeface="Twinkl Light" pitchFamily="2" charset="0"/>
                <a:cs typeface="Arial" panose="020B0604020202020204" pitchFamily="34" charset="0"/>
              </a:rPr>
              <a:t>Put a </a:t>
            </a:r>
            <a:r>
              <a:rPr lang="en-GB" sz="1400" b="1" dirty="0">
                <a:solidFill>
                  <a:srgbClr val="000000"/>
                </a:solidFill>
                <a:latin typeface="Twinkl Light" pitchFamily="2" charset="0"/>
                <a:cs typeface="Arial" panose="020B0604020202020204" pitchFamily="34" charset="0"/>
              </a:rPr>
              <a:t>(M)</a:t>
            </a:r>
            <a:r>
              <a:rPr lang="en-GB" sz="1400" dirty="0">
                <a:solidFill>
                  <a:srgbClr val="000000"/>
                </a:solidFill>
                <a:latin typeface="Twinkl Light" pitchFamily="2" charset="0"/>
                <a:cs typeface="Arial" panose="020B0604020202020204" pitchFamily="34" charset="0"/>
              </a:rPr>
              <a:t> for moveable next to instructions that you think could be switched around. Put a </a:t>
            </a:r>
            <a:r>
              <a:rPr lang="en-GB" sz="1400" b="1" dirty="0">
                <a:solidFill>
                  <a:srgbClr val="000000"/>
                </a:solidFill>
                <a:latin typeface="Twinkl Light" pitchFamily="2" charset="0"/>
                <a:cs typeface="Arial" panose="020B0604020202020204" pitchFamily="34" charset="0"/>
              </a:rPr>
              <a:t>(F) </a:t>
            </a:r>
            <a:r>
              <a:rPr lang="en-GB" sz="1400" dirty="0">
                <a:solidFill>
                  <a:srgbClr val="000000"/>
                </a:solidFill>
                <a:latin typeface="Twinkl Light" pitchFamily="2" charset="0"/>
                <a:cs typeface="Arial" panose="020B0604020202020204" pitchFamily="34" charset="0"/>
              </a:rPr>
              <a:t>for fixed next to instructions that must stay exactly where they are.</a:t>
            </a:r>
            <a:endParaRPr lang="en-GB" sz="1400" dirty="0">
              <a:solidFill>
                <a:prstClr val="black"/>
              </a:solidFill>
              <a:latin typeface="Twinkl Light" pitchFamily="2" charset="0"/>
              <a:cs typeface="Arial" panose="020B060402020202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E69BEE4-1F6B-4F79-BB46-192AA007690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67780" y="2818775"/>
            <a:ext cx="4322439" cy="6322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356001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30A9D35DFDF884B82A4544ED45C08FD" ma:contentTypeVersion="2" ma:contentTypeDescription="Create a new document." ma:contentTypeScope="" ma:versionID="32c2d0c99798f79de435da2b47924855">
  <xsd:schema xmlns:xsd="http://www.w3.org/2001/XMLSchema" xmlns:xs="http://www.w3.org/2001/XMLSchema" xmlns:p="http://schemas.microsoft.com/office/2006/metadata/properties" xmlns:ns2="dc2705bf-b7e0-47fd-a4d4-4aed414e9c7a" targetNamespace="http://schemas.microsoft.com/office/2006/metadata/properties" ma:root="true" ma:fieldsID="4d8aff297148e1aaf8be32d298b3afe2" ns2:_="">
    <xsd:import namespace="dc2705bf-b7e0-47fd-a4d4-4aed414e9c7a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c2705bf-b7e0-47fd-a4d4-4aed414e9c7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0158FB99-D8E1-4B43-81A8-AA79A7609240}"/>
</file>

<file path=customXml/itemProps2.xml><?xml version="1.0" encoding="utf-8"?>
<ds:datastoreItem xmlns:ds="http://schemas.openxmlformats.org/officeDocument/2006/customXml" ds:itemID="{1E9F1E65-B3C9-4FBA-A779-A903E8365D15}"/>
</file>

<file path=customXml/itemProps3.xml><?xml version="1.0" encoding="utf-8"?>
<ds:datastoreItem xmlns:ds="http://schemas.openxmlformats.org/officeDocument/2006/customXml" ds:itemID="{BD8B431A-D17C-4A3C-A471-55982A86E1E3}"/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90</TotalTime>
  <Words>271</Words>
  <Application>Microsoft Office PowerPoint</Application>
  <PresentationFormat>A4 Paper (210x297 mm)</PresentationFormat>
  <Paragraphs>24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Arial</vt:lpstr>
      <vt:lpstr>Calibri</vt:lpstr>
      <vt:lpstr>Calibri Light</vt:lpstr>
      <vt:lpstr>Twinkl Light</vt:lpstr>
      <vt:lpstr>Office Theme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Nik Boyd</dc:creator>
  <cp:lastModifiedBy>Nik Boyd</cp:lastModifiedBy>
  <cp:revision>13</cp:revision>
  <dcterms:created xsi:type="dcterms:W3CDTF">2021-01-12T09:02:23Z</dcterms:created>
  <dcterms:modified xsi:type="dcterms:W3CDTF">2021-01-19T20:31:01Z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0x010100B30A9D35DFDF884B82A4544ED45C08FD</vt:lpwstr>
  </property>
</Properties>
</file>