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92" r:id="rId3"/>
    <p:sldId id="298" r:id="rId4"/>
    <p:sldId id="294" r:id="rId5"/>
    <p:sldId id="293" r:id="rId6"/>
    <p:sldId id="291" r:id="rId7"/>
    <p:sldId id="295" r:id="rId8"/>
    <p:sldId id="296" r:id="rId9"/>
    <p:sldId id="300" r:id="rId10"/>
    <p:sldId id="297" r:id="rId11"/>
    <p:sldId id="299" r:id="rId12"/>
    <p:sldId id="289" r:id="rId1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5" d="100"/>
          <a:sy n="75" d="100"/>
        </p:scale>
        <p:origin x="157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09/06/2020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09/06/2020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09/06/2020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09/06/2020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09/06/2020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09/06/2020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ciencebob.com/category/experiments/" TargetMode="External"/><Relationship Id="rId7" Type="http://schemas.openxmlformats.org/officeDocument/2006/relationships/image" Target="../media/image2.png"/><Relationship Id="rId2" Type="http://schemas.openxmlformats.org/officeDocument/2006/relationships/hyperlink" Target="https://www.bbc.co.uk/bitesize/guides/zq7thyc/revision/1" TargetMode="Externa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thekidshouldseethis.com/" TargetMode="External"/><Relationship Id="rId4" Type="http://schemas.openxmlformats.org/officeDocument/2006/relationships/hyperlink" Target="https://mysteryscience.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www.bbc.co.uk/bitesize/guides/zq7thyc/revision/2"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hyperlink" Target="https://www.bbc.co.uk/bitesize/guides/zq7thyc/revision/4" TargetMode="Externa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69163" y="3207829"/>
            <a:ext cx="5854890" cy="1323439"/>
          </a:xfrm>
          <a:prstGeom prst="rect">
            <a:avLst/>
          </a:prstGeom>
          <a:noFill/>
        </p:spPr>
        <p:txBody>
          <a:bodyPr wrap="square" rtlCol="0">
            <a:spAutoFit/>
          </a:bodyPr>
          <a:lstStyle/>
          <a:p>
            <a:pPr algn="ctr"/>
            <a:r>
              <a:rPr lang="en-GB" sz="4000" dirty="0" smtClean="0"/>
              <a:t>Science work pack</a:t>
            </a:r>
          </a:p>
          <a:p>
            <a:pPr algn="ctr"/>
            <a:r>
              <a:rPr lang="en-GB" sz="4000" dirty="0" smtClean="0"/>
              <a:t>week 10</a:t>
            </a:r>
            <a:endParaRPr lang="en-GB" sz="4000" dirty="0"/>
          </a:p>
        </p:txBody>
      </p:sp>
      <p:sp>
        <p:nvSpPr>
          <p:cNvPr id="6" name="TextBox 5"/>
          <p:cNvSpPr txBox="1"/>
          <p:nvPr/>
        </p:nvSpPr>
        <p:spPr>
          <a:xfrm>
            <a:off x="215805" y="4531268"/>
            <a:ext cx="6561606" cy="1754326"/>
          </a:xfrm>
          <a:prstGeom prst="rect">
            <a:avLst/>
          </a:prstGeom>
          <a:noFill/>
        </p:spPr>
        <p:txBody>
          <a:bodyPr wrap="square" rtlCol="0">
            <a:spAutoFit/>
          </a:bodyPr>
          <a:lstStyle/>
          <a:p>
            <a:r>
              <a:rPr lang="en-GB" dirty="0"/>
              <a:t>Helpful websites to support with the work or for interest:</a:t>
            </a:r>
          </a:p>
          <a:p>
            <a:r>
              <a:rPr lang="en-GB" dirty="0">
                <a:hlinkClick r:id="rId2"/>
              </a:rPr>
              <a:t>https://</a:t>
            </a:r>
            <a:r>
              <a:rPr lang="en-GB" dirty="0" smtClean="0">
                <a:hlinkClick r:id="rId2"/>
              </a:rPr>
              <a:t>www.bbc.co.uk/bitesize/guides/zq7thyc/revision/1</a:t>
            </a:r>
            <a:endParaRPr lang="en-GB" dirty="0" smtClean="0"/>
          </a:p>
          <a:p>
            <a:r>
              <a:rPr lang="en-GB" dirty="0" smtClean="0">
                <a:hlinkClick r:id="rId3"/>
              </a:rPr>
              <a:t>https</a:t>
            </a:r>
            <a:r>
              <a:rPr lang="en-GB" dirty="0">
                <a:hlinkClick r:id="rId3"/>
              </a:rPr>
              <a:t>://sciencebob.com/category/experiments/</a:t>
            </a:r>
            <a:endParaRPr lang="en-GB" dirty="0" smtClean="0"/>
          </a:p>
          <a:p>
            <a:r>
              <a:rPr lang="en-GB" dirty="0" smtClean="0">
                <a:hlinkClick r:id="rId4"/>
              </a:rPr>
              <a:t>https</a:t>
            </a:r>
            <a:r>
              <a:rPr lang="en-GB" dirty="0">
                <a:hlinkClick r:id="rId4"/>
              </a:rPr>
              <a:t>://mysteryscience.com/</a:t>
            </a:r>
            <a:r>
              <a:rPr lang="en-GB" dirty="0"/>
              <a:t>        </a:t>
            </a:r>
            <a:r>
              <a:rPr lang="en-GB" dirty="0">
                <a:hlinkClick r:id="rId5"/>
              </a:rPr>
              <a:t>https://thekidshouldseethis.com/</a:t>
            </a:r>
            <a:endParaRPr lang="en-GB" dirty="0"/>
          </a:p>
          <a:p>
            <a:endParaRPr lang="en-GB" dirty="0"/>
          </a:p>
          <a:p>
            <a:endParaRPr lang="en-GB" dirty="0"/>
          </a:p>
        </p:txBody>
      </p:sp>
      <p:sp>
        <p:nvSpPr>
          <p:cNvPr id="7" name="Rectangle 6"/>
          <p:cNvSpPr/>
          <p:nvPr/>
        </p:nvSpPr>
        <p:spPr>
          <a:xfrm>
            <a:off x="278517" y="5987535"/>
            <a:ext cx="6436182" cy="3693319"/>
          </a:xfrm>
          <a:prstGeom prst="rect">
            <a:avLst/>
          </a:prstGeom>
          <a:solidFill>
            <a:schemeClr val="accent4">
              <a:lumMod val="40000"/>
              <a:lumOff val="60000"/>
            </a:schemeClr>
          </a:solidFill>
        </p:spPr>
        <p:txBody>
          <a:bodyPr wrap="square">
            <a:spAutoFit/>
          </a:bodyPr>
          <a:lstStyle/>
          <a:p>
            <a:r>
              <a:rPr lang="en-GB" b="1" dirty="0"/>
              <a:t>There is online learning available at: </a:t>
            </a:r>
          </a:p>
          <a:p>
            <a:endParaRPr lang="en-GB" dirty="0"/>
          </a:p>
          <a:p>
            <a:r>
              <a:rPr lang="en-GB" u="sng" dirty="0">
                <a:solidFill>
                  <a:schemeClr val="accent1">
                    <a:lumMod val="75000"/>
                  </a:schemeClr>
                </a:solidFill>
              </a:rPr>
              <a:t>app.senecalearning.com/dashboard/join-class/4ggjlziov1</a:t>
            </a:r>
          </a:p>
          <a:p>
            <a:endParaRPr lang="en-GB" dirty="0"/>
          </a:p>
          <a:p>
            <a:r>
              <a:rPr lang="en-GB" dirty="0"/>
              <a:t>You need to sign up using an email address. When asked to type in the school it is St Matthias </a:t>
            </a:r>
            <a:r>
              <a:rPr lang="en-GB" dirty="0" smtClean="0"/>
              <a:t>academy. This should take you to straight to the learning page, if you are asked for a class code it is:</a:t>
            </a:r>
            <a:r>
              <a:rPr lang="en-GB" b="1" dirty="0" smtClean="0"/>
              <a:t> </a:t>
            </a:r>
            <a:r>
              <a:rPr lang="en-GB" dirty="0" smtClean="0"/>
              <a:t>4ggjlziov1. There are tutorials and then questions.</a:t>
            </a:r>
            <a:endParaRPr lang="en-GB" dirty="0"/>
          </a:p>
          <a:p>
            <a:endParaRPr lang="en-GB" b="1" dirty="0"/>
          </a:p>
          <a:p>
            <a:r>
              <a:rPr lang="en-GB" dirty="0"/>
              <a:t>Please work on the assignments and I can see what has been completed and how well you are doing.</a:t>
            </a:r>
          </a:p>
          <a:p>
            <a:endParaRPr lang="en-GB" dirty="0"/>
          </a:p>
          <a:p>
            <a:r>
              <a:rPr lang="en-GB" dirty="0"/>
              <a:t>Miss Grant</a:t>
            </a:r>
          </a:p>
        </p:txBody>
      </p:sp>
      <p:pic>
        <p:nvPicPr>
          <p:cNvPr id="3" name="Picture 2"/>
          <p:cNvPicPr>
            <a:picLocks noChangeAspect="1"/>
          </p:cNvPicPr>
          <p:nvPr/>
        </p:nvPicPr>
        <p:blipFill rotWithShape="1">
          <a:blip r:embed="rId6"/>
          <a:srcRect l="9987" t="-2120" r="974" b="2120"/>
          <a:stretch/>
        </p:blipFill>
        <p:spPr>
          <a:xfrm>
            <a:off x="0" y="326382"/>
            <a:ext cx="3755794" cy="2422575"/>
          </a:xfrm>
          <a:prstGeom prst="rect">
            <a:avLst/>
          </a:prstGeom>
        </p:spPr>
      </p:pic>
      <p:pic>
        <p:nvPicPr>
          <p:cNvPr id="4" name="Picture 3"/>
          <p:cNvPicPr>
            <a:picLocks noChangeAspect="1"/>
          </p:cNvPicPr>
          <p:nvPr/>
        </p:nvPicPr>
        <p:blipFill>
          <a:blip r:embed="rId7"/>
          <a:stretch>
            <a:fillRect/>
          </a:stretch>
        </p:blipFill>
        <p:spPr>
          <a:xfrm>
            <a:off x="3323094" y="326383"/>
            <a:ext cx="3391605" cy="2422575"/>
          </a:xfrm>
          <a:prstGeom prst="rect">
            <a:avLst/>
          </a:prstGeom>
        </p:spPr>
      </p:pic>
    </p:spTree>
    <p:extLst>
      <p:ext uri="{BB962C8B-B14F-4D97-AF65-F5344CB8AC3E}">
        <p14:creationId xmlns:p14="http://schemas.microsoft.com/office/powerpoint/2010/main" val="665136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4" name="Rectangle 2"/>
          <p:cNvSpPr txBox="1">
            <a:spLocks noChangeArrowheads="1"/>
          </p:cNvSpPr>
          <p:nvPr/>
        </p:nvSpPr>
        <p:spPr>
          <a:xfrm>
            <a:off x="-147637" y="5413549"/>
            <a:ext cx="4572000" cy="571500"/>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FFFF00"/>
              </a:solidFill>
              <a:effectLst/>
              <a:uLnTx/>
              <a:uFillTx/>
              <a:latin typeface="Comic Sans MS"/>
              <a:ea typeface="+mn-ea"/>
              <a:cs typeface="+mn-cs"/>
            </a:endParaRPr>
          </a:p>
        </p:txBody>
      </p:sp>
      <p:sp>
        <p:nvSpPr>
          <p:cNvPr id="11" name="Text Box 15"/>
          <p:cNvSpPr txBox="1">
            <a:spLocks noChangeArrowheads="1"/>
          </p:cNvSpPr>
          <p:nvPr/>
        </p:nvSpPr>
        <p:spPr bwMode="auto">
          <a:xfrm>
            <a:off x="201974" y="3614370"/>
            <a:ext cx="4747714" cy="63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defRPr/>
            </a:pPr>
            <a:r>
              <a:rPr kumimoji="0" lang="en-GB" sz="1400" b="1" i="0" u="none" strike="noStrike" kern="1200" cap="none" spc="0" normalizeH="0" baseline="0" noProof="0" dirty="0" smtClean="0">
                <a:ln>
                  <a:noFill/>
                </a:ln>
                <a:solidFill>
                  <a:srgbClr val="FF0000"/>
                </a:solidFill>
                <a:effectLst/>
                <a:uLnTx/>
                <a:uFillTx/>
                <a:latin typeface="Comic Sans MS"/>
                <a:ea typeface="+mn-ea"/>
                <a:cs typeface="+mn-cs"/>
              </a:rPr>
              <a:t>Which </a:t>
            </a:r>
            <a:r>
              <a:rPr kumimoji="0" lang="en-GB" sz="1400" b="1" i="0" u="none" strike="noStrike" kern="1200" cap="none" spc="0" normalizeH="0" baseline="0" noProof="0" dirty="0">
                <a:ln>
                  <a:noFill/>
                </a:ln>
                <a:solidFill>
                  <a:srgbClr val="FF0000"/>
                </a:solidFill>
                <a:effectLst/>
                <a:uLnTx/>
                <a:uFillTx/>
                <a:latin typeface="Comic Sans MS"/>
                <a:ea typeface="+mn-ea"/>
                <a:cs typeface="+mn-cs"/>
              </a:rPr>
              <a:t>way will this ray of light go</a:t>
            </a:r>
            <a:r>
              <a:rPr kumimoji="0" lang="en-GB" sz="1400" b="1" i="0" u="none" strike="noStrike" kern="1200" cap="none" spc="0" normalizeH="0" baseline="0" noProof="0" dirty="0" smtClean="0">
                <a:ln>
                  <a:noFill/>
                </a:ln>
                <a:solidFill>
                  <a:srgbClr val="FF0000"/>
                </a:solidFill>
                <a:effectLst/>
                <a:uLnTx/>
                <a:uFillTx/>
                <a:latin typeface="Comic Sans MS"/>
                <a:ea typeface="+mn-ea"/>
                <a:cs typeface="+mn-cs"/>
              </a:rPr>
              <a:t>? </a:t>
            </a:r>
          </a:p>
          <a:p>
            <a:pPr marL="0" marR="0" lvl="0" indent="0" algn="l" defTabSz="914400" rtl="0" eaLnBrk="0" fontAlgn="auto" latinLnBrk="0" hangingPunct="0">
              <a:lnSpc>
                <a:spcPct val="100000"/>
              </a:lnSpc>
              <a:spcBef>
                <a:spcPct val="50000"/>
              </a:spcBef>
              <a:spcAft>
                <a:spcPts val="0"/>
              </a:spcAft>
              <a:buClrTx/>
              <a:buSzTx/>
              <a:buFontTx/>
              <a:buNone/>
              <a:tabLst/>
              <a:defRPr/>
            </a:pPr>
            <a:r>
              <a:rPr kumimoji="0" lang="en-GB" sz="1400" b="1" i="0" u="none" strike="noStrike" kern="1200" cap="none" spc="0" normalizeH="0" baseline="0" noProof="0" dirty="0" smtClean="0">
                <a:ln>
                  <a:noFill/>
                </a:ln>
                <a:solidFill>
                  <a:srgbClr val="FF0000"/>
                </a:solidFill>
                <a:effectLst/>
                <a:uLnTx/>
                <a:uFillTx/>
                <a:latin typeface="Comic Sans MS"/>
                <a:ea typeface="+mn-ea"/>
                <a:cs typeface="+mn-cs"/>
              </a:rPr>
              <a:t>Why?</a:t>
            </a:r>
            <a:endParaRPr kumimoji="0" lang="en-GB" sz="1400" b="1" i="0" u="none" strike="noStrike" kern="1200" cap="none" spc="0" normalizeH="0" baseline="0" noProof="0" dirty="0">
              <a:ln>
                <a:noFill/>
              </a:ln>
              <a:solidFill>
                <a:srgbClr val="FF0000"/>
              </a:solidFill>
              <a:effectLst/>
              <a:uLnTx/>
              <a:uFillTx/>
              <a:latin typeface="Comic Sans MS"/>
              <a:ea typeface="+mn-ea"/>
              <a:cs typeface="+mn-cs"/>
            </a:endParaRPr>
          </a:p>
        </p:txBody>
      </p:sp>
      <p:pic>
        <p:nvPicPr>
          <p:cNvPr id="39" name="Picture 38"/>
          <p:cNvPicPr>
            <a:picLocks noChangeAspect="1"/>
          </p:cNvPicPr>
          <p:nvPr/>
        </p:nvPicPr>
        <p:blipFill>
          <a:blip r:embed="rId2"/>
          <a:stretch>
            <a:fillRect/>
          </a:stretch>
        </p:blipFill>
        <p:spPr>
          <a:xfrm>
            <a:off x="180867" y="3931204"/>
            <a:ext cx="3460470" cy="1789811"/>
          </a:xfrm>
          <a:prstGeom prst="rect">
            <a:avLst/>
          </a:prstGeom>
        </p:spPr>
      </p:pic>
      <p:pic>
        <p:nvPicPr>
          <p:cNvPr id="40" name="Picture 7"/>
          <p:cNvPicPr>
            <a:picLocks noChangeAspect="1" noChangeArrowheads="1"/>
          </p:cNvPicPr>
          <p:nvPr/>
        </p:nvPicPr>
        <p:blipFill rotWithShape="1">
          <a:blip r:embed="rId3">
            <a:extLst>
              <a:ext uri="{28A0092B-C50C-407E-A947-70E740481C1C}">
                <a14:useLocalDpi xmlns:a14="http://schemas.microsoft.com/office/drawing/2010/main" val="0"/>
              </a:ext>
            </a:extLst>
          </a:blip>
          <a:srcRect l="4905"/>
          <a:stretch/>
        </p:blipFill>
        <p:spPr bwMode="auto">
          <a:xfrm>
            <a:off x="119270" y="527405"/>
            <a:ext cx="4370804" cy="3055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1" name="TextBox 40"/>
          <p:cNvSpPr txBox="1"/>
          <p:nvPr/>
        </p:nvSpPr>
        <p:spPr>
          <a:xfrm>
            <a:off x="64127" y="9332"/>
            <a:ext cx="2127831" cy="646331"/>
          </a:xfrm>
          <a:prstGeom prst="rect">
            <a:avLst/>
          </a:prstGeom>
          <a:solidFill>
            <a:schemeClr val="accent1">
              <a:lumMod val="20000"/>
              <a:lumOff val="80000"/>
            </a:schemeClr>
          </a:solidFill>
        </p:spPr>
        <p:txBody>
          <a:bodyPr wrap="square" rtlCol="0">
            <a:spAutoFit/>
          </a:bodyPr>
          <a:lstStyle/>
          <a:p>
            <a:r>
              <a:rPr lang="en-GB" dirty="0" smtClean="0"/>
              <a:t>A normal line is 90°</a:t>
            </a:r>
          </a:p>
          <a:p>
            <a:r>
              <a:rPr lang="en-GB" dirty="0" smtClean="0"/>
              <a:t>From the surface</a:t>
            </a:r>
            <a:endParaRPr lang="en-GB" dirty="0"/>
          </a:p>
        </p:txBody>
      </p:sp>
      <p:sp>
        <p:nvSpPr>
          <p:cNvPr id="42" name="Rectangle 41"/>
          <p:cNvSpPr/>
          <p:nvPr/>
        </p:nvSpPr>
        <p:spPr>
          <a:xfrm>
            <a:off x="302918" y="8943756"/>
            <a:ext cx="6230606" cy="646331"/>
          </a:xfrm>
          <a:prstGeom prst="rect">
            <a:avLst/>
          </a:prstGeom>
          <a:solidFill>
            <a:srgbClr val="FFFF00"/>
          </a:solidFill>
        </p:spPr>
        <p:txBody>
          <a:bodyPr wrap="square">
            <a:spAutoFit/>
          </a:bodyPr>
          <a:lstStyle/>
          <a:p>
            <a:r>
              <a:rPr lang="en-GB" b="1" dirty="0" smtClean="0"/>
              <a:t>More information here</a:t>
            </a:r>
            <a:endParaRPr lang="en-GB" b="1" dirty="0" smtClean="0">
              <a:hlinkClick r:id="rId4"/>
            </a:endParaRPr>
          </a:p>
          <a:p>
            <a:r>
              <a:rPr lang="en-GB" dirty="0" smtClean="0">
                <a:hlinkClick r:id="rId4"/>
              </a:rPr>
              <a:t>https</a:t>
            </a:r>
            <a:r>
              <a:rPr lang="en-GB" dirty="0">
                <a:hlinkClick r:id="rId4"/>
              </a:rPr>
              <a:t>://www.bbc.co.uk/bitesize/guides/zq7thyc/revision/2</a:t>
            </a:r>
            <a:endParaRPr lang="en-GB" dirty="0"/>
          </a:p>
        </p:txBody>
      </p:sp>
      <p:sp>
        <p:nvSpPr>
          <p:cNvPr id="5" name="TextBox 4"/>
          <p:cNvSpPr txBox="1"/>
          <p:nvPr/>
        </p:nvSpPr>
        <p:spPr>
          <a:xfrm>
            <a:off x="4195763" y="178905"/>
            <a:ext cx="2598111" cy="2862322"/>
          </a:xfrm>
          <a:prstGeom prst="rect">
            <a:avLst/>
          </a:prstGeom>
          <a:noFill/>
        </p:spPr>
        <p:txBody>
          <a:bodyPr wrap="square" rtlCol="0">
            <a:spAutoFit/>
          </a:bodyPr>
          <a:lstStyle/>
          <a:p>
            <a:r>
              <a:rPr lang="en-GB" dirty="0" smtClean="0"/>
              <a:t>Light going into the mirror (incidence ray) bounces (</a:t>
            </a:r>
            <a:r>
              <a:rPr lang="en-GB" dirty="0" smtClean="0"/>
              <a:t>reflects) off </a:t>
            </a:r>
            <a:r>
              <a:rPr lang="en-GB" dirty="0" smtClean="0"/>
              <a:t>a mirror at the same angle from the normal line in the other direction. </a:t>
            </a:r>
          </a:p>
          <a:p>
            <a:endParaRPr lang="en-GB" dirty="0"/>
          </a:p>
          <a:p>
            <a:r>
              <a:rPr lang="en-GB" dirty="0" smtClean="0">
                <a:solidFill>
                  <a:srgbClr val="FF0000"/>
                </a:solidFill>
              </a:rPr>
              <a:t>Angle going into the mirror (incidence) =angle reflected from mirror</a:t>
            </a:r>
            <a:endParaRPr lang="en-GB" dirty="0">
              <a:solidFill>
                <a:srgbClr val="FF0000"/>
              </a:solidFill>
            </a:endParaRPr>
          </a:p>
        </p:txBody>
      </p:sp>
      <p:cxnSp>
        <p:nvCxnSpPr>
          <p:cNvPr id="7" name="Straight Arrow Connector 6"/>
          <p:cNvCxnSpPr/>
          <p:nvPr/>
        </p:nvCxnSpPr>
        <p:spPr>
          <a:xfrm>
            <a:off x="471488" y="1570383"/>
            <a:ext cx="462790" cy="33266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2138363" y="1694623"/>
            <a:ext cx="1290637" cy="1124230"/>
          </a:xfrm>
          <a:prstGeom prst="straightConnector1">
            <a:avLst/>
          </a:prstGeom>
          <a:ln w="127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01973" y="1902913"/>
            <a:ext cx="1001819" cy="646331"/>
          </a:xfrm>
          <a:prstGeom prst="rect">
            <a:avLst/>
          </a:prstGeom>
          <a:noFill/>
        </p:spPr>
        <p:txBody>
          <a:bodyPr wrap="square" rtlCol="0">
            <a:spAutoFit/>
          </a:bodyPr>
          <a:lstStyle/>
          <a:p>
            <a:r>
              <a:rPr lang="en-GB" dirty="0" smtClean="0"/>
              <a:t>Incident ray</a:t>
            </a:r>
            <a:endParaRPr lang="en-GB" dirty="0"/>
          </a:p>
        </p:txBody>
      </p:sp>
      <p:sp>
        <p:nvSpPr>
          <p:cNvPr id="14" name="TextBox 13"/>
          <p:cNvSpPr txBox="1"/>
          <p:nvPr/>
        </p:nvSpPr>
        <p:spPr>
          <a:xfrm>
            <a:off x="1540170" y="1903045"/>
            <a:ext cx="598193" cy="369332"/>
          </a:xfrm>
          <a:prstGeom prst="rect">
            <a:avLst/>
          </a:prstGeom>
          <a:noFill/>
        </p:spPr>
        <p:txBody>
          <a:bodyPr wrap="square" rtlCol="0">
            <a:spAutoFit/>
          </a:bodyPr>
          <a:lstStyle/>
          <a:p>
            <a:r>
              <a:rPr lang="en-GB" dirty="0" smtClean="0"/>
              <a:t>45</a:t>
            </a:r>
            <a:r>
              <a:rPr lang="en-GB" dirty="0"/>
              <a:t>°</a:t>
            </a:r>
          </a:p>
        </p:txBody>
      </p:sp>
      <p:sp>
        <p:nvSpPr>
          <p:cNvPr id="19" name="TextBox 18"/>
          <p:cNvSpPr txBox="1"/>
          <p:nvPr/>
        </p:nvSpPr>
        <p:spPr>
          <a:xfrm>
            <a:off x="2234037" y="1870457"/>
            <a:ext cx="598193" cy="369332"/>
          </a:xfrm>
          <a:prstGeom prst="rect">
            <a:avLst/>
          </a:prstGeom>
          <a:noFill/>
        </p:spPr>
        <p:txBody>
          <a:bodyPr wrap="square" rtlCol="0">
            <a:spAutoFit/>
          </a:bodyPr>
          <a:lstStyle/>
          <a:p>
            <a:r>
              <a:rPr lang="en-GB" dirty="0" smtClean="0"/>
              <a:t>45</a:t>
            </a:r>
            <a:r>
              <a:rPr lang="en-GB" dirty="0"/>
              <a:t>°</a:t>
            </a:r>
          </a:p>
        </p:txBody>
      </p:sp>
      <p:sp>
        <p:nvSpPr>
          <p:cNvPr id="20" name="TextBox 19"/>
          <p:cNvSpPr txBox="1"/>
          <p:nvPr/>
        </p:nvSpPr>
        <p:spPr>
          <a:xfrm>
            <a:off x="2962385" y="1873302"/>
            <a:ext cx="1307473" cy="646331"/>
          </a:xfrm>
          <a:prstGeom prst="rect">
            <a:avLst/>
          </a:prstGeom>
          <a:noFill/>
        </p:spPr>
        <p:txBody>
          <a:bodyPr wrap="square" rtlCol="0">
            <a:spAutoFit/>
          </a:bodyPr>
          <a:lstStyle/>
          <a:p>
            <a:r>
              <a:rPr lang="en-GB" dirty="0" smtClean="0"/>
              <a:t>Reflected ray</a:t>
            </a:r>
            <a:endParaRPr lang="en-GB" dirty="0"/>
          </a:p>
        </p:txBody>
      </p:sp>
      <p:cxnSp>
        <p:nvCxnSpPr>
          <p:cNvPr id="16" name="Straight Connector 15"/>
          <p:cNvCxnSpPr/>
          <p:nvPr/>
        </p:nvCxnSpPr>
        <p:spPr>
          <a:xfrm>
            <a:off x="-106159" y="3481067"/>
            <a:ext cx="6964159" cy="0"/>
          </a:xfrm>
          <a:prstGeom prst="line">
            <a:avLst/>
          </a:prstGeom>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rotWithShape="1">
          <a:blip r:embed="rId5"/>
          <a:srcRect b="6543"/>
          <a:stretch/>
        </p:blipFill>
        <p:spPr>
          <a:xfrm>
            <a:off x="11207" y="6232335"/>
            <a:ext cx="4010177" cy="2296265"/>
          </a:xfrm>
          <a:prstGeom prst="rect">
            <a:avLst/>
          </a:prstGeom>
        </p:spPr>
      </p:pic>
      <p:sp>
        <p:nvSpPr>
          <p:cNvPr id="18" name="TextBox 17"/>
          <p:cNvSpPr txBox="1"/>
          <p:nvPr/>
        </p:nvSpPr>
        <p:spPr>
          <a:xfrm>
            <a:off x="3951283" y="6150324"/>
            <a:ext cx="2842591" cy="2677656"/>
          </a:xfrm>
          <a:prstGeom prst="rect">
            <a:avLst/>
          </a:prstGeom>
          <a:noFill/>
        </p:spPr>
        <p:txBody>
          <a:bodyPr wrap="square" rtlCol="0">
            <a:spAutoFit/>
          </a:bodyPr>
          <a:lstStyle/>
          <a:p>
            <a:pPr>
              <a:lnSpc>
                <a:spcPct val="150000"/>
              </a:lnSpc>
            </a:pPr>
            <a:r>
              <a:rPr lang="en-GB" sz="1400" dirty="0" smtClean="0"/>
              <a:t>On the diagram: </a:t>
            </a:r>
          </a:p>
          <a:p>
            <a:pPr marL="342900" indent="-342900">
              <a:lnSpc>
                <a:spcPct val="150000"/>
              </a:lnSpc>
              <a:buAutoNum type="arabicPeriod"/>
            </a:pPr>
            <a:r>
              <a:rPr lang="en-GB" sz="1400" dirty="0" smtClean="0"/>
              <a:t>Draw on the reflected rays in the correct colour</a:t>
            </a:r>
          </a:p>
          <a:p>
            <a:pPr marL="342900" indent="-342900">
              <a:lnSpc>
                <a:spcPct val="150000"/>
              </a:lnSpc>
              <a:buAutoNum type="arabicPeriod"/>
            </a:pPr>
            <a:r>
              <a:rPr lang="en-GB" sz="1400" dirty="0" smtClean="0"/>
              <a:t>Label incident ray, reflected ray and normal line. </a:t>
            </a:r>
          </a:p>
          <a:p>
            <a:pPr marL="342900" indent="-342900">
              <a:lnSpc>
                <a:spcPct val="150000"/>
              </a:lnSpc>
              <a:buAutoNum type="arabicPeriod"/>
            </a:pPr>
            <a:r>
              <a:rPr lang="en-GB" sz="1400" dirty="0" smtClean="0"/>
              <a:t>Measure the angles and label the angles on (if you have a protractor)</a:t>
            </a:r>
            <a:endParaRPr lang="en-GB" sz="1400" dirty="0"/>
          </a:p>
        </p:txBody>
      </p:sp>
      <p:cxnSp>
        <p:nvCxnSpPr>
          <p:cNvPr id="25" name="Straight Connector 24"/>
          <p:cNvCxnSpPr/>
          <p:nvPr/>
        </p:nvCxnSpPr>
        <p:spPr>
          <a:xfrm>
            <a:off x="-7015" y="5985049"/>
            <a:ext cx="6964159" cy="0"/>
          </a:xfrm>
          <a:prstGeom prst="line">
            <a:avLst/>
          </a:prstGeom>
        </p:spPr>
        <p:style>
          <a:lnRef idx="1">
            <a:schemeClr val="accent1"/>
          </a:lnRef>
          <a:fillRef idx="0">
            <a:schemeClr val="accent1"/>
          </a:fillRef>
          <a:effectRef idx="0">
            <a:schemeClr val="accent1"/>
          </a:effectRef>
          <a:fontRef idx="minor">
            <a:schemeClr val="tx1"/>
          </a:fontRef>
        </p:style>
      </p:cxnSp>
      <p:pic>
        <p:nvPicPr>
          <p:cNvPr id="21" name="Picture 20"/>
          <p:cNvPicPr>
            <a:picLocks noChangeAspect="1"/>
          </p:cNvPicPr>
          <p:nvPr/>
        </p:nvPicPr>
        <p:blipFill>
          <a:blip r:embed="rId6"/>
          <a:stretch>
            <a:fillRect/>
          </a:stretch>
        </p:blipFill>
        <p:spPr>
          <a:xfrm>
            <a:off x="3589306" y="3631415"/>
            <a:ext cx="3221192" cy="2165906"/>
          </a:xfrm>
          <a:prstGeom prst="rect">
            <a:avLst/>
          </a:prstGeom>
        </p:spPr>
      </p:pic>
      <p:sp>
        <p:nvSpPr>
          <p:cNvPr id="6" name="Rectangle 5"/>
          <p:cNvSpPr/>
          <p:nvPr/>
        </p:nvSpPr>
        <p:spPr>
          <a:xfrm>
            <a:off x="1676400" y="6451600"/>
            <a:ext cx="977900" cy="215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1203792" y="1570383"/>
            <a:ext cx="761195" cy="430887"/>
          </a:xfrm>
          <a:prstGeom prst="rect">
            <a:avLst/>
          </a:prstGeom>
          <a:noFill/>
        </p:spPr>
        <p:txBody>
          <a:bodyPr wrap="square" rtlCol="0">
            <a:spAutoFit/>
          </a:bodyPr>
          <a:lstStyle/>
          <a:p>
            <a:r>
              <a:rPr lang="en-GB" sz="1050" dirty="0" smtClean="0"/>
              <a:t>Angle of incidence</a:t>
            </a:r>
            <a:endParaRPr lang="en-GB" sz="1050" dirty="0"/>
          </a:p>
        </p:txBody>
      </p:sp>
      <p:sp>
        <p:nvSpPr>
          <p:cNvPr id="24" name="TextBox 23"/>
          <p:cNvSpPr txBox="1"/>
          <p:nvPr/>
        </p:nvSpPr>
        <p:spPr>
          <a:xfrm>
            <a:off x="2220555" y="1586752"/>
            <a:ext cx="761195" cy="415498"/>
          </a:xfrm>
          <a:prstGeom prst="rect">
            <a:avLst/>
          </a:prstGeom>
          <a:noFill/>
        </p:spPr>
        <p:txBody>
          <a:bodyPr wrap="square" rtlCol="0">
            <a:spAutoFit/>
          </a:bodyPr>
          <a:lstStyle/>
          <a:p>
            <a:r>
              <a:rPr lang="en-GB" sz="1050" dirty="0" smtClean="0"/>
              <a:t>Angle of</a:t>
            </a:r>
          </a:p>
          <a:p>
            <a:r>
              <a:rPr lang="en-GB" sz="1050" dirty="0" smtClean="0"/>
              <a:t>reflection</a:t>
            </a:r>
            <a:endParaRPr lang="en-GB" sz="1050" dirty="0"/>
          </a:p>
        </p:txBody>
      </p:sp>
    </p:spTree>
    <p:extLst>
      <p:ext uri="{BB962C8B-B14F-4D97-AF65-F5344CB8AC3E}">
        <p14:creationId xmlns:p14="http://schemas.microsoft.com/office/powerpoint/2010/main" val="3716161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8344" t="17818" r="33941" b="21655"/>
          <a:stretch/>
        </p:blipFill>
        <p:spPr>
          <a:xfrm>
            <a:off x="49312" y="-41601"/>
            <a:ext cx="6431129" cy="4586542"/>
          </a:xfrm>
          <a:prstGeom prst="rect">
            <a:avLst/>
          </a:prstGeom>
        </p:spPr>
      </p:pic>
      <p:pic>
        <p:nvPicPr>
          <p:cNvPr id="5" name="Picture 4"/>
          <p:cNvPicPr>
            <a:picLocks noChangeAspect="1"/>
          </p:cNvPicPr>
          <p:nvPr/>
        </p:nvPicPr>
        <p:blipFill rotWithShape="1">
          <a:blip r:embed="rId3"/>
          <a:srcRect l="1520" t="12055" r="20477" b="9038"/>
          <a:stretch/>
        </p:blipFill>
        <p:spPr>
          <a:xfrm>
            <a:off x="234778" y="4544941"/>
            <a:ext cx="6356546" cy="5144214"/>
          </a:xfrm>
          <a:prstGeom prst="rect">
            <a:avLst/>
          </a:prstGeom>
        </p:spPr>
      </p:pic>
    </p:spTree>
    <p:extLst>
      <p:ext uri="{BB962C8B-B14F-4D97-AF65-F5344CB8AC3E}">
        <p14:creationId xmlns:p14="http://schemas.microsoft.com/office/powerpoint/2010/main" val="2088943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574" y="0"/>
            <a:ext cx="2360612" cy="1914702"/>
          </a:xfrm>
        </p:spPr>
        <p:txBody>
          <a:bodyPr/>
          <a:lstStyle/>
          <a:p>
            <a:r>
              <a:rPr lang="en-GB" dirty="0" smtClean="0">
                <a:solidFill>
                  <a:srgbClr val="FF0000"/>
                </a:solidFill>
              </a:rPr>
              <a:t>Try this at home!</a:t>
            </a:r>
            <a:endParaRPr lang="en-GB" dirty="0">
              <a:solidFill>
                <a:srgbClr val="FF0000"/>
              </a:solidFill>
            </a:endParaRPr>
          </a:p>
        </p:txBody>
      </p:sp>
      <p:sp>
        <p:nvSpPr>
          <p:cNvPr id="3" name="Content Placeholder 2"/>
          <p:cNvSpPr>
            <a:spLocks noGrp="1"/>
          </p:cNvSpPr>
          <p:nvPr>
            <p:ph idx="1"/>
          </p:nvPr>
        </p:nvSpPr>
        <p:spPr>
          <a:xfrm>
            <a:off x="1463267" y="957351"/>
            <a:ext cx="2620962" cy="6285266"/>
          </a:xfrm>
        </p:spPr>
        <p:txBody>
          <a:bodyPr/>
          <a:lstStyle/>
          <a:p>
            <a:r>
              <a:rPr lang="en-GB" dirty="0" smtClean="0"/>
              <a:t>Look at yourself in the front and the back of a spoon. How is the image different?</a:t>
            </a:r>
            <a:endParaRPr lang="en-GB" dirty="0"/>
          </a:p>
        </p:txBody>
      </p:sp>
      <p:pic>
        <p:nvPicPr>
          <p:cNvPr id="4" name="Picture 2" descr="http://micro.magnet.fsu.edu/optics/lightandcolor/images/reflectionfigur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3179" y="442646"/>
            <a:ext cx="2497760" cy="24827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21812" t="21422" r="34952" b="10915"/>
          <a:stretch/>
        </p:blipFill>
        <p:spPr>
          <a:xfrm>
            <a:off x="1" y="3208078"/>
            <a:ext cx="6986278" cy="6146937"/>
          </a:xfrm>
          <a:prstGeom prst="rect">
            <a:avLst/>
          </a:prstGeom>
        </p:spPr>
      </p:pic>
      <p:sp>
        <p:nvSpPr>
          <p:cNvPr id="7" name="TextBox 6"/>
          <p:cNvSpPr txBox="1"/>
          <p:nvPr/>
        </p:nvSpPr>
        <p:spPr>
          <a:xfrm>
            <a:off x="1463267" y="3799816"/>
            <a:ext cx="1781772" cy="461665"/>
          </a:xfrm>
          <a:prstGeom prst="rect">
            <a:avLst/>
          </a:prstGeom>
          <a:solidFill>
            <a:schemeClr val="bg1"/>
          </a:solidFill>
          <a:ln>
            <a:solidFill>
              <a:schemeClr val="accent1"/>
            </a:solidFill>
          </a:ln>
        </p:spPr>
        <p:txBody>
          <a:bodyPr wrap="square" rtlCol="0">
            <a:spAutoFit/>
          </a:bodyPr>
          <a:lstStyle/>
          <a:p>
            <a:r>
              <a:rPr lang="en-GB" sz="1200" dirty="0" smtClean="0"/>
              <a:t>_ _ _ _ _ _ _ _ _ </a:t>
            </a:r>
          </a:p>
          <a:p>
            <a:r>
              <a:rPr lang="en-GB" sz="1200" dirty="0"/>
              <a:t> </a:t>
            </a:r>
            <a:r>
              <a:rPr lang="en-GB" sz="1200" dirty="0" smtClean="0"/>
              <a:t>_ _ _</a:t>
            </a:r>
            <a:endParaRPr lang="en-GB" sz="1200" dirty="0"/>
          </a:p>
        </p:txBody>
      </p:sp>
      <p:sp>
        <p:nvSpPr>
          <p:cNvPr id="9" name="TextBox 8"/>
          <p:cNvSpPr txBox="1"/>
          <p:nvPr/>
        </p:nvSpPr>
        <p:spPr>
          <a:xfrm>
            <a:off x="1463267" y="5819881"/>
            <a:ext cx="1781772" cy="461665"/>
          </a:xfrm>
          <a:prstGeom prst="rect">
            <a:avLst/>
          </a:prstGeom>
          <a:solidFill>
            <a:schemeClr val="bg1"/>
          </a:solidFill>
          <a:ln>
            <a:solidFill>
              <a:schemeClr val="accent1"/>
            </a:solidFill>
          </a:ln>
        </p:spPr>
        <p:txBody>
          <a:bodyPr wrap="square" rtlCol="0">
            <a:spAutoFit/>
          </a:bodyPr>
          <a:lstStyle/>
          <a:p>
            <a:r>
              <a:rPr lang="en-GB" sz="1200" dirty="0" smtClean="0"/>
              <a:t>_ _ _ _ _ _ _ _ _ </a:t>
            </a:r>
          </a:p>
          <a:p>
            <a:r>
              <a:rPr lang="en-GB" sz="1200" dirty="0"/>
              <a:t> </a:t>
            </a:r>
            <a:r>
              <a:rPr lang="en-GB" sz="1200" dirty="0" smtClean="0"/>
              <a:t>_ _ _</a:t>
            </a:r>
            <a:endParaRPr lang="en-GB" sz="1200" dirty="0"/>
          </a:p>
        </p:txBody>
      </p:sp>
      <p:sp>
        <p:nvSpPr>
          <p:cNvPr id="10" name="TextBox 9"/>
          <p:cNvSpPr txBox="1"/>
          <p:nvPr/>
        </p:nvSpPr>
        <p:spPr>
          <a:xfrm>
            <a:off x="4937760" y="4099984"/>
            <a:ext cx="1561514" cy="1477328"/>
          </a:xfrm>
          <a:prstGeom prst="rect">
            <a:avLst/>
          </a:prstGeom>
          <a:noFill/>
        </p:spPr>
        <p:txBody>
          <a:bodyPr wrap="square" rtlCol="0">
            <a:spAutoFit/>
          </a:bodyPr>
          <a:lstStyle/>
          <a:p>
            <a:r>
              <a:rPr lang="en-GB" dirty="0" smtClean="0"/>
              <a:t>Label on:</a:t>
            </a:r>
          </a:p>
          <a:p>
            <a:pPr marL="285750" indent="-285750">
              <a:buFont typeface="Arial" panose="020B0604020202020204" pitchFamily="34" charset="0"/>
              <a:buChar char="•"/>
            </a:pPr>
            <a:r>
              <a:rPr lang="en-GB" dirty="0" smtClean="0"/>
              <a:t>Incidence ray</a:t>
            </a:r>
          </a:p>
          <a:p>
            <a:pPr marL="285750" indent="-285750">
              <a:buFont typeface="Arial" panose="020B0604020202020204" pitchFamily="34" charset="0"/>
              <a:buChar char="•"/>
            </a:pPr>
            <a:r>
              <a:rPr lang="en-GB" dirty="0" smtClean="0"/>
              <a:t>Reflected ray</a:t>
            </a:r>
            <a:endParaRPr lang="en-GB" dirty="0"/>
          </a:p>
        </p:txBody>
      </p:sp>
      <p:sp>
        <p:nvSpPr>
          <p:cNvPr id="11" name="Rectangle 10"/>
          <p:cNvSpPr/>
          <p:nvPr/>
        </p:nvSpPr>
        <p:spPr>
          <a:xfrm>
            <a:off x="4937760" y="8496886"/>
            <a:ext cx="1673179" cy="12660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28225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755295"/>
          </a:xfrm>
        </p:spPr>
        <p:txBody>
          <a:bodyPr/>
          <a:lstStyle/>
          <a:p>
            <a:r>
              <a:rPr lang="en-GB" dirty="0" smtClean="0"/>
              <a:t>Research task</a:t>
            </a:r>
            <a:endParaRPr lang="en-GB" dirty="0"/>
          </a:p>
        </p:txBody>
      </p:sp>
      <p:sp>
        <p:nvSpPr>
          <p:cNvPr id="3" name="Content Placeholder 2"/>
          <p:cNvSpPr>
            <a:spLocks noGrp="1"/>
          </p:cNvSpPr>
          <p:nvPr>
            <p:ph idx="1"/>
          </p:nvPr>
        </p:nvSpPr>
        <p:spPr>
          <a:xfrm>
            <a:off x="369888" y="1417814"/>
            <a:ext cx="5915025" cy="6285266"/>
          </a:xfrm>
        </p:spPr>
        <p:txBody>
          <a:bodyPr/>
          <a:lstStyle/>
          <a:p>
            <a:r>
              <a:rPr lang="en-GB" dirty="0" smtClean="0"/>
              <a:t>Use the internet to find out what a periscope is. </a:t>
            </a:r>
          </a:p>
          <a:p>
            <a:endParaRPr lang="en-GB" dirty="0"/>
          </a:p>
          <a:p>
            <a:r>
              <a:rPr lang="en-GB" dirty="0" smtClean="0"/>
              <a:t>Draw a diagram to show how a periscope works</a:t>
            </a:r>
          </a:p>
          <a:p>
            <a:endParaRPr lang="en-GB" dirty="0" smtClean="0"/>
          </a:p>
          <a:p>
            <a:endParaRPr lang="en-GB" dirty="0"/>
          </a:p>
          <a:p>
            <a:endParaRPr lang="en-GB" dirty="0" smtClean="0"/>
          </a:p>
          <a:p>
            <a:endParaRPr lang="en-GB" dirty="0" smtClean="0"/>
          </a:p>
          <a:p>
            <a:endParaRPr lang="en-GB" dirty="0"/>
          </a:p>
          <a:p>
            <a:endParaRPr lang="en-GB" dirty="0" smtClean="0"/>
          </a:p>
          <a:p>
            <a:endParaRPr lang="en-GB" dirty="0"/>
          </a:p>
          <a:p>
            <a:r>
              <a:rPr lang="en-GB" dirty="0" smtClean="0"/>
              <a:t>What angles do the angles need to be for it to work?</a:t>
            </a:r>
          </a:p>
          <a:p>
            <a:endParaRPr lang="en-GB" dirty="0" smtClean="0"/>
          </a:p>
          <a:p>
            <a:r>
              <a:rPr lang="en-GB" dirty="0" smtClean="0"/>
              <a:t>Why is a periscope useful?</a:t>
            </a:r>
          </a:p>
          <a:p>
            <a:endParaRPr lang="en-GB" dirty="0"/>
          </a:p>
          <a:p>
            <a:r>
              <a:rPr lang="en-GB" dirty="0" smtClean="0"/>
              <a:t>Think of as many uses as you can for a periscope</a:t>
            </a:r>
            <a:endParaRPr lang="en-GB" dirty="0"/>
          </a:p>
        </p:txBody>
      </p:sp>
      <p:sp>
        <p:nvSpPr>
          <p:cNvPr id="4" name="Rectangle 3"/>
          <p:cNvSpPr/>
          <p:nvPr/>
        </p:nvSpPr>
        <p:spPr>
          <a:xfrm>
            <a:off x="635000" y="2692400"/>
            <a:ext cx="5016500" cy="2514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5" name="Picture 4"/>
          <p:cNvPicPr>
            <a:picLocks noChangeAspect="1"/>
          </p:cNvPicPr>
          <p:nvPr/>
        </p:nvPicPr>
        <p:blipFill>
          <a:blip r:embed="rId2"/>
          <a:stretch>
            <a:fillRect/>
          </a:stretch>
        </p:blipFill>
        <p:spPr>
          <a:xfrm>
            <a:off x="4877438" y="378756"/>
            <a:ext cx="1548123" cy="971501"/>
          </a:xfrm>
          <a:prstGeom prst="rect">
            <a:avLst/>
          </a:prstGeom>
        </p:spPr>
      </p:pic>
      <p:sp>
        <p:nvSpPr>
          <p:cNvPr id="6" name="Title 1"/>
          <p:cNvSpPr txBox="1">
            <a:spLocks/>
          </p:cNvSpPr>
          <p:nvPr/>
        </p:nvSpPr>
        <p:spPr>
          <a:xfrm>
            <a:off x="88900" y="8470544"/>
            <a:ext cx="3583096" cy="1041756"/>
          </a:xfrm>
          <a:prstGeom prst="rect">
            <a:avLst/>
          </a:prstGeom>
          <a:solidFill>
            <a:schemeClr val="accent1">
              <a:lumMod val="20000"/>
              <a:lumOff val="80000"/>
            </a:schemeClr>
          </a:solidFill>
        </p:spPr>
        <p:txBody>
          <a:bodyPr vert="horz" lIns="91440" tIns="45720" rIns="91440" bIns="45720" rtlCol="0" anchor="ctr">
            <a:normAutofit fontScale="62500" lnSpcReduction="2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dirty="0" smtClean="0">
                <a:solidFill>
                  <a:srgbClr val="0070C0"/>
                </a:solidFill>
              </a:rPr>
              <a:t>On the diagram add 3 mirrors and then draw lines to show how light travels from the object to our eye.</a:t>
            </a:r>
          </a:p>
        </p:txBody>
      </p:sp>
      <p:pic>
        <p:nvPicPr>
          <p:cNvPr id="7" name="Picture 3"/>
          <p:cNvPicPr>
            <a:picLocks noChangeAspect="1" noChangeArrowheads="1"/>
          </p:cNvPicPr>
          <p:nvPr/>
        </p:nvPicPr>
        <p:blipFill>
          <a:blip r:embed="rId3"/>
          <a:srcRect/>
          <a:stretch>
            <a:fillRect/>
          </a:stretch>
        </p:blipFill>
        <p:spPr bwMode="auto">
          <a:xfrm>
            <a:off x="3743169" y="8247187"/>
            <a:ext cx="2268538" cy="1460957"/>
          </a:xfrm>
          <a:prstGeom prst="rect">
            <a:avLst/>
          </a:prstGeom>
          <a:noFill/>
          <a:ln w="9525">
            <a:noFill/>
            <a:miter lim="800000"/>
            <a:headEnd/>
            <a:tailEnd/>
          </a:ln>
        </p:spPr>
      </p:pic>
    </p:spTree>
    <p:extLst>
      <p:ext uri="{BB962C8B-B14F-4D97-AF65-F5344CB8AC3E}">
        <p14:creationId xmlns:p14="http://schemas.microsoft.com/office/powerpoint/2010/main" val="741386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44488" y="3399014"/>
            <a:ext cx="5915025" cy="1680986"/>
          </a:xfrm>
        </p:spPr>
        <p:txBody>
          <a:bodyPr/>
          <a:lstStyle/>
          <a:p>
            <a:pPr marL="0" indent="0">
              <a:buNone/>
            </a:pPr>
            <a:r>
              <a:rPr lang="en-GB" dirty="0" smtClean="0"/>
              <a:t>Who is telling the truth?</a:t>
            </a:r>
          </a:p>
          <a:p>
            <a:pPr marL="0" indent="0">
              <a:buNone/>
            </a:pPr>
            <a:r>
              <a:rPr lang="en-GB" dirty="0" smtClean="0"/>
              <a:t>………….</a:t>
            </a:r>
            <a:endParaRPr lang="en-GB" dirty="0"/>
          </a:p>
          <a:p>
            <a:pPr marL="0" indent="0">
              <a:buNone/>
            </a:pPr>
            <a:r>
              <a:rPr lang="en-GB" dirty="0" smtClean="0"/>
              <a:t>How do you know?</a:t>
            </a:r>
          </a:p>
          <a:p>
            <a:pPr marL="0" indent="0">
              <a:buNone/>
            </a:pPr>
            <a:r>
              <a:rPr lang="en-GB" dirty="0" smtClean="0"/>
              <a:t>………………………………………………………………………………</a:t>
            </a:r>
            <a:endParaRPr lang="en-GB" dirty="0"/>
          </a:p>
        </p:txBody>
      </p:sp>
      <p:pic>
        <p:nvPicPr>
          <p:cNvPr id="4" name="Picture 2" descr="https://www.ied.edu.hk/apfslt/v9_issue1/sahin/fig5.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91" y="90643"/>
            <a:ext cx="6429417" cy="3211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0"/>
          <p:cNvPicPr>
            <a:picLocks noChangeAspect="1" noChangeArrowheads="1"/>
          </p:cNvPicPr>
          <p:nvPr/>
        </p:nvPicPr>
        <p:blipFill>
          <a:blip r:embed="rId3">
            <a:extLst>
              <a:ext uri="{28A0092B-C50C-407E-A947-70E740481C1C}">
                <a14:useLocalDpi xmlns:a14="http://schemas.microsoft.com/office/drawing/2010/main" val="0"/>
              </a:ext>
            </a:extLst>
          </a:blip>
          <a:srcRect l="20372" t="26100" r="19385" b="12476"/>
          <a:stretch>
            <a:fillRect/>
          </a:stretch>
        </p:blipFill>
        <p:spPr bwMode="auto">
          <a:xfrm>
            <a:off x="749301" y="6350000"/>
            <a:ext cx="5268174"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4"/>
          <p:cNvSpPr txBox="1">
            <a:spLocks/>
          </p:cNvSpPr>
          <p:nvPr/>
        </p:nvSpPr>
        <p:spPr>
          <a:xfrm>
            <a:off x="214290" y="5295900"/>
            <a:ext cx="6821509" cy="843756"/>
          </a:xfrm>
          <a:prstGeom prst="rect">
            <a:avLst/>
          </a:prstGeom>
        </p:spPr>
        <p:txBody>
          <a:bodyPr vert="horz" lIns="91440" tIns="45720" rIns="91440" bIns="45720" rtlCol="0" anchor="ctr">
            <a:normAutofit fontScale="70000" lnSpcReduction="2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altLang="en-US" dirty="0" smtClean="0"/>
              <a:t>There is a mistake in each of the pictures. </a:t>
            </a:r>
          </a:p>
          <a:p>
            <a:r>
              <a:rPr lang="en-GB" altLang="en-US" dirty="0" smtClean="0">
                <a:solidFill>
                  <a:srgbClr val="FF0000"/>
                </a:solidFill>
              </a:rPr>
              <a:t>Spot the mistake and label it on the diagram with a reason</a:t>
            </a:r>
          </a:p>
        </p:txBody>
      </p:sp>
    </p:spTree>
    <p:extLst>
      <p:ext uri="{BB962C8B-B14F-4D97-AF65-F5344CB8AC3E}">
        <p14:creationId xmlns:p14="http://schemas.microsoft.com/office/powerpoint/2010/main" val="1452881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7795" y="1162405"/>
            <a:ext cx="2570205" cy="1914702"/>
          </a:xfrm>
        </p:spPr>
        <p:txBody>
          <a:bodyPr>
            <a:noAutofit/>
          </a:bodyPr>
          <a:lstStyle/>
          <a:p>
            <a:r>
              <a:rPr lang="en-GB" sz="1400" dirty="0" smtClean="0"/>
              <a:t>Look at the part of the polar bear out of the water and compare with the part in the water, what do you notice?</a:t>
            </a:r>
            <a:br>
              <a:rPr lang="en-GB" sz="1400" dirty="0" smtClean="0"/>
            </a:br>
            <a:r>
              <a:rPr lang="en-GB" sz="1400" dirty="0"/>
              <a:t/>
            </a:r>
            <a:br>
              <a:rPr lang="en-GB" sz="1400" dirty="0"/>
            </a:br>
            <a:r>
              <a:rPr lang="en-GB" sz="1400" dirty="0" smtClean="0"/>
              <a:t/>
            </a:r>
            <a:br>
              <a:rPr lang="en-GB" sz="1400" dirty="0" smtClean="0"/>
            </a:br>
            <a:r>
              <a:rPr lang="en-GB" sz="1400" dirty="0"/>
              <a:t/>
            </a:r>
            <a:br>
              <a:rPr lang="en-GB" sz="1400" dirty="0"/>
            </a:br>
            <a:r>
              <a:rPr lang="en-GB" sz="1400" dirty="0" smtClean="0"/>
              <a:t/>
            </a:r>
            <a:br>
              <a:rPr lang="en-GB" sz="1400" dirty="0" smtClean="0"/>
            </a:br>
            <a:endParaRPr lang="en-GB" sz="1400" dirty="0"/>
          </a:p>
        </p:txBody>
      </p:sp>
      <p:sp>
        <p:nvSpPr>
          <p:cNvPr id="3" name="Content Placeholder 2"/>
          <p:cNvSpPr>
            <a:spLocks noGrp="1"/>
          </p:cNvSpPr>
          <p:nvPr>
            <p:ph idx="1"/>
          </p:nvPr>
        </p:nvSpPr>
        <p:spPr/>
        <p:txBody>
          <a:bodyPr/>
          <a:lstStyle/>
          <a:p>
            <a:endParaRPr lang="en-GB"/>
          </a:p>
        </p:txBody>
      </p:sp>
      <p:pic>
        <p:nvPicPr>
          <p:cNvPr id="4" name="Picture 6" descr="intro"/>
          <p:cNvPicPr>
            <a:picLocks noChangeAspect="1" noChangeArrowheads="1"/>
          </p:cNvPicPr>
          <p:nvPr/>
        </p:nvPicPr>
        <p:blipFill>
          <a:blip r:embed="rId2" cstate="print"/>
          <a:srcRect/>
          <a:stretch>
            <a:fillRect/>
          </a:stretch>
        </p:blipFill>
        <p:spPr bwMode="auto">
          <a:xfrm>
            <a:off x="0" y="1071859"/>
            <a:ext cx="4287795" cy="2664296"/>
          </a:xfrm>
          <a:prstGeom prst="rect">
            <a:avLst/>
          </a:prstGeom>
          <a:noFill/>
          <a:ln w="9525">
            <a:noFill/>
            <a:miter lim="800000"/>
            <a:headEnd/>
            <a:tailEnd/>
          </a:ln>
        </p:spPr>
      </p:pic>
      <p:sp>
        <p:nvSpPr>
          <p:cNvPr id="5" name="TextBox 4"/>
          <p:cNvSpPr txBox="1"/>
          <p:nvPr/>
        </p:nvSpPr>
        <p:spPr>
          <a:xfrm>
            <a:off x="622300" y="101600"/>
            <a:ext cx="5080000" cy="830997"/>
          </a:xfrm>
          <a:prstGeom prst="rect">
            <a:avLst/>
          </a:prstGeom>
          <a:noFill/>
        </p:spPr>
        <p:txBody>
          <a:bodyPr wrap="square" rtlCol="0">
            <a:spAutoFit/>
          </a:bodyPr>
          <a:lstStyle/>
          <a:p>
            <a:r>
              <a:rPr lang="en-GB" sz="4800" dirty="0" smtClean="0"/>
              <a:t>Refraction</a:t>
            </a:r>
            <a:endParaRPr lang="en-GB" sz="4800" dirty="0"/>
          </a:p>
        </p:txBody>
      </p:sp>
      <p:pic>
        <p:nvPicPr>
          <p:cNvPr id="6" name="Picture 5"/>
          <p:cNvPicPr>
            <a:picLocks noChangeAspect="1"/>
          </p:cNvPicPr>
          <p:nvPr/>
        </p:nvPicPr>
        <p:blipFill>
          <a:blip r:embed="rId3"/>
          <a:stretch>
            <a:fillRect/>
          </a:stretch>
        </p:blipFill>
        <p:spPr>
          <a:xfrm>
            <a:off x="152080" y="3826701"/>
            <a:ext cx="6553519" cy="3429479"/>
          </a:xfrm>
          <a:prstGeom prst="rect">
            <a:avLst/>
          </a:prstGeom>
        </p:spPr>
      </p:pic>
      <p:sp>
        <p:nvSpPr>
          <p:cNvPr id="8" name="TextBox 7"/>
          <p:cNvSpPr txBox="1"/>
          <p:nvPr/>
        </p:nvSpPr>
        <p:spPr>
          <a:xfrm>
            <a:off x="152080" y="7444952"/>
            <a:ext cx="2032000" cy="1754326"/>
          </a:xfrm>
          <a:prstGeom prst="rect">
            <a:avLst/>
          </a:prstGeom>
          <a:noFill/>
        </p:spPr>
        <p:txBody>
          <a:bodyPr wrap="square" rtlCol="0">
            <a:spAutoFit/>
          </a:bodyPr>
          <a:lstStyle/>
          <a:p>
            <a:r>
              <a:rPr lang="en-GB" dirty="0"/>
              <a:t>L</a:t>
            </a:r>
            <a:r>
              <a:rPr lang="en-GB" dirty="0" smtClean="0"/>
              <a:t>ight slows down as it travels through water, as it gets slowed down the light bends towards the normal</a:t>
            </a:r>
            <a:endParaRPr lang="en-GB" dirty="0"/>
          </a:p>
        </p:txBody>
      </p:sp>
      <p:pic>
        <p:nvPicPr>
          <p:cNvPr id="9" name="Picture 8"/>
          <p:cNvPicPr>
            <a:picLocks noChangeAspect="1"/>
          </p:cNvPicPr>
          <p:nvPr/>
        </p:nvPicPr>
        <p:blipFill>
          <a:blip r:embed="rId4"/>
          <a:stretch>
            <a:fillRect/>
          </a:stretch>
        </p:blipFill>
        <p:spPr>
          <a:xfrm>
            <a:off x="2503488" y="7256180"/>
            <a:ext cx="3838575" cy="2781300"/>
          </a:xfrm>
          <a:prstGeom prst="rect">
            <a:avLst/>
          </a:prstGeom>
        </p:spPr>
      </p:pic>
      <p:sp>
        <p:nvSpPr>
          <p:cNvPr id="10" name="TextBox 9"/>
          <p:cNvSpPr txBox="1"/>
          <p:nvPr/>
        </p:nvSpPr>
        <p:spPr>
          <a:xfrm>
            <a:off x="4584699" y="7480300"/>
            <a:ext cx="1757363" cy="369332"/>
          </a:xfrm>
          <a:prstGeom prst="rect">
            <a:avLst/>
          </a:prstGeom>
          <a:noFill/>
        </p:spPr>
        <p:txBody>
          <a:bodyPr wrap="square" rtlCol="0">
            <a:spAutoFit/>
          </a:bodyPr>
          <a:lstStyle/>
          <a:p>
            <a:r>
              <a:rPr lang="en-GB" dirty="0" smtClean="0"/>
              <a:t>normal</a:t>
            </a:r>
            <a:endParaRPr lang="en-GB" dirty="0"/>
          </a:p>
        </p:txBody>
      </p:sp>
      <p:sp>
        <p:nvSpPr>
          <p:cNvPr id="11" name="Rectangle 10"/>
          <p:cNvSpPr/>
          <p:nvPr/>
        </p:nvSpPr>
        <p:spPr>
          <a:xfrm>
            <a:off x="3462295" y="-1055"/>
            <a:ext cx="3429000" cy="923330"/>
          </a:xfrm>
          <a:prstGeom prst="rect">
            <a:avLst/>
          </a:prstGeom>
          <a:solidFill>
            <a:srgbClr val="FFFF00"/>
          </a:solidFill>
        </p:spPr>
        <p:txBody>
          <a:bodyPr>
            <a:spAutoFit/>
          </a:bodyPr>
          <a:lstStyle/>
          <a:p>
            <a:r>
              <a:rPr lang="en-GB" b="1" dirty="0"/>
              <a:t>More information </a:t>
            </a:r>
            <a:r>
              <a:rPr lang="en-GB" b="1" dirty="0" smtClean="0"/>
              <a:t>here</a:t>
            </a:r>
            <a:endParaRPr lang="en-GB" dirty="0" smtClean="0">
              <a:hlinkClick r:id="rId5"/>
            </a:endParaRPr>
          </a:p>
          <a:p>
            <a:r>
              <a:rPr lang="en-GB" dirty="0" smtClean="0">
                <a:hlinkClick r:id="rId5"/>
              </a:rPr>
              <a:t>https</a:t>
            </a:r>
            <a:r>
              <a:rPr lang="en-GB" dirty="0">
                <a:hlinkClick r:id="rId5"/>
              </a:rPr>
              <a:t>://www.bbc.co.uk/bitesize/guides/zq7thyc/revision/4</a:t>
            </a:r>
            <a:endParaRPr lang="en-GB" dirty="0"/>
          </a:p>
        </p:txBody>
      </p:sp>
    </p:spTree>
    <p:extLst>
      <p:ext uri="{BB962C8B-B14F-4D97-AF65-F5344CB8AC3E}">
        <p14:creationId xmlns:p14="http://schemas.microsoft.com/office/powerpoint/2010/main" val="1249179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39700" y="8164754"/>
            <a:ext cx="6578600" cy="757526"/>
          </a:xfrm>
          <a:solidFill>
            <a:srgbClr val="FFFF00"/>
          </a:solidFill>
        </p:spPr>
        <p:txBody>
          <a:bodyPr/>
          <a:lstStyle/>
          <a:p>
            <a:pPr marL="0" indent="0">
              <a:buNone/>
            </a:pPr>
            <a:r>
              <a:rPr lang="en-GB" dirty="0"/>
              <a:t>m</a:t>
            </a:r>
            <a:r>
              <a:rPr lang="en-GB" dirty="0" smtClean="0"/>
              <a:t>ore     refraction  towards    less   away from refraction  </a:t>
            </a:r>
            <a:endParaRPr lang="en-GB" dirty="0"/>
          </a:p>
        </p:txBody>
      </p:sp>
      <p:pic>
        <p:nvPicPr>
          <p:cNvPr id="4" name="Picture 3"/>
          <p:cNvPicPr>
            <a:picLocks noChangeAspect="1"/>
          </p:cNvPicPr>
          <p:nvPr/>
        </p:nvPicPr>
        <p:blipFill rotWithShape="1">
          <a:blip r:embed="rId2"/>
          <a:srcRect t="8532" b="17034"/>
          <a:stretch/>
        </p:blipFill>
        <p:spPr>
          <a:xfrm>
            <a:off x="139700" y="84314"/>
            <a:ext cx="6719300" cy="3751086"/>
          </a:xfrm>
          <a:prstGeom prst="rect">
            <a:avLst/>
          </a:prstGeom>
        </p:spPr>
      </p:pic>
      <p:sp>
        <p:nvSpPr>
          <p:cNvPr id="5" name="Rectangle 4"/>
          <p:cNvSpPr/>
          <p:nvPr/>
        </p:nvSpPr>
        <p:spPr>
          <a:xfrm>
            <a:off x="381000" y="4030307"/>
            <a:ext cx="5740400" cy="3939540"/>
          </a:xfrm>
          <a:prstGeom prst="rect">
            <a:avLst/>
          </a:prstGeom>
        </p:spPr>
        <p:txBody>
          <a:bodyPr wrap="square">
            <a:spAutoFit/>
          </a:bodyPr>
          <a:lstStyle/>
          <a:p>
            <a:pPr>
              <a:lnSpc>
                <a:spcPct val="150000"/>
              </a:lnSpc>
              <a:spcBef>
                <a:spcPts val="2400"/>
              </a:spcBef>
              <a:defRPr/>
            </a:pPr>
            <a:r>
              <a:rPr lang="en-GB" dirty="0">
                <a:latin typeface="Comic Sans MS" pitchFamily="66" charset="0"/>
                <a:sym typeface="Wingdings" pitchFamily="2" charset="2"/>
              </a:rPr>
              <a:t>When light bends this is called </a:t>
            </a:r>
            <a:r>
              <a:rPr lang="en-GB" sz="3600" baseline="-25000" dirty="0">
                <a:latin typeface="Comic Sans MS" pitchFamily="66" charset="0"/>
                <a:sym typeface="Wingdings" pitchFamily="2" charset="2"/>
              </a:rPr>
              <a:t>----------</a:t>
            </a:r>
            <a:endParaRPr lang="en-GB" baseline="-25000" dirty="0">
              <a:latin typeface="Comic Sans MS" pitchFamily="66" charset="0"/>
              <a:sym typeface="Wingdings" pitchFamily="2" charset="2"/>
            </a:endParaRPr>
          </a:p>
          <a:p>
            <a:pPr>
              <a:lnSpc>
                <a:spcPct val="150000"/>
              </a:lnSpc>
              <a:spcBef>
                <a:spcPts val="2400"/>
              </a:spcBef>
              <a:defRPr/>
            </a:pPr>
            <a:r>
              <a:rPr lang="en-GB" sz="2800" baseline="-25000" dirty="0">
                <a:latin typeface="Comic Sans MS" pitchFamily="66" charset="0"/>
                <a:sym typeface="Wingdings" pitchFamily="2" charset="2"/>
              </a:rPr>
              <a:t>----------  </a:t>
            </a:r>
            <a:r>
              <a:rPr lang="en-GB" dirty="0">
                <a:latin typeface="Comic Sans MS" pitchFamily="66" charset="0"/>
                <a:sym typeface="Wingdings" pitchFamily="2" charset="2"/>
              </a:rPr>
              <a:t>happens because the light changes speed.</a:t>
            </a:r>
          </a:p>
          <a:p>
            <a:pPr>
              <a:lnSpc>
                <a:spcPct val="150000"/>
              </a:lnSpc>
              <a:spcBef>
                <a:spcPts val="2400"/>
              </a:spcBef>
              <a:defRPr/>
            </a:pPr>
            <a:r>
              <a:rPr lang="en-GB" dirty="0">
                <a:latin typeface="Comic Sans MS" pitchFamily="66" charset="0"/>
                <a:sym typeface="Wingdings" pitchFamily="2" charset="2"/>
              </a:rPr>
              <a:t>When light enters a </a:t>
            </a:r>
            <a:r>
              <a:rPr lang="en-GB" sz="3600" i="1" baseline="-25000" dirty="0">
                <a:latin typeface="Comic Sans MS" pitchFamily="66" charset="0"/>
                <a:sym typeface="Wingdings" pitchFamily="2" charset="2"/>
              </a:rPr>
              <a:t>---- </a:t>
            </a:r>
            <a:r>
              <a:rPr lang="en-GB" i="1" dirty="0">
                <a:latin typeface="Comic Sans MS" pitchFamily="66" charset="0"/>
                <a:sym typeface="Wingdings" pitchFamily="2" charset="2"/>
              </a:rPr>
              <a:t> dense</a:t>
            </a:r>
            <a:r>
              <a:rPr lang="en-GB" dirty="0">
                <a:latin typeface="Comic Sans MS" pitchFamily="66" charset="0"/>
                <a:sym typeface="Wingdings" pitchFamily="2" charset="2"/>
              </a:rPr>
              <a:t> medium [e.g. glass], it bends </a:t>
            </a:r>
            <a:r>
              <a:rPr lang="en-GB" b="1" dirty="0">
                <a:latin typeface="Comic Sans MS" pitchFamily="66" charset="0"/>
                <a:sym typeface="Wingdings" pitchFamily="2" charset="2"/>
              </a:rPr>
              <a:t>------</a:t>
            </a:r>
            <a:r>
              <a:rPr lang="en-GB" dirty="0">
                <a:latin typeface="Comic Sans MS" pitchFamily="66" charset="0"/>
                <a:sym typeface="Wingdings" pitchFamily="2" charset="2"/>
              </a:rPr>
              <a:t> the normal.</a:t>
            </a:r>
          </a:p>
          <a:p>
            <a:pPr>
              <a:lnSpc>
                <a:spcPct val="150000"/>
              </a:lnSpc>
              <a:spcBef>
                <a:spcPts val="2400"/>
              </a:spcBef>
              <a:defRPr/>
            </a:pPr>
            <a:r>
              <a:rPr lang="en-GB" dirty="0">
                <a:latin typeface="Comic Sans MS" pitchFamily="66" charset="0"/>
                <a:sym typeface="Wingdings" pitchFamily="2" charset="2"/>
              </a:rPr>
              <a:t>When light enters a </a:t>
            </a:r>
            <a:r>
              <a:rPr lang="en-GB" sz="3600" i="1" baseline="-25000" dirty="0">
                <a:latin typeface="Comic Sans MS" pitchFamily="66" charset="0"/>
                <a:sym typeface="Wingdings" pitchFamily="2" charset="2"/>
              </a:rPr>
              <a:t>----</a:t>
            </a:r>
            <a:r>
              <a:rPr lang="en-GB" i="1" dirty="0">
                <a:latin typeface="Comic Sans MS" pitchFamily="66" charset="0"/>
                <a:sym typeface="Wingdings" pitchFamily="2" charset="2"/>
              </a:rPr>
              <a:t> dense</a:t>
            </a:r>
            <a:r>
              <a:rPr lang="en-GB" dirty="0">
                <a:latin typeface="Comic Sans MS" pitchFamily="66" charset="0"/>
                <a:sym typeface="Wingdings" pitchFamily="2" charset="2"/>
              </a:rPr>
              <a:t> medium [e.g. air], it bends </a:t>
            </a:r>
            <a:r>
              <a:rPr lang="en-GB" b="1" dirty="0" smtClean="0">
                <a:latin typeface="Comic Sans MS" pitchFamily="66" charset="0"/>
                <a:sym typeface="Wingdings" pitchFamily="2" charset="2"/>
              </a:rPr>
              <a:t>---- ----</a:t>
            </a:r>
            <a:r>
              <a:rPr lang="en-GB" dirty="0">
                <a:latin typeface="Comic Sans MS" pitchFamily="66" charset="0"/>
                <a:sym typeface="Wingdings" pitchFamily="2" charset="2"/>
              </a:rPr>
              <a:t>the normal.</a:t>
            </a:r>
          </a:p>
        </p:txBody>
      </p:sp>
    </p:spTree>
    <p:extLst>
      <p:ext uri="{BB962C8B-B14F-4D97-AF65-F5344CB8AC3E}">
        <p14:creationId xmlns:p14="http://schemas.microsoft.com/office/powerpoint/2010/main" val="1737477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7372" t="21985" r="28145" b="10910"/>
          <a:stretch/>
        </p:blipFill>
        <p:spPr>
          <a:xfrm>
            <a:off x="81966" y="5111559"/>
            <a:ext cx="6513095" cy="3810721"/>
          </a:xfrm>
          <a:prstGeom prst="rect">
            <a:avLst/>
          </a:prstGeom>
        </p:spPr>
      </p:pic>
      <p:pic>
        <p:nvPicPr>
          <p:cNvPr id="5" name="Picture 4"/>
          <p:cNvPicPr>
            <a:picLocks noChangeAspect="1"/>
          </p:cNvPicPr>
          <p:nvPr/>
        </p:nvPicPr>
        <p:blipFill>
          <a:blip r:embed="rId3"/>
          <a:stretch>
            <a:fillRect/>
          </a:stretch>
        </p:blipFill>
        <p:spPr>
          <a:xfrm>
            <a:off x="211267" y="254958"/>
            <a:ext cx="4071973" cy="3924532"/>
          </a:xfrm>
          <a:prstGeom prst="rect">
            <a:avLst/>
          </a:prstGeom>
        </p:spPr>
      </p:pic>
      <p:sp>
        <p:nvSpPr>
          <p:cNvPr id="6" name="TextBox 5"/>
          <p:cNvSpPr txBox="1"/>
          <p:nvPr/>
        </p:nvSpPr>
        <p:spPr>
          <a:xfrm>
            <a:off x="4213685" y="0"/>
            <a:ext cx="2644315" cy="3462486"/>
          </a:xfrm>
          <a:prstGeom prst="rect">
            <a:avLst/>
          </a:prstGeom>
          <a:noFill/>
        </p:spPr>
        <p:txBody>
          <a:bodyPr wrap="square" rtlCol="0">
            <a:spAutoFit/>
          </a:bodyPr>
          <a:lstStyle/>
          <a:p>
            <a:pPr>
              <a:lnSpc>
                <a:spcPct val="150000"/>
              </a:lnSpc>
            </a:pPr>
            <a:r>
              <a:rPr lang="en-GB" sz="1600" dirty="0" smtClean="0"/>
              <a:t>As _ _ _ _ _ travels through the air, as it enters the glass block it causes the </a:t>
            </a:r>
            <a:r>
              <a:rPr lang="en-GB" sz="1600" smtClean="0"/>
              <a:t>light </a:t>
            </a:r>
            <a:r>
              <a:rPr lang="en-GB" sz="1600" smtClean="0"/>
              <a:t>to     </a:t>
            </a:r>
            <a:r>
              <a:rPr lang="en-GB" sz="1600" dirty="0" smtClean="0"/>
              <a:t>_ _ _ _ down and this causes the light to _ _ _ _ . When light exits the block the light speeds up and bends again. The bending of light is called </a:t>
            </a:r>
          </a:p>
          <a:p>
            <a:pPr>
              <a:lnSpc>
                <a:spcPct val="150000"/>
              </a:lnSpc>
            </a:pPr>
            <a:r>
              <a:rPr lang="en-GB" sz="1600" dirty="0" smtClean="0"/>
              <a:t>_ _ _ _ _ _ _ _ _ _ </a:t>
            </a:r>
            <a:endParaRPr lang="en-GB" sz="1600" dirty="0"/>
          </a:p>
        </p:txBody>
      </p:sp>
      <p:sp>
        <p:nvSpPr>
          <p:cNvPr id="7" name="TextBox 6"/>
          <p:cNvSpPr txBox="1"/>
          <p:nvPr/>
        </p:nvSpPr>
        <p:spPr>
          <a:xfrm>
            <a:off x="0" y="4026568"/>
            <a:ext cx="6776035" cy="461665"/>
          </a:xfrm>
          <a:prstGeom prst="rect">
            <a:avLst/>
          </a:prstGeom>
          <a:solidFill>
            <a:srgbClr val="FFFF00"/>
          </a:solidFill>
        </p:spPr>
        <p:txBody>
          <a:bodyPr wrap="square" rtlCol="0">
            <a:spAutoFit/>
          </a:bodyPr>
          <a:lstStyle/>
          <a:p>
            <a:pPr algn="ctr"/>
            <a:r>
              <a:rPr lang="en-GB" sz="2400" dirty="0"/>
              <a:t>s</a:t>
            </a:r>
            <a:r>
              <a:rPr lang="en-GB" sz="2400" dirty="0" smtClean="0"/>
              <a:t>low       light      refraction     glass       bend    </a:t>
            </a:r>
            <a:endParaRPr lang="en-GB" sz="2400" dirty="0"/>
          </a:p>
        </p:txBody>
      </p:sp>
    </p:spTree>
    <p:extLst>
      <p:ext uri="{BB962C8B-B14F-4D97-AF65-F5344CB8AC3E}">
        <p14:creationId xmlns:p14="http://schemas.microsoft.com/office/powerpoint/2010/main" val="762198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28180"/>
            <a:ext cx="6420679" cy="3277820"/>
          </a:xfrm>
          <a:prstGeom prst="rect">
            <a:avLst/>
          </a:prstGeom>
        </p:spPr>
        <p:txBody>
          <a:bodyPr wrap="square">
            <a:spAutoFit/>
          </a:bodyPr>
          <a:lstStyle/>
          <a:p>
            <a:pPr>
              <a:lnSpc>
                <a:spcPct val="150000"/>
              </a:lnSpc>
            </a:pPr>
            <a:r>
              <a:rPr lang="en-GB" b="1" dirty="0">
                <a:solidFill>
                  <a:srgbClr val="0070C0"/>
                </a:solidFill>
                <a:latin typeface="Arial" panose="020B0604020202020204" pitchFamily="34" charset="0"/>
              </a:rPr>
              <a:t>The science behind the water refraction experiment:</a:t>
            </a:r>
            <a:endParaRPr lang="en-GB" dirty="0">
              <a:solidFill>
                <a:srgbClr val="0070C0"/>
              </a:solidFill>
              <a:latin typeface="Arial" panose="020B0604020202020204" pitchFamily="34" charset="0"/>
            </a:endParaRPr>
          </a:p>
          <a:p>
            <a:pPr>
              <a:lnSpc>
                <a:spcPct val="150000"/>
              </a:lnSpc>
            </a:pPr>
            <a:r>
              <a:rPr lang="en-GB" sz="1200" dirty="0">
                <a:solidFill>
                  <a:srgbClr val="0070C0"/>
                </a:solidFill>
              </a:rPr>
              <a:t>Refraction ( bending of light ) happens when light travels between two mediums. In the refraction experiment above light travels from the arrow through the air, through the glass, the water, the glass again and air again before reaching your eyes.</a:t>
            </a:r>
          </a:p>
          <a:p>
            <a:pPr>
              <a:lnSpc>
                <a:spcPct val="150000"/>
              </a:lnSpc>
            </a:pPr>
            <a:r>
              <a:rPr lang="en-GB" sz="1200" dirty="0">
                <a:solidFill>
                  <a:srgbClr val="0070C0"/>
                </a:solidFill>
              </a:rPr>
              <a:t>The light reaching your eye (or in this case our camera) coming from the arrow is </a:t>
            </a:r>
            <a:r>
              <a:rPr lang="en-GB" sz="1200" b="1" dirty="0">
                <a:solidFill>
                  <a:srgbClr val="0070C0"/>
                </a:solidFill>
              </a:rPr>
              <a:t>refracted</a:t>
            </a:r>
            <a:r>
              <a:rPr lang="en-GB" sz="1200" dirty="0">
                <a:solidFill>
                  <a:srgbClr val="0070C0"/>
                </a:solidFill>
              </a:rPr>
              <a:t> through the glass of water. In fact the glass of water acts like a </a:t>
            </a:r>
            <a:r>
              <a:rPr lang="en-GB" sz="1200" b="1" dirty="0">
                <a:solidFill>
                  <a:srgbClr val="0070C0"/>
                </a:solidFill>
              </a:rPr>
              <a:t>convex lens</a:t>
            </a:r>
            <a:r>
              <a:rPr lang="en-GB" sz="1200" dirty="0">
                <a:solidFill>
                  <a:srgbClr val="0070C0"/>
                </a:solidFill>
              </a:rPr>
              <a:t> (like you might have in a magnifying glass). Convex lenses bend light to a </a:t>
            </a:r>
            <a:r>
              <a:rPr lang="en-GB" sz="1200" b="1" dirty="0">
                <a:solidFill>
                  <a:srgbClr val="0070C0"/>
                </a:solidFill>
              </a:rPr>
              <a:t>focal point</a:t>
            </a:r>
            <a:r>
              <a:rPr lang="en-GB" sz="1200" dirty="0">
                <a:solidFill>
                  <a:srgbClr val="0070C0"/>
                </a:solidFill>
              </a:rPr>
              <a:t>. This is the point at which the light from an object crosses.</a:t>
            </a:r>
          </a:p>
          <a:p>
            <a:pPr>
              <a:lnSpc>
                <a:spcPct val="150000"/>
              </a:lnSpc>
            </a:pPr>
            <a:r>
              <a:rPr lang="en-GB" sz="1200" dirty="0">
                <a:solidFill>
                  <a:srgbClr val="0070C0"/>
                </a:solidFill>
              </a:rPr>
              <a:t>The light that was at the tip of the arrow is now on the right side and the light on the right side is now on the left as far as your eye is concerned (assuming you are further away from the glass than the focal point.</a:t>
            </a:r>
          </a:p>
        </p:txBody>
      </p:sp>
      <p:sp>
        <p:nvSpPr>
          <p:cNvPr id="5" name="Rectangle 4"/>
          <p:cNvSpPr/>
          <p:nvPr/>
        </p:nvSpPr>
        <p:spPr>
          <a:xfrm>
            <a:off x="194434" y="4434012"/>
            <a:ext cx="6663566" cy="2462213"/>
          </a:xfrm>
          <a:prstGeom prst="rect">
            <a:avLst/>
          </a:prstGeom>
        </p:spPr>
        <p:txBody>
          <a:bodyPr wrap="square">
            <a:spAutoFit/>
          </a:bodyPr>
          <a:lstStyle/>
          <a:p>
            <a:pPr marL="342900" indent="-342900">
              <a:buFont typeface="+mj-lt"/>
              <a:buAutoNum type="arabicPeriod" startAt="5"/>
            </a:pPr>
            <a:r>
              <a:rPr lang="en-GB" sz="1400" dirty="0">
                <a:latin typeface="Arial" panose="020B0604020202020204" pitchFamily="34" charset="0"/>
              </a:rPr>
              <a:t>Does it make a difference how close the water is to the paper</a:t>
            </a:r>
            <a:r>
              <a:rPr lang="en-GB" sz="1400" dirty="0" smtClean="0">
                <a:latin typeface="Arial" panose="020B0604020202020204" pitchFamily="34" charset="0"/>
              </a:rPr>
              <a:t>?</a:t>
            </a:r>
          </a:p>
          <a:p>
            <a:pPr marL="342900" indent="-342900">
              <a:buFont typeface="+mj-lt"/>
              <a:buAutoNum type="arabicPeriod" startAt="5"/>
            </a:pPr>
            <a:endParaRPr lang="en-GB" sz="1400" dirty="0">
              <a:latin typeface="Arial" panose="020B0604020202020204" pitchFamily="34" charset="0"/>
            </a:endParaRPr>
          </a:p>
          <a:p>
            <a:pPr marL="342900" indent="-342900">
              <a:lnSpc>
                <a:spcPct val="150000"/>
              </a:lnSpc>
              <a:buFont typeface="+mj-lt"/>
              <a:buAutoNum type="arabicPeriod" startAt="5"/>
            </a:pPr>
            <a:r>
              <a:rPr lang="en-GB" sz="1400" dirty="0">
                <a:latin typeface="Arial" panose="020B0604020202020204" pitchFamily="34" charset="0"/>
              </a:rPr>
              <a:t>Does it make a difference if the jar is square or round? What about the size of the jar or glass</a:t>
            </a:r>
            <a:r>
              <a:rPr lang="en-GB" sz="1400" dirty="0" smtClean="0">
                <a:latin typeface="Arial" panose="020B0604020202020204" pitchFamily="34" charset="0"/>
              </a:rPr>
              <a:t>?</a:t>
            </a:r>
          </a:p>
          <a:p>
            <a:pPr marL="342900" indent="-342900">
              <a:lnSpc>
                <a:spcPct val="150000"/>
              </a:lnSpc>
              <a:buFont typeface="+mj-lt"/>
              <a:buAutoNum type="arabicPeriod" startAt="5"/>
            </a:pPr>
            <a:endParaRPr lang="en-GB" sz="1400" dirty="0" smtClean="0">
              <a:latin typeface="Arial" panose="020B0604020202020204" pitchFamily="34" charset="0"/>
            </a:endParaRPr>
          </a:p>
          <a:p>
            <a:pPr marL="342900" indent="-342900">
              <a:lnSpc>
                <a:spcPct val="150000"/>
              </a:lnSpc>
              <a:buFont typeface="+mj-lt"/>
              <a:buAutoNum type="arabicPeriod" startAt="5"/>
            </a:pPr>
            <a:r>
              <a:rPr lang="en-GB" sz="1400" b="0" i="0" dirty="0" smtClean="0">
                <a:effectLst/>
                <a:latin typeface="Arial" panose="020B0604020202020204" pitchFamily="34" charset="0"/>
              </a:rPr>
              <a:t>Put a spoon in the water. Describe what you see.</a:t>
            </a:r>
          </a:p>
          <a:p>
            <a:pPr>
              <a:lnSpc>
                <a:spcPct val="150000"/>
              </a:lnSpc>
            </a:pPr>
            <a:r>
              <a:rPr lang="en-GB" sz="1400" dirty="0" smtClean="0">
                <a:latin typeface="Arial" panose="020B0604020202020204" pitchFamily="34" charset="0"/>
              </a:rPr>
              <a:t>………………………………………………………………..</a:t>
            </a:r>
          </a:p>
          <a:p>
            <a:pPr>
              <a:lnSpc>
                <a:spcPct val="150000"/>
              </a:lnSpc>
            </a:pPr>
            <a:r>
              <a:rPr lang="en-GB" sz="1400" b="0" i="0" dirty="0" smtClean="0">
                <a:effectLst/>
                <a:latin typeface="Arial" panose="020B0604020202020204" pitchFamily="34" charset="0"/>
              </a:rPr>
              <a:t>…………………………………………………………………</a:t>
            </a:r>
            <a:endParaRPr lang="en-GB" sz="1400" b="0" i="0" dirty="0">
              <a:effectLst/>
              <a:latin typeface="Arial" panose="020B0604020202020204" pitchFamily="34" charset="0"/>
            </a:endParaRPr>
          </a:p>
        </p:txBody>
      </p:sp>
      <p:sp>
        <p:nvSpPr>
          <p:cNvPr id="7" name="Rectangle 2"/>
          <p:cNvSpPr>
            <a:spLocks noChangeArrowheads="1"/>
          </p:cNvSpPr>
          <p:nvPr/>
        </p:nvSpPr>
        <p:spPr bwMode="auto">
          <a:xfrm>
            <a:off x="292513" y="109896"/>
            <a:ext cx="4160219" cy="4592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387228"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50000"/>
              </a:lnSpc>
              <a:spcBef>
                <a:spcPct val="0"/>
              </a:spcBef>
              <a:spcAft>
                <a:spcPct val="0"/>
              </a:spcAft>
              <a:buClrTx/>
              <a:buSzTx/>
              <a:buFontTx/>
              <a:buNone/>
              <a:tabLst/>
            </a:pPr>
            <a:r>
              <a:rPr lang="en-US" altLang="en-US" sz="1400" dirty="0" smtClean="0">
                <a:solidFill>
                  <a:srgbClr val="444444"/>
                </a:solidFill>
                <a:latin typeface="Source Sans Pro"/>
              </a:rPr>
              <a:t>What you need:</a:t>
            </a:r>
            <a:r>
              <a:rPr kumimoji="0" lang="en-US" altLang="en-US" sz="1400" b="1" i="0" u="none" strike="noStrike" cap="none" normalizeH="0" baseline="0" dirty="0" smtClean="0">
                <a:ln>
                  <a:noFill/>
                </a:ln>
                <a:solidFill>
                  <a:schemeClr val="tx1"/>
                </a:solidFill>
                <a:effectLst/>
              </a:rPr>
              <a:t>:</a:t>
            </a:r>
            <a:endParaRPr kumimoji="0" lang="en-US" altLang="en-US" sz="14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400" b="0" i="0" u="none" strike="noStrike" cap="none" normalizeH="0" baseline="0" dirty="0" smtClean="0">
                <a:ln>
                  <a:noFill/>
                </a:ln>
                <a:solidFill>
                  <a:schemeClr val="tx1"/>
                </a:solidFill>
                <a:effectLst/>
                <a:latin typeface="Arial" panose="020B0604020202020204" pitchFamily="34" charset="0"/>
              </a:rPr>
              <a:t>Water</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400" b="0" i="0" u="none" strike="noStrike" cap="none" normalizeH="0" baseline="0" dirty="0" smtClean="0">
                <a:ln>
                  <a:noFill/>
                </a:ln>
                <a:solidFill>
                  <a:schemeClr val="tx1"/>
                </a:solidFill>
                <a:effectLst/>
                <a:latin typeface="Arial" panose="020B0604020202020204" pitchFamily="34" charset="0"/>
              </a:rPr>
              <a:t>Jar or glass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400" b="0" i="0" u="none" strike="noStrike" cap="none" normalizeH="0" baseline="0" dirty="0" smtClean="0">
                <a:ln>
                  <a:noFill/>
                </a:ln>
                <a:solidFill>
                  <a:schemeClr val="tx1"/>
                </a:solidFill>
                <a:effectLst/>
                <a:latin typeface="Arial" panose="020B0604020202020204" pitchFamily="34" charset="0"/>
              </a:rPr>
              <a:t>A piece of paper with an arrow drawn on it</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sz="1400" b="0" i="0" u="none" strike="noStrike" cap="none" normalizeH="0" baseline="0" dirty="0" smtClean="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lang="en-US" altLang="en-US" sz="1400" dirty="0" smtClean="0">
                <a:latin typeface="Arial" panose="020B0604020202020204" pitchFamily="34" charset="0"/>
              </a:rPr>
              <a:t>Fill the jar half full of water</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400" b="0" i="0" u="none" strike="noStrike" cap="none" normalizeH="0" baseline="0" dirty="0" smtClean="0">
                <a:ln>
                  <a:noFill/>
                </a:ln>
                <a:solidFill>
                  <a:schemeClr val="tx1"/>
                </a:solidFill>
                <a:effectLst/>
                <a:latin typeface="Arial" panose="020B0604020202020204" pitchFamily="34" charset="0"/>
              </a:rPr>
              <a:t>Place arrows behind the water and slowly move it away from the jar</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lang="en-US" altLang="en-US" sz="1400" dirty="0" smtClean="0">
                <a:latin typeface="Arial" panose="020B0604020202020204" pitchFamily="34" charset="0"/>
              </a:rPr>
              <a:t>Note down what you notice</a:t>
            </a:r>
          </a:p>
          <a:p>
            <a:pPr marR="0" lvl="0" algn="l" defTabSz="914400" rtl="0" eaLnBrk="0" fontAlgn="base" latinLnBrk="0" hangingPunct="0">
              <a:lnSpc>
                <a:spcPct val="150000"/>
              </a:lnSpc>
              <a:spcBef>
                <a:spcPct val="0"/>
              </a:spcBef>
              <a:spcAft>
                <a:spcPct val="0"/>
              </a:spcAft>
              <a:buClrTx/>
              <a:buSzTx/>
              <a:tabLst/>
            </a:pPr>
            <a:r>
              <a:rPr lang="en-US" altLang="en-US" sz="1400" dirty="0" smtClean="0">
                <a:latin typeface="Arial" panose="020B0604020202020204" pitchFamily="34" charset="0"/>
              </a:rPr>
              <a:t>………………………………………</a:t>
            </a:r>
          </a:p>
          <a:p>
            <a:pPr marR="0" lvl="0" algn="l" defTabSz="914400" rtl="0" eaLnBrk="0" fontAlgn="base" latinLnBrk="0" hangingPunct="0">
              <a:lnSpc>
                <a:spcPct val="150000"/>
              </a:lnSpc>
              <a:spcBef>
                <a:spcPct val="0"/>
              </a:spcBef>
              <a:spcAft>
                <a:spcPct val="0"/>
              </a:spcAft>
              <a:buClrTx/>
              <a:buSzTx/>
              <a:tabLst/>
            </a:pPr>
            <a:r>
              <a:rPr lang="en-US" altLang="en-US" sz="1400" dirty="0" smtClean="0">
                <a:latin typeface="Arial" panose="020B0604020202020204" pitchFamily="34" charset="0"/>
              </a:rPr>
              <a:t>……………………………………...</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startAt="4"/>
              <a:tabLst/>
            </a:pPr>
            <a:r>
              <a:rPr kumimoji="0" lang="en-US" altLang="en-US" sz="1400" b="0" i="0" u="none" strike="noStrike" cap="none" normalizeH="0" baseline="0" dirty="0" smtClean="0">
                <a:ln>
                  <a:noFill/>
                </a:ln>
                <a:solidFill>
                  <a:schemeClr val="tx1"/>
                </a:solidFill>
                <a:effectLst/>
                <a:latin typeface="Arial" panose="020B0604020202020204" pitchFamily="34" charset="0"/>
              </a:rPr>
              <a:t>Try</a:t>
            </a:r>
            <a:r>
              <a:rPr kumimoji="0" lang="en-US" altLang="en-US" sz="1400" b="0" i="0" u="none" strike="noStrike" cap="none" normalizeH="0" dirty="0" smtClean="0">
                <a:ln>
                  <a:noFill/>
                </a:ln>
                <a:solidFill>
                  <a:schemeClr val="tx1"/>
                </a:solidFill>
                <a:effectLst/>
                <a:latin typeface="Arial" panose="020B0604020202020204" pitchFamily="34" charset="0"/>
              </a:rPr>
              <a:t> other designs and shapes</a:t>
            </a:r>
            <a:endParaRPr kumimoji="0" lang="en-US" altLang="en-US" sz="1400" b="0" i="0" u="none" strike="noStrike" cap="none" normalizeH="0" baseline="0" dirty="0" smtClean="0">
              <a:ln>
                <a:noFill/>
              </a:ln>
              <a:solidFill>
                <a:schemeClr val="tx1"/>
              </a:solidFill>
              <a:effectLst/>
              <a:latin typeface="Arial" panose="020B0604020202020204" pitchFamily="34" charset="0"/>
            </a:endParaRPr>
          </a:p>
        </p:txBody>
      </p:sp>
      <p:pic>
        <p:nvPicPr>
          <p:cNvPr id="8" name="Picture 7"/>
          <p:cNvPicPr>
            <a:picLocks noChangeAspect="1"/>
          </p:cNvPicPr>
          <p:nvPr/>
        </p:nvPicPr>
        <p:blipFill rotWithShape="1">
          <a:blip r:embed="rId2"/>
          <a:srcRect l="21087" r="29194"/>
          <a:stretch/>
        </p:blipFill>
        <p:spPr>
          <a:xfrm>
            <a:off x="4452732" y="842442"/>
            <a:ext cx="2226365" cy="2640612"/>
          </a:xfrm>
          <a:prstGeom prst="rect">
            <a:avLst/>
          </a:prstGeom>
        </p:spPr>
      </p:pic>
      <p:sp>
        <p:nvSpPr>
          <p:cNvPr id="9" name="Rectangle 8"/>
          <p:cNvSpPr/>
          <p:nvPr/>
        </p:nvSpPr>
        <p:spPr>
          <a:xfrm>
            <a:off x="731147" y="-31713"/>
            <a:ext cx="5470869" cy="646331"/>
          </a:xfrm>
          <a:prstGeom prst="rect">
            <a:avLst/>
          </a:prstGeom>
        </p:spPr>
        <p:txBody>
          <a:bodyPr wrap="square">
            <a:spAutoFit/>
          </a:bodyPr>
          <a:lstStyle/>
          <a:p>
            <a:pPr lvl="0" defTabSz="914400" eaLnBrk="0" fontAlgn="base" hangingPunct="0">
              <a:spcBef>
                <a:spcPct val="0"/>
              </a:spcBef>
              <a:spcAft>
                <a:spcPct val="0"/>
              </a:spcAft>
            </a:pPr>
            <a:endParaRPr lang="en-US" altLang="en-US" dirty="0">
              <a:solidFill>
                <a:srgbClr val="444444"/>
              </a:solidFill>
              <a:latin typeface="Source Sans Pro"/>
            </a:endParaRPr>
          </a:p>
          <a:p>
            <a:pPr lvl="0" defTabSz="914400" eaLnBrk="0" fontAlgn="base" hangingPunct="0">
              <a:spcBef>
                <a:spcPct val="0"/>
              </a:spcBef>
              <a:spcAft>
                <a:spcPct val="0"/>
              </a:spcAft>
            </a:pPr>
            <a:r>
              <a:rPr lang="en-US" altLang="en-US" dirty="0">
                <a:solidFill>
                  <a:srgbClr val="444444"/>
                </a:solidFill>
                <a:latin typeface="Source Sans Pro"/>
              </a:rPr>
              <a:t>WATER REFRACTION SCIENCE EXPERIMENT</a:t>
            </a:r>
          </a:p>
        </p:txBody>
      </p:sp>
      <p:pic>
        <p:nvPicPr>
          <p:cNvPr id="11" name="Picture 10"/>
          <p:cNvPicPr>
            <a:picLocks noChangeAspect="1"/>
          </p:cNvPicPr>
          <p:nvPr/>
        </p:nvPicPr>
        <p:blipFill rotWithShape="1">
          <a:blip r:embed="rId3"/>
          <a:srcRect l="32030" t="31195" r="43804" b="20998"/>
          <a:stretch/>
        </p:blipFill>
        <p:spPr>
          <a:xfrm>
            <a:off x="5513669" y="5409178"/>
            <a:ext cx="1101444" cy="1225076"/>
          </a:xfrm>
          <a:prstGeom prst="rect">
            <a:avLst/>
          </a:prstGeom>
        </p:spPr>
      </p:pic>
    </p:spTree>
    <p:extLst>
      <p:ext uri="{BB962C8B-B14F-4D97-AF65-F5344CB8AC3E}">
        <p14:creationId xmlns:p14="http://schemas.microsoft.com/office/powerpoint/2010/main" val="32793227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604" y="382781"/>
            <a:ext cx="5915025" cy="547416"/>
          </a:xfrm>
        </p:spPr>
        <p:txBody>
          <a:bodyPr>
            <a:normAutofit fontScale="90000"/>
          </a:bodyPr>
          <a:lstStyle/>
          <a:p>
            <a:r>
              <a:rPr lang="en-GB" dirty="0" smtClean="0"/>
              <a:t>Reflection or refraction?</a:t>
            </a:r>
            <a:br>
              <a:rPr lang="en-GB" dirty="0" smtClean="0"/>
            </a:br>
            <a:r>
              <a:rPr lang="en-GB" sz="2700" dirty="0" smtClean="0"/>
              <a:t>Decide if the pictures are reflection or refraction and put your answers in the table</a:t>
            </a:r>
            <a:endParaRPr lang="en-GB" sz="2700" dirty="0"/>
          </a:p>
        </p:txBody>
      </p:sp>
      <p:pic>
        <p:nvPicPr>
          <p:cNvPr id="4" name="Picture 3"/>
          <p:cNvPicPr>
            <a:picLocks noChangeAspect="1"/>
          </p:cNvPicPr>
          <p:nvPr/>
        </p:nvPicPr>
        <p:blipFill rotWithShape="1">
          <a:blip r:embed="rId2"/>
          <a:srcRect l="18097" t="25931" r="30735" b="6744"/>
          <a:stretch/>
        </p:blipFill>
        <p:spPr>
          <a:xfrm>
            <a:off x="134604" y="1252074"/>
            <a:ext cx="3338513" cy="246969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77584428"/>
              </p:ext>
            </p:extLst>
          </p:nvPr>
        </p:nvGraphicFramePr>
        <p:xfrm>
          <a:off x="3473115" y="1252073"/>
          <a:ext cx="3184358" cy="3207631"/>
        </p:xfrm>
        <a:graphic>
          <a:graphicData uri="http://schemas.openxmlformats.org/drawingml/2006/table">
            <a:tbl>
              <a:tblPr firstRow="1" bandRow="1">
                <a:tableStyleId>{00A15C55-8517-42AA-B614-E9B94910E393}</a:tableStyleId>
              </a:tblPr>
              <a:tblGrid>
                <a:gridCol w="1592179">
                  <a:extLst>
                    <a:ext uri="{9D8B030D-6E8A-4147-A177-3AD203B41FA5}">
                      <a16:colId xmlns:a16="http://schemas.microsoft.com/office/drawing/2014/main" val="1953151525"/>
                    </a:ext>
                  </a:extLst>
                </a:gridCol>
                <a:gridCol w="1592179">
                  <a:extLst>
                    <a:ext uri="{9D8B030D-6E8A-4147-A177-3AD203B41FA5}">
                      <a16:colId xmlns:a16="http://schemas.microsoft.com/office/drawing/2014/main" val="1250391028"/>
                    </a:ext>
                  </a:extLst>
                </a:gridCol>
              </a:tblGrid>
              <a:tr h="625253">
                <a:tc>
                  <a:txBody>
                    <a:bodyPr/>
                    <a:lstStyle/>
                    <a:p>
                      <a:r>
                        <a:rPr lang="en-GB" dirty="0" smtClean="0">
                          <a:solidFill>
                            <a:sysClr val="windowText" lastClr="000000"/>
                          </a:solidFill>
                        </a:rPr>
                        <a:t>Reflection</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solidFill>
                            <a:sysClr val="windowText" lastClr="000000"/>
                          </a:solidFill>
                        </a:rPr>
                        <a:t>Refraction</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0578052"/>
                  </a:ext>
                </a:extLst>
              </a:tr>
              <a:tr h="2582378">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45159401"/>
                  </a:ext>
                </a:extLst>
              </a:tr>
            </a:tbl>
          </a:graphicData>
        </a:graphic>
      </p:graphicFrame>
      <p:pic>
        <p:nvPicPr>
          <p:cNvPr id="8" name="Picture 7"/>
          <p:cNvPicPr>
            <a:picLocks noChangeAspect="1"/>
          </p:cNvPicPr>
          <p:nvPr/>
        </p:nvPicPr>
        <p:blipFill rotWithShape="1">
          <a:blip r:embed="rId3"/>
          <a:srcRect l="10700" t="21327" r="43434" b="21655"/>
          <a:stretch/>
        </p:blipFill>
        <p:spPr>
          <a:xfrm>
            <a:off x="489283" y="4781580"/>
            <a:ext cx="5967663" cy="4170948"/>
          </a:xfrm>
          <a:prstGeom prst="rect">
            <a:avLst/>
          </a:prstGeom>
        </p:spPr>
      </p:pic>
    </p:spTree>
    <p:extLst>
      <p:ext uri="{BB962C8B-B14F-4D97-AF65-F5344CB8AC3E}">
        <p14:creationId xmlns:p14="http://schemas.microsoft.com/office/powerpoint/2010/main" val="3262608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740" y="-112568"/>
            <a:ext cx="5915025" cy="737869"/>
          </a:xfrm>
        </p:spPr>
        <p:txBody>
          <a:bodyPr/>
          <a:lstStyle/>
          <a:p>
            <a:r>
              <a:rPr lang="en-GB" dirty="0" smtClean="0"/>
              <a:t>Glossary</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51552982"/>
              </p:ext>
            </p:extLst>
          </p:nvPr>
        </p:nvGraphicFramePr>
        <p:xfrm>
          <a:off x="204740" y="510599"/>
          <a:ext cx="6492838" cy="4013200"/>
        </p:xfrm>
        <a:graphic>
          <a:graphicData uri="http://schemas.openxmlformats.org/drawingml/2006/table">
            <a:tbl>
              <a:tblPr firstRow="1" bandRow="1">
                <a:tableStyleId>{5C22544A-7EE6-4342-B048-85BDC9FD1C3A}</a:tableStyleId>
              </a:tblPr>
              <a:tblGrid>
                <a:gridCol w="1287176">
                  <a:extLst>
                    <a:ext uri="{9D8B030D-6E8A-4147-A177-3AD203B41FA5}">
                      <a16:colId xmlns:a16="http://schemas.microsoft.com/office/drawing/2014/main" val="558779585"/>
                    </a:ext>
                  </a:extLst>
                </a:gridCol>
                <a:gridCol w="5205662">
                  <a:extLst>
                    <a:ext uri="{9D8B030D-6E8A-4147-A177-3AD203B41FA5}">
                      <a16:colId xmlns:a16="http://schemas.microsoft.com/office/drawing/2014/main" val="266003237"/>
                    </a:ext>
                  </a:extLst>
                </a:gridCol>
              </a:tblGrid>
              <a:tr h="370840">
                <a:tc>
                  <a:txBody>
                    <a:bodyPr/>
                    <a:lstStyle/>
                    <a:p>
                      <a:r>
                        <a:rPr lang="en-GB" sz="1200" b="0" dirty="0" smtClean="0">
                          <a:solidFill>
                            <a:schemeClr val="tx1"/>
                          </a:solidFill>
                        </a:rPr>
                        <a:t>Light source</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chemeClr val="tx1"/>
                          </a:solidFill>
                        </a:rPr>
                        <a:t>is what is making the light</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4193286"/>
                  </a:ext>
                </a:extLst>
              </a:tr>
              <a:tr h="370840">
                <a:tc>
                  <a:txBody>
                    <a:bodyPr/>
                    <a:lstStyle/>
                    <a:p>
                      <a:r>
                        <a:rPr lang="en-GB" sz="1200" b="0" dirty="0" smtClean="0">
                          <a:solidFill>
                            <a:schemeClr val="tx1"/>
                          </a:solidFill>
                        </a:rPr>
                        <a:t>Light detector</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t>is what the light is travelling through</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567073"/>
                  </a:ext>
                </a:extLst>
              </a:tr>
              <a:tr h="370840">
                <a:tc>
                  <a:txBody>
                    <a:bodyPr/>
                    <a:lstStyle/>
                    <a:p>
                      <a:r>
                        <a:rPr lang="en-GB" sz="1200" b="0" dirty="0" smtClean="0">
                          <a:solidFill>
                            <a:schemeClr val="tx1"/>
                          </a:solidFill>
                        </a:rPr>
                        <a:t>Medium</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0" dirty="0" smtClean="0"/>
                        <a:t>is what is where the light is received</a:t>
                      </a:r>
                      <a:endParaRPr lang="en-GB" sz="1200" b="0" dirty="0" smtClean="0">
                        <a:solidFill>
                          <a:schemeClr val="tx1"/>
                        </a:solidFill>
                      </a:endParaRPr>
                    </a:p>
                    <a:p>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7917639"/>
                  </a:ext>
                </a:extLst>
              </a:tr>
              <a:tr h="370840">
                <a:tc>
                  <a:txBody>
                    <a:bodyPr/>
                    <a:lstStyle/>
                    <a:p>
                      <a:r>
                        <a:rPr lang="en-GB" sz="1200" b="0" dirty="0" smtClean="0">
                          <a:solidFill>
                            <a:schemeClr val="tx1"/>
                          </a:solidFill>
                        </a:rPr>
                        <a:t>Transparent</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chemeClr val="tx1"/>
                          </a:solidFill>
                        </a:rPr>
                        <a:t>Something that you can see through </a:t>
                      </a:r>
                      <a:r>
                        <a:rPr lang="en-GB" sz="1200" b="0" dirty="0" err="1" smtClean="0">
                          <a:solidFill>
                            <a:schemeClr val="tx1"/>
                          </a:solidFill>
                        </a:rPr>
                        <a:t>eg</a:t>
                      </a:r>
                      <a:r>
                        <a:rPr lang="en-GB" sz="1200" b="0" dirty="0" smtClean="0">
                          <a:solidFill>
                            <a:schemeClr val="tx1"/>
                          </a:solidFill>
                        </a:rPr>
                        <a:t> glass</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1083493"/>
                  </a:ext>
                </a:extLst>
              </a:tr>
              <a:tr h="370840">
                <a:tc>
                  <a:txBody>
                    <a:bodyPr/>
                    <a:lstStyle/>
                    <a:p>
                      <a:r>
                        <a:rPr lang="en-GB" sz="1200" b="0" dirty="0" smtClean="0">
                          <a:solidFill>
                            <a:sysClr val="windowText" lastClr="000000"/>
                          </a:solidFill>
                        </a:rPr>
                        <a:t>Translucent</a:t>
                      </a:r>
                      <a:r>
                        <a:rPr lang="en-GB" sz="1200" b="0" baseline="0" dirty="0" smtClean="0">
                          <a:solidFill>
                            <a:sysClr val="windowText" lastClr="000000"/>
                          </a:solidFill>
                        </a:rPr>
                        <a:t> </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ysClr val="windowText" lastClr="000000"/>
                          </a:solidFill>
                        </a:rPr>
                        <a:t>Something that lets light through but you can’t see detailed shapes </a:t>
                      </a:r>
                      <a:r>
                        <a:rPr lang="en-GB" sz="1200" b="0" baseline="0" dirty="0" smtClean="0">
                          <a:solidFill>
                            <a:sysClr val="windowText" lastClr="000000"/>
                          </a:solidFill>
                        </a:rPr>
                        <a:t> </a:t>
                      </a:r>
                      <a:r>
                        <a:rPr lang="en-GB" sz="1200" b="0" baseline="0" dirty="0" err="1" smtClean="0">
                          <a:solidFill>
                            <a:sysClr val="windowText" lastClr="000000"/>
                          </a:solidFill>
                        </a:rPr>
                        <a:t>eg</a:t>
                      </a:r>
                      <a:r>
                        <a:rPr lang="en-GB" sz="1200" b="0" baseline="0" dirty="0" smtClean="0">
                          <a:solidFill>
                            <a:sysClr val="windowText" lastClr="000000"/>
                          </a:solidFill>
                        </a:rPr>
                        <a:t>. Greaseproof paper</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0206334"/>
                  </a:ext>
                </a:extLst>
              </a:tr>
              <a:tr h="370840">
                <a:tc>
                  <a:txBody>
                    <a:bodyPr/>
                    <a:lstStyle/>
                    <a:p>
                      <a:r>
                        <a:rPr lang="en-GB" sz="1200" b="0" dirty="0" smtClean="0">
                          <a:solidFill>
                            <a:sysClr val="windowText" lastClr="000000"/>
                          </a:solidFill>
                        </a:rPr>
                        <a:t>opaque</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ysClr val="windowText" lastClr="000000"/>
                          </a:solidFill>
                        </a:rPr>
                        <a:t>Is not able to be seen through,</a:t>
                      </a:r>
                      <a:r>
                        <a:rPr lang="en-GB" sz="1200" b="0" baseline="0" dirty="0" smtClean="0">
                          <a:solidFill>
                            <a:sysClr val="windowText" lastClr="000000"/>
                          </a:solidFill>
                        </a:rPr>
                        <a:t> does not let light through </a:t>
                      </a:r>
                      <a:r>
                        <a:rPr lang="en-GB" sz="1200" b="0" baseline="0" dirty="0" err="1" smtClean="0">
                          <a:solidFill>
                            <a:sysClr val="windowText" lastClr="000000"/>
                          </a:solidFill>
                        </a:rPr>
                        <a:t>eg</a:t>
                      </a:r>
                      <a:r>
                        <a:rPr lang="en-GB" sz="1200" b="0" baseline="0" dirty="0" smtClean="0">
                          <a:solidFill>
                            <a:sysClr val="windowText" lastClr="000000"/>
                          </a:solidFill>
                        </a:rPr>
                        <a:t>. A shoe</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4431308"/>
                  </a:ext>
                </a:extLst>
              </a:tr>
              <a:tr h="370840">
                <a:tc>
                  <a:txBody>
                    <a:bodyPr/>
                    <a:lstStyle/>
                    <a:p>
                      <a:r>
                        <a:rPr lang="en-GB" sz="1200" b="0" dirty="0" smtClean="0">
                          <a:solidFill>
                            <a:sysClr val="windowText" lastClr="000000"/>
                          </a:solidFill>
                        </a:rPr>
                        <a:t>Luminous </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0" dirty="0" smtClean="0">
                          <a:solidFill>
                            <a:sysClr val="windowText" lastClr="000000"/>
                          </a:solidFill>
                        </a:rPr>
                        <a:t>Something that gives out light</a:t>
                      </a:r>
                      <a:endParaRPr lang="en-GB" sz="12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86415"/>
                  </a:ext>
                </a:extLst>
              </a:tr>
              <a:tr h="370840">
                <a:tc>
                  <a:txBody>
                    <a:bodyPr/>
                    <a:lstStyle/>
                    <a:p>
                      <a:r>
                        <a:rPr lang="en-GB" b="0" dirty="0" smtClean="0"/>
                        <a:t>reflection</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0" dirty="0" smtClean="0"/>
                        <a:t>Light</a:t>
                      </a:r>
                      <a:r>
                        <a:rPr lang="en-GB" b="0" baseline="0" dirty="0" smtClean="0"/>
                        <a:t> bouncing off a surface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6360445"/>
                  </a:ext>
                </a:extLst>
              </a:tr>
              <a:tr h="370840">
                <a:tc>
                  <a:txBody>
                    <a:bodyPr/>
                    <a:lstStyle/>
                    <a:p>
                      <a:r>
                        <a:rPr lang="en-GB" b="0" dirty="0" smtClean="0"/>
                        <a:t>refraction</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0" dirty="0" smtClean="0"/>
                        <a:t>Light bending due to changing medium (</a:t>
                      </a:r>
                      <a:r>
                        <a:rPr lang="en-GB" b="0" dirty="0" err="1" smtClean="0"/>
                        <a:t>eg</a:t>
                      </a:r>
                      <a:r>
                        <a:rPr lang="en-GB" b="0" dirty="0" smtClean="0"/>
                        <a:t> going through</a:t>
                      </a:r>
                      <a:r>
                        <a:rPr lang="en-GB" b="0" baseline="0" dirty="0" smtClean="0"/>
                        <a:t> air and then water</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8095200"/>
                  </a:ext>
                </a:extLst>
              </a:tr>
              <a:tr h="370840">
                <a:tc>
                  <a:txBody>
                    <a:bodyPr/>
                    <a:lstStyle/>
                    <a:p>
                      <a:r>
                        <a:rPr lang="en-GB" b="0" dirty="0" smtClean="0"/>
                        <a:t>Normal line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0" dirty="0" smtClean="0"/>
                        <a:t>A line at 90° to the surface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52342650"/>
                  </a:ext>
                </a:extLst>
              </a:tr>
            </a:tbl>
          </a:graphicData>
        </a:graphic>
      </p:graphicFrame>
      <p:sp>
        <p:nvSpPr>
          <p:cNvPr id="7" name="Rectangle 6"/>
          <p:cNvSpPr/>
          <p:nvPr/>
        </p:nvSpPr>
        <p:spPr>
          <a:xfrm>
            <a:off x="3200400" y="7892716"/>
            <a:ext cx="890337" cy="2037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a:srcRect l="11563" t="31195" r="45161" b="12006"/>
          <a:stretch/>
        </p:blipFill>
        <p:spPr>
          <a:xfrm>
            <a:off x="204740" y="4812488"/>
            <a:ext cx="5630780" cy="4154907"/>
          </a:xfrm>
          <a:prstGeom prst="rect">
            <a:avLst/>
          </a:prstGeom>
        </p:spPr>
      </p:pic>
    </p:spTree>
    <p:extLst>
      <p:ext uri="{BB962C8B-B14F-4D97-AF65-F5344CB8AC3E}">
        <p14:creationId xmlns:p14="http://schemas.microsoft.com/office/powerpoint/2010/main" val="1699183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1312</TotalTime>
  <Words>1056</Words>
  <Application>Microsoft Office PowerPoint</Application>
  <PresentationFormat>A4 Paper (210x297 mm)</PresentationFormat>
  <Paragraphs>135</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Comic Sans MS</vt:lpstr>
      <vt:lpstr>Source Sans Pro</vt:lpstr>
      <vt:lpstr>Wingdings</vt:lpstr>
      <vt:lpstr>Office Theme</vt:lpstr>
      <vt:lpstr>PowerPoint Presentation</vt:lpstr>
      <vt:lpstr>PowerPoint Presentation</vt:lpstr>
      <vt:lpstr>PowerPoint Presentation</vt:lpstr>
      <vt:lpstr>Try this at home!</vt:lpstr>
      <vt:lpstr>Research task</vt:lpstr>
      <vt:lpstr>PowerPoint Presentation</vt:lpstr>
      <vt:lpstr>Look at the part of the polar bear out of the water and compare with the part in the water, what do you notice?     </vt:lpstr>
      <vt:lpstr>PowerPoint Presentation</vt:lpstr>
      <vt:lpstr>PowerPoint Presentation</vt:lpstr>
      <vt:lpstr>PowerPoint Presentation</vt:lpstr>
      <vt:lpstr>Reflection or refraction? Decide if the pictures are reflection or refraction and put your answers in the table</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119</cp:revision>
  <cp:lastPrinted>2020-04-24T08:22:05Z</cp:lastPrinted>
  <dcterms:created xsi:type="dcterms:W3CDTF">2020-03-25T07:28:48Z</dcterms:created>
  <dcterms:modified xsi:type="dcterms:W3CDTF">2020-06-09T12:15:02Z</dcterms:modified>
</cp:coreProperties>
</file>