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2" r:id="rId5"/>
    <p:sldId id="266" r:id="rId6"/>
    <p:sldId id="257" r:id="rId7"/>
    <p:sldId id="267" r:id="rId8"/>
    <p:sldId id="263" r:id="rId9"/>
    <p:sldId id="264" r:id="rId10"/>
    <p:sldId id="265" r:id="rId11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22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75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0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6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33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4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62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0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2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6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23CE7-5FBA-4B36-A5A8-C116045D9A31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1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4899C-1826-497D-AF60-BCFA7248CA10}"/>
              </a:ext>
            </a:extLst>
          </p:cNvPr>
          <p:cNvSpPr txBox="1"/>
          <p:nvPr/>
        </p:nvSpPr>
        <p:spPr>
          <a:xfrm>
            <a:off x="1765737" y="1979098"/>
            <a:ext cx="8923283" cy="1301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English Skills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6600" dirty="0">
                <a:latin typeface="Comic Sans MS" panose="030F0702030302020204" pitchFamily="66" charset="0"/>
              </a:rPr>
              <a:t>Home Learning Booklet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Name: ___________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Five ways to teach SPaG effectively with Doddle – Doddle">
            <a:extLst>
              <a:ext uri="{FF2B5EF4-FFF2-40B4-BE49-F238E27FC236}">
                <a16:creationId xmlns:a16="http://schemas.microsoft.com/office/drawing/2014/main" id="{D62E7D8C-CE45-4783-8DEC-9C3559758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358" y="6685172"/>
            <a:ext cx="7266263" cy="430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62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103F588-FFFF-4795-A8A9-11D424434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117" y="1286282"/>
            <a:ext cx="9513833" cy="1317610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BCB842B-74A7-49F7-A9DC-30C0D4685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50" y="5499100"/>
            <a:ext cx="10553700" cy="246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78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3262AA0-EA8A-4FDE-A999-2F2320C2D815}"/>
              </a:ext>
            </a:extLst>
          </p:cNvPr>
          <p:cNvGraphicFramePr>
            <a:graphicFrameLocks noGrp="1"/>
          </p:cNvGraphicFramePr>
          <p:nvPr/>
        </p:nvGraphicFramePr>
        <p:xfrm>
          <a:off x="1048836" y="2469319"/>
          <a:ext cx="10054591" cy="60917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038721">
                  <a:extLst>
                    <a:ext uri="{9D8B030D-6E8A-4147-A177-3AD203B41FA5}">
                      <a16:colId xmlns:a16="http://schemas.microsoft.com/office/drawing/2014/main" val="319655539"/>
                    </a:ext>
                  </a:extLst>
                </a:gridCol>
                <a:gridCol w="2010919">
                  <a:extLst>
                    <a:ext uri="{9D8B030D-6E8A-4147-A177-3AD203B41FA5}">
                      <a16:colId xmlns:a16="http://schemas.microsoft.com/office/drawing/2014/main" val="934868120"/>
                    </a:ext>
                  </a:extLst>
                </a:gridCol>
                <a:gridCol w="2323727">
                  <a:extLst>
                    <a:ext uri="{9D8B030D-6E8A-4147-A177-3AD203B41FA5}">
                      <a16:colId xmlns:a16="http://schemas.microsoft.com/office/drawing/2014/main" val="2785027873"/>
                    </a:ext>
                  </a:extLst>
                </a:gridCol>
                <a:gridCol w="2681224">
                  <a:extLst>
                    <a:ext uri="{9D8B030D-6E8A-4147-A177-3AD203B41FA5}">
                      <a16:colId xmlns:a16="http://schemas.microsoft.com/office/drawing/2014/main" val="3924091212"/>
                    </a:ext>
                  </a:extLst>
                </a:gridCol>
              </a:tblGrid>
              <a:tr h="65108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+ </a:t>
                      </a:r>
                      <a:r>
                        <a:rPr lang="en-GB" sz="32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ing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    + ed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  + er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0192130"/>
                  </a:ext>
                </a:extLst>
              </a:tr>
              <a:tr h="583727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take 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taking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taking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4327021"/>
                  </a:ext>
                </a:extLst>
              </a:tr>
              <a:tr h="583727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hope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2870" algn="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02870"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hoping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hoped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6859893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dive 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960981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joke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joker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8866550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care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6763669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live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lived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20100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dance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8673301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write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0728882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make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887456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rule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033078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fame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2446685"/>
                  </a:ext>
                </a:extLst>
              </a:tr>
              <a:tr h="41731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noise </a:t>
                      </a: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‘e’ 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0125650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6F08C64-06B7-41FD-9F10-3BF2766B9076}"/>
              </a:ext>
            </a:extLst>
          </p:cNvPr>
          <p:cNvGraphicFramePr>
            <a:graphicFrameLocks noGrp="1"/>
          </p:cNvGraphicFramePr>
          <p:nvPr/>
        </p:nvGraphicFramePr>
        <p:xfrm>
          <a:off x="1048838" y="11047598"/>
          <a:ext cx="9659268" cy="397469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40649">
                  <a:extLst>
                    <a:ext uri="{9D8B030D-6E8A-4147-A177-3AD203B41FA5}">
                      <a16:colId xmlns:a16="http://schemas.microsoft.com/office/drawing/2014/main" val="3984837100"/>
                    </a:ext>
                  </a:extLst>
                </a:gridCol>
                <a:gridCol w="1890096">
                  <a:extLst>
                    <a:ext uri="{9D8B030D-6E8A-4147-A177-3AD203B41FA5}">
                      <a16:colId xmlns:a16="http://schemas.microsoft.com/office/drawing/2014/main" val="3232397707"/>
                    </a:ext>
                  </a:extLst>
                </a:gridCol>
                <a:gridCol w="2142841">
                  <a:extLst>
                    <a:ext uri="{9D8B030D-6E8A-4147-A177-3AD203B41FA5}">
                      <a16:colId xmlns:a16="http://schemas.microsoft.com/office/drawing/2014/main" val="4115950230"/>
                    </a:ext>
                  </a:extLst>
                </a:gridCol>
                <a:gridCol w="2307675">
                  <a:extLst>
                    <a:ext uri="{9D8B030D-6E8A-4147-A177-3AD203B41FA5}">
                      <a16:colId xmlns:a16="http://schemas.microsoft.com/office/drawing/2014/main" val="1480110629"/>
                    </a:ext>
                  </a:extLst>
                </a:gridCol>
                <a:gridCol w="1978007">
                  <a:extLst>
                    <a:ext uri="{9D8B030D-6E8A-4147-A177-3AD203B41FA5}">
                      <a16:colId xmlns:a16="http://schemas.microsoft.com/office/drawing/2014/main" val="1907359756"/>
                    </a:ext>
                  </a:extLst>
                </a:gridCol>
              </a:tblGrid>
              <a:tr h="70437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2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Double the consonant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+ ing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    + ed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  + er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6826878"/>
                  </a:ext>
                </a:extLst>
              </a:tr>
              <a:tr h="6540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man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manned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manner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5757630"/>
                  </a:ext>
                </a:extLst>
              </a:tr>
              <a:tr h="6540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set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setting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6759137"/>
                  </a:ext>
                </a:extLst>
              </a:tr>
              <a:tr h="6540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pip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782810"/>
                  </a:ext>
                </a:extLst>
              </a:tr>
              <a:tr h="6540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hop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hopping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1939716"/>
                  </a:ext>
                </a:extLst>
              </a:tr>
              <a:tr h="6540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hug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hugged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-----------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5395849"/>
                  </a:ext>
                </a:extLst>
              </a:tr>
            </a:tbl>
          </a:graphicData>
        </a:graphic>
      </p:graphicFrame>
      <p:sp>
        <p:nvSpPr>
          <p:cNvPr id="13" name="Rectangle 3">
            <a:extLst>
              <a:ext uri="{FF2B5EF4-FFF2-40B4-BE49-F238E27FC236}">
                <a16:creationId xmlns:a16="http://schemas.microsoft.com/office/drawing/2014/main" id="{9CBA3F43-6307-46D8-AA45-4CA929482C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836" y="684215"/>
            <a:ext cx="10094328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For words ending in ‘e’, drop the ‘e’ before adding an ending beginning with a vowel.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Complete the table below; some have already been done; ones with ----- on are not words so don’t use them.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--------------------------------------------------------------------------------------------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D609F9-01D4-43A2-93AE-118AE5D682A3}"/>
              </a:ext>
            </a:extLst>
          </p:cNvPr>
          <p:cNvSpPr/>
          <p:nvPr/>
        </p:nvSpPr>
        <p:spPr>
          <a:xfrm>
            <a:off x="1048837" y="8938711"/>
            <a:ext cx="1005459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 u="sng" dirty="0">
                <a:latin typeface="Comic Sans MS" panose="030F0702030302020204" pitchFamily="66" charset="0"/>
                <a:ea typeface="Times New Roman" panose="02020603050405020304" pitchFamily="18" charset="0"/>
              </a:rPr>
              <a:t>Doubling consonants:</a:t>
            </a:r>
            <a:endParaRPr lang="en-GB" altLang="en-US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latin typeface="Comic Sans MS" panose="030F0702030302020204" pitchFamily="66" charset="0"/>
                <a:ea typeface="Times New Roman" panose="02020603050405020304" pitchFamily="18" charset="0"/>
              </a:rPr>
              <a:t>For words ending in a single vowel (a, e, </a:t>
            </a:r>
            <a:r>
              <a:rPr lang="en-GB" altLang="en-US" sz="2400" dirty="0" err="1">
                <a:latin typeface="Comic Sans MS" panose="030F0702030302020204" pitchFamily="66" charset="0"/>
                <a:ea typeface="Times New Roman" panose="02020603050405020304" pitchFamily="18" charset="0"/>
              </a:rPr>
              <a:t>i</a:t>
            </a:r>
            <a:r>
              <a:rPr lang="en-GB" altLang="en-US" sz="2400" dirty="0">
                <a:latin typeface="Comic Sans MS" panose="030F0702030302020204" pitchFamily="66" charset="0"/>
                <a:ea typeface="Times New Roman" panose="02020603050405020304" pitchFamily="18" charset="0"/>
              </a:rPr>
              <a:t>, o, u) , followed by a single consonant, always double the last consonant before adding an ending. </a:t>
            </a:r>
            <a:endParaRPr lang="en-GB" altLang="en-US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 u="sng" dirty="0">
                <a:latin typeface="Comic Sans MS" panose="030F0702030302020204" pitchFamily="66" charset="0"/>
                <a:ea typeface="Times New Roman" panose="02020603050405020304" pitchFamily="18" charset="0"/>
              </a:rPr>
              <a:t>Complete the grid. (Some have been done for you</a:t>
            </a:r>
            <a:r>
              <a:rPr lang="en-GB" altLang="en-US" sz="2400" dirty="0">
                <a:latin typeface="Comic Sans MS" panose="030F0702030302020204" pitchFamily="66" charset="0"/>
                <a:ea typeface="Times New Roman" panose="02020603050405020304" pitchFamily="18" charset="0"/>
              </a:rPr>
              <a:t>)</a:t>
            </a:r>
            <a:endParaRPr lang="en-GB" altLang="en-US" sz="3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108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5AF3803-00D0-44AD-8E17-640534E9554C}"/>
              </a:ext>
            </a:extLst>
          </p:cNvPr>
          <p:cNvGraphicFramePr>
            <a:graphicFrameLocks noGrp="1"/>
          </p:cNvGraphicFramePr>
          <p:nvPr/>
        </p:nvGraphicFramePr>
        <p:xfrm>
          <a:off x="1728950" y="2069763"/>
          <a:ext cx="4041229" cy="4114800"/>
        </p:xfrm>
        <a:graphic>
          <a:graphicData uri="http://schemas.openxmlformats.org/drawingml/2006/table">
            <a:tbl>
              <a:tblPr/>
              <a:tblGrid>
                <a:gridCol w="4041229">
                  <a:extLst>
                    <a:ext uri="{9D8B030D-6E8A-4147-A177-3AD203B41FA5}">
                      <a16:colId xmlns:a16="http://schemas.microsoft.com/office/drawing/2014/main" val="751842499"/>
                    </a:ext>
                  </a:extLst>
                </a:gridCol>
              </a:tblGrid>
              <a:tr h="4113975">
                <a:tc>
                  <a:txBody>
                    <a:bodyPr/>
                    <a:lstStyle/>
                    <a:p>
                      <a:pPr marL="228600" algn="l"/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228600" algn="l"/>
                      <a:r>
                        <a:rPr lang="en-GB" sz="36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This type of apostrophe shows that something or someone belongs to a person or thing:</a:t>
                      </a:r>
                    </a:p>
                    <a:p>
                      <a:pPr marL="228600" algn="l"/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97448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1E81FD9-34C3-4854-99DA-F05EB8738957}"/>
              </a:ext>
            </a:extLst>
          </p:cNvPr>
          <p:cNvGraphicFramePr>
            <a:graphicFrameLocks noGrp="1"/>
          </p:cNvGraphicFramePr>
          <p:nvPr/>
        </p:nvGraphicFramePr>
        <p:xfrm>
          <a:off x="1317219" y="9353822"/>
          <a:ext cx="9557560" cy="5765310"/>
        </p:xfrm>
        <a:graphic>
          <a:graphicData uri="http://schemas.openxmlformats.org/drawingml/2006/table">
            <a:tbl>
              <a:tblPr/>
              <a:tblGrid>
                <a:gridCol w="5673746">
                  <a:extLst>
                    <a:ext uri="{9D8B030D-6E8A-4147-A177-3AD203B41FA5}">
                      <a16:colId xmlns:a16="http://schemas.microsoft.com/office/drawing/2014/main" val="3179185242"/>
                    </a:ext>
                  </a:extLst>
                </a:gridCol>
                <a:gridCol w="675446">
                  <a:extLst>
                    <a:ext uri="{9D8B030D-6E8A-4147-A177-3AD203B41FA5}">
                      <a16:colId xmlns:a16="http://schemas.microsoft.com/office/drawing/2014/main" val="2482702786"/>
                    </a:ext>
                  </a:extLst>
                </a:gridCol>
                <a:gridCol w="3208368">
                  <a:extLst>
                    <a:ext uri="{9D8B030D-6E8A-4147-A177-3AD203B41FA5}">
                      <a16:colId xmlns:a16="http://schemas.microsoft.com/office/drawing/2014/main" val="4079337014"/>
                    </a:ext>
                  </a:extLst>
                </a:gridCol>
              </a:tblGrid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pen belonging to the boy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boy</a:t>
                      </a:r>
                      <a:r>
                        <a:rPr lang="en-GB" sz="2800" i="1" u="sng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’s</a:t>
                      </a:r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pen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2953800"/>
                  </a:ext>
                </a:extLst>
              </a:tr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car belonging to the woman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woman</a:t>
                      </a:r>
                      <a:r>
                        <a:rPr lang="en-GB" sz="2800" i="1" u="sng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’s</a:t>
                      </a:r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car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2251589"/>
                  </a:ext>
                </a:extLst>
              </a:tr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book belonging to Sam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155160"/>
                  </a:ext>
                </a:extLst>
              </a:tr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ball belonging to my brother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4835967"/>
                  </a:ext>
                </a:extLst>
              </a:tr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ship belonging to the captain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4021825"/>
                  </a:ext>
                </a:extLst>
              </a:tr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glasses belonging to Jay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8760522"/>
                  </a:ext>
                </a:extLst>
              </a:tr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shoes belonging to Ben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8127182"/>
                  </a:ext>
                </a:extLst>
              </a:tr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4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windscreen belonging to the car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1894948"/>
                  </a:ext>
                </a:extLst>
              </a:tr>
              <a:tr h="640590">
                <a:tc>
                  <a:txBody>
                    <a:bodyPr/>
                    <a:lstStyle/>
                    <a:p>
                      <a:pPr algn="l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interests that belong to Tom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i="1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=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i="1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9899127"/>
                  </a:ext>
                </a:extLst>
              </a:tr>
            </a:tbl>
          </a:graphicData>
        </a:graphic>
      </p:graphicFrame>
      <p:sp>
        <p:nvSpPr>
          <p:cNvPr id="15" name="Text Box 4">
            <a:extLst>
              <a:ext uri="{FF2B5EF4-FFF2-40B4-BE49-F238E27FC236}">
                <a16:creationId xmlns:a16="http://schemas.microsoft.com/office/drawing/2014/main" id="{469C656B-1E84-42F3-BE15-5291F483A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3200" y="6928677"/>
            <a:ext cx="8734097" cy="16802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When there is </a:t>
            </a:r>
            <a:r>
              <a:rPr kumimoji="0" lang="en-GB" altLang="en-US" sz="3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one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noun with one or lots of things belonging to it, the </a:t>
            </a:r>
            <a:r>
              <a:rPr kumimoji="0" lang="en-GB" altLang="en-US" sz="3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apostrophe goes before the ‘s’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4278BA-8891-49F0-96E1-E76C38A8FA88}"/>
              </a:ext>
            </a:extLst>
          </p:cNvPr>
          <p:cNvSpPr txBox="1"/>
          <p:nvPr/>
        </p:nvSpPr>
        <p:spPr>
          <a:xfrm>
            <a:off x="1634358" y="907043"/>
            <a:ext cx="8923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Possessive Apostrophes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056" name="Picture 8" descr="The pedants' pedant: why the Apostrophe Protection Society has ...">
            <a:extLst>
              <a:ext uri="{FF2B5EF4-FFF2-40B4-BE49-F238E27FC236}">
                <a16:creationId xmlns:a16="http://schemas.microsoft.com/office/drawing/2014/main" id="{0E0ECBA0-19C4-4C53-B7C3-A49419636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130" y="2163359"/>
            <a:ext cx="2584401" cy="258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747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ADE1E3-DD2C-4211-AEAE-5B8DEE8BC096}"/>
              </a:ext>
            </a:extLst>
          </p:cNvPr>
          <p:cNvSpPr txBox="1"/>
          <p:nvPr/>
        </p:nvSpPr>
        <p:spPr>
          <a:xfrm>
            <a:off x="1634358" y="907043"/>
            <a:ext cx="8923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Apostrophes of Contraction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3C464AF-BC47-463F-B3EC-B6262BD81C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5949"/>
            <a:ext cx="11634952" cy="1342300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8777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ADE1E3-DD2C-4211-AEAE-5B8DEE8BC096}"/>
              </a:ext>
            </a:extLst>
          </p:cNvPr>
          <p:cNvSpPr txBox="1"/>
          <p:nvPr/>
        </p:nvSpPr>
        <p:spPr>
          <a:xfrm>
            <a:off x="1634358" y="907043"/>
            <a:ext cx="8923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Complex Sentences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4AA55B1-1D5F-4959-8353-848DED8BD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823077" y="4195475"/>
            <a:ext cx="13968577" cy="905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04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ADE1E3-DD2C-4211-AEAE-5B8DEE8BC096}"/>
              </a:ext>
            </a:extLst>
          </p:cNvPr>
          <p:cNvSpPr txBox="1"/>
          <p:nvPr/>
        </p:nvSpPr>
        <p:spPr>
          <a:xfrm>
            <a:off x="1634358" y="907043"/>
            <a:ext cx="8923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Complex Sentences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17548E-B753-4970-BCB9-5B269D55F99C}"/>
              </a:ext>
            </a:extLst>
          </p:cNvPr>
          <p:cNvSpPr txBox="1"/>
          <p:nvPr/>
        </p:nvSpPr>
        <p:spPr>
          <a:xfrm>
            <a:off x="1319047" y="1738040"/>
            <a:ext cx="9811408" cy="13755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When you use a complex sentence, you need to include a comma to mark the clause.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When I finish my work, I will check it.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will walk the dog later, provided it doesn’t rain.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Add the commas to these sentences: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If the sun came out we decided to go to the park. </a:t>
            </a:r>
          </a:p>
          <a:p>
            <a:pPr marL="514350" indent="-514350">
              <a:buAutoNum type="arabicPeriod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Thunder and lightening slashed through the sky as the rain pelted down. </a:t>
            </a:r>
          </a:p>
          <a:p>
            <a:pPr marL="514350" indent="-514350">
              <a:buAutoNum type="arabicPeriod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Before leaving the house I checked I had my keys.</a:t>
            </a:r>
          </a:p>
          <a:p>
            <a:pPr marL="514350" indent="-514350">
              <a:buAutoNum type="arabicPeriod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Although pizza is my favourite I choose to have a double cheeseburger today.</a:t>
            </a:r>
          </a:p>
          <a:p>
            <a:pPr marL="514350" indent="-514350">
              <a:buAutoNum type="arabicPeriod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The jungle covered miles of the surrounding land despite the government selling so much of it. </a:t>
            </a:r>
          </a:p>
          <a:p>
            <a:pPr marL="514350" indent="-514350">
              <a:buAutoNum type="arabicPeriod"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Can you write two of your on?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GB" sz="2800" dirty="0">
                <a:latin typeface="Comic Sans MS" panose="030F0702030302020204" pitchFamily="66" charset="0"/>
              </a:rPr>
              <a:t>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29B078F-F53F-414B-A1F8-ACCB4DC082F8}"/>
              </a:ext>
            </a:extLst>
          </p:cNvPr>
          <p:cNvSpPr/>
          <p:nvPr/>
        </p:nvSpPr>
        <p:spPr>
          <a:xfrm>
            <a:off x="5171090" y="4319752"/>
            <a:ext cx="504496" cy="56755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CAC0ACD-5AB9-4F8F-9DE5-C33C5D691067}"/>
              </a:ext>
            </a:extLst>
          </p:cNvPr>
          <p:cNvSpPr/>
          <p:nvPr/>
        </p:nvSpPr>
        <p:spPr>
          <a:xfrm>
            <a:off x="4918842" y="3457914"/>
            <a:ext cx="504496" cy="56755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4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36027" y="481723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4278BA-8891-49F0-96E1-E76C38A8FA88}"/>
              </a:ext>
            </a:extLst>
          </p:cNvPr>
          <p:cNvSpPr txBox="1"/>
          <p:nvPr/>
        </p:nvSpPr>
        <p:spPr>
          <a:xfrm>
            <a:off x="1634358" y="907043"/>
            <a:ext cx="8923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Proof Reading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Proofreading Day (8th March) | Days Of The Year">
            <a:extLst>
              <a:ext uri="{FF2B5EF4-FFF2-40B4-BE49-F238E27FC236}">
                <a16:creationId xmlns:a16="http://schemas.microsoft.com/office/drawing/2014/main" id="{4AFDA3B5-E338-4B4D-94E6-8768CBBF2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096" y="2739061"/>
            <a:ext cx="3888828" cy="291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FD0C96-8198-43CE-AE60-D9F280C34EE8}"/>
              </a:ext>
            </a:extLst>
          </p:cNvPr>
          <p:cNvSpPr txBox="1"/>
          <p:nvPr/>
        </p:nvSpPr>
        <p:spPr>
          <a:xfrm>
            <a:off x="525516" y="2108183"/>
            <a:ext cx="668458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algn="l"/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Proof reading is when you check work for mistakes. </a:t>
            </a:r>
          </a:p>
          <a:p>
            <a:pPr marL="228600" algn="l"/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 really important that after you finish a piece of work, you check it through. </a:t>
            </a:r>
          </a:p>
          <a:p>
            <a:pPr marL="228600" algn="l"/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Read the following passage and circle all the mistakes you can spot.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834167-A28B-4B70-ADCE-8F8845645BC8}"/>
              </a:ext>
            </a:extLst>
          </p:cNvPr>
          <p:cNvSpPr txBox="1"/>
          <p:nvPr/>
        </p:nvSpPr>
        <p:spPr>
          <a:xfrm>
            <a:off x="851337" y="6652949"/>
            <a:ext cx="10531365" cy="707661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28600" algn="l"/>
            <a:endParaRPr lang="en-GB" sz="14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GB" sz="2800" dirty="0">
                <a:latin typeface="Comic Sans MS" panose="030F0702030302020204" pitchFamily="66" charset="0"/>
              </a:rPr>
              <a:t>The sun shone down as they maid their way towards river. Mark and </a:t>
            </a:r>
            <a:r>
              <a:rPr lang="en-GB" sz="2800" dirty="0" err="1">
                <a:latin typeface="Comic Sans MS" panose="030F0702030302020204" pitchFamily="66" charset="0"/>
              </a:rPr>
              <a:t>samira</a:t>
            </a:r>
            <a:r>
              <a:rPr lang="en-GB" sz="2800" dirty="0">
                <a:latin typeface="Comic Sans MS" panose="030F0702030302020204" pitchFamily="66" charset="0"/>
              </a:rPr>
              <a:t> hopped over the </a:t>
            </a:r>
            <a:r>
              <a:rPr lang="en-GB" sz="2800" dirty="0" err="1">
                <a:latin typeface="Comic Sans MS" panose="030F0702030302020204" pitchFamily="66" charset="0"/>
              </a:rPr>
              <a:t>steping</a:t>
            </a:r>
            <a:r>
              <a:rPr lang="en-GB" sz="2800" dirty="0">
                <a:latin typeface="Comic Sans MS" panose="030F0702030302020204" pitchFamily="66" charset="0"/>
              </a:rPr>
              <a:t> stones despite the rushing water. They needed to get home quickly. They had promised Marks mum said they had to be back by 6pm before dinner. </a:t>
            </a:r>
            <a:r>
              <a:rPr lang="en-GB" sz="2800" dirty="0" err="1">
                <a:latin typeface="Comic Sans MS" panose="030F0702030302020204" pitchFamily="66" charset="0"/>
              </a:rPr>
              <a:t>Samiras</a:t>
            </a:r>
            <a:r>
              <a:rPr lang="en-GB" sz="2800" dirty="0">
                <a:latin typeface="Comic Sans MS" panose="030F0702030302020204" pitchFamily="66" charset="0"/>
              </a:rPr>
              <a:t> Dad said that if they </a:t>
            </a:r>
            <a:r>
              <a:rPr lang="en-GB" sz="2800" dirty="0" err="1">
                <a:latin typeface="Comic Sans MS" panose="030F0702030302020204" pitchFamily="66" charset="0"/>
              </a:rPr>
              <a:t>didnt</a:t>
            </a:r>
            <a:r>
              <a:rPr lang="en-GB" sz="2800" dirty="0">
                <a:latin typeface="Comic Sans MS" panose="030F0702030302020204" pitchFamily="66" charset="0"/>
              </a:rPr>
              <a:t> get back in time they </a:t>
            </a:r>
            <a:r>
              <a:rPr lang="en-GB" sz="2800" dirty="0" err="1">
                <a:latin typeface="Comic Sans MS" panose="030F0702030302020204" pitchFamily="66" charset="0"/>
              </a:rPr>
              <a:t>couldnt</a:t>
            </a:r>
            <a:r>
              <a:rPr lang="en-GB" sz="2800" dirty="0">
                <a:latin typeface="Comic Sans MS" panose="030F0702030302020204" pitchFamily="66" charset="0"/>
              </a:rPr>
              <a:t> hang out any more. Samira started </a:t>
            </a:r>
            <a:r>
              <a:rPr lang="en-GB" sz="2800" dirty="0" err="1">
                <a:latin typeface="Comic Sans MS" panose="030F0702030302020204" pitchFamily="66" charset="0"/>
              </a:rPr>
              <a:t>runing</a:t>
            </a:r>
            <a:r>
              <a:rPr lang="en-GB" sz="2800" dirty="0">
                <a:latin typeface="Comic Sans MS" panose="030F0702030302020204" pitchFamily="66" charset="0"/>
              </a:rPr>
              <a:t>. Mark wheezed as he tried to catch up The clock in the town centre started ringing six times just as they reached door. </a:t>
            </a:r>
          </a:p>
        </p:txBody>
      </p:sp>
    </p:spTree>
    <p:extLst>
      <p:ext uri="{BB962C8B-B14F-4D97-AF65-F5344CB8AC3E}">
        <p14:creationId xmlns:p14="http://schemas.microsoft.com/office/powerpoint/2010/main" val="2415137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36027" y="481723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4278BA-8891-49F0-96E1-E76C38A8FA88}"/>
              </a:ext>
            </a:extLst>
          </p:cNvPr>
          <p:cNvSpPr txBox="1"/>
          <p:nvPr/>
        </p:nvSpPr>
        <p:spPr>
          <a:xfrm>
            <a:off x="1634358" y="907043"/>
            <a:ext cx="8923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Proof Reading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Proofreading Day (8th March) | Days Of The Year">
            <a:extLst>
              <a:ext uri="{FF2B5EF4-FFF2-40B4-BE49-F238E27FC236}">
                <a16:creationId xmlns:a16="http://schemas.microsoft.com/office/drawing/2014/main" id="{4AFDA3B5-E338-4B4D-94E6-8768CBBF2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096" y="2739061"/>
            <a:ext cx="3888828" cy="291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FD0C96-8198-43CE-AE60-D9F280C34EE8}"/>
              </a:ext>
            </a:extLst>
          </p:cNvPr>
          <p:cNvSpPr txBox="1"/>
          <p:nvPr/>
        </p:nvSpPr>
        <p:spPr>
          <a:xfrm>
            <a:off x="525516" y="2108183"/>
            <a:ext cx="668458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algn="l"/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Proof reading is when you check work for mistakes. </a:t>
            </a:r>
          </a:p>
          <a:p>
            <a:pPr marL="228600" algn="l"/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 really important that after you finish a piece of work, you check it through. </a:t>
            </a:r>
          </a:p>
          <a:p>
            <a:pPr marL="228600" algn="l"/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Now re-write the passage so it is correct.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834167-A28B-4B70-ADCE-8F8845645BC8}"/>
              </a:ext>
            </a:extLst>
          </p:cNvPr>
          <p:cNvSpPr txBox="1"/>
          <p:nvPr/>
        </p:nvSpPr>
        <p:spPr>
          <a:xfrm>
            <a:off x="851337" y="6652949"/>
            <a:ext cx="10531365" cy="8800166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28600" algn="l"/>
            <a:endParaRPr lang="en-GB" sz="14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GB" sz="2800" dirty="0">
                <a:latin typeface="Comic Sans MS" panose="030F0702030302020204" pitchFamily="66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888027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36027" y="481723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4278BA-8891-49F0-96E1-E76C38A8FA88}"/>
              </a:ext>
            </a:extLst>
          </p:cNvPr>
          <p:cNvSpPr txBox="1"/>
          <p:nvPr/>
        </p:nvSpPr>
        <p:spPr>
          <a:xfrm>
            <a:off x="1634358" y="907043"/>
            <a:ext cx="8923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Self-Assessment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FD0C96-8198-43CE-AE60-D9F280C34EE8}"/>
              </a:ext>
            </a:extLst>
          </p:cNvPr>
          <p:cNvSpPr txBox="1"/>
          <p:nvPr/>
        </p:nvSpPr>
        <p:spPr>
          <a:xfrm>
            <a:off x="1191611" y="2600625"/>
            <a:ext cx="6621518" cy="6155531"/>
          </a:xfrm>
          <a:prstGeom prst="rect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28600" algn="l"/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completed the tasks on:</a:t>
            </a:r>
          </a:p>
          <a:p>
            <a:pPr marL="228600" algn="l"/>
            <a:endParaRPr lang="en-GB" sz="28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Spelling</a:t>
            </a:r>
          </a:p>
          <a:p>
            <a:pPr marL="228600" algn="l"/>
            <a:endParaRPr lang="en-GB" sz="28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Apostrophes - Possession</a:t>
            </a:r>
            <a:endParaRPr lang="en-GB" sz="28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Apostrophes - Contraction</a:t>
            </a:r>
          </a:p>
          <a:p>
            <a:pPr marL="228600" algn="l"/>
            <a:endParaRPr lang="en-GB" sz="28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Subordinate Clauses</a:t>
            </a:r>
          </a:p>
          <a:p>
            <a:pPr marL="228600" algn="l"/>
            <a:endParaRPr lang="en-GB" sz="28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Commas</a:t>
            </a:r>
          </a:p>
          <a:p>
            <a:pPr marL="228600" algn="l"/>
            <a:endParaRPr lang="en-GB" sz="28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/>
            <a:r>
              <a:rPr lang="en-GB" sz="28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Proof Reading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34FF5B83-68A5-4845-8478-42DFE541D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811" y="3612657"/>
            <a:ext cx="24765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75D637-D0A0-4FDE-A81A-080A946B3AC2}"/>
              </a:ext>
            </a:extLst>
          </p:cNvPr>
          <p:cNvSpPr txBox="1"/>
          <p:nvPr/>
        </p:nvSpPr>
        <p:spPr>
          <a:xfrm>
            <a:off x="6017172" y="3765057"/>
            <a:ext cx="630621" cy="580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73A6B6-0E4C-4527-853A-78030F402D47}"/>
              </a:ext>
            </a:extLst>
          </p:cNvPr>
          <p:cNvSpPr txBox="1"/>
          <p:nvPr/>
        </p:nvSpPr>
        <p:spPr>
          <a:xfrm>
            <a:off x="5953453" y="4398328"/>
            <a:ext cx="630621" cy="58097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873BFA-49E3-4E9D-9DCF-657BE8D9BFCF}"/>
              </a:ext>
            </a:extLst>
          </p:cNvPr>
          <p:cNvSpPr txBox="1"/>
          <p:nvPr/>
        </p:nvSpPr>
        <p:spPr>
          <a:xfrm>
            <a:off x="5953454" y="3535743"/>
            <a:ext cx="630621" cy="58097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548247-41A4-4E0A-AC41-E3A04EDF3A55}"/>
              </a:ext>
            </a:extLst>
          </p:cNvPr>
          <p:cNvSpPr txBox="1"/>
          <p:nvPr/>
        </p:nvSpPr>
        <p:spPr>
          <a:xfrm>
            <a:off x="5953452" y="6062436"/>
            <a:ext cx="630621" cy="58097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35F509-544C-419A-B089-1D46D474B539}"/>
              </a:ext>
            </a:extLst>
          </p:cNvPr>
          <p:cNvSpPr txBox="1"/>
          <p:nvPr/>
        </p:nvSpPr>
        <p:spPr>
          <a:xfrm>
            <a:off x="5953451" y="5214875"/>
            <a:ext cx="630621" cy="58097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55CA8B2-B708-4CA9-8C4E-DFB15362BBBC}"/>
              </a:ext>
            </a:extLst>
          </p:cNvPr>
          <p:cNvSpPr txBox="1"/>
          <p:nvPr/>
        </p:nvSpPr>
        <p:spPr>
          <a:xfrm>
            <a:off x="5953450" y="6909500"/>
            <a:ext cx="630621" cy="58097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35B170D-DE43-49F2-BB63-4A282B1F83E9}"/>
              </a:ext>
            </a:extLst>
          </p:cNvPr>
          <p:cNvSpPr txBox="1"/>
          <p:nvPr/>
        </p:nvSpPr>
        <p:spPr>
          <a:xfrm>
            <a:off x="5948854" y="7756564"/>
            <a:ext cx="630621" cy="58097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2B1E6B29-881B-4754-B25C-D9B20C8B1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11" y="9851870"/>
            <a:ext cx="4232731" cy="423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2A9075B1-2F6E-4D47-A33A-874C187F3940}"/>
              </a:ext>
            </a:extLst>
          </p:cNvPr>
          <p:cNvSpPr txBox="1"/>
          <p:nvPr/>
        </p:nvSpPr>
        <p:spPr>
          <a:xfrm>
            <a:off x="4871042" y="9565577"/>
            <a:ext cx="6621518" cy="5355312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marL="228600" algn="l"/>
            <a:r>
              <a:rPr lang="en-GB" sz="36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How did you do?</a:t>
            </a:r>
          </a:p>
          <a:p>
            <a:pPr marL="228600" algn="l"/>
            <a:endParaRPr lang="en-GB" sz="36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228600" algn="l"/>
            <a:r>
              <a:rPr lang="en-GB" sz="3600" dirty="0">
                <a:latin typeface="Comic Sans MS" panose="030F0702030302020204" pitchFamily="66" charset="0"/>
                <a:ea typeface="Times New Roman" panose="02020603050405020304" pitchFamily="18" charset="0"/>
              </a:rPr>
              <a:t>I did well at…</a:t>
            </a:r>
          </a:p>
          <a:p>
            <a:pPr marL="228600" algn="l"/>
            <a:endParaRPr lang="en-GB" sz="36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228600" algn="l"/>
            <a:r>
              <a:rPr lang="en-GB" sz="36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____________________</a:t>
            </a:r>
            <a:endParaRPr lang="en-GB" sz="36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228600" algn="l"/>
            <a:endParaRPr lang="en-GB" sz="36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228600" algn="l"/>
            <a:r>
              <a:rPr lang="en-GB" sz="3600" dirty="0">
                <a:latin typeface="Comic Sans MS" panose="030F0702030302020204" pitchFamily="66" charset="0"/>
                <a:ea typeface="Times New Roman" panose="02020603050405020304" pitchFamily="18" charset="0"/>
              </a:rPr>
              <a:t>I still need help with…</a:t>
            </a:r>
          </a:p>
          <a:p>
            <a:pPr marL="228600" algn="l"/>
            <a:endParaRPr lang="en-GB" sz="36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228600" algn="l"/>
            <a:r>
              <a:rPr lang="en-GB" sz="3600" dirty="0">
                <a:latin typeface="Comic Sans MS" panose="030F0702030302020204" pitchFamily="66" charset="0"/>
                <a:ea typeface="Times New Roman" panose="02020603050405020304" pitchFamily="18" charset="0"/>
              </a:rPr>
              <a:t>____________________</a:t>
            </a:r>
            <a:endParaRPr lang="en-GB" sz="40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0310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</TotalTime>
  <Words>751</Words>
  <Application>Microsoft Office PowerPoint</Application>
  <PresentationFormat>Custom</PresentationFormat>
  <Paragraphs>230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 Russell</dc:creator>
  <cp:lastModifiedBy>Felicity</cp:lastModifiedBy>
  <cp:revision>10</cp:revision>
  <dcterms:created xsi:type="dcterms:W3CDTF">2020-08-26T08:22:50Z</dcterms:created>
  <dcterms:modified xsi:type="dcterms:W3CDTF">2020-08-26T16:06:53Z</dcterms:modified>
</cp:coreProperties>
</file>