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60" r:id="rId4"/>
  </p:sldMasterIdLst>
  <p:sldIdLst>
    <p:sldId id="256" r:id="rId5"/>
    <p:sldId id="268" r:id="rId6"/>
    <p:sldId id="269" r:id="rId7"/>
    <p:sldId id="267" r:id="rId8"/>
    <p:sldId id="270" r:id="rId9"/>
    <p:sldId id="273" r:id="rId10"/>
    <p:sldId id="257" r:id="rId11"/>
    <p:sldId id="258" r:id="rId12"/>
    <p:sldId id="279" r:id="rId13"/>
    <p:sldId id="275" r:id="rId14"/>
    <p:sldId id="276" r:id="rId15"/>
    <p:sldId id="271" r:id="rId16"/>
    <p:sldId id="274" r:id="rId17"/>
  </p:sldIdLst>
  <p:sldSz cx="6858000" cy="9906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86E46E4-9F3C-42D4-AC7A-A353415FD3B7}" v="28" dt="2021-02-04T14:15:02.48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51" d="100"/>
          <a:sy n="51" d="100"/>
        </p:scale>
        <p:origin x="234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nnah Grant" userId="S::hannah.grant@stmatthias.learnmat.uk::2e088c81-5bb8-4189-925d-04a88bc05bee" providerId="AD" clId="Web-{F86E46E4-9F3C-42D4-AC7A-A353415FD3B7}"/>
    <pc:docChg chg="modSld">
      <pc:chgData name="Hannah Grant" userId="S::hannah.grant@stmatthias.learnmat.uk::2e088c81-5bb8-4189-925d-04a88bc05bee" providerId="AD" clId="Web-{F86E46E4-9F3C-42D4-AC7A-A353415FD3B7}" dt="2021-02-04T14:15:00.375" v="12" actId="20577"/>
      <pc:docMkLst>
        <pc:docMk/>
      </pc:docMkLst>
      <pc:sldChg chg="modSp">
        <pc:chgData name="Hannah Grant" userId="S::hannah.grant@stmatthias.learnmat.uk::2e088c81-5bb8-4189-925d-04a88bc05bee" providerId="AD" clId="Web-{F86E46E4-9F3C-42D4-AC7A-A353415FD3B7}" dt="2021-02-04T14:15:00.375" v="12" actId="20577"/>
        <pc:sldMkLst>
          <pc:docMk/>
          <pc:sldMk cId="1824317569" sldId="256"/>
        </pc:sldMkLst>
        <pc:spChg chg="mod">
          <ac:chgData name="Hannah Grant" userId="S::hannah.grant@stmatthias.learnmat.uk::2e088c81-5bb8-4189-925d-04a88bc05bee" providerId="AD" clId="Web-{F86E46E4-9F3C-42D4-AC7A-A353415FD3B7}" dt="2021-02-04T14:15:00.375" v="12" actId="20577"/>
          <ac:spMkLst>
            <pc:docMk/>
            <pc:sldMk cId="1824317569" sldId="256"/>
            <ac:spMk id="7" creationId="{14EE9300-DA98-4DC7-921B-ED67F700084A}"/>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85C352F-2335-434E-8062-B5B2D35D41AC}" type="datetimeFigureOut">
              <a:rPr lang="en-GB" smtClean="0"/>
              <a:t>04/02/2021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23830867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85C352F-2335-434E-8062-B5B2D35D41AC}" type="datetimeFigureOut">
              <a:rPr lang="en-GB" smtClean="0"/>
              <a:t>04/02/2021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14035611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85C352F-2335-434E-8062-B5B2D35D41AC}" type="datetimeFigureOut">
              <a:rPr lang="en-GB" smtClean="0"/>
              <a:t>04/02/2021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25099334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85C352F-2335-434E-8062-B5B2D35D41AC}" type="datetimeFigureOut">
              <a:rPr lang="en-GB" smtClean="0"/>
              <a:t>04/02/2021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33447808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85C352F-2335-434E-8062-B5B2D35D41AC}" type="datetimeFigureOut">
              <a:rPr lang="en-GB" smtClean="0"/>
              <a:t>04/02/2021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7601327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85C352F-2335-434E-8062-B5B2D35D41AC}" type="datetimeFigureOut">
              <a:rPr lang="en-GB" smtClean="0"/>
              <a:t>04/02/2021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22147832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85C352F-2335-434E-8062-B5B2D35D41AC}" type="datetimeFigureOut">
              <a:rPr lang="en-GB" smtClean="0"/>
              <a:t>04/02/2021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38385834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F85C352F-2335-434E-8062-B5B2D35D41AC}" type="datetimeFigureOut">
              <a:rPr lang="en-GB" smtClean="0"/>
              <a:t>04/02/2021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36619029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F85C352F-2335-434E-8062-B5B2D35D41AC}" type="datetimeFigureOut">
              <a:rPr lang="en-GB" smtClean="0"/>
              <a:t>04/02/2021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22691890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85C352F-2335-434E-8062-B5B2D35D41AC}" type="datetimeFigureOut">
              <a:rPr lang="en-GB" smtClean="0"/>
              <a:t>04/02/2021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11451847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85C352F-2335-434E-8062-B5B2D35D41AC}" type="datetimeFigureOut">
              <a:rPr lang="en-GB" smtClean="0"/>
              <a:t>04/02/2021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582B3E-B3CD-4BED-ACC7-40469BA24613}" type="slidenum">
              <a:rPr lang="en-GB" smtClean="0"/>
              <a:t>‹#›</a:t>
            </a:fld>
            <a:endParaRPr lang="en-GB"/>
          </a:p>
        </p:txBody>
      </p:sp>
    </p:spTree>
    <p:extLst>
      <p:ext uri="{BB962C8B-B14F-4D97-AF65-F5344CB8AC3E}">
        <p14:creationId xmlns:p14="http://schemas.microsoft.com/office/powerpoint/2010/main" val="41707539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F85C352F-2335-434E-8062-B5B2D35D41AC}" type="datetimeFigureOut">
              <a:rPr lang="en-GB" smtClean="0"/>
              <a:t>04/02/2021</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87582B3E-B3CD-4BED-ACC7-40469BA24613}" type="slidenum">
              <a:rPr lang="en-GB" smtClean="0"/>
              <a:t>‹#›</a:t>
            </a:fld>
            <a:endParaRPr lang="en-GB"/>
          </a:p>
        </p:txBody>
      </p:sp>
    </p:spTree>
    <p:extLst>
      <p:ext uri="{BB962C8B-B14F-4D97-AF65-F5344CB8AC3E}">
        <p14:creationId xmlns:p14="http://schemas.microsoft.com/office/powerpoint/2010/main" val="19777277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hyperlink" Target="https://www.bbc.co.uk/bitesize/guides/zggk87h/revision/2" TargetMode="Externa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9.xml.rels><?xml version="1.0" encoding="UTF-8" standalone="yes"?>
<Relationships xmlns="http://schemas.openxmlformats.org/package/2006/relationships"><Relationship Id="rId8" Type="http://schemas.openxmlformats.org/officeDocument/2006/relationships/hyperlink" Target="https://kids.kiddle.co/Nuclear_power" TargetMode="External"/><Relationship Id="rId3" Type="http://schemas.openxmlformats.org/officeDocument/2006/relationships/hyperlink" Target="https://kids.kiddle.co/Chernobyl" TargetMode="External"/><Relationship Id="rId7" Type="http://schemas.openxmlformats.org/officeDocument/2006/relationships/hyperlink" Target="https://kids.kiddle.co/Nuclear_accident" TargetMode="External"/><Relationship Id="rId12" Type="http://schemas.openxmlformats.org/officeDocument/2006/relationships/image" Target="../media/image27.png"/><Relationship Id="rId2" Type="http://schemas.openxmlformats.org/officeDocument/2006/relationships/hyperlink" Target="https://kids.kiddle.co/Chernobyl_disaster" TargetMode="External"/><Relationship Id="rId1" Type="http://schemas.openxmlformats.org/officeDocument/2006/relationships/slideLayout" Target="../slideLayouts/slideLayout2.xml"/><Relationship Id="rId6" Type="http://schemas.openxmlformats.org/officeDocument/2006/relationships/hyperlink" Target="https://kids.kiddle.co/Soviet_Union" TargetMode="External"/><Relationship Id="rId11" Type="http://schemas.openxmlformats.org/officeDocument/2006/relationships/image" Target="../media/image26.png"/><Relationship Id="rId5" Type="http://schemas.openxmlformats.org/officeDocument/2006/relationships/hyperlink" Target="https://kids.kiddle.co/Pripyat,_Ukraine" TargetMode="External"/><Relationship Id="rId10" Type="http://schemas.openxmlformats.org/officeDocument/2006/relationships/hyperlink" Target="https://www.bbc.com/future/article/20190725-will-we-ever-know-chernobyls-true-death-toll" TargetMode="External"/><Relationship Id="rId4" Type="http://schemas.openxmlformats.org/officeDocument/2006/relationships/hyperlink" Target="https://kids.kiddle.co/Power_plant" TargetMode="External"/><Relationship Id="rId9" Type="http://schemas.openxmlformats.org/officeDocument/2006/relationships/hyperlink" Target="https://kids.kiddle.co/International_Nuclear_Event_Scale" TargetMode="External"/></Relationships>
</file>

<file path=ppt/slides/_rels/slide1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bbc.co.uk/newsround/30711293" TargetMode="External"/><Relationship Id="rId2" Type="http://schemas.openxmlformats.org/officeDocument/2006/relationships/hyperlink" Target="https://www.bbc.co.uk/newsround/29629853" TargetMode="External"/><Relationship Id="rId1" Type="http://schemas.openxmlformats.org/officeDocument/2006/relationships/slideLayout" Target="../slideLayouts/slideLayout2.xml"/><Relationship Id="rId6" Type="http://schemas.openxmlformats.org/officeDocument/2006/relationships/image" Target="../media/image29.png"/><Relationship Id="rId5" Type="http://schemas.openxmlformats.org/officeDocument/2006/relationships/hyperlink" Target="https://www.bbc.co.uk/newsround/42542894" TargetMode="External"/><Relationship Id="rId4" Type="http://schemas.openxmlformats.org/officeDocument/2006/relationships/hyperlink" Target="https://www.bbc.co.uk/newsround/34998039"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3F4EBEB-19D8-4608-A365-B483764C0C8F}"/>
              </a:ext>
            </a:extLst>
          </p:cNvPr>
          <p:cNvSpPr txBox="1"/>
          <p:nvPr/>
        </p:nvSpPr>
        <p:spPr>
          <a:xfrm>
            <a:off x="86416" y="399974"/>
            <a:ext cx="6724650" cy="1200329"/>
          </a:xfrm>
          <a:prstGeom prst="rect">
            <a:avLst/>
          </a:prstGeom>
          <a:solidFill>
            <a:srgbClr val="FFFF00"/>
          </a:solidFill>
        </p:spPr>
        <p:txBody>
          <a:bodyPr wrap="square" rtlCol="0">
            <a:spAutoFit/>
          </a:bodyPr>
          <a:lstStyle/>
          <a:p>
            <a:r>
              <a:rPr lang="en-GB" b="1" dirty="0"/>
              <a:t>If want to do some work online please visit SENECA learning and sign up using the class code:  4ggjlziov</a:t>
            </a:r>
          </a:p>
          <a:p>
            <a:r>
              <a:rPr lang="en-GB" b="1" dirty="0"/>
              <a:t>Use: </a:t>
            </a:r>
            <a:r>
              <a:rPr lang="en-GB" b="1" dirty="0">
                <a:hlinkClick r:id="rId2"/>
              </a:rPr>
              <a:t>https://www.bbc.co.uk/bitesize/guides/zggk87h/revision/2</a:t>
            </a:r>
            <a:r>
              <a:rPr lang="en-GB" b="1" dirty="0"/>
              <a:t> to help if you get stuck or contact me!</a:t>
            </a:r>
            <a:endParaRPr lang="en-GB" dirty="0"/>
          </a:p>
        </p:txBody>
      </p:sp>
      <p:sp>
        <p:nvSpPr>
          <p:cNvPr id="3" name="Rectangle 2">
            <a:extLst>
              <a:ext uri="{FF2B5EF4-FFF2-40B4-BE49-F238E27FC236}">
                <a16:creationId xmlns:a16="http://schemas.microsoft.com/office/drawing/2014/main" id="{ADDAD35B-BD5B-44AF-A7F5-E37FDA660F6F}"/>
              </a:ext>
            </a:extLst>
          </p:cNvPr>
          <p:cNvSpPr/>
          <p:nvPr/>
        </p:nvSpPr>
        <p:spPr>
          <a:xfrm>
            <a:off x="86241" y="-130941"/>
            <a:ext cx="6724649" cy="584775"/>
          </a:xfrm>
          <a:prstGeom prst="rect">
            <a:avLst/>
          </a:prstGeom>
          <a:noFill/>
        </p:spPr>
        <p:txBody>
          <a:bodyPr wrap="square" lIns="91440" tIns="45720" rIns="91440" bIns="45720">
            <a:spAutoFit/>
          </a:bodyPr>
          <a:lstStyle/>
          <a:p>
            <a:pPr algn="ctr"/>
            <a:r>
              <a:rPr lang="en-US" sz="32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Science: Nuclear power and biomass</a:t>
            </a:r>
          </a:p>
        </p:txBody>
      </p:sp>
      <p:pic>
        <p:nvPicPr>
          <p:cNvPr id="5" name="Picture 4">
            <a:extLst>
              <a:ext uri="{FF2B5EF4-FFF2-40B4-BE49-F238E27FC236}">
                <a16:creationId xmlns:a16="http://schemas.microsoft.com/office/drawing/2014/main" id="{2CE224DA-A9ED-411A-8FF3-81CFDB01CFEE}"/>
              </a:ext>
            </a:extLst>
          </p:cNvPr>
          <p:cNvPicPr>
            <a:picLocks noChangeAspect="1"/>
          </p:cNvPicPr>
          <p:nvPr/>
        </p:nvPicPr>
        <p:blipFill>
          <a:blip r:embed="rId3"/>
          <a:stretch>
            <a:fillRect/>
          </a:stretch>
        </p:blipFill>
        <p:spPr>
          <a:xfrm>
            <a:off x="4362449" y="1671244"/>
            <a:ext cx="2258253" cy="1562100"/>
          </a:xfrm>
          <a:prstGeom prst="rect">
            <a:avLst/>
          </a:prstGeom>
        </p:spPr>
      </p:pic>
      <p:sp>
        <p:nvSpPr>
          <p:cNvPr id="6" name="Rectangle 5">
            <a:extLst>
              <a:ext uri="{FF2B5EF4-FFF2-40B4-BE49-F238E27FC236}">
                <a16:creationId xmlns:a16="http://schemas.microsoft.com/office/drawing/2014/main" id="{5FE0B45D-0BD0-481D-9F5F-FD17680D41E9}"/>
              </a:ext>
            </a:extLst>
          </p:cNvPr>
          <p:cNvSpPr/>
          <p:nvPr/>
        </p:nvSpPr>
        <p:spPr>
          <a:xfrm>
            <a:off x="-35418" y="1490394"/>
            <a:ext cx="2495551" cy="923330"/>
          </a:xfrm>
          <a:prstGeom prst="rect">
            <a:avLst/>
          </a:prstGeom>
          <a:noFill/>
        </p:spPr>
        <p:txBody>
          <a:bodyPr wrap="square" lIns="91440" tIns="45720" rIns="91440" bIns="45720">
            <a:spAutoFit/>
          </a:bodyPr>
          <a:lstStyle/>
          <a:p>
            <a:pPr algn="ctr"/>
            <a:r>
              <a:rPr lang="en-GB" sz="54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Recap</a:t>
            </a:r>
          </a:p>
        </p:txBody>
      </p:sp>
      <p:sp>
        <p:nvSpPr>
          <p:cNvPr id="7" name="TextBox 6">
            <a:extLst>
              <a:ext uri="{FF2B5EF4-FFF2-40B4-BE49-F238E27FC236}">
                <a16:creationId xmlns:a16="http://schemas.microsoft.com/office/drawing/2014/main" id="{14EE9300-DA98-4DC7-921B-ED67F700084A}"/>
              </a:ext>
            </a:extLst>
          </p:cNvPr>
          <p:cNvSpPr txBox="1"/>
          <p:nvPr/>
        </p:nvSpPr>
        <p:spPr>
          <a:xfrm>
            <a:off x="121836" y="2403898"/>
            <a:ext cx="4276033" cy="2308324"/>
          </a:xfrm>
          <a:prstGeom prst="rect">
            <a:avLst/>
          </a:prstGeom>
          <a:noFill/>
          <a:ln>
            <a:solidFill>
              <a:schemeClr val="tx1"/>
            </a:solidFill>
          </a:ln>
        </p:spPr>
        <p:txBody>
          <a:bodyPr wrap="square" lIns="91440" tIns="45720" rIns="91440" bIns="45720" rtlCol="0" anchor="t">
            <a:spAutoFit/>
          </a:bodyPr>
          <a:lstStyle/>
          <a:p>
            <a:r>
              <a:rPr lang="en-GB" dirty="0"/>
              <a:t>What are the energy transfers in tidal power?</a:t>
            </a:r>
          </a:p>
          <a:p>
            <a:endParaRPr lang="en-GB" dirty="0"/>
          </a:p>
          <a:p>
            <a:r>
              <a:rPr lang="en-GB" dirty="0"/>
              <a:t>What is geothermal power?</a:t>
            </a:r>
          </a:p>
          <a:p>
            <a:endParaRPr lang="en-GB" dirty="0"/>
          </a:p>
          <a:p>
            <a:r>
              <a:rPr lang="en-GB" dirty="0"/>
              <a:t>Name the 3 fossil fuels.</a:t>
            </a:r>
          </a:p>
          <a:p>
            <a:endParaRPr lang="en-GB" dirty="0"/>
          </a:p>
          <a:p>
            <a:endParaRPr lang="en-GB" dirty="0"/>
          </a:p>
        </p:txBody>
      </p:sp>
      <p:pic>
        <p:nvPicPr>
          <p:cNvPr id="17" name="Picture 16">
            <a:extLst>
              <a:ext uri="{FF2B5EF4-FFF2-40B4-BE49-F238E27FC236}">
                <a16:creationId xmlns:a16="http://schemas.microsoft.com/office/drawing/2014/main" id="{36CCCCCC-3E9C-40BD-BC69-965901173664}"/>
              </a:ext>
            </a:extLst>
          </p:cNvPr>
          <p:cNvPicPr>
            <a:picLocks noChangeAspect="1"/>
          </p:cNvPicPr>
          <p:nvPr/>
        </p:nvPicPr>
        <p:blipFill rotWithShape="1">
          <a:blip r:embed="rId4"/>
          <a:srcRect l="13087" t="43483"/>
          <a:stretch/>
        </p:blipFill>
        <p:spPr>
          <a:xfrm>
            <a:off x="4135590" y="5435813"/>
            <a:ext cx="2739880" cy="1337908"/>
          </a:xfrm>
          <a:prstGeom prst="rect">
            <a:avLst/>
          </a:prstGeom>
        </p:spPr>
      </p:pic>
      <p:pic>
        <p:nvPicPr>
          <p:cNvPr id="18" name="Picture 17">
            <a:extLst>
              <a:ext uri="{FF2B5EF4-FFF2-40B4-BE49-F238E27FC236}">
                <a16:creationId xmlns:a16="http://schemas.microsoft.com/office/drawing/2014/main" id="{0C51E3FA-5256-470C-9415-2EC211FDE55E}"/>
              </a:ext>
            </a:extLst>
          </p:cNvPr>
          <p:cNvPicPr>
            <a:picLocks noChangeAspect="1"/>
          </p:cNvPicPr>
          <p:nvPr/>
        </p:nvPicPr>
        <p:blipFill>
          <a:blip r:embed="rId5"/>
          <a:stretch>
            <a:fillRect/>
          </a:stretch>
        </p:blipFill>
        <p:spPr>
          <a:xfrm>
            <a:off x="222296" y="5444876"/>
            <a:ext cx="1980685" cy="1387250"/>
          </a:xfrm>
          <a:prstGeom prst="rect">
            <a:avLst/>
          </a:prstGeom>
        </p:spPr>
      </p:pic>
      <p:pic>
        <p:nvPicPr>
          <p:cNvPr id="19" name="Picture 18">
            <a:extLst>
              <a:ext uri="{FF2B5EF4-FFF2-40B4-BE49-F238E27FC236}">
                <a16:creationId xmlns:a16="http://schemas.microsoft.com/office/drawing/2014/main" id="{79055B6F-0852-49E8-8530-B69E7F0E5C4A}"/>
              </a:ext>
            </a:extLst>
          </p:cNvPr>
          <p:cNvPicPr>
            <a:picLocks noChangeAspect="1"/>
          </p:cNvPicPr>
          <p:nvPr/>
        </p:nvPicPr>
        <p:blipFill>
          <a:blip r:embed="rId6"/>
          <a:stretch>
            <a:fillRect/>
          </a:stretch>
        </p:blipFill>
        <p:spPr>
          <a:xfrm>
            <a:off x="4575389" y="7259760"/>
            <a:ext cx="2225541" cy="1527493"/>
          </a:xfrm>
          <a:prstGeom prst="rect">
            <a:avLst/>
          </a:prstGeom>
        </p:spPr>
      </p:pic>
      <p:pic>
        <p:nvPicPr>
          <p:cNvPr id="20" name="Picture 19">
            <a:extLst>
              <a:ext uri="{FF2B5EF4-FFF2-40B4-BE49-F238E27FC236}">
                <a16:creationId xmlns:a16="http://schemas.microsoft.com/office/drawing/2014/main" id="{8399C0F9-BEC2-4E63-9D6A-10E236D19A90}"/>
              </a:ext>
            </a:extLst>
          </p:cNvPr>
          <p:cNvPicPr>
            <a:picLocks noChangeAspect="1"/>
          </p:cNvPicPr>
          <p:nvPr/>
        </p:nvPicPr>
        <p:blipFill>
          <a:blip r:embed="rId7"/>
          <a:stretch>
            <a:fillRect/>
          </a:stretch>
        </p:blipFill>
        <p:spPr>
          <a:xfrm>
            <a:off x="196124" y="7529768"/>
            <a:ext cx="1980685" cy="1112893"/>
          </a:xfrm>
          <a:prstGeom prst="rect">
            <a:avLst/>
          </a:prstGeom>
        </p:spPr>
      </p:pic>
      <p:pic>
        <p:nvPicPr>
          <p:cNvPr id="21" name="Picture 20">
            <a:extLst>
              <a:ext uri="{FF2B5EF4-FFF2-40B4-BE49-F238E27FC236}">
                <a16:creationId xmlns:a16="http://schemas.microsoft.com/office/drawing/2014/main" id="{246ED494-C924-4095-8F79-3D8E978A4CB4}"/>
              </a:ext>
            </a:extLst>
          </p:cNvPr>
          <p:cNvPicPr>
            <a:picLocks noChangeAspect="1"/>
          </p:cNvPicPr>
          <p:nvPr/>
        </p:nvPicPr>
        <p:blipFill>
          <a:blip r:embed="rId8"/>
          <a:stretch>
            <a:fillRect/>
          </a:stretch>
        </p:blipFill>
        <p:spPr>
          <a:xfrm>
            <a:off x="2401370" y="7191357"/>
            <a:ext cx="1959511" cy="1527493"/>
          </a:xfrm>
          <a:prstGeom prst="rect">
            <a:avLst/>
          </a:prstGeom>
        </p:spPr>
      </p:pic>
      <p:sp>
        <p:nvSpPr>
          <p:cNvPr id="22" name="TextBox 21">
            <a:extLst>
              <a:ext uri="{FF2B5EF4-FFF2-40B4-BE49-F238E27FC236}">
                <a16:creationId xmlns:a16="http://schemas.microsoft.com/office/drawing/2014/main" id="{06DCEF6C-5BF5-4BF2-8DC8-4F62FB47F845}"/>
              </a:ext>
            </a:extLst>
          </p:cNvPr>
          <p:cNvSpPr txBox="1"/>
          <p:nvPr/>
        </p:nvSpPr>
        <p:spPr>
          <a:xfrm>
            <a:off x="0" y="4843185"/>
            <a:ext cx="6858000" cy="461665"/>
          </a:xfrm>
          <a:prstGeom prst="rect">
            <a:avLst/>
          </a:prstGeom>
          <a:solidFill>
            <a:schemeClr val="accent6">
              <a:lumMod val="60000"/>
              <a:lumOff val="40000"/>
            </a:schemeClr>
          </a:solidFill>
        </p:spPr>
        <p:txBody>
          <a:bodyPr wrap="square" rtlCol="0">
            <a:spAutoFit/>
          </a:bodyPr>
          <a:lstStyle/>
          <a:p>
            <a:r>
              <a:rPr lang="en-GB" sz="2400" dirty="0"/>
              <a:t>Name the energy resource</a:t>
            </a:r>
          </a:p>
        </p:txBody>
      </p:sp>
      <p:sp>
        <p:nvSpPr>
          <p:cNvPr id="24" name="Rectangle 23">
            <a:extLst>
              <a:ext uri="{FF2B5EF4-FFF2-40B4-BE49-F238E27FC236}">
                <a16:creationId xmlns:a16="http://schemas.microsoft.com/office/drawing/2014/main" id="{7E6E01E7-0D7D-42AA-AF41-1C5E23844165}"/>
              </a:ext>
            </a:extLst>
          </p:cNvPr>
          <p:cNvSpPr/>
          <p:nvPr/>
        </p:nvSpPr>
        <p:spPr>
          <a:xfrm>
            <a:off x="57070" y="6803075"/>
            <a:ext cx="2145911" cy="456685"/>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_ _ _ _ _ _ _ _ _ _ </a:t>
            </a:r>
          </a:p>
        </p:txBody>
      </p:sp>
      <p:sp>
        <p:nvSpPr>
          <p:cNvPr id="25" name="Rectangle 24">
            <a:extLst>
              <a:ext uri="{FF2B5EF4-FFF2-40B4-BE49-F238E27FC236}">
                <a16:creationId xmlns:a16="http://schemas.microsoft.com/office/drawing/2014/main" id="{058DE0BC-F185-4CE8-816F-C05CC890C820}"/>
              </a:ext>
            </a:extLst>
          </p:cNvPr>
          <p:cNvSpPr/>
          <p:nvPr/>
        </p:nvSpPr>
        <p:spPr>
          <a:xfrm>
            <a:off x="4135590" y="6574732"/>
            <a:ext cx="2657549" cy="456685"/>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_ _ _ _ _ _ _ _ _ _ _ _ _ </a:t>
            </a:r>
          </a:p>
        </p:txBody>
      </p:sp>
      <p:sp>
        <p:nvSpPr>
          <p:cNvPr id="26" name="Rectangle 25">
            <a:extLst>
              <a:ext uri="{FF2B5EF4-FFF2-40B4-BE49-F238E27FC236}">
                <a16:creationId xmlns:a16="http://schemas.microsoft.com/office/drawing/2014/main" id="{182AE422-6EEA-4B65-A55D-E54922164E6D}"/>
              </a:ext>
            </a:extLst>
          </p:cNvPr>
          <p:cNvSpPr/>
          <p:nvPr/>
        </p:nvSpPr>
        <p:spPr>
          <a:xfrm>
            <a:off x="30898" y="8757985"/>
            <a:ext cx="2145911" cy="456685"/>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_ _ _ _ _</a:t>
            </a:r>
          </a:p>
        </p:txBody>
      </p:sp>
      <p:sp>
        <p:nvSpPr>
          <p:cNvPr id="27" name="Rectangle 26">
            <a:extLst>
              <a:ext uri="{FF2B5EF4-FFF2-40B4-BE49-F238E27FC236}">
                <a16:creationId xmlns:a16="http://schemas.microsoft.com/office/drawing/2014/main" id="{DA145A74-932F-47ED-82BC-9EECD9939114}"/>
              </a:ext>
            </a:extLst>
          </p:cNvPr>
          <p:cNvSpPr/>
          <p:nvPr/>
        </p:nvSpPr>
        <p:spPr>
          <a:xfrm>
            <a:off x="2322224" y="8750863"/>
            <a:ext cx="2145911" cy="456685"/>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_ _ _ _ _ </a:t>
            </a:r>
          </a:p>
        </p:txBody>
      </p:sp>
      <p:sp>
        <p:nvSpPr>
          <p:cNvPr id="28" name="Rectangle 27">
            <a:extLst>
              <a:ext uri="{FF2B5EF4-FFF2-40B4-BE49-F238E27FC236}">
                <a16:creationId xmlns:a16="http://schemas.microsoft.com/office/drawing/2014/main" id="{885633B9-35F8-4299-844D-305377DCD277}"/>
              </a:ext>
            </a:extLst>
          </p:cNvPr>
          <p:cNvSpPr/>
          <p:nvPr/>
        </p:nvSpPr>
        <p:spPr>
          <a:xfrm>
            <a:off x="4647228" y="8816607"/>
            <a:ext cx="2145911" cy="456685"/>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_ _ _ _</a:t>
            </a:r>
          </a:p>
        </p:txBody>
      </p:sp>
    </p:spTree>
    <p:extLst>
      <p:ext uri="{BB962C8B-B14F-4D97-AF65-F5344CB8AC3E}">
        <p14:creationId xmlns:p14="http://schemas.microsoft.com/office/powerpoint/2010/main" val="18243175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684476-2102-4A97-9D6D-DC19F05B0BD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C3E596C-CA8D-432E-8644-9FDF394D748B}"/>
              </a:ext>
            </a:extLst>
          </p:cNvPr>
          <p:cNvSpPr>
            <a:spLocks noGrp="1"/>
          </p:cNvSpPr>
          <p:nvPr>
            <p:ph idx="1"/>
          </p:nvPr>
        </p:nvSpPr>
        <p:spPr/>
        <p:txBody>
          <a:bodyPr/>
          <a:lstStyle/>
          <a:p>
            <a:endParaRPr lang="en-GB" dirty="0"/>
          </a:p>
        </p:txBody>
      </p:sp>
      <p:pic>
        <p:nvPicPr>
          <p:cNvPr id="4" name="Picture 3">
            <a:extLst>
              <a:ext uri="{FF2B5EF4-FFF2-40B4-BE49-F238E27FC236}">
                <a16:creationId xmlns:a16="http://schemas.microsoft.com/office/drawing/2014/main" id="{9107128E-6E45-4124-83FF-EE21A1920DAA}"/>
              </a:ext>
            </a:extLst>
          </p:cNvPr>
          <p:cNvPicPr>
            <a:picLocks noChangeAspect="1"/>
          </p:cNvPicPr>
          <p:nvPr/>
        </p:nvPicPr>
        <p:blipFill rotWithShape="1">
          <a:blip r:embed="rId2"/>
          <a:srcRect l="16389" t="16898" r="21389" b="6028"/>
          <a:stretch/>
        </p:blipFill>
        <p:spPr>
          <a:xfrm>
            <a:off x="133350" y="266699"/>
            <a:ext cx="6553200" cy="4563837"/>
          </a:xfrm>
          <a:prstGeom prst="rect">
            <a:avLst/>
          </a:prstGeom>
        </p:spPr>
      </p:pic>
      <p:sp>
        <p:nvSpPr>
          <p:cNvPr id="5" name="Rectangle 4">
            <a:extLst>
              <a:ext uri="{FF2B5EF4-FFF2-40B4-BE49-F238E27FC236}">
                <a16:creationId xmlns:a16="http://schemas.microsoft.com/office/drawing/2014/main" id="{6808D3E6-C0E2-46DA-9F94-54F426C179A3}"/>
              </a:ext>
            </a:extLst>
          </p:cNvPr>
          <p:cNvSpPr/>
          <p:nvPr/>
        </p:nvSpPr>
        <p:spPr>
          <a:xfrm>
            <a:off x="133350" y="7874675"/>
            <a:ext cx="3429000" cy="2031325"/>
          </a:xfrm>
          <a:prstGeom prst="rect">
            <a:avLst/>
          </a:prstGeom>
          <a:ln>
            <a:solidFill>
              <a:schemeClr val="accent6">
                <a:lumMod val="60000"/>
                <a:lumOff val="40000"/>
              </a:schemeClr>
            </a:solidFill>
          </a:ln>
        </p:spPr>
        <p:txBody>
          <a:bodyPr>
            <a:spAutoFit/>
          </a:bodyPr>
          <a:lstStyle/>
          <a:p>
            <a:r>
              <a:rPr lang="en-GB" dirty="0"/>
              <a:t>In a nuclear power station, a nuclear reaction releases heat – nuclear energy is converted to heat energy. This heats up water to produce steam which turns a turbine (just like a coal power station)</a:t>
            </a:r>
          </a:p>
        </p:txBody>
      </p:sp>
      <p:sp>
        <p:nvSpPr>
          <p:cNvPr id="6" name="Rectangle 5">
            <a:extLst>
              <a:ext uri="{FF2B5EF4-FFF2-40B4-BE49-F238E27FC236}">
                <a16:creationId xmlns:a16="http://schemas.microsoft.com/office/drawing/2014/main" id="{04AE3AE3-EC25-4132-99E9-136C3E910425}"/>
              </a:ext>
            </a:extLst>
          </p:cNvPr>
          <p:cNvSpPr/>
          <p:nvPr/>
        </p:nvSpPr>
        <p:spPr>
          <a:xfrm>
            <a:off x="3562350" y="7874674"/>
            <a:ext cx="3429000" cy="2031325"/>
          </a:xfrm>
          <a:prstGeom prst="rect">
            <a:avLst/>
          </a:prstGeom>
          <a:ln>
            <a:solidFill>
              <a:schemeClr val="accent6">
                <a:lumMod val="60000"/>
                <a:lumOff val="40000"/>
              </a:schemeClr>
            </a:solidFill>
          </a:ln>
        </p:spPr>
        <p:txBody>
          <a:bodyPr>
            <a:spAutoFit/>
          </a:bodyPr>
          <a:lstStyle/>
          <a:p>
            <a:r>
              <a:rPr lang="en-GB" dirty="0"/>
              <a:t>Poo power uses the chemical energy stored in poo. The poo starts to break down, and as this happens it can generate an electricity</a:t>
            </a:r>
          </a:p>
          <a:p>
            <a:endParaRPr lang="en-GB" dirty="0"/>
          </a:p>
          <a:p>
            <a:endParaRPr lang="en-GB" dirty="0"/>
          </a:p>
        </p:txBody>
      </p:sp>
      <p:pic>
        <p:nvPicPr>
          <p:cNvPr id="7" name="Picture 6">
            <a:extLst>
              <a:ext uri="{FF2B5EF4-FFF2-40B4-BE49-F238E27FC236}">
                <a16:creationId xmlns:a16="http://schemas.microsoft.com/office/drawing/2014/main" id="{0A81EC67-8FCC-42DB-8AEC-D9E489EB3CD7}"/>
              </a:ext>
            </a:extLst>
          </p:cNvPr>
          <p:cNvPicPr>
            <a:picLocks noChangeAspect="1"/>
          </p:cNvPicPr>
          <p:nvPr/>
        </p:nvPicPr>
        <p:blipFill>
          <a:blip r:embed="rId3"/>
          <a:stretch>
            <a:fillRect/>
          </a:stretch>
        </p:blipFill>
        <p:spPr>
          <a:xfrm>
            <a:off x="0" y="5746149"/>
            <a:ext cx="3427671" cy="1771420"/>
          </a:xfrm>
          <a:prstGeom prst="rect">
            <a:avLst/>
          </a:prstGeom>
        </p:spPr>
      </p:pic>
      <p:pic>
        <p:nvPicPr>
          <p:cNvPr id="9" name="Picture 8">
            <a:extLst>
              <a:ext uri="{FF2B5EF4-FFF2-40B4-BE49-F238E27FC236}">
                <a16:creationId xmlns:a16="http://schemas.microsoft.com/office/drawing/2014/main" id="{5DA3A191-66D4-407E-AEC3-D06BBB3976C6}"/>
              </a:ext>
            </a:extLst>
          </p:cNvPr>
          <p:cNvPicPr>
            <a:picLocks noChangeAspect="1"/>
          </p:cNvPicPr>
          <p:nvPr/>
        </p:nvPicPr>
        <p:blipFill rotWithShape="1">
          <a:blip r:embed="rId4"/>
          <a:srcRect r="13750"/>
          <a:stretch/>
        </p:blipFill>
        <p:spPr>
          <a:xfrm>
            <a:off x="3765809" y="5189527"/>
            <a:ext cx="2716177" cy="1771420"/>
          </a:xfrm>
          <a:prstGeom prst="rect">
            <a:avLst/>
          </a:prstGeom>
        </p:spPr>
      </p:pic>
    </p:spTree>
    <p:extLst>
      <p:ext uri="{BB962C8B-B14F-4D97-AF65-F5344CB8AC3E}">
        <p14:creationId xmlns:p14="http://schemas.microsoft.com/office/powerpoint/2010/main" val="8919309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3EB14F-20B7-4168-8717-C8ED60F9CDA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34C8719-24AC-4608-BEF2-3DB472784B71}"/>
              </a:ext>
            </a:extLst>
          </p:cNvPr>
          <p:cNvSpPr>
            <a:spLocks noGrp="1"/>
          </p:cNvSpPr>
          <p:nvPr>
            <p:ph idx="1"/>
          </p:nvPr>
        </p:nvSpPr>
        <p:spPr>
          <a:xfrm>
            <a:off x="866775" y="3139570"/>
            <a:ext cx="5915025" cy="6285266"/>
          </a:xfrm>
        </p:spPr>
        <p:txBody>
          <a:bodyPr/>
          <a:lstStyle/>
          <a:p>
            <a:endParaRPr lang="en-GB"/>
          </a:p>
        </p:txBody>
      </p:sp>
      <p:pic>
        <p:nvPicPr>
          <p:cNvPr id="4" name="Picture 3">
            <a:extLst>
              <a:ext uri="{FF2B5EF4-FFF2-40B4-BE49-F238E27FC236}">
                <a16:creationId xmlns:a16="http://schemas.microsoft.com/office/drawing/2014/main" id="{C0FD4057-5E03-4AB3-A7C7-E7E49A006F1B}"/>
              </a:ext>
            </a:extLst>
          </p:cNvPr>
          <p:cNvPicPr>
            <a:picLocks noChangeAspect="1"/>
          </p:cNvPicPr>
          <p:nvPr/>
        </p:nvPicPr>
        <p:blipFill rotWithShape="1">
          <a:blip r:embed="rId2"/>
          <a:srcRect l="32500" t="16403" r="36944" b="6522"/>
          <a:stretch/>
        </p:blipFill>
        <p:spPr>
          <a:xfrm>
            <a:off x="228600" y="152399"/>
            <a:ext cx="6553200" cy="9293632"/>
          </a:xfrm>
          <a:prstGeom prst="rect">
            <a:avLst/>
          </a:prstGeom>
        </p:spPr>
      </p:pic>
    </p:spTree>
    <p:extLst>
      <p:ext uri="{BB962C8B-B14F-4D97-AF65-F5344CB8AC3E}">
        <p14:creationId xmlns:p14="http://schemas.microsoft.com/office/powerpoint/2010/main" val="7464042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D5A280-4536-4C67-8078-B74C8A8574D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90DE2C85-12EB-46A7-84AD-DEB2ED6C2D3E}"/>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E8DE0180-F6A6-4884-87D2-5FCCF9229984}"/>
              </a:ext>
            </a:extLst>
          </p:cNvPr>
          <p:cNvPicPr>
            <a:picLocks noChangeAspect="1"/>
          </p:cNvPicPr>
          <p:nvPr/>
        </p:nvPicPr>
        <p:blipFill rotWithShape="1">
          <a:blip r:embed="rId2"/>
          <a:srcRect l="32213" t="17243" r="36872" b="6994"/>
          <a:stretch/>
        </p:blipFill>
        <p:spPr>
          <a:xfrm>
            <a:off x="178026" y="350954"/>
            <a:ext cx="6679974" cy="9204091"/>
          </a:xfrm>
          <a:prstGeom prst="rect">
            <a:avLst/>
          </a:prstGeom>
        </p:spPr>
      </p:pic>
    </p:spTree>
    <p:extLst>
      <p:ext uri="{BB962C8B-B14F-4D97-AF65-F5344CB8AC3E}">
        <p14:creationId xmlns:p14="http://schemas.microsoft.com/office/powerpoint/2010/main" val="12396317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E3653E-BE4F-4391-A095-106F3649146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3F1E17A4-2772-49A4-96F2-D74CBB207423}"/>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0C4062CA-899E-4ED3-B760-6BB2CA77AC4C}"/>
              </a:ext>
            </a:extLst>
          </p:cNvPr>
          <p:cNvPicPr>
            <a:picLocks noChangeAspect="1"/>
          </p:cNvPicPr>
          <p:nvPr/>
        </p:nvPicPr>
        <p:blipFill rotWithShape="1">
          <a:blip r:embed="rId2"/>
          <a:srcRect l="33055" t="16404" r="37778" b="7015"/>
          <a:stretch/>
        </p:blipFill>
        <p:spPr>
          <a:xfrm>
            <a:off x="247650" y="152401"/>
            <a:ext cx="6362700" cy="9392554"/>
          </a:xfrm>
          <a:prstGeom prst="rect">
            <a:avLst/>
          </a:prstGeom>
        </p:spPr>
      </p:pic>
      <p:sp>
        <p:nvSpPr>
          <p:cNvPr id="5" name="Rectangle 4">
            <a:extLst>
              <a:ext uri="{FF2B5EF4-FFF2-40B4-BE49-F238E27FC236}">
                <a16:creationId xmlns:a16="http://schemas.microsoft.com/office/drawing/2014/main" id="{77E757DB-69E8-423D-B6A5-8964EA30F24D}"/>
              </a:ext>
            </a:extLst>
          </p:cNvPr>
          <p:cNvSpPr/>
          <p:nvPr/>
        </p:nvSpPr>
        <p:spPr>
          <a:xfrm>
            <a:off x="2305050" y="1409700"/>
            <a:ext cx="3402807" cy="247650"/>
          </a:xfrm>
          <a:prstGeom prst="rect">
            <a:avLst/>
          </a:prstGeom>
          <a:solidFill>
            <a:schemeClr val="bg1"/>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rgbClr val="FF0000"/>
                </a:solidFill>
              </a:rPr>
              <a:t>Circle the option you would choose</a:t>
            </a:r>
          </a:p>
        </p:txBody>
      </p:sp>
    </p:spTree>
    <p:extLst>
      <p:ext uri="{BB962C8B-B14F-4D97-AF65-F5344CB8AC3E}">
        <p14:creationId xmlns:p14="http://schemas.microsoft.com/office/powerpoint/2010/main" val="3130354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361730" y="3420641"/>
            <a:ext cx="1476375" cy="4848225"/>
          </a:xfrm>
          <a:prstGeom prst="rect">
            <a:avLst/>
          </a:prstGeom>
        </p:spPr>
      </p:pic>
      <p:pic>
        <p:nvPicPr>
          <p:cNvPr id="4" name="Picture 3"/>
          <p:cNvPicPr>
            <a:picLocks noChangeAspect="1"/>
          </p:cNvPicPr>
          <p:nvPr/>
        </p:nvPicPr>
        <p:blipFill rotWithShape="1">
          <a:blip r:embed="rId3"/>
          <a:srcRect l="13307"/>
          <a:stretch/>
        </p:blipFill>
        <p:spPr>
          <a:xfrm>
            <a:off x="970384" y="291678"/>
            <a:ext cx="5887616" cy="5553075"/>
          </a:xfrm>
          <a:prstGeom prst="rect">
            <a:avLst/>
          </a:prstGeom>
        </p:spPr>
      </p:pic>
      <p:pic>
        <p:nvPicPr>
          <p:cNvPr id="5" name="Picture 4"/>
          <p:cNvPicPr>
            <a:picLocks noChangeAspect="1"/>
          </p:cNvPicPr>
          <p:nvPr/>
        </p:nvPicPr>
        <p:blipFill rotWithShape="1">
          <a:blip r:embed="rId4"/>
          <a:srcRect l="8526" t="42752" r="30984" b="10309"/>
          <a:stretch/>
        </p:blipFill>
        <p:spPr>
          <a:xfrm>
            <a:off x="-315757" y="5844752"/>
            <a:ext cx="7295055" cy="3448537"/>
          </a:xfrm>
          <a:prstGeom prst="rect">
            <a:avLst/>
          </a:prstGeom>
        </p:spPr>
      </p:pic>
      <p:sp>
        <p:nvSpPr>
          <p:cNvPr id="8" name="Rectangle 7"/>
          <p:cNvSpPr/>
          <p:nvPr/>
        </p:nvSpPr>
        <p:spPr>
          <a:xfrm>
            <a:off x="970384" y="7109927"/>
            <a:ext cx="3900196" cy="154888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Comic Sans MS" panose="030F0702030302020204" pitchFamily="66" charset="0"/>
              </a:rPr>
              <a:t>Village 1 = 20 people</a:t>
            </a:r>
          </a:p>
          <a:p>
            <a:pPr algn="ctr"/>
            <a:r>
              <a:rPr lang="en-GB" dirty="0">
                <a:solidFill>
                  <a:schemeClr val="tx1"/>
                </a:solidFill>
                <a:latin typeface="Comic Sans MS" panose="030F0702030302020204" pitchFamily="66" charset="0"/>
              </a:rPr>
              <a:t>Village 2 = 45 people</a:t>
            </a:r>
          </a:p>
          <a:p>
            <a:pPr algn="ctr"/>
            <a:r>
              <a:rPr lang="en-GB" dirty="0">
                <a:solidFill>
                  <a:schemeClr val="tx1"/>
                </a:solidFill>
                <a:latin typeface="Comic Sans MS" panose="030F0702030302020204" pitchFamily="66" charset="0"/>
              </a:rPr>
              <a:t>Village 3 = 40 people</a:t>
            </a:r>
          </a:p>
          <a:p>
            <a:pPr algn="ctr"/>
            <a:r>
              <a:rPr lang="en-GB" dirty="0">
                <a:solidFill>
                  <a:schemeClr val="tx1"/>
                </a:solidFill>
                <a:latin typeface="Comic Sans MS" panose="030F0702030302020204" pitchFamily="66" charset="0"/>
              </a:rPr>
              <a:t>Village 4 = 30 people</a:t>
            </a:r>
          </a:p>
          <a:p>
            <a:pPr algn="ctr"/>
            <a:r>
              <a:rPr lang="en-GB" dirty="0">
                <a:solidFill>
                  <a:schemeClr val="tx1"/>
                </a:solidFill>
                <a:latin typeface="Comic Sans MS" panose="030F0702030302020204" pitchFamily="66" charset="0"/>
              </a:rPr>
              <a:t>Village 5 = 25 people</a:t>
            </a:r>
          </a:p>
        </p:txBody>
      </p:sp>
    </p:spTree>
    <p:extLst>
      <p:ext uri="{BB962C8B-B14F-4D97-AF65-F5344CB8AC3E}">
        <p14:creationId xmlns:p14="http://schemas.microsoft.com/office/powerpoint/2010/main" val="22572471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1488" y="1075837"/>
            <a:ext cx="5915025" cy="1914702"/>
          </a:xfrm>
        </p:spPr>
        <p:txBody>
          <a:bodyPr/>
          <a:lstStyle/>
          <a:p>
            <a:endParaRPr lang="en-GB"/>
          </a:p>
        </p:txBody>
      </p:sp>
      <p:sp>
        <p:nvSpPr>
          <p:cNvPr id="3" name="Content Placeholder 2"/>
          <p:cNvSpPr>
            <a:spLocks noGrp="1"/>
          </p:cNvSpPr>
          <p:nvPr>
            <p:ph idx="1"/>
          </p:nvPr>
        </p:nvSpPr>
        <p:spPr>
          <a:xfrm>
            <a:off x="471488" y="3185446"/>
            <a:ext cx="5915025" cy="6285266"/>
          </a:xfrm>
        </p:spPr>
        <p:txBody>
          <a:bodyPr/>
          <a:lstStyle/>
          <a:p>
            <a:endParaRPr lang="en-GB" dirty="0"/>
          </a:p>
        </p:txBody>
      </p:sp>
      <p:pic>
        <p:nvPicPr>
          <p:cNvPr id="4" name="Picture 3"/>
          <p:cNvPicPr>
            <a:picLocks noChangeAspect="1"/>
          </p:cNvPicPr>
          <p:nvPr/>
        </p:nvPicPr>
        <p:blipFill rotWithShape="1">
          <a:blip r:embed="rId2"/>
          <a:srcRect l="5222" t="16731" r="22817" b="6484"/>
          <a:stretch/>
        </p:blipFill>
        <p:spPr>
          <a:xfrm>
            <a:off x="55706" y="548432"/>
            <a:ext cx="6802294" cy="4086808"/>
          </a:xfrm>
          <a:prstGeom prst="rect">
            <a:avLst/>
          </a:prstGeom>
        </p:spPr>
      </p:pic>
      <p:pic>
        <p:nvPicPr>
          <p:cNvPr id="5" name="Picture 4"/>
          <p:cNvPicPr>
            <a:picLocks noChangeAspect="1"/>
          </p:cNvPicPr>
          <p:nvPr/>
        </p:nvPicPr>
        <p:blipFill rotWithShape="1">
          <a:blip r:embed="rId3"/>
          <a:srcRect l="10967" t="17240" r="58268" b="13371"/>
          <a:stretch/>
        </p:blipFill>
        <p:spPr>
          <a:xfrm>
            <a:off x="16006" y="5474995"/>
            <a:ext cx="3489194" cy="4431005"/>
          </a:xfrm>
          <a:prstGeom prst="rect">
            <a:avLst/>
          </a:prstGeom>
        </p:spPr>
      </p:pic>
      <p:pic>
        <p:nvPicPr>
          <p:cNvPr id="6" name="Picture 5"/>
          <p:cNvPicPr>
            <a:picLocks noChangeAspect="1"/>
          </p:cNvPicPr>
          <p:nvPr/>
        </p:nvPicPr>
        <p:blipFill rotWithShape="1">
          <a:blip r:embed="rId4"/>
          <a:srcRect l="21820" t="3142" r="33685" b="10616"/>
          <a:stretch/>
        </p:blipFill>
        <p:spPr>
          <a:xfrm>
            <a:off x="1763487" y="1215313"/>
            <a:ext cx="1208314" cy="2195104"/>
          </a:xfrm>
          <a:prstGeom prst="rect">
            <a:avLst/>
          </a:prstGeom>
        </p:spPr>
      </p:pic>
      <p:pic>
        <p:nvPicPr>
          <p:cNvPr id="7" name="Picture 6"/>
          <p:cNvPicPr>
            <a:picLocks noChangeAspect="1"/>
          </p:cNvPicPr>
          <p:nvPr/>
        </p:nvPicPr>
        <p:blipFill rotWithShape="1">
          <a:blip r:embed="rId5"/>
          <a:srcRect r="13417"/>
          <a:stretch/>
        </p:blipFill>
        <p:spPr>
          <a:xfrm>
            <a:off x="4073550" y="1975467"/>
            <a:ext cx="2122713" cy="1542477"/>
          </a:xfrm>
          <a:prstGeom prst="rect">
            <a:avLst/>
          </a:prstGeom>
        </p:spPr>
      </p:pic>
      <p:pic>
        <p:nvPicPr>
          <p:cNvPr id="8" name="Picture 7"/>
          <p:cNvPicPr>
            <a:picLocks noChangeAspect="1"/>
          </p:cNvPicPr>
          <p:nvPr/>
        </p:nvPicPr>
        <p:blipFill>
          <a:blip r:embed="rId6"/>
          <a:stretch>
            <a:fillRect/>
          </a:stretch>
        </p:blipFill>
        <p:spPr>
          <a:xfrm>
            <a:off x="501597" y="6903389"/>
            <a:ext cx="2181445" cy="1574215"/>
          </a:xfrm>
          <a:prstGeom prst="rect">
            <a:avLst/>
          </a:prstGeom>
        </p:spPr>
      </p:pic>
      <p:sp>
        <p:nvSpPr>
          <p:cNvPr id="9" name="Rectangle 8"/>
          <p:cNvSpPr/>
          <p:nvPr/>
        </p:nvSpPr>
        <p:spPr>
          <a:xfrm>
            <a:off x="336884" y="1215312"/>
            <a:ext cx="1534057" cy="113037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 Whenever wind blows electricity is provided</a:t>
            </a:r>
          </a:p>
        </p:txBody>
      </p:sp>
      <p:sp>
        <p:nvSpPr>
          <p:cNvPr id="10" name="Rectangle 9"/>
          <p:cNvSpPr/>
          <p:nvPr/>
        </p:nvSpPr>
        <p:spPr>
          <a:xfrm>
            <a:off x="524971" y="3119793"/>
            <a:ext cx="1712903" cy="113037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1 wind turbine provides power for 15 people</a:t>
            </a:r>
          </a:p>
        </p:txBody>
      </p:sp>
      <p:sp>
        <p:nvSpPr>
          <p:cNvPr id="11" name="Rectangle 10"/>
          <p:cNvSpPr/>
          <p:nvPr/>
        </p:nvSpPr>
        <p:spPr>
          <a:xfrm>
            <a:off x="653825" y="2345691"/>
            <a:ext cx="1217116" cy="75343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3853544" y="1169684"/>
            <a:ext cx="410256" cy="122163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p:nvSpPr>
        <p:spPr>
          <a:xfrm>
            <a:off x="3885608" y="1116684"/>
            <a:ext cx="2635509" cy="104949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 </a:t>
            </a:r>
            <a:r>
              <a:rPr lang="en-GB" sz="1600" dirty="0">
                <a:solidFill>
                  <a:schemeClr val="tx1"/>
                </a:solidFill>
              </a:rPr>
              <a:t>As long as there is enough water you can always make electricity</a:t>
            </a:r>
          </a:p>
        </p:txBody>
      </p:sp>
      <p:sp>
        <p:nvSpPr>
          <p:cNvPr id="14" name="Rectangle 13"/>
          <p:cNvSpPr/>
          <p:nvPr/>
        </p:nvSpPr>
        <p:spPr>
          <a:xfrm>
            <a:off x="4058672" y="3619521"/>
            <a:ext cx="2137591" cy="63065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 </a:t>
            </a:r>
            <a:r>
              <a:rPr lang="en-GB" sz="1600" dirty="0">
                <a:solidFill>
                  <a:schemeClr val="tx1"/>
                </a:solidFill>
              </a:rPr>
              <a:t>1 provides power for 40 people</a:t>
            </a:r>
          </a:p>
        </p:txBody>
      </p:sp>
      <p:sp>
        <p:nvSpPr>
          <p:cNvPr id="15" name="Rectangle 14"/>
          <p:cNvSpPr/>
          <p:nvPr/>
        </p:nvSpPr>
        <p:spPr>
          <a:xfrm>
            <a:off x="336884" y="6063634"/>
            <a:ext cx="2478505" cy="83975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If there are trees you can cut them down and burn them</a:t>
            </a:r>
          </a:p>
        </p:txBody>
      </p:sp>
      <p:sp>
        <p:nvSpPr>
          <p:cNvPr id="16" name="Rectangle 15"/>
          <p:cNvSpPr/>
          <p:nvPr/>
        </p:nvSpPr>
        <p:spPr>
          <a:xfrm>
            <a:off x="524971" y="8428724"/>
            <a:ext cx="1712903" cy="83975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1 provides power for 25 people</a:t>
            </a:r>
          </a:p>
        </p:txBody>
      </p:sp>
      <p:pic>
        <p:nvPicPr>
          <p:cNvPr id="17" name="Picture 16">
            <a:extLst>
              <a:ext uri="{FF2B5EF4-FFF2-40B4-BE49-F238E27FC236}">
                <a16:creationId xmlns:a16="http://schemas.microsoft.com/office/drawing/2014/main" id="{DB8FA825-AA55-4429-BA5E-D1EC484028EF}"/>
              </a:ext>
            </a:extLst>
          </p:cNvPr>
          <p:cNvPicPr>
            <a:picLocks noChangeAspect="1"/>
          </p:cNvPicPr>
          <p:nvPr/>
        </p:nvPicPr>
        <p:blipFill rotWithShape="1">
          <a:blip r:embed="rId7"/>
          <a:srcRect l="11255" t="20047" r="58670" b="9289"/>
          <a:stretch/>
        </p:blipFill>
        <p:spPr>
          <a:xfrm>
            <a:off x="3551642" y="5424110"/>
            <a:ext cx="3350467" cy="4432492"/>
          </a:xfrm>
          <a:prstGeom prst="rect">
            <a:avLst/>
          </a:prstGeom>
        </p:spPr>
      </p:pic>
      <p:pic>
        <p:nvPicPr>
          <p:cNvPr id="18" name="Picture 17">
            <a:extLst>
              <a:ext uri="{FF2B5EF4-FFF2-40B4-BE49-F238E27FC236}">
                <a16:creationId xmlns:a16="http://schemas.microsoft.com/office/drawing/2014/main" id="{099D6496-80FE-4119-8161-5BF3101C4A5E}"/>
              </a:ext>
            </a:extLst>
          </p:cNvPr>
          <p:cNvPicPr>
            <a:picLocks noChangeAspect="1"/>
          </p:cNvPicPr>
          <p:nvPr/>
        </p:nvPicPr>
        <p:blipFill>
          <a:blip r:embed="rId8"/>
          <a:stretch>
            <a:fillRect/>
          </a:stretch>
        </p:blipFill>
        <p:spPr>
          <a:xfrm>
            <a:off x="4933864" y="6075697"/>
            <a:ext cx="1306257" cy="2575615"/>
          </a:xfrm>
          <a:prstGeom prst="rect">
            <a:avLst/>
          </a:prstGeom>
        </p:spPr>
      </p:pic>
      <p:sp>
        <p:nvSpPr>
          <p:cNvPr id="19" name="Rectangle 18">
            <a:extLst>
              <a:ext uri="{FF2B5EF4-FFF2-40B4-BE49-F238E27FC236}">
                <a16:creationId xmlns:a16="http://schemas.microsoft.com/office/drawing/2014/main" id="{72BB7F0F-EDBE-444C-A631-D986B0037BB4}"/>
              </a:ext>
            </a:extLst>
          </p:cNvPr>
          <p:cNvSpPr/>
          <p:nvPr/>
        </p:nvSpPr>
        <p:spPr>
          <a:xfrm>
            <a:off x="4028393" y="7638354"/>
            <a:ext cx="905471" cy="153717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20" name="Rectangle 19">
            <a:extLst>
              <a:ext uri="{FF2B5EF4-FFF2-40B4-BE49-F238E27FC236}">
                <a16:creationId xmlns:a16="http://schemas.microsoft.com/office/drawing/2014/main" id="{B92D9F2A-338A-4568-B4F3-28693ABB079F}"/>
              </a:ext>
            </a:extLst>
          </p:cNvPr>
          <p:cNvSpPr/>
          <p:nvPr/>
        </p:nvSpPr>
        <p:spPr>
          <a:xfrm>
            <a:off x="3807988" y="6123068"/>
            <a:ext cx="1125876" cy="166398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As the tide goes in and out it makes electricity</a:t>
            </a:r>
          </a:p>
        </p:txBody>
      </p:sp>
      <p:sp>
        <p:nvSpPr>
          <p:cNvPr id="21" name="Rectangle 20">
            <a:extLst>
              <a:ext uri="{FF2B5EF4-FFF2-40B4-BE49-F238E27FC236}">
                <a16:creationId xmlns:a16="http://schemas.microsoft.com/office/drawing/2014/main" id="{5468631E-42B8-42E4-8EA8-B9DF52830ED6}"/>
              </a:ext>
            </a:extLst>
          </p:cNvPr>
          <p:cNvSpPr/>
          <p:nvPr/>
        </p:nvSpPr>
        <p:spPr>
          <a:xfrm>
            <a:off x="3994725" y="8602858"/>
            <a:ext cx="2211728" cy="6009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1 provides power for 25 people </a:t>
            </a:r>
          </a:p>
        </p:txBody>
      </p:sp>
      <p:sp>
        <p:nvSpPr>
          <p:cNvPr id="22" name="TextBox 21">
            <a:extLst>
              <a:ext uri="{FF2B5EF4-FFF2-40B4-BE49-F238E27FC236}">
                <a16:creationId xmlns:a16="http://schemas.microsoft.com/office/drawing/2014/main" id="{765E24A2-7B56-4CB1-A791-50E9A8493B9A}"/>
              </a:ext>
            </a:extLst>
          </p:cNvPr>
          <p:cNvSpPr txBox="1"/>
          <p:nvPr/>
        </p:nvSpPr>
        <p:spPr>
          <a:xfrm>
            <a:off x="55706" y="0"/>
            <a:ext cx="5735494" cy="369332"/>
          </a:xfrm>
          <a:prstGeom prst="rect">
            <a:avLst/>
          </a:prstGeom>
          <a:noFill/>
        </p:spPr>
        <p:txBody>
          <a:bodyPr wrap="square" rtlCol="0">
            <a:spAutoFit/>
          </a:bodyPr>
          <a:lstStyle/>
          <a:p>
            <a:r>
              <a:rPr lang="en-GB" dirty="0"/>
              <a:t>Renewable energy sources</a:t>
            </a:r>
          </a:p>
        </p:txBody>
      </p:sp>
    </p:spTree>
    <p:extLst>
      <p:ext uri="{BB962C8B-B14F-4D97-AF65-F5344CB8AC3E}">
        <p14:creationId xmlns:p14="http://schemas.microsoft.com/office/powerpoint/2010/main" val="32260070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graphicFrame>
        <p:nvGraphicFramePr>
          <p:cNvPr id="4" name="Content Placeholder 3">
            <a:extLst>
              <a:ext uri="{FF2B5EF4-FFF2-40B4-BE49-F238E27FC236}">
                <a16:creationId xmlns:a16="http://schemas.microsoft.com/office/drawing/2014/main" id="{91A1BC9A-6C92-4DAB-B073-400F0F487C01}"/>
              </a:ext>
            </a:extLst>
          </p:cNvPr>
          <p:cNvGraphicFramePr>
            <a:graphicFrameLocks noGrp="1"/>
          </p:cNvGraphicFramePr>
          <p:nvPr>
            <p:ph idx="1"/>
            <p:extLst>
              <p:ext uri="{D42A27DB-BD31-4B8C-83A1-F6EECF244321}">
                <p14:modId xmlns:p14="http://schemas.microsoft.com/office/powerpoint/2010/main" val="3936047166"/>
              </p:ext>
            </p:extLst>
          </p:nvPr>
        </p:nvGraphicFramePr>
        <p:xfrm>
          <a:off x="151310" y="6148423"/>
          <a:ext cx="6422646" cy="3509930"/>
        </p:xfrm>
        <a:graphic>
          <a:graphicData uri="http://schemas.openxmlformats.org/drawingml/2006/table">
            <a:tbl>
              <a:tblPr firstRow="1" bandRow="1">
                <a:tableStyleId>{5C22544A-7EE6-4342-B048-85BDC9FD1C3A}</a:tableStyleId>
              </a:tblPr>
              <a:tblGrid>
                <a:gridCol w="705940">
                  <a:extLst>
                    <a:ext uri="{9D8B030D-6E8A-4147-A177-3AD203B41FA5}">
                      <a16:colId xmlns:a16="http://schemas.microsoft.com/office/drawing/2014/main" val="2813863410"/>
                    </a:ext>
                  </a:extLst>
                </a:gridCol>
                <a:gridCol w="1790700">
                  <a:extLst>
                    <a:ext uri="{9D8B030D-6E8A-4147-A177-3AD203B41FA5}">
                      <a16:colId xmlns:a16="http://schemas.microsoft.com/office/drawing/2014/main" val="1233818457"/>
                    </a:ext>
                  </a:extLst>
                </a:gridCol>
                <a:gridCol w="3926006">
                  <a:extLst>
                    <a:ext uri="{9D8B030D-6E8A-4147-A177-3AD203B41FA5}">
                      <a16:colId xmlns:a16="http://schemas.microsoft.com/office/drawing/2014/main" val="3327727265"/>
                    </a:ext>
                  </a:extLst>
                </a:gridCol>
              </a:tblGrid>
              <a:tr h="748885">
                <a:tc>
                  <a:txBody>
                    <a:bodyPr/>
                    <a:lstStyle/>
                    <a:p>
                      <a:r>
                        <a:rPr lang="en-GB" sz="1800" dirty="0">
                          <a:solidFill>
                            <a:sysClr val="windowText" lastClr="000000"/>
                          </a:solidFill>
                        </a:rPr>
                        <a:t>Area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800" dirty="0">
                          <a:solidFill>
                            <a:sysClr val="windowText" lastClr="000000"/>
                          </a:solidFill>
                        </a:rPr>
                        <a:t>Renewable energy choice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800" dirty="0">
                          <a:solidFill>
                            <a:sysClr val="windowText" lastClr="000000"/>
                          </a:solidFill>
                        </a:rPr>
                        <a:t>Reasons for choice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94037986"/>
                  </a:ext>
                </a:extLst>
              </a:tr>
              <a:tr h="552209">
                <a:tc>
                  <a:txBody>
                    <a:bodyPr/>
                    <a:lstStyle/>
                    <a:p>
                      <a:r>
                        <a:rPr lang="en-GB" sz="1800" dirty="0">
                          <a:solidFill>
                            <a:sysClr val="windowText" lastClr="000000"/>
                          </a:solidFill>
                        </a:rPr>
                        <a:t>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80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80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45943309"/>
                  </a:ext>
                </a:extLst>
              </a:tr>
              <a:tr h="552209">
                <a:tc>
                  <a:txBody>
                    <a:bodyPr/>
                    <a:lstStyle/>
                    <a:p>
                      <a:r>
                        <a:rPr lang="en-GB" sz="1800" dirty="0">
                          <a:solidFill>
                            <a:sysClr val="windowText" lastClr="000000"/>
                          </a:solidFill>
                        </a:rPr>
                        <a:t>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80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80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19694024"/>
                  </a:ext>
                </a:extLst>
              </a:tr>
              <a:tr h="552209">
                <a:tc>
                  <a:txBody>
                    <a:bodyPr/>
                    <a:lstStyle/>
                    <a:p>
                      <a:r>
                        <a:rPr lang="en-GB" sz="1800" dirty="0">
                          <a:solidFill>
                            <a:sysClr val="windowText" lastClr="000000"/>
                          </a:solidFill>
                        </a:rPr>
                        <a:t>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80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80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659628273"/>
                  </a:ext>
                </a:extLst>
              </a:tr>
              <a:tr h="552209">
                <a:tc>
                  <a:txBody>
                    <a:bodyPr/>
                    <a:lstStyle/>
                    <a:p>
                      <a:r>
                        <a:rPr lang="en-GB" sz="1800" dirty="0">
                          <a:solidFill>
                            <a:sysClr val="windowText" lastClr="000000"/>
                          </a:solidFill>
                        </a:rPr>
                        <a:t>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80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80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35957643"/>
                  </a:ext>
                </a:extLst>
              </a:tr>
              <a:tr h="552209">
                <a:tc>
                  <a:txBody>
                    <a:bodyPr/>
                    <a:lstStyle/>
                    <a:p>
                      <a:r>
                        <a:rPr lang="en-GB" sz="1800" dirty="0">
                          <a:solidFill>
                            <a:sysClr val="windowText" lastClr="000000"/>
                          </a:solidFill>
                        </a:rPr>
                        <a:t>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80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800"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28744086"/>
                  </a:ext>
                </a:extLst>
              </a:tr>
            </a:tbl>
          </a:graphicData>
        </a:graphic>
      </p:graphicFrame>
      <p:pic>
        <p:nvPicPr>
          <p:cNvPr id="6" name="Picture 5"/>
          <p:cNvPicPr>
            <a:picLocks noChangeAspect="1"/>
          </p:cNvPicPr>
          <p:nvPr/>
        </p:nvPicPr>
        <p:blipFill rotWithShape="1">
          <a:blip r:embed="rId2"/>
          <a:srcRect l="10798" t="18219" r="29448" b="12138"/>
          <a:stretch/>
        </p:blipFill>
        <p:spPr>
          <a:xfrm>
            <a:off x="78831" y="25045"/>
            <a:ext cx="6700337" cy="4397098"/>
          </a:xfrm>
          <a:prstGeom prst="rect">
            <a:avLst/>
          </a:prstGeom>
        </p:spPr>
      </p:pic>
      <p:pic>
        <p:nvPicPr>
          <p:cNvPr id="8" name="Picture 7"/>
          <p:cNvPicPr>
            <a:picLocks noChangeAspect="1"/>
          </p:cNvPicPr>
          <p:nvPr/>
        </p:nvPicPr>
        <p:blipFill>
          <a:blip r:embed="rId3"/>
          <a:stretch>
            <a:fillRect/>
          </a:stretch>
        </p:blipFill>
        <p:spPr>
          <a:xfrm>
            <a:off x="658931" y="1291733"/>
            <a:ext cx="2211728" cy="1550343"/>
          </a:xfrm>
          <a:prstGeom prst="rect">
            <a:avLst/>
          </a:prstGeom>
        </p:spPr>
      </p:pic>
      <p:pic>
        <p:nvPicPr>
          <p:cNvPr id="9" name="Picture 8"/>
          <p:cNvPicPr>
            <a:picLocks noChangeAspect="1"/>
          </p:cNvPicPr>
          <p:nvPr/>
        </p:nvPicPr>
        <p:blipFill>
          <a:blip r:embed="rId4"/>
          <a:stretch>
            <a:fillRect/>
          </a:stretch>
        </p:blipFill>
        <p:spPr>
          <a:xfrm>
            <a:off x="4958120" y="516553"/>
            <a:ext cx="1615836" cy="2087325"/>
          </a:xfrm>
          <a:prstGeom prst="rect">
            <a:avLst/>
          </a:prstGeom>
        </p:spPr>
      </p:pic>
      <p:sp>
        <p:nvSpPr>
          <p:cNvPr id="13" name="Rectangle 12"/>
          <p:cNvSpPr/>
          <p:nvPr/>
        </p:nvSpPr>
        <p:spPr>
          <a:xfrm>
            <a:off x="392656" y="509212"/>
            <a:ext cx="2478003" cy="6932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Uses heat from underground to heat up water and make electricity</a:t>
            </a:r>
          </a:p>
        </p:txBody>
      </p:sp>
      <p:sp>
        <p:nvSpPr>
          <p:cNvPr id="14" name="Rectangle 13"/>
          <p:cNvSpPr/>
          <p:nvPr/>
        </p:nvSpPr>
        <p:spPr>
          <a:xfrm>
            <a:off x="658931" y="2938594"/>
            <a:ext cx="1897153" cy="6009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1 provides power for 20 people </a:t>
            </a:r>
          </a:p>
        </p:txBody>
      </p:sp>
      <p:sp>
        <p:nvSpPr>
          <p:cNvPr id="15" name="Rectangle 14"/>
          <p:cNvSpPr/>
          <p:nvPr/>
        </p:nvSpPr>
        <p:spPr>
          <a:xfrm>
            <a:off x="392656" y="1231646"/>
            <a:ext cx="266275" cy="32857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16" name="Rectangle 15"/>
          <p:cNvSpPr/>
          <p:nvPr/>
        </p:nvSpPr>
        <p:spPr>
          <a:xfrm>
            <a:off x="3975810" y="555367"/>
            <a:ext cx="1094874" cy="204851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Energy from the sun is converted into electricity</a:t>
            </a:r>
          </a:p>
        </p:txBody>
      </p:sp>
      <p:sp>
        <p:nvSpPr>
          <p:cNvPr id="17" name="Rectangle 16"/>
          <p:cNvSpPr/>
          <p:nvPr/>
        </p:nvSpPr>
        <p:spPr>
          <a:xfrm>
            <a:off x="4169182" y="3029468"/>
            <a:ext cx="1897153" cy="6009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1 provides power for 5 people </a:t>
            </a:r>
          </a:p>
        </p:txBody>
      </p:sp>
      <p:sp>
        <p:nvSpPr>
          <p:cNvPr id="19" name="Rectangle 18"/>
          <p:cNvSpPr/>
          <p:nvPr/>
        </p:nvSpPr>
        <p:spPr>
          <a:xfrm>
            <a:off x="4066576" y="2690205"/>
            <a:ext cx="2241105" cy="33926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5" name="TextBox 4">
            <a:extLst>
              <a:ext uri="{FF2B5EF4-FFF2-40B4-BE49-F238E27FC236}">
                <a16:creationId xmlns:a16="http://schemas.microsoft.com/office/drawing/2014/main" id="{F45DACFF-AD56-41C8-8626-9380F8BFF961}"/>
              </a:ext>
            </a:extLst>
          </p:cNvPr>
          <p:cNvSpPr txBox="1"/>
          <p:nvPr/>
        </p:nvSpPr>
        <p:spPr>
          <a:xfrm>
            <a:off x="79584" y="4518316"/>
            <a:ext cx="6779169" cy="1631216"/>
          </a:xfrm>
          <a:prstGeom prst="rect">
            <a:avLst/>
          </a:prstGeom>
          <a:noFill/>
        </p:spPr>
        <p:txBody>
          <a:bodyPr wrap="square" rtlCol="0">
            <a:spAutoFit/>
          </a:bodyPr>
          <a:lstStyle/>
          <a:p>
            <a:r>
              <a:rPr lang="en-GB" dirty="0">
                <a:solidFill>
                  <a:srgbClr val="FF0000"/>
                </a:solidFill>
              </a:rPr>
              <a:t>For each of the areas marked on the map decide which type of energy resource could be used.</a:t>
            </a:r>
          </a:p>
          <a:p>
            <a:r>
              <a:rPr lang="en-GB" dirty="0"/>
              <a:t> </a:t>
            </a:r>
            <a:r>
              <a:rPr lang="en-GB" sz="1400" dirty="0"/>
              <a:t>For example area 1 is high up so would be windy so wind power could be used, it provides enough electricity for 15 homes so 2 wind turbines would be needed. But it is not near the sea so tidal power could not be used. </a:t>
            </a:r>
          </a:p>
          <a:p>
            <a:r>
              <a:rPr lang="en-GB" dirty="0">
                <a:solidFill>
                  <a:srgbClr val="FF0000"/>
                </a:solidFill>
              </a:rPr>
              <a:t>You must use a </a:t>
            </a:r>
            <a:r>
              <a:rPr lang="en-GB" b="1" dirty="0">
                <a:solidFill>
                  <a:srgbClr val="FF0000"/>
                </a:solidFill>
              </a:rPr>
              <a:t>different</a:t>
            </a:r>
            <a:r>
              <a:rPr lang="en-GB" dirty="0">
                <a:solidFill>
                  <a:srgbClr val="FF0000"/>
                </a:solidFill>
              </a:rPr>
              <a:t> energy source for each area</a:t>
            </a:r>
          </a:p>
        </p:txBody>
      </p:sp>
    </p:spTree>
    <p:extLst>
      <p:ext uri="{BB962C8B-B14F-4D97-AF65-F5344CB8AC3E}">
        <p14:creationId xmlns:p14="http://schemas.microsoft.com/office/powerpoint/2010/main" val="771395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250A306-6B0E-4AC5-89A2-E869A423D04F}"/>
              </a:ext>
            </a:extLst>
          </p:cNvPr>
          <p:cNvSpPr/>
          <p:nvPr/>
        </p:nvSpPr>
        <p:spPr>
          <a:xfrm>
            <a:off x="191029" y="9378595"/>
            <a:ext cx="4788744" cy="646331"/>
          </a:xfrm>
          <a:prstGeom prst="rect">
            <a:avLst/>
          </a:prstGeom>
        </p:spPr>
        <p:txBody>
          <a:bodyPr wrap="square">
            <a:spAutoFit/>
          </a:bodyPr>
          <a:lstStyle/>
          <a:p>
            <a:r>
              <a:rPr lang="en-GB" dirty="0">
                <a:hlinkClick r:id="rId2"/>
              </a:rPr>
              <a:t>https://kids.kiddle.co/Chernobyl_disaster</a:t>
            </a:r>
            <a:endParaRPr lang="en-GB" dirty="0"/>
          </a:p>
          <a:p>
            <a:endParaRPr lang="en-GB" dirty="0"/>
          </a:p>
        </p:txBody>
      </p:sp>
      <p:sp>
        <p:nvSpPr>
          <p:cNvPr id="5" name="Rectangle 4">
            <a:extLst>
              <a:ext uri="{FF2B5EF4-FFF2-40B4-BE49-F238E27FC236}">
                <a16:creationId xmlns:a16="http://schemas.microsoft.com/office/drawing/2014/main" id="{4CC874A1-CD53-4DC3-82B5-00FAD8A013AA}"/>
              </a:ext>
            </a:extLst>
          </p:cNvPr>
          <p:cNvSpPr/>
          <p:nvPr/>
        </p:nvSpPr>
        <p:spPr>
          <a:xfrm>
            <a:off x="191029" y="1824802"/>
            <a:ext cx="6243387" cy="6124754"/>
          </a:xfrm>
          <a:prstGeom prst="rect">
            <a:avLst/>
          </a:prstGeom>
        </p:spPr>
        <p:txBody>
          <a:bodyPr wrap="square">
            <a:spAutoFit/>
          </a:bodyPr>
          <a:lstStyle/>
          <a:p>
            <a:pPr fontAlgn="base"/>
            <a:r>
              <a:rPr lang="en-GB" sz="1400" dirty="0">
                <a:solidFill>
                  <a:srgbClr val="222222"/>
                </a:solidFill>
                <a:latin typeface="Helvetica Neue"/>
              </a:rPr>
              <a:t>The </a:t>
            </a:r>
            <a:r>
              <a:rPr lang="en-GB" sz="1400" b="1" dirty="0">
                <a:solidFill>
                  <a:srgbClr val="222222"/>
                </a:solidFill>
                <a:latin typeface="inherit"/>
              </a:rPr>
              <a:t>Chernobyl disaster</a:t>
            </a:r>
            <a:r>
              <a:rPr lang="en-GB" sz="1400" dirty="0">
                <a:solidFill>
                  <a:srgbClr val="222222"/>
                </a:solidFill>
                <a:latin typeface="Helvetica Neue"/>
              </a:rPr>
              <a:t> was a nuclear disaster which occurred on April 26, 1986 at the </a:t>
            </a:r>
            <a:r>
              <a:rPr lang="en-GB" sz="1400" dirty="0">
                <a:solidFill>
                  <a:srgbClr val="5A3696"/>
                </a:solidFill>
                <a:latin typeface="inherit"/>
                <a:hlinkClick r:id="rId3" tooltip="Chernobyl"/>
              </a:rPr>
              <a:t>Chernobyl</a:t>
            </a:r>
            <a:r>
              <a:rPr lang="en-GB" sz="1400" dirty="0">
                <a:solidFill>
                  <a:srgbClr val="222222"/>
                </a:solidFill>
                <a:latin typeface="Helvetica Neue"/>
              </a:rPr>
              <a:t> </a:t>
            </a:r>
            <a:r>
              <a:rPr lang="en-GB" sz="1400" dirty="0">
                <a:solidFill>
                  <a:srgbClr val="5A3696"/>
                </a:solidFill>
                <a:latin typeface="inherit"/>
                <a:hlinkClick r:id="rId4" tooltip="Power plant"/>
              </a:rPr>
              <a:t>nuclear power plant</a:t>
            </a:r>
            <a:r>
              <a:rPr lang="en-GB" sz="1400" dirty="0">
                <a:solidFill>
                  <a:srgbClr val="222222"/>
                </a:solidFill>
                <a:latin typeface="Helvetica Neue"/>
              </a:rPr>
              <a:t> in </a:t>
            </a:r>
            <a:r>
              <a:rPr lang="en-GB" sz="1400" dirty="0">
                <a:solidFill>
                  <a:srgbClr val="5A3696"/>
                </a:solidFill>
                <a:latin typeface="inherit"/>
                <a:hlinkClick r:id="rId5" tooltip="Pripyat, Ukraine"/>
              </a:rPr>
              <a:t>Pripyat, Ukraine</a:t>
            </a:r>
            <a:r>
              <a:rPr lang="en-GB" sz="1400" dirty="0">
                <a:solidFill>
                  <a:srgbClr val="222222"/>
                </a:solidFill>
                <a:latin typeface="Helvetica Neue"/>
              </a:rPr>
              <a:t>. At that time, Ukraine was part of the </a:t>
            </a:r>
            <a:r>
              <a:rPr lang="en-GB" sz="1400" dirty="0">
                <a:solidFill>
                  <a:srgbClr val="5A3696"/>
                </a:solidFill>
                <a:latin typeface="inherit"/>
                <a:hlinkClick r:id="rId6" tooltip="Soviet Union"/>
              </a:rPr>
              <a:t>Soviet Union</a:t>
            </a:r>
            <a:r>
              <a:rPr lang="en-GB" sz="1400" dirty="0">
                <a:solidFill>
                  <a:srgbClr val="222222"/>
                </a:solidFill>
                <a:latin typeface="Helvetica Neue"/>
              </a:rPr>
              <a:t>.</a:t>
            </a:r>
          </a:p>
          <a:p>
            <a:pPr fontAlgn="base"/>
            <a:r>
              <a:rPr lang="en-GB" sz="1400" dirty="0">
                <a:solidFill>
                  <a:srgbClr val="222222"/>
                </a:solidFill>
                <a:latin typeface="Helvetica Neue"/>
              </a:rPr>
              <a:t>This event was one of the worst </a:t>
            </a:r>
            <a:r>
              <a:rPr lang="en-GB" sz="1400" dirty="0">
                <a:solidFill>
                  <a:srgbClr val="5A3696"/>
                </a:solidFill>
                <a:latin typeface="inherit"/>
                <a:hlinkClick r:id="rId7" tooltip="Nuclear accident"/>
              </a:rPr>
              <a:t>accidents</a:t>
            </a:r>
            <a:r>
              <a:rPr lang="en-GB" sz="1400" dirty="0">
                <a:solidFill>
                  <a:srgbClr val="222222"/>
                </a:solidFill>
                <a:latin typeface="Helvetica Neue"/>
              </a:rPr>
              <a:t> in the history of </a:t>
            </a:r>
            <a:r>
              <a:rPr lang="en-GB" sz="1400" dirty="0">
                <a:solidFill>
                  <a:srgbClr val="5A3696"/>
                </a:solidFill>
                <a:latin typeface="inherit"/>
                <a:hlinkClick r:id="rId8" tooltip="Nuclear power"/>
              </a:rPr>
              <a:t>nuclear power</a:t>
            </a:r>
            <a:r>
              <a:rPr lang="en-GB" sz="1400" dirty="0">
                <a:solidFill>
                  <a:srgbClr val="222222"/>
                </a:solidFill>
                <a:latin typeface="Helvetica Neue"/>
              </a:rPr>
              <a:t>. It was rated at level 7, the most severe level, on the </a:t>
            </a:r>
            <a:r>
              <a:rPr lang="en-GB" sz="1400" dirty="0">
                <a:solidFill>
                  <a:srgbClr val="5A3696"/>
                </a:solidFill>
                <a:latin typeface="inherit"/>
                <a:hlinkClick r:id="rId9" tooltip="International Nuclear Event Scale"/>
              </a:rPr>
              <a:t>International Nuclear Event Scale</a:t>
            </a:r>
            <a:r>
              <a:rPr lang="en-GB" sz="1400" dirty="0">
                <a:solidFill>
                  <a:srgbClr val="222222"/>
                </a:solidFill>
                <a:latin typeface="Helvetica Neue"/>
              </a:rPr>
              <a:t>. </a:t>
            </a:r>
          </a:p>
          <a:p>
            <a:pPr fontAlgn="base"/>
            <a:endParaRPr lang="en-GB" sz="1400" dirty="0">
              <a:solidFill>
                <a:srgbClr val="222222"/>
              </a:solidFill>
              <a:latin typeface="Helvetica Neue"/>
            </a:endParaRPr>
          </a:p>
          <a:p>
            <a:pPr fontAlgn="base"/>
            <a:r>
              <a:rPr lang="en-GB" sz="1400" dirty="0">
                <a:solidFill>
                  <a:srgbClr val="222222"/>
                </a:solidFill>
                <a:latin typeface="Helvetica Neue"/>
              </a:rPr>
              <a:t>About 60% of the radioactive went into Belarus. About 360,000 people needed to be moved to other places, because the radiation was so high in their area. In addition, many people suffered from long term illnesses and some people were even diagnosed with thyroid cancer and acute radiation poisoning.</a:t>
            </a:r>
          </a:p>
          <a:p>
            <a:pPr fontAlgn="base"/>
            <a:endParaRPr lang="en-GB" sz="1400" dirty="0">
              <a:solidFill>
                <a:srgbClr val="222222"/>
              </a:solidFill>
              <a:latin typeface="Helvetica Neue"/>
            </a:endParaRPr>
          </a:p>
          <a:p>
            <a:pPr fontAlgn="base"/>
            <a:r>
              <a:rPr lang="en-GB" sz="1400" dirty="0">
                <a:solidFill>
                  <a:srgbClr val="222222"/>
                </a:solidFill>
                <a:latin typeface="Helvetica Neue"/>
              </a:rPr>
              <a:t>Before the accident, there was a safety test planned but this went wrong leading to the core reactor exploding. The explosion was so powerful that it blew the 1000 ton steel lid off the reactor. Due to this explosion, large amounts of radioactive materials and fuel were released. </a:t>
            </a:r>
          </a:p>
          <a:p>
            <a:pPr fontAlgn="base"/>
            <a:endParaRPr lang="en-GB" sz="1400" dirty="0">
              <a:solidFill>
                <a:srgbClr val="222222"/>
              </a:solidFill>
              <a:latin typeface="Helvetica Neue"/>
            </a:endParaRPr>
          </a:p>
          <a:p>
            <a:pPr fontAlgn="base"/>
            <a:r>
              <a:rPr lang="en-GB" sz="1400" dirty="0">
                <a:solidFill>
                  <a:srgbClr val="222222"/>
                </a:solidFill>
                <a:latin typeface="Helvetica Neue"/>
              </a:rPr>
              <a:t>It is difficult to accurately tell the number of deaths caused by the events at Chernobyl. The Chernobyl accident happened when some workers were testing the safety of the reactor. Some of the devices that stopped the reactor from exploding were switched off. Then, there was a power surge; the reactor fell out of control and exploded.</a:t>
            </a:r>
          </a:p>
          <a:p>
            <a:pPr fontAlgn="base"/>
            <a:endParaRPr lang="en-GB" sz="1400" dirty="0">
              <a:solidFill>
                <a:srgbClr val="222222"/>
              </a:solidFill>
              <a:latin typeface="Helvetica Neue"/>
            </a:endParaRPr>
          </a:p>
          <a:p>
            <a:pPr fontAlgn="base"/>
            <a:r>
              <a:rPr lang="en-GB" sz="1400" dirty="0">
                <a:solidFill>
                  <a:srgbClr val="222222"/>
                </a:solidFill>
                <a:latin typeface="Helvetica Neue"/>
              </a:rPr>
              <a:t>According to the official, internationally recognised death toll, just 31 people died as an immediate result of Chernobyl while the UN estimates that only 50 deaths can be directly attributed to the disaster. In 2005, it predicted a further 4,000 might eventually die as a result of the radiation exposure.</a:t>
            </a:r>
          </a:p>
        </p:txBody>
      </p:sp>
      <p:sp>
        <p:nvSpPr>
          <p:cNvPr id="6" name="Rectangle 5">
            <a:extLst>
              <a:ext uri="{FF2B5EF4-FFF2-40B4-BE49-F238E27FC236}">
                <a16:creationId xmlns:a16="http://schemas.microsoft.com/office/drawing/2014/main" id="{871CFED0-E1C4-4330-B848-90DC13CCD011}"/>
              </a:ext>
            </a:extLst>
          </p:cNvPr>
          <p:cNvSpPr/>
          <p:nvPr/>
        </p:nvSpPr>
        <p:spPr>
          <a:xfrm>
            <a:off x="191029" y="8455265"/>
            <a:ext cx="6374158" cy="923330"/>
          </a:xfrm>
          <a:prstGeom prst="rect">
            <a:avLst/>
          </a:prstGeom>
        </p:spPr>
        <p:txBody>
          <a:bodyPr wrap="square">
            <a:spAutoFit/>
          </a:bodyPr>
          <a:lstStyle/>
          <a:p>
            <a:r>
              <a:rPr lang="en-GB" dirty="0">
                <a:hlinkClick r:id="rId10"/>
              </a:rPr>
              <a:t>https://www.bbc.com/future/article/20190725-will-we-ever-know-chernobyls-true-death-toll</a:t>
            </a:r>
            <a:endParaRPr lang="en-GB" dirty="0"/>
          </a:p>
          <a:p>
            <a:endParaRPr lang="en-GB" dirty="0"/>
          </a:p>
        </p:txBody>
      </p:sp>
      <p:pic>
        <p:nvPicPr>
          <p:cNvPr id="7" name="Picture 6">
            <a:extLst>
              <a:ext uri="{FF2B5EF4-FFF2-40B4-BE49-F238E27FC236}">
                <a16:creationId xmlns:a16="http://schemas.microsoft.com/office/drawing/2014/main" id="{835ACF62-CE2D-4140-A415-A768852EEA26}"/>
              </a:ext>
            </a:extLst>
          </p:cNvPr>
          <p:cNvPicPr>
            <a:picLocks noChangeAspect="1"/>
          </p:cNvPicPr>
          <p:nvPr/>
        </p:nvPicPr>
        <p:blipFill>
          <a:blip r:embed="rId11"/>
          <a:stretch>
            <a:fillRect/>
          </a:stretch>
        </p:blipFill>
        <p:spPr>
          <a:xfrm>
            <a:off x="4822694" y="22100"/>
            <a:ext cx="1953113" cy="1299708"/>
          </a:xfrm>
          <a:prstGeom prst="rect">
            <a:avLst/>
          </a:prstGeom>
        </p:spPr>
      </p:pic>
      <p:pic>
        <p:nvPicPr>
          <p:cNvPr id="8" name="Picture 7">
            <a:extLst>
              <a:ext uri="{FF2B5EF4-FFF2-40B4-BE49-F238E27FC236}">
                <a16:creationId xmlns:a16="http://schemas.microsoft.com/office/drawing/2014/main" id="{46377F5D-86D7-43FA-925D-D5F7FC8F0D31}"/>
              </a:ext>
            </a:extLst>
          </p:cNvPr>
          <p:cNvPicPr>
            <a:picLocks noChangeAspect="1"/>
          </p:cNvPicPr>
          <p:nvPr/>
        </p:nvPicPr>
        <p:blipFill>
          <a:blip r:embed="rId12"/>
          <a:stretch>
            <a:fillRect/>
          </a:stretch>
        </p:blipFill>
        <p:spPr>
          <a:xfrm>
            <a:off x="1" y="47346"/>
            <a:ext cx="1953113" cy="1274462"/>
          </a:xfrm>
          <a:prstGeom prst="rect">
            <a:avLst/>
          </a:prstGeom>
        </p:spPr>
      </p:pic>
      <p:sp>
        <p:nvSpPr>
          <p:cNvPr id="9" name="Rectangle 8">
            <a:extLst>
              <a:ext uri="{FF2B5EF4-FFF2-40B4-BE49-F238E27FC236}">
                <a16:creationId xmlns:a16="http://schemas.microsoft.com/office/drawing/2014/main" id="{FAF6C7DD-E06A-4CF4-86DE-43FDC7050BC8}"/>
              </a:ext>
            </a:extLst>
          </p:cNvPr>
          <p:cNvSpPr/>
          <p:nvPr/>
        </p:nvSpPr>
        <p:spPr>
          <a:xfrm>
            <a:off x="2331620" y="249557"/>
            <a:ext cx="2312299" cy="646331"/>
          </a:xfrm>
          <a:prstGeom prst="rect">
            <a:avLst/>
          </a:prstGeom>
        </p:spPr>
        <p:txBody>
          <a:bodyPr wrap="square">
            <a:spAutoFit/>
          </a:bodyPr>
          <a:lstStyle/>
          <a:p>
            <a:r>
              <a:rPr lang="en-GB" b="1" dirty="0">
                <a:solidFill>
                  <a:srgbClr val="222222"/>
                </a:solidFill>
                <a:latin typeface="inherit"/>
              </a:rPr>
              <a:t>Chernobyl nuclear power station disaster</a:t>
            </a:r>
            <a:endParaRPr lang="en-GB" dirty="0"/>
          </a:p>
        </p:txBody>
      </p:sp>
    </p:spTree>
    <p:extLst>
      <p:ext uri="{BB962C8B-B14F-4D97-AF65-F5344CB8AC3E}">
        <p14:creationId xmlns:p14="http://schemas.microsoft.com/office/powerpoint/2010/main" val="23644041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35F8D1F-0606-4B5E-92E0-DE97AA18EA10}"/>
              </a:ext>
            </a:extLst>
          </p:cNvPr>
          <p:cNvSpPr>
            <a:spLocks noGrp="1"/>
          </p:cNvSpPr>
          <p:nvPr>
            <p:ph idx="1"/>
          </p:nvPr>
        </p:nvSpPr>
        <p:spPr>
          <a:xfrm>
            <a:off x="354756" y="0"/>
            <a:ext cx="5915025" cy="6285266"/>
          </a:xfrm>
        </p:spPr>
        <p:txBody>
          <a:bodyPr/>
          <a:lstStyle/>
          <a:p>
            <a:r>
              <a:rPr lang="en-GB" dirty="0"/>
              <a:t>Nuclear power station disaster-Chernobyl </a:t>
            </a:r>
          </a:p>
          <a:p>
            <a:r>
              <a:rPr lang="en-GB" sz="1800" dirty="0"/>
              <a:t>Research what happened to Chernobyl power station and create a news article to explain what happened. Use the template below or design your own on the next page</a:t>
            </a:r>
          </a:p>
        </p:txBody>
      </p:sp>
      <p:pic>
        <p:nvPicPr>
          <p:cNvPr id="15" name="Picture 14">
            <a:extLst>
              <a:ext uri="{FF2B5EF4-FFF2-40B4-BE49-F238E27FC236}">
                <a16:creationId xmlns:a16="http://schemas.microsoft.com/office/drawing/2014/main" id="{0DCF1762-9050-40F6-9587-7C71CB873AA3}"/>
              </a:ext>
            </a:extLst>
          </p:cNvPr>
          <p:cNvPicPr>
            <a:picLocks noChangeAspect="1"/>
          </p:cNvPicPr>
          <p:nvPr/>
        </p:nvPicPr>
        <p:blipFill>
          <a:blip r:embed="rId2"/>
          <a:stretch>
            <a:fillRect/>
          </a:stretch>
        </p:blipFill>
        <p:spPr>
          <a:xfrm>
            <a:off x="354756" y="1373209"/>
            <a:ext cx="5950265" cy="8505229"/>
          </a:xfrm>
          <a:prstGeom prst="rect">
            <a:avLst/>
          </a:prstGeom>
        </p:spPr>
      </p:pic>
    </p:spTree>
    <p:extLst>
      <p:ext uri="{BB962C8B-B14F-4D97-AF65-F5344CB8AC3E}">
        <p14:creationId xmlns:p14="http://schemas.microsoft.com/office/powerpoint/2010/main" val="31942754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095D80-00DB-4313-921D-74DEA058F2D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C3368B8-2BD2-4D7A-84A2-0E8F9979D8C9}"/>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22567437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6707F8-3CD7-4E66-9EA9-64D1DB0DACF1}"/>
              </a:ext>
            </a:extLst>
          </p:cNvPr>
          <p:cNvSpPr>
            <a:spLocks noGrp="1"/>
          </p:cNvSpPr>
          <p:nvPr>
            <p:ph type="title"/>
          </p:nvPr>
        </p:nvSpPr>
        <p:spPr>
          <a:xfrm>
            <a:off x="298708" y="190501"/>
            <a:ext cx="5915025" cy="418598"/>
          </a:xfrm>
          <a:solidFill>
            <a:schemeClr val="accent6">
              <a:lumMod val="40000"/>
              <a:lumOff val="60000"/>
            </a:schemeClr>
          </a:solidFill>
          <a:ln>
            <a:solidFill>
              <a:schemeClr val="accent6">
                <a:lumMod val="60000"/>
                <a:lumOff val="40000"/>
              </a:schemeClr>
            </a:solidFill>
          </a:ln>
        </p:spPr>
        <p:txBody>
          <a:bodyPr>
            <a:normAutofit fontScale="90000"/>
          </a:bodyPr>
          <a:lstStyle/>
          <a:p>
            <a:r>
              <a:rPr lang="en-GB" dirty="0"/>
              <a:t>Watch the video</a:t>
            </a:r>
          </a:p>
        </p:txBody>
      </p:sp>
      <p:sp>
        <p:nvSpPr>
          <p:cNvPr id="3" name="Content Placeholder 2">
            <a:extLst>
              <a:ext uri="{FF2B5EF4-FFF2-40B4-BE49-F238E27FC236}">
                <a16:creationId xmlns:a16="http://schemas.microsoft.com/office/drawing/2014/main" id="{F36A68D6-325E-4764-A5D1-7A3FAECD9054}"/>
              </a:ext>
            </a:extLst>
          </p:cNvPr>
          <p:cNvSpPr>
            <a:spLocks noGrp="1"/>
          </p:cNvSpPr>
          <p:nvPr>
            <p:ph idx="1"/>
          </p:nvPr>
        </p:nvSpPr>
        <p:spPr>
          <a:xfrm>
            <a:off x="147638" y="1810367"/>
            <a:ext cx="6559292" cy="5009533"/>
          </a:xfrm>
        </p:spPr>
        <p:txBody>
          <a:bodyPr>
            <a:normAutofit/>
          </a:bodyPr>
          <a:lstStyle/>
          <a:p>
            <a:r>
              <a:rPr lang="en-GB" sz="1600" b="1" dirty="0"/>
              <a:t>It sounds like a pretty smelly source of light!</a:t>
            </a:r>
          </a:p>
          <a:p>
            <a:r>
              <a:rPr lang="en-GB" sz="1600" dirty="0"/>
              <a:t>But one man in Worcestershire has invented a special gas-lit street lamp that uses dog poo as fuel.</a:t>
            </a:r>
          </a:p>
          <a:p>
            <a:r>
              <a:rPr lang="en-GB" sz="1600" dirty="0"/>
              <a:t>Brian Harper made a special machine where people simply put their dog waste in to power the lamp!</a:t>
            </a:r>
          </a:p>
          <a:p>
            <a:r>
              <a:rPr lang="en-GB" sz="1600" b="1" dirty="0"/>
              <a:t>So how does it work?</a:t>
            </a:r>
          </a:p>
          <a:p>
            <a:r>
              <a:rPr lang="en-GB" sz="1600" dirty="0"/>
              <a:t>Once put into the lamp, the dog waste is broken down by microbes, producing methane which fuels the light. Brian says that ten small bags of poo could keep the light going for two hours each evening.</a:t>
            </a:r>
          </a:p>
          <a:p>
            <a:r>
              <a:rPr lang="en-GB" sz="1600" dirty="0"/>
              <a:t>It's the first dog-poo powered street lamp in the UK, and it also produces fertiliser!</a:t>
            </a:r>
          </a:p>
          <a:p>
            <a:r>
              <a:rPr lang="en-GB" sz="1600" dirty="0"/>
              <a:t>In many countries around the world, including Mongolia and Pakistan, animal dung is sometimes burned on fires to produce heat.</a:t>
            </a:r>
          </a:p>
          <a:p>
            <a:r>
              <a:rPr lang="en-GB" sz="1600" dirty="0"/>
              <a:t>It's an idea that's also become more accepted in the UK too.</a:t>
            </a:r>
          </a:p>
          <a:p>
            <a:r>
              <a:rPr lang="en-GB" sz="1600" dirty="0"/>
              <a:t>In 2014 Birmingham became the first place in the UK to </a:t>
            </a:r>
            <a:r>
              <a:rPr lang="en-GB" sz="1600" b="1" u="sng" dirty="0">
                <a:hlinkClick r:id="rId2"/>
              </a:rPr>
              <a:t>use poo to heat homes</a:t>
            </a:r>
            <a:r>
              <a:rPr lang="en-GB" sz="1600" dirty="0"/>
              <a:t>, in 2015 a </a:t>
            </a:r>
            <a:r>
              <a:rPr lang="en-GB" sz="1600" b="1" u="sng" dirty="0">
                <a:hlinkClick r:id="rId3"/>
              </a:rPr>
              <a:t>special machine that turned poo into water and electricity</a:t>
            </a:r>
            <a:r>
              <a:rPr lang="en-GB" sz="1600" dirty="0"/>
              <a:t> was invented, and in India, poo </a:t>
            </a:r>
            <a:r>
              <a:rPr lang="en-GB" sz="1600" b="1" u="sng" dirty="0">
                <a:hlinkClick r:id="rId4"/>
              </a:rPr>
              <a:t>has been used as charcoal, to heat homes.</a:t>
            </a:r>
            <a:endParaRPr lang="en-GB" sz="1600" dirty="0"/>
          </a:p>
        </p:txBody>
      </p:sp>
      <p:sp>
        <p:nvSpPr>
          <p:cNvPr id="4" name="Rectangle 3">
            <a:extLst>
              <a:ext uri="{FF2B5EF4-FFF2-40B4-BE49-F238E27FC236}">
                <a16:creationId xmlns:a16="http://schemas.microsoft.com/office/drawing/2014/main" id="{A1167232-6DD9-4E6C-9B70-80DBD61C4FF7}"/>
              </a:ext>
            </a:extLst>
          </p:cNvPr>
          <p:cNvSpPr/>
          <p:nvPr/>
        </p:nvSpPr>
        <p:spPr>
          <a:xfrm>
            <a:off x="298708" y="799598"/>
            <a:ext cx="6559292" cy="646331"/>
          </a:xfrm>
          <a:prstGeom prst="rect">
            <a:avLst/>
          </a:prstGeom>
        </p:spPr>
        <p:txBody>
          <a:bodyPr wrap="square">
            <a:spAutoFit/>
          </a:bodyPr>
          <a:lstStyle/>
          <a:p>
            <a:r>
              <a:rPr lang="en-GB" dirty="0">
                <a:hlinkClick r:id="rId5"/>
              </a:rPr>
              <a:t>https://www.bbc.co.uk/newsround/42542894</a:t>
            </a:r>
            <a:endParaRPr lang="en-GB" dirty="0"/>
          </a:p>
          <a:p>
            <a:endParaRPr lang="en-GB" dirty="0"/>
          </a:p>
        </p:txBody>
      </p:sp>
      <p:sp>
        <p:nvSpPr>
          <p:cNvPr id="5" name="Rectangle 4">
            <a:extLst>
              <a:ext uri="{FF2B5EF4-FFF2-40B4-BE49-F238E27FC236}">
                <a16:creationId xmlns:a16="http://schemas.microsoft.com/office/drawing/2014/main" id="{C273A910-60BD-4660-98D8-EE2616FD5205}"/>
              </a:ext>
            </a:extLst>
          </p:cNvPr>
          <p:cNvSpPr/>
          <p:nvPr/>
        </p:nvSpPr>
        <p:spPr>
          <a:xfrm>
            <a:off x="147638" y="1284457"/>
            <a:ext cx="4443412" cy="369332"/>
          </a:xfrm>
          <a:prstGeom prst="rect">
            <a:avLst/>
          </a:prstGeom>
        </p:spPr>
        <p:txBody>
          <a:bodyPr wrap="square">
            <a:spAutoFit/>
          </a:bodyPr>
          <a:lstStyle/>
          <a:p>
            <a:pPr fontAlgn="t"/>
            <a:r>
              <a:rPr lang="en-GB" b="1" dirty="0">
                <a:solidFill>
                  <a:srgbClr val="000000"/>
                </a:solidFill>
                <a:latin typeface="ReithSans"/>
              </a:rPr>
              <a:t>Could poo-power light your street?</a:t>
            </a:r>
            <a:endParaRPr lang="en-GB" b="1" i="0" dirty="0">
              <a:solidFill>
                <a:srgbClr val="000000"/>
              </a:solidFill>
              <a:effectLst/>
              <a:latin typeface="ReithSans"/>
            </a:endParaRPr>
          </a:p>
        </p:txBody>
      </p:sp>
      <p:sp>
        <p:nvSpPr>
          <p:cNvPr id="7" name="TextBox 6">
            <a:extLst>
              <a:ext uri="{FF2B5EF4-FFF2-40B4-BE49-F238E27FC236}">
                <a16:creationId xmlns:a16="http://schemas.microsoft.com/office/drawing/2014/main" id="{33539CB1-3E61-4371-B8CE-9765A365293E}"/>
              </a:ext>
            </a:extLst>
          </p:cNvPr>
          <p:cNvSpPr txBox="1"/>
          <p:nvPr/>
        </p:nvSpPr>
        <p:spPr>
          <a:xfrm>
            <a:off x="298708" y="6972300"/>
            <a:ext cx="6408222" cy="2585323"/>
          </a:xfrm>
          <a:prstGeom prst="rect">
            <a:avLst/>
          </a:prstGeom>
          <a:noFill/>
          <a:ln>
            <a:solidFill>
              <a:srgbClr val="00B050"/>
            </a:solidFill>
          </a:ln>
        </p:spPr>
        <p:txBody>
          <a:bodyPr wrap="square" rtlCol="0">
            <a:spAutoFit/>
          </a:bodyPr>
          <a:lstStyle/>
          <a:p>
            <a:r>
              <a:rPr lang="en-GB" dirty="0"/>
              <a:t>Who invented a special gas-lit street lamp?</a:t>
            </a:r>
          </a:p>
          <a:p>
            <a:endParaRPr lang="en-GB" dirty="0"/>
          </a:p>
          <a:p>
            <a:r>
              <a:rPr lang="en-GB" dirty="0"/>
              <a:t>How does the poo powered street lamp work?</a:t>
            </a:r>
          </a:p>
          <a:p>
            <a:endParaRPr lang="en-GB" dirty="0"/>
          </a:p>
          <a:p>
            <a:r>
              <a:rPr lang="en-GB" dirty="0"/>
              <a:t>Which other countries use animal poo (dung) </a:t>
            </a:r>
          </a:p>
          <a:p>
            <a:endParaRPr lang="en-GB" dirty="0"/>
          </a:p>
          <a:p>
            <a:r>
              <a:rPr lang="en-GB" dirty="0"/>
              <a:t>Where is poo being used to heat homes in the UK?</a:t>
            </a:r>
          </a:p>
          <a:p>
            <a:endParaRPr lang="en-GB" dirty="0"/>
          </a:p>
          <a:p>
            <a:endParaRPr lang="en-GB" dirty="0"/>
          </a:p>
        </p:txBody>
      </p:sp>
      <p:pic>
        <p:nvPicPr>
          <p:cNvPr id="8" name="Picture 7">
            <a:extLst>
              <a:ext uri="{FF2B5EF4-FFF2-40B4-BE49-F238E27FC236}">
                <a16:creationId xmlns:a16="http://schemas.microsoft.com/office/drawing/2014/main" id="{1F3B76B8-5E27-4E56-8674-F89538EA81A1}"/>
              </a:ext>
            </a:extLst>
          </p:cNvPr>
          <p:cNvPicPr>
            <a:picLocks noChangeAspect="1"/>
          </p:cNvPicPr>
          <p:nvPr/>
        </p:nvPicPr>
        <p:blipFill rotWithShape="1">
          <a:blip r:embed="rId6"/>
          <a:srcRect l="23889" t="31719" r="28611" b="18874"/>
          <a:stretch/>
        </p:blipFill>
        <p:spPr>
          <a:xfrm>
            <a:off x="4761170" y="761499"/>
            <a:ext cx="2084645" cy="1219091"/>
          </a:xfrm>
          <a:prstGeom prst="rect">
            <a:avLst/>
          </a:prstGeom>
        </p:spPr>
      </p:pic>
    </p:spTree>
    <p:extLst>
      <p:ext uri="{BB962C8B-B14F-4D97-AF65-F5344CB8AC3E}">
        <p14:creationId xmlns:p14="http://schemas.microsoft.com/office/powerpoint/2010/main" val="4698208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B802C2-0D5E-4943-858B-071A9C122DF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ED25EAD-E1DE-4558-B42F-46B06A646049}"/>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16AC4BBC-40FB-4BF8-A128-969C9FE7BAB4}"/>
              </a:ext>
            </a:extLst>
          </p:cNvPr>
          <p:cNvPicPr>
            <a:picLocks noChangeAspect="1"/>
          </p:cNvPicPr>
          <p:nvPr/>
        </p:nvPicPr>
        <p:blipFill rotWithShape="1">
          <a:blip r:embed="rId2"/>
          <a:srcRect l="9356" t="5136" r="6875"/>
          <a:stretch/>
        </p:blipFill>
        <p:spPr>
          <a:xfrm rot="5400000">
            <a:off x="64168" y="281112"/>
            <a:ext cx="5744828" cy="5252242"/>
          </a:xfrm>
          <a:prstGeom prst="rect">
            <a:avLst/>
          </a:prstGeom>
        </p:spPr>
      </p:pic>
      <p:pic>
        <p:nvPicPr>
          <p:cNvPr id="5" name="Picture 4">
            <a:extLst>
              <a:ext uri="{FF2B5EF4-FFF2-40B4-BE49-F238E27FC236}">
                <a16:creationId xmlns:a16="http://schemas.microsoft.com/office/drawing/2014/main" id="{25EBD0A5-ECE2-4A1F-94C2-C10B2EB89862}"/>
              </a:ext>
            </a:extLst>
          </p:cNvPr>
          <p:cNvPicPr>
            <a:picLocks noChangeAspect="1"/>
          </p:cNvPicPr>
          <p:nvPr/>
        </p:nvPicPr>
        <p:blipFill>
          <a:blip r:embed="rId3"/>
          <a:stretch>
            <a:fillRect/>
          </a:stretch>
        </p:blipFill>
        <p:spPr>
          <a:xfrm rot="5400000">
            <a:off x="1386317" y="4948662"/>
            <a:ext cx="3990992" cy="5652963"/>
          </a:xfrm>
          <a:prstGeom prst="rect">
            <a:avLst/>
          </a:prstGeom>
        </p:spPr>
      </p:pic>
      <p:sp>
        <p:nvSpPr>
          <p:cNvPr id="6" name="TextBox 5">
            <a:extLst>
              <a:ext uri="{FF2B5EF4-FFF2-40B4-BE49-F238E27FC236}">
                <a16:creationId xmlns:a16="http://schemas.microsoft.com/office/drawing/2014/main" id="{E7B230F1-20C5-4CCD-AEE3-9ADBE14BA691}"/>
              </a:ext>
            </a:extLst>
          </p:cNvPr>
          <p:cNvSpPr txBox="1"/>
          <p:nvPr/>
        </p:nvSpPr>
        <p:spPr>
          <a:xfrm rot="5400000">
            <a:off x="4214973" y="2395972"/>
            <a:ext cx="3617312" cy="830997"/>
          </a:xfrm>
          <a:prstGeom prst="rect">
            <a:avLst/>
          </a:prstGeom>
          <a:noFill/>
        </p:spPr>
        <p:txBody>
          <a:bodyPr wrap="square" rtlCol="0">
            <a:spAutoFit/>
          </a:bodyPr>
          <a:lstStyle/>
          <a:p>
            <a:r>
              <a:rPr lang="en-GB" sz="2400" dirty="0"/>
              <a:t>Renewable and non renewable energy</a:t>
            </a:r>
          </a:p>
        </p:txBody>
      </p:sp>
    </p:spTree>
    <p:extLst>
      <p:ext uri="{BB962C8B-B14F-4D97-AF65-F5344CB8AC3E}">
        <p14:creationId xmlns:p14="http://schemas.microsoft.com/office/powerpoint/2010/main" val="31223172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B30A9D35DFDF884B82A4544ED45C08FD" ma:contentTypeVersion="2" ma:contentTypeDescription="Create a new document." ma:contentTypeScope="" ma:versionID="32c2d0c99798f79de435da2b47924855">
  <xsd:schema xmlns:xsd="http://www.w3.org/2001/XMLSchema" xmlns:xs="http://www.w3.org/2001/XMLSchema" xmlns:p="http://schemas.microsoft.com/office/2006/metadata/properties" xmlns:ns2="dc2705bf-b7e0-47fd-a4d4-4aed414e9c7a" targetNamespace="http://schemas.microsoft.com/office/2006/metadata/properties" ma:root="true" ma:fieldsID="4d8aff297148e1aaf8be32d298b3afe2" ns2:_="">
    <xsd:import namespace="dc2705bf-b7e0-47fd-a4d4-4aed414e9c7a"/>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c2705bf-b7e0-47fd-a4d4-4aed414e9c7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7BDD100-49C9-4F61-A141-5E0BA5B94180}">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F6BB664D-4DA9-4FBB-B957-C55979084601}">
  <ds:schemaRefs>
    <ds:schemaRef ds:uri="http://schemas.microsoft.com/sharepoint/v3/contenttype/forms"/>
  </ds:schemaRefs>
</ds:datastoreItem>
</file>

<file path=customXml/itemProps3.xml><?xml version="1.0" encoding="utf-8"?>
<ds:datastoreItem xmlns:ds="http://schemas.openxmlformats.org/officeDocument/2006/customXml" ds:itemID="{BEC36F2C-1110-4834-9AEF-FDC5C71981C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c2705bf-b7e0-47fd-a4d4-4aed414e9c7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961</TotalTime>
  <Words>1042</Words>
  <Application>Microsoft Office PowerPoint</Application>
  <PresentationFormat>A4 Paper (210x297 mm)</PresentationFormat>
  <Paragraphs>82</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Watch the video</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Hannah Grant</dc:creator>
  <cp:lastModifiedBy>Hannah Grant</cp:lastModifiedBy>
  <cp:revision>81</cp:revision>
  <cp:lastPrinted>2021-01-12T14:35:22Z</cp:lastPrinted>
  <dcterms:created xsi:type="dcterms:W3CDTF">2020-12-29T11:22:28Z</dcterms:created>
  <dcterms:modified xsi:type="dcterms:W3CDTF">2021-02-04T14:15:03Z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0x010100B30A9D35DFDF884B82A4544ED45C08FD</vt:lpwstr>
  </property>
</Properties>
</file>