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charts/chart1.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68" r:id="rId3"/>
    <p:sldId id="269" r:id="rId4"/>
    <p:sldId id="267" r:id="rId5"/>
    <p:sldId id="270" r:id="rId6"/>
    <p:sldId id="273" r:id="rId7"/>
    <p:sldId id="275" r:id="rId8"/>
    <p:sldId id="276" r:id="rId9"/>
    <p:sldId id="277" r:id="rId10"/>
    <p:sldId id="274" r:id="rId11"/>
    <p:sldId id="278" r:id="rId1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5" d="100"/>
          <a:sy n="75" d="100"/>
        </p:scale>
        <p:origin x="15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Green</a:t>
            </a:r>
            <a:r>
              <a:rPr lang="en-US" baseline="0"/>
              <a:t> house gas producers</a:t>
            </a:r>
            <a:endParaRPr lang="en-US"/>
          </a:p>
        </c:rich>
      </c:tx>
      <c:layout>
        <c:manualLayout>
          <c:xMode val="edge"/>
          <c:yMode val="edge"/>
          <c:x val="0.11272404742510635"/>
          <c:y val="2.5123370160218712E-2"/>
        </c:manualLayout>
      </c:layout>
      <c:overlay val="0"/>
    </c:title>
    <c:autoTitleDeleted val="0"/>
    <c:plotArea>
      <c:layout/>
      <c:pieChart>
        <c:varyColors val="1"/>
        <c:ser>
          <c:idx val="0"/>
          <c:order val="0"/>
          <c:tx>
            <c:strRef>
              <c:f>Sheet1!$B$1</c:f>
              <c:strCache>
                <c:ptCount val="1"/>
                <c:pt idx="0">
                  <c:v>Percentage</c:v>
                </c:pt>
              </c:strCache>
            </c:strRef>
          </c:tx>
          <c:dPt>
            <c:idx val="0"/>
            <c:bubble3D val="0"/>
            <c:spPr>
              <a:solidFill>
                <a:schemeClr val="bg1"/>
              </a:solidFill>
              <a:ln>
                <a:solidFill>
                  <a:schemeClr val="tx1"/>
                </a:solidFill>
              </a:ln>
            </c:spPr>
            <c:extLst>
              <c:ext xmlns:c16="http://schemas.microsoft.com/office/drawing/2014/chart" uri="{C3380CC4-5D6E-409C-BE32-E72D297353CC}">
                <c16:uniqueId val="{00000001-01B9-49A8-83AC-3911F315C0EF}"/>
              </c:ext>
            </c:extLst>
          </c:dPt>
          <c:dPt>
            <c:idx val="1"/>
            <c:bubble3D val="0"/>
            <c:spPr>
              <a:solidFill>
                <a:schemeClr val="bg1"/>
              </a:solidFill>
              <a:ln>
                <a:solidFill>
                  <a:schemeClr val="tx1"/>
                </a:solidFill>
              </a:ln>
            </c:spPr>
            <c:extLst>
              <c:ext xmlns:c16="http://schemas.microsoft.com/office/drawing/2014/chart" uri="{C3380CC4-5D6E-409C-BE32-E72D297353CC}">
                <c16:uniqueId val="{00000003-01B9-49A8-83AC-3911F315C0EF}"/>
              </c:ext>
            </c:extLst>
          </c:dPt>
          <c:dPt>
            <c:idx val="2"/>
            <c:bubble3D val="0"/>
            <c:spPr>
              <a:solidFill>
                <a:schemeClr val="bg1"/>
              </a:solidFill>
              <a:ln>
                <a:solidFill>
                  <a:schemeClr val="tx1"/>
                </a:solidFill>
              </a:ln>
            </c:spPr>
            <c:extLst>
              <c:ext xmlns:c16="http://schemas.microsoft.com/office/drawing/2014/chart" uri="{C3380CC4-5D6E-409C-BE32-E72D297353CC}">
                <c16:uniqueId val="{00000005-01B9-49A8-83AC-3911F315C0EF}"/>
              </c:ext>
            </c:extLst>
          </c:dPt>
          <c:dPt>
            <c:idx val="3"/>
            <c:bubble3D val="0"/>
            <c:spPr>
              <a:solidFill>
                <a:schemeClr val="bg1"/>
              </a:solidFill>
              <a:ln>
                <a:solidFill>
                  <a:schemeClr val="tx1"/>
                </a:solidFill>
              </a:ln>
            </c:spPr>
            <c:extLst>
              <c:ext xmlns:c16="http://schemas.microsoft.com/office/drawing/2014/chart" uri="{C3380CC4-5D6E-409C-BE32-E72D297353CC}">
                <c16:uniqueId val="{00000007-01B9-49A8-83AC-3911F315C0EF}"/>
              </c:ext>
            </c:extLst>
          </c:dPt>
          <c:dPt>
            <c:idx val="4"/>
            <c:bubble3D val="0"/>
            <c:spPr>
              <a:solidFill>
                <a:schemeClr val="bg1"/>
              </a:solidFill>
              <a:ln>
                <a:solidFill>
                  <a:schemeClr val="tx1"/>
                </a:solidFill>
              </a:ln>
            </c:spPr>
            <c:extLst>
              <c:ext xmlns:c16="http://schemas.microsoft.com/office/drawing/2014/chart" uri="{C3380CC4-5D6E-409C-BE32-E72D297353CC}">
                <c16:uniqueId val="{00000009-01B9-49A8-83AC-3911F315C0EF}"/>
              </c:ext>
            </c:extLst>
          </c:dPt>
          <c:dPt>
            <c:idx val="5"/>
            <c:bubble3D val="0"/>
            <c:spPr>
              <a:solidFill>
                <a:schemeClr val="bg1"/>
              </a:solidFill>
              <a:ln>
                <a:solidFill>
                  <a:schemeClr val="tx1"/>
                </a:solidFill>
              </a:ln>
            </c:spPr>
            <c:extLst>
              <c:ext xmlns:c16="http://schemas.microsoft.com/office/drawing/2014/chart" uri="{C3380CC4-5D6E-409C-BE32-E72D297353CC}">
                <c16:uniqueId val="{0000000B-01B9-49A8-83AC-3911F315C0EF}"/>
              </c:ext>
            </c:extLst>
          </c:dPt>
          <c:dPt>
            <c:idx val="6"/>
            <c:bubble3D val="0"/>
            <c:spPr>
              <a:solidFill>
                <a:schemeClr val="bg1"/>
              </a:solidFill>
              <a:ln>
                <a:solidFill>
                  <a:schemeClr val="tx1"/>
                </a:solidFill>
              </a:ln>
            </c:spPr>
            <c:extLst>
              <c:ext xmlns:c16="http://schemas.microsoft.com/office/drawing/2014/chart" uri="{C3380CC4-5D6E-409C-BE32-E72D297353CC}">
                <c16:uniqueId val="{0000000D-01B9-49A8-83AC-3911F315C0EF}"/>
              </c:ext>
            </c:extLst>
          </c:dPt>
          <c:dPt>
            <c:idx val="7"/>
            <c:bubble3D val="0"/>
            <c:spPr>
              <a:solidFill>
                <a:schemeClr val="bg1"/>
              </a:solidFill>
              <a:ln>
                <a:solidFill>
                  <a:schemeClr val="tx1"/>
                </a:solidFill>
              </a:ln>
            </c:spPr>
            <c:extLst>
              <c:ext xmlns:c16="http://schemas.microsoft.com/office/drawing/2014/chart" uri="{C3380CC4-5D6E-409C-BE32-E72D297353CC}">
                <c16:uniqueId val="{0000000F-01B9-49A8-83AC-3911F315C0EF}"/>
              </c:ext>
            </c:extLst>
          </c:dPt>
          <c:cat>
            <c:strRef>
              <c:f>Sheet1!$A$2:$A$9</c:f>
              <c:strCache>
                <c:ptCount val="8"/>
                <c:pt idx="0">
                  <c:v>Transportation fuels (e.g.petrol)</c:v>
                </c:pt>
                <c:pt idx="1">
                  <c:v>Industrial processes (e.g. factories)</c:v>
                </c:pt>
                <c:pt idx="2">
                  <c:v>Agricultural by- products (e.g. cows )</c:v>
                </c:pt>
                <c:pt idx="3">
                  <c:v>Fossil fuel retrieval, processing &amp; distribution</c:v>
                </c:pt>
                <c:pt idx="4">
                  <c:v>Residential and commercial (homes and offices)</c:v>
                </c:pt>
                <c:pt idx="5">
                  <c:v>Land use and biomass burning</c:v>
                </c:pt>
                <c:pt idx="6">
                  <c:v>Waste disposal and treatment (e.g. landfill, incineration)</c:v>
                </c:pt>
                <c:pt idx="7">
                  <c:v>Power stations</c:v>
                </c:pt>
              </c:strCache>
            </c:strRef>
          </c:cat>
          <c:val>
            <c:numRef>
              <c:f>Sheet1!$B$2:$B$9</c:f>
              <c:numCache>
                <c:formatCode>0%</c:formatCode>
                <c:ptCount val="8"/>
                <c:pt idx="0">
                  <c:v>0.14000000000000001</c:v>
                </c:pt>
                <c:pt idx="1">
                  <c:v>0.17</c:v>
                </c:pt>
                <c:pt idx="2">
                  <c:v>0.13</c:v>
                </c:pt>
                <c:pt idx="3">
                  <c:v>0.11</c:v>
                </c:pt>
                <c:pt idx="4">
                  <c:v>0.1</c:v>
                </c:pt>
                <c:pt idx="5">
                  <c:v>0.1</c:v>
                </c:pt>
                <c:pt idx="6">
                  <c:v>0.04</c:v>
                </c:pt>
                <c:pt idx="7">
                  <c:v>0.21</c:v>
                </c:pt>
              </c:numCache>
            </c:numRef>
          </c:val>
          <c:extLst>
            <c:ext xmlns:c16="http://schemas.microsoft.com/office/drawing/2014/chart" uri="{C3380CC4-5D6E-409C-BE32-E72D297353CC}">
              <c16:uniqueId val="{00000010-01B9-49A8-83AC-3911F315C0EF}"/>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64124068543156243"/>
          <c:y val="3.8041456626767424E-2"/>
          <c:w val="0.33806968956466643"/>
          <c:h val="0.96195854337323261"/>
        </c:manualLayout>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02/02/2021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8k9v9q/revision/1#:~:text=Different%20energy%20resources%20%20%20%20Energy%20resource,%20Very%20low%20%205%20more%20rows%20"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programmes/p091vjxq" TargetMode="External"/><Relationship Id="rId2" Type="http://schemas.openxmlformats.org/officeDocument/2006/relationships/hyperlink" Target="https://www.bbc.co.uk/programmes/p08xc32c"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2031325"/>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https://www.bbc.co.uk/bitesize/guides/z8k9v9q/revision/1#:~:text=Different%20energy%20resources%20%20%20%20Energy%20resource,%20Very%20low%20%205%20more%20rows%20</a:t>
            </a:r>
            <a:r>
              <a:rPr lang="en-GB" b="1" dirty="0"/>
              <a:t> </a:t>
            </a:r>
          </a:p>
          <a:p>
            <a:r>
              <a:rPr lang="en-GB" b="1" dirty="0"/>
              <a:t>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86241" y="-130941"/>
            <a:ext cx="6724649" cy="461665"/>
          </a:xfrm>
          <a:prstGeom prst="rect">
            <a:avLst/>
          </a:prstGeom>
          <a:noFill/>
        </p:spPr>
        <p:txBody>
          <a:bodyPr wrap="square" lIns="91440" tIns="45720" rIns="91440" bIns="45720">
            <a:spAutoFit/>
          </a:bodyPr>
          <a:lstStyle/>
          <a:p>
            <a:pPr algn="ctr"/>
            <a:r>
              <a:rPr lang="en-US" sz="2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Energy resources and global warming</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700412" y="2599586"/>
            <a:ext cx="1552059" cy="1073605"/>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4071" y="2653978"/>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163770" y="3777220"/>
            <a:ext cx="6491030" cy="2308324"/>
          </a:xfrm>
          <a:prstGeom prst="rect">
            <a:avLst/>
          </a:prstGeom>
          <a:noFill/>
          <a:ln>
            <a:solidFill>
              <a:schemeClr val="tx1"/>
            </a:solidFill>
          </a:ln>
        </p:spPr>
        <p:txBody>
          <a:bodyPr wrap="square" rtlCol="0">
            <a:spAutoFit/>
          </a:bodyPr>
          <a:lstStyle/>
          <a:p>
            <a:pPr marL="342900" indent="-342900">
              <a:buFont typeface="+mj-lt"/>
              <a:buAutoNum type="arabicPeriod"/>
            </a:pPr>
            <a:r>
              <a:rPr lang="en-GB" dirty="0"/>
              <a:t>What are the energy transfers in hydroelectricity?</a:t>
            </a:r>
          </a:p>
          <a:p>
            <a:pPr marL="342900" indent="-342900">
              <a:buFont typeface="+mj-lt"/>
              <a:buAutoNum type="arabicPeriod"/>
            </a:pPr>
            <a:endParaRPr lang="en-GB" dirty="0"/>
          </a:p>
          <a:p>
            <a:pPr marL="342900" indent="-342900">
              <a:buFont typeface="+mj-lt"/>
              <a:buAutoNum type="arabicPeriod"/>
            </a:pPr>
            <a:r>
              <a:rPr lang="en-GB" dirty="0"/>
              <a:t>What energy type is stored in a battery?</a:t>
            </a:r>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r>
              <a:rPr lang="en-GB" dirty="0"/>
              <a:t>Give an advantage and disadvantage of nuclear power</a:t>
            </a:r>
          </a:p>
          <a:p>
            <a:pPr marL="800100" lvl="1" indent="-342900">
              <a:buFont typeface="Arial" panose="020B0604020202020204" pitchFamily="34" charset="0"/>
              <a:buChar char="•"/>
            </a:pPr>
            <a:r>
              <a:rPr lang="en-GB" dirty="0"/>
              <a:t>Advantage:</a:t>
            </a:r>
          </a:p>
          <a:p>
            <a:pPr marL="800100" lvl="1" indent="-342900">
              <a:buFont typeface="Arial" panose="020B0604020202020204" pitchFamily="34" charset="0"/>
              <a:buChar char="•"/>
            </a:pPr>
            <a:r>
              <a:rPr lang="en-GB" dirty="0"/>
              <a:t>Disadvantage:</a:t>
            </a:r>
          </a:p>
        </p:txBody>
      </p:sp>
      <p:sp>
        <p:nvSpPr>
          <p:cNvPr id="4" name="TextBox 3">
            <a:extLst>
              <a:ext uri="{FF2B5EF4-FFF2-40B4-BE49-F238E27FC236}">
                <a16:creationId xmlns:a16="http://schemas.microsoft.com/office/drawing/2014/main" id="{19F4DE84-9A0F-4805-82E9-6550CBD8C39F}"/>
              </a:ext>
            </a:extLst>
          </p:cNvPr>
          <p:cNvSpPr txBox="1"/>
          <p:nvPr/>
        </p:nvSpPr>
        <p:spPr>
          <a:xfrm>
            <a:off x="266700" y="6293601"/>
            <a:ext cx="6108700" cy="381000"/>
          </a:xfrm>
          <a:prstGeom prst="rect">
            <a:avLst/>
          </a:prstGeom>
          <a:solidFill>
            <a:srgbClr val="92D050"/>
          </a:solidFill>
        </p:spPr>
        <p:txBody>
          <a:bodyPr wrap="square" rtlCol="0">
            <a:spAutoFit/>
          </a:bodyPr>
          <a:lstStyle/>
          <a:p>
            <a:r>
              <a:rPr lang="en-GB" dirty="0"/>
              <a:t>Match the energy resource with it’s picture</a:t>
            </a:r>
          </a:p>
        </p:txBody>
      </p:sp>
      <p:pic>
        <p:nvPicPr>
          <p:cNvPr id="8" name="Picture 7">
            <a:extLst>
              <a:ext uri="{FF2B5EF4-FFF2-40B4-BE49-F238E27FC236}">
                <a16:creationId xmlns:a16="http://schemas.microsoft.com/office/drawing/2014/main" id="{DB6FEB11-F821-45DF-8D1F-8F997ADEDF5F}"/>
              </a:ext>
            </a:extLst>
          </p:cNvPr>
          <p:cNvPicPr>
            <a:picLocks noChangeAspect="1"/>
          </p:cNvPicPr>
          <p:nvPr/>
        </p:nvPicPr>
        <p:blipFill>
          <a:blip r:embed="rId4"/>
          <a:stretch>
            <a:fillRect/>
          </a:stretch>
        </p:blipFill>
        <p:spPr>
          <a:xfrm>
            <a:off x="4038600" y="6762568"/>
            <a:ext cx="1308100" cy="1019700"/>
          </a:xfrm>
          <a:prstGeom prst="rect">
            <a:avLst/>
          </a:prstGeom>
        </p:spPr>
      </p:pic>
      <p:pic>
        <p:nvPicPr>
          <p:cNvPr id="9" name="Picture 8">
            <a:extLst>
              <a:ext uri="{FF2B5EF4-FFF2-40B4-BE49-F238E27FC236}">
                <a16:creationId xmlns:a16="http://schemas.microsoft.com/office/drawing/2014/main" id="{936378C8-49EA-49C0-8FF2-A707798E8072}"/>
              </a:ext>
            </a:extLst>
          </p:cNvPr>
          <p:cNvPicPr>
            <a:picLocks noChangeAspect="1"/>
          </p:cNvPicPr>
          <p:nvPr/>
        </p:nvPicPr>
        <p:blipFill>
          <a:blip r:embed="rId5"/>
          <a:stretch>
            <a:fillRect/>
          </a:stretch>
        </p:blipFill>
        <p:spPr>
          <a:xfrm>
            <a:off x="4037013" y="7825785"/>
            <a:ext cx="1309687" cy="871537"/>
          </a:xfrm>
          <a:prstGeom prst="rect">
            <a:avLst/>
          </a:prstGeom>
        </p:spPr>
      </p:pic>
      <p:pic>
        <p:nvPicPr>
          <p:cNvPr id="10" name="Picture 9">
            <a:extLst>
              <a:ext uri="{FF2B5EF4-FFF2-40B4-BE49-F238E27FC236}">
                <a16:creationId xmlns:a16="http://schemas.microsoft.com/office/drawing/2014/main" id="{9499D6E1-5DFC-4321-BC4A-96A67BE8B93C}"/>
              </a:ext>
            </a:extLst>
          </p:cNvPr>
          <p:cNvPicPr>
            <a:picLocks noChangeAspect="1"/>
          </p:cNvPicPr>
          <p:nvPr/>
        </p:nvPicPr>
        <p:blipFill>
          <a:blip r:embed="rId6"/>
          <a:stretch>
            <a:fillRect/>
          </a:stretch>
        </p:blipFill>
        <p:spPr>
          <a:xfrm>
            <a:off x="4043187" y="8905379"/>
            <a:ext cx="1314450" cy="736092"/>
          </a:xfrm>
          <a:prstGeom prst="rect">
            <a:avLst/>
          </a:prstGeom>
        </p:spPr>
      </p:pic>
      <p:sp>
        <p:nvSpPr>
          <p:cNvPr id="11" name="Rectangle 10">
            <a:extLst>
              <a:ext uri="{FF2B5EF4-FFF2-40B4-BE49-F238E27FC236}">
                <a16:creationId xmlns:a16="http://schemas.microsoft.com/office/drawing/2014/main" id="{9EAD9385-9388-422C-8762-CBF6801DB2D3}"/>
              </a:ext>
            </a:extLst>
          </p:cNvPr>
          <p:cNvSpPr/>
          <p:nvPr/>
        </p:nvSpPr>
        <p:spPr>
          <a:xfrm>
            <a:off x="571500" y="6882147"/>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Tidal</a:t>
            </a:r>
          </a:p>
        </p:txBody>
      </p:sp>
      <p:sp>
        <p:nvSpPr>
          <p:cNvPr id="12" name="Rectangle 11">
            <a:extLst>
              <a:ext uri="{FF2B5EF4-FFF2-40B4-BE49-F238E27FC236}">
                <a16:creationId xmlns:a16="http://schemas.microsoft.com/office/drawing/2014/main" id="{2609A2EE-79E0-4C16-AED5-4137F4E1A108}"/>
              </a:ext>
            </a:extLst>
          </p:cNvPr>
          <p:cNvSpPr/>
          <p:nvPr/>
        </p:nvSpPr>
        <p:spPr>
          <a:xfrm>
            <a:off x="571500" y="9071408"/>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Hydroelectric</a:t>
            </a:r>
          </a:p>
        </p:txBody>
      </p:sp>
      <p:sp>
        <p:nvSpPr>
          <p:cNvPr id="13" name="Rectangle 12">
            <a:extLst>
              <a:ext uri="{FF2B5EF4-FFF2-40B4-BE49-F238E27FC236}">
                <a16:creationId xmlns:a16="http://schemas.microsoft.com/office/drawing/2014/main" id="{8FFE6929-0C0B-423A-A1DE-541BB6FB14EF}"/>
              </a:ext>
            </a:extLst>
          </p:cNvPr>
          <p:cNvSpPr/>
          <p:nvPr/>
        </p:nvSpPr>
        <p:spPr>
          <a:xfrm>
            <a:off x="571500" y="7947758"/>
            <a:ext cx="1511300" cy="4040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Geothermal</a:t>
            </a:r>
          </a:p>
        </p:txBody>
      </p:sp>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4476-2102-4A97-9D6D-DC19F05B0B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3E596C-CA8D-432E-8644-9FDF394D748B}"/>
              </a:ext>
            </a:extLst>
          </p:cNvPr>
          <p:cNvSpPr>
            <a:spLocks noGrp="1"/>
          </p:cNvSpPr>
          <p:nvPr>
            <p:ph idx="1"/>
          </p:nvPr>
        </p:nvSpPr>
        <p:spPr/>
        <p:txBody>
          <a:bodyPr/>
          <a:lstStyle/>
          <a:p>
            <a:endParaRPr lang="en-GB" dirty="0"/>
          </a:p>
        </p:txBody>
      </p:sp>
      <p:pic>
        <p:nvPicPr>
          <p:cNvPr id="8" name="Picture 7">
            <a:extLst>
              <a:ext uri="{FF2B5EF4-FFF2-40B4-BE49-F238E27FC236}">
                <a16:creationId xmlns:a16="http://schemas.microsoft.com/office/drawing/2014/main" id="{0AB3A21F-1277-4B0E-BFAC-2FBAB4112A5F}"/>
              </a:ext>
            </a:extLst>
          </p:cNvPr>
          <p:cNvPicPr>
            <a:picLocks noChangeAspect="1"/>
          </p:cNvPicPr>
          <p:nvPr/>
        </p:nvPicPr>
        <p:blipFill rotWithShape="1">
          <a:blip r:embed="rId2"/>
          <a:srcRect l="6875" t="14921" r="23333" b="6522"/>
          <a:stretch/>
        </p:blipFill>
        <p:spPr>
          <a:xfrm rot="5400000">
            <a:off x="-1674513" y="1844975"/>
            <a:ext cx="9873649" cy="6248400"/>
          </a:xfrm>
          <a:prstGeom prst="rect">
            <a:avLst/>
          </a:prstGeom>
        </p:spPr>
      </p:pic>
      <p:sp>
        <p:nvSpPr>
          <p:cNvPr id="10" name="TextBox 9">
            <a:extLst>
              <a:ext uri="{FF2B5EF4-FFF2-40B4-BE49-F238E27FC236}">
                <a16:creationId xmlns:a16="http://schemas.microsoft.com/office/drawing/2014/main" id="{1DB8BE27-A1D6-4FE8-94E5-EC4C32ED563E}"/>
              </a:ext>
            </a:extLst>
          </p:cNvPr>
          <p:cNvSpPr txBox="1"/>
          <p:nvPr/>
        </p:nvSpPr>
        <p:spPr>
          <a:xfrm rot="5400000">
            <a:off x="4628079" y="2077926"/>
            <a:ext cx="3624260" cy="523220"/>
          </a:xfrm>
          <a:prstGeom prst="rect">
            <a:avLst/>
          </a:prstGeom>
          <a:noFill/>
        </p:spPr>
        <p:txBody>
          <a:bodyPr wrap="square" rtlCol="0">
            <a:spAutoFit/>
          </a:bodyPr>
          <a:lstStyle/>
          <a:p>
            <a:r>
              <a:rPr lang="en-GB" sz="2800" dirty="0">
                <a:solidFill>
                  <a:srgbClr val="FF0000"/>
                </a:solidFill>
              </a:rPr>
              <a:t>Energy resources table</a:t>
            </a:r>
          </a:p>
        </p:txBody>
      </p:sp>
    </p:spTree>
    <p:extLst>
      <p:ext uri="{BB962C8B-B14F-4D97-AF65-F5344CB8AC3E}">
        <p14:creationId xmlns:p14="http://schemas.microsoft.com/office/powerpoint/2010/main" val="891930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EB14F-20B7-4168-8717-C8ED60F9CDA6}"/>
              </a:ext>
            </a:extLst>
          </p:cNvPr>
          <p:cNvSpPr>
            <a:spLocks noGrp="1"/>
          </p:cNvSpPr>
          <p:nvPr>
            <p:ph type="title"/>
          </p:nvPr>
        </p:nvSpPr>
        <p:spPr>
          <a:xfrm>
            <a:off x="261937" y="277405"/>
            <a:ext cx="6519863" cy="1385122"/>
          </a:xfrm>
          <a:solidFill>
            <a:srgbClr val="92D050"/>
          </a:solidFill>
        </p:spPr>
        <p:txBody>
          <a:bodyPr>
            <a:normAutofit/>
          </a:bodyPr>
          <a:lstStyle/>
          <a:p>
            <a:r>
              <a:rPr lang="en-GB" sz="2000" dirty="0"/>
              <a:t>Pick 1 non-renewable energy resource and 3 renewable energy resources and fill in the cards below using the information from the table</a:t>
            </a:r>
          </a:p>
        </p:txBody>
      </p:sp>
      <p:sp>
        <p:nvSpPr>
          <p:cNvPr id="3" name="Content Placeholder 2">
            <a:extLst>
              <a:ext uri="{FF2B5EF4-FFF2-40B4-BE49-F238E27FC236}">
                <a16:creationId xmlns:a16="http://schemas.microsoft.com/office/drawing/2014/main" id="{A34C8719-24AC-4608-BEF2-3DB472784B71}"/>
              </a:ext>
            </a:extLst>
          </p:cNvPr>
          <p:cNvSpPr>
            <a:spLocks noGrp="1"/>
          </p:cNvSpPr>
          <p:nvPr>
            <p:ph idx="1"/>
          </p:nvPr>
        </p:nvSpPr>
        <p:spPr>
          <a:xfrm>
            <a:off x="866775" y="3139570"/>
            <a:ext cx="5915025" cy="6285266"/>
          </a:xfrm>
        </p:spPr>
        <p:txBody>
          <a:bodyPr/>
          <a:lstStyle/>
          <a:p>
            <a:endParaRPr lang="en-GB"/>
          </a:p>
        </p:txBody>
      </p:sp>
      <p:pic>
        <p:nvPicPr>
          <p:cNvPr id="5" name="Picture 4">
            <a:extLst>
              <a:ext uri="{FF2B5EF4-FFF2-40B4-BE49-F238E27FC236}">
                <a16:creationId xmlns:a16="http://schemas.microsoft.com/office/drawing/2014/main" id="{A6FF98F7-814D-4E30-9A72-973539079BB1}"/>
              </a:ext>
            </a:extLst>
          </p:cNvPr>
          <p:cNvPicPr>
            <a:picLocks noChangeAspect="1"/>
          </p:cNvPicPr>
          <p:nvPr/>
        </p:nvPicPr>
        <p:blipFill rotWithShape="1">
          <a:blip r:embed="rId2"/>
          <a:srcRect l="6875" t="17391" r="24167" b="6028"/>
          <a:stretch/>
        </p:blipFill>
        <p:spPr>
          <a:xfrm>
            <a:off x="471485" y="2123989"/>
            <a:ext cx="5915025" cy="3693169"/>
          </a:xfrm>
          <a:prstGeom prst="rect">
            <a:avLst/>
          </a:prstGeom>
        </p:spPr>
      </p:pic>
      <p:pic>
        <p:nvPicPr>
          <p:cNvPr id="6" name="Picture 5">
            <a:extLst>
              <a:ext uri="{FF2B5EF4-FFF2-40B4-BE49-F238E27FC236}">
                <a16:creationId xmlns:a16="http://schemas.microsoft.com/office/drawing/2014/main" id="{66930ED3-9881-4AF0-A49C-E6BD099312B0}"/>
              </a:ext>
            </a:extLst>
          </p:cNvPr>
          <p:cNvPicPr>
            <a:picLocks noChangeAspect="1"/>
          </p:cNvPicPr>
          <p:nvPr/>
        </p:nvPicPr>
        <p:blipFill rotWithShape="1">
          <a:blip r:embed="rId2"/>
          <a:srcRect l="6875" t="17391" r="24167" b="6028"/>
          <a:stretch/>
        </p:blipFill>
        <p:spPr>
          <a:xfrm>
            <a:off x="471485" y="5935426"/>
            <a:ext cx="5915025" cy="3693169"/>
          </a:xfrm>
          <a:prstGeom prst="rect">
            <a:avLst/>
          </a:prstGeom>
        </p:spPr>
      </p:pic>
    </p:spTree>
    <p:extLst>
      <p:ext uri="{BB962C8B-B14F-4D97-AF65-F5344CB8AC3E}">
        <p14:creationId xmlns:p14="http://schemas.microsoft.com/office/powerpoint/2010/main" val="746404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A280-4536-4C67-8078-B74C8A8574D3}"/>
              </a:ext>
            </a:extLst>
          </p:cNvPr>
          <p:cNvSpPr>
            <a:spLocks noGrp="1"/>
          </p:cNvSpPr>
          <p:nvPr>
            <p:ph type="title"/>
          </p:nvPr>
        </p:nvSpPr>
        <p:spPr>
          <a:xfrm>
            <a:off x="1" y="0"/>
            <a:ext cx="6858000" cy="1238250"/>
          </a:xfrm>
          <a:solidFill>
            <a:srgbClr val="92D050"/>
          </a:solidFill>
        </p:spPr>
        <p:txBody>
          <a:bodyPr>
            <a:normAutofit/>
          </a:bodyPr>
          <a:lstStyle/>
          <a:p>
            <a:r>
              <a:rPr lang="en-GB" dirty="0"/>
              <a:t>Use the information from the table to answer the following questions:</a:t>
            </a:r>
          </a:p>
        </p:txBody>
      </p:sp>
      <p:sp>
        <p:nvSpPr>
          <p:cNvPr id="3" name="Content Placeholder 2">
            <a:extLst>
              <a:ext uri="{FF2B5EF4-FFF2-40B4-BE49-F238E27FC236}">
                <a16:creationId xmlns:a16="http://schemas.microsoft.com/office/drawing/2014/main" id="{90DE2C85-12EB-46A7-84AD-DEB2ED6C2D3E}"/>
              </a:ext>
            </a:extLst>
          </p:cNvPr>
          <p:cNvSpPr>
            <a:spLocks noGrp="1"/>
          </p:cNvSpPr>
          <p:nvPr>
            <p:ph idx="1"/>
          </p:nvPr>
        </p:nvSpPr>
        <p:spPr>
          <a:xfrm>
            <a:off x="166688" y="1238251"/>
            <a:ext cx="6691312" cy="4167896"/>
          </a:xfrm>
        </p:spPr>
        <p:txBody>
          <a:bodyPr>
            <a:normAutofit/>
          </a:bodyPr>
          <a:lstStyle/>
          <a:p>
            <a:pPr marL="457200" indent="-457200">
              <a:lnSpc>
                <a:spcPct val="150000"/>
              </a:lnSpc>
              <a:buFont typeface="+mj-lt"/>
              <a:buAutoNum type="arabicPeriod"/>
            </a:pPr>
            <a:r>
              <a:rPr lang="en-GB" sz="1800" dirty="0"/>
              <a:t>The energy resource which gives the largest power output is………………….</a:t>
            </a:r>
          </a:p>
          <a:p>
            <a:pPr marL="457200" indent="-457200">
              <a:lnSpc>
                <a:spcPct val="150000"/>
              </a:lnSpc>
              <a:buFont typeface="+mj-lt"/>
              <a:buAutoNum type="arabicPeriod"/>
            </a:pPr>
            <a:r>
              <a:rPr lang="en-GB" sz="1800" dirty="0"/>
              <a:t>The most expensive energy resources to build are ………………………………………………………………………………………….</a:t>
            </a:r>
          </a:p>
          <a:p>
            <a:pPr marL="457200" indent="-457200">
              <a:lnSpc>
                <a:spcPct val="150000"/>
              </a:lnSpc>
              <a:buFont typeface="+mj-lt"/>
              <a:buAutoNum type="arabicPeriod"/>
            </a:pPr>
            <a:r>
              <a:rPr lang="en-GB" sz="1800" dirty="0"/>
              <a:t>The least polluting energy resources are …………………………………………………………………………………………..</a:t>
            </a:r>
          </a:p>
          <a:p>
            <a:pPr marL="457200" indent="-457200">
              <a:lnSpc>
                <a:spcPct val="150000"/>
              </a:lnSpc>
              <a:buFont typeface="+mj-lt"/>
              <a:buAutoNum type="arabicPeriod"/>
            </a:pPr>
            <a:r>
              <a:rPr lang="en-GB" sz="1800" dirty="0"/>
              <a:t>The most dangerous energy resource is ……………………………..</a:t>
            </a:r>
          </a:p>
          <a:p>
            <a:pPr marL="457200" indent="-457200">
              <a:lnSpc>
                <a:spcPct val="150000"/>
              </a:lnSpc>
              <a:buFont typeface="+mj-lt"/>
              <a:buAutoNum type="arabicPeriod"/>
            </a:pPr>
            <a:r>
              <a:rPr lang="en-GB" sz="1800" dirty="0"/>
              <a:t>The most reliable energy resources are ………………………………………………………………................................</a:t>
            </a:r>
          </a:p>
        </p:txBody>
      </p:sp>
      <p:sp>
        <p:nvSpPr>
          <p:cNvPr id="4" name="TextBox 3">
            <a:extLst>
              <a:ext uri="{FF2B5EF4-FFF2-40B4-BE49-F238E27FC236}">
                <a16:creationId xmlns:a16="http://schemas.microsoft.com/office/drawing/2014/main" id="{A8B7E603-84C6-40E3-9315-2B2B466F8B77}"/>
              </a:ext>
            </a:extLst>
          </p:cNvPr>
          <p:cNvSpPr txBox="1"/>
          <p:nvPr/>
        </p:nvSpPr>
        <p:spPr>
          <a:xfrm>
            <a:off x="297656" y="5406147"/>
            <a:ext cx="6262688" cy="3927357"/>
          </a:xfrm>
          <a:prstGeom prst="rect">
            <a:avLst/>
          </a:prstGeom>
          <a:noFill/>
          <a:ln>
            <a:solidFill>
              <a:schemeClr val="accent1"/>
            </a:solidFill>
          </a:ln>
        </p:spPr>
        <p:txBody>
          <a:bodyPr wrap="square" rtlCol="0">
            <a:spAutoFit/>
          </a:bodyPr>
          <a:lstStyle/>
          <a:p>
            <a:r>
              <a:rPr lang="en-GB" dirty="0"/>
              <a:t>Imagine you are in charge of the energy resources in the UK</a:t>
            </a:r>
          </a:p>
          <a:p>
            <a:endParaRPr lang="en-GB" dirty="0"/>
          </a:p>
          <a:p>
            <a:r>
              <a:rPr lang="en-GB" dirty="0">
                <a:solidFill>
                  <a:srgbClr val="FF0000"/>
                </a:solidFill>
              </a:rPr>
              <a:t>Which 3 would you use to provide electricity for the UK</a:t>
            </a:r>
          </a:p>
          <a:p>
            <a:r>
              <a:rPr lang="en-GB" dirty="0">
                <a:solidFill>
                  <a:srgbClr val="FF0000"/>
                </a:solidFill>
              </a:rPr>
              <a:t>Give reasons for your answers</a:t>
            </a:r>
          </a:p>
          <a:p>
            <a:endParaRPr lang="en-GB" dirty="0"/>
          </a:p>
          <a:p>
            <a:pPr marL="342900" indent="-342900">
              <a:lnSpc>
                <a:spcPct val="150000"/>
              </a:lnSpc>
              <a:buFont typeface="+mj-lt"/>
              <a:buAutoNum type="arabicPeriod"/>
            </a:pPr>
            <a:r>
              <a:rPr lang="en-GB" dirty="0"/>
              <a:t> _____________ because………………………………………….. ……………………………………………………………………………………</a:t>
            </a:r>
          </a:p>
          <a:p>
            <a:pPr marL="342900" indent="-342900">
              <a:lnSpc>
                <a:spcPct val="150000"/>
              </a:lnSpc>
              <a:buFont typeface="+mj-lt"/>
              <a:buAutoNum type="arabicPeriod"/>
            </a:pPr>
            <a:r>
              <a:rPr lang="en-GB" dirty="0"/>
              <a:t>_____________ because………………………………………….</a:t>
            </a:r>
          </a:p>
          <a:p>
            <a:pPr>
              <a:lnSpc>
                <a:spcPct val="150000"/>
              </a:lnSpc>
            </a:pPr>
            <a:r>
              <a:rPr lang="en-GB" dirty="0"/>
              <a:t>     ……………………………………………………………………………………</a:t>
            </a:r>
          </a:p>
          <a:p>
            <a:pPr>
              <a:lnSpc>
                <a:spcPct val="150000"/>
              </a:lnSpc>
            </a:pPr>
            <a:r>
              <a:rPr lang="en-GB" dirty="0"/>
              <a:t>3.   _____________ because …………………………………………..</a:t>
            </a:r>
          </a:p>
          <a:p>
            <a:pPr>
              <a:lnSpc>
                <a:spcPct val="150000"/>
              </a:lnSpc>
            </a:pPr>
            <a:r>
              <a:rPr lang="en-GB" dirty="0"/>
              <a:t>      ……………………………………………………………………………………</a:t>
            </a:r>
          </a:p>
        </p:txBody>
      </p:sp>
    </p:spTree>
    <p:extLst>
      <p:ext uri="{BB962C8B-B14F-4D97-AF65-F5344CB8AC3E}">
        <p14:creationId xmlns:p14="http://schemas.microsoft.com/office/powerpoint/2010/main" val="1239631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3653E-BE4F-4391-A095-106F36491464}"/>
              </a:ext>
            </a:extLst>
          </p:cNvPr>
          <p:cNvSpPr>
            <a:spLocks noGrp="1"/>
          </p:cNvSpPr>
          <p:nvPr>
            <p:ph type="title"/>
          </p:nvPr>
        </p:nvSpPr>
        <p:spPr>
          <a:xfrm>
            <a:off x="0" y="54343"/>
            <a:ext cx="6857999" cy="646331"/>
          </a:xfrm>
        </p:spPr>
        <p:txBody>
          <a:bodyPr>
            <a:normAutofit fontScale="90000"/>
          </a:bodyPr>
          <a:lstStyle/>
          <a:p>
            <a:r>
              <a:rPr lang="en-GB" dirty="0"/>
              <a:t>Watch this clip and answer the questions:</a:t>
            </a:r>
          </a:p>
        </p:txBody>
      </p:sp>
      <p:sp>
        <p:nvSpPr>
          <p:cNvPr id="3" name="Content Placeholder 2">
            <a:extLst>
              <a:ext uri="{FF2B5EF4-FFF2-40B4-BE49-F238E27FC236}">
                <a16:creationId xmlns:a16="http://schemas.microsoft.com/office/drawing/2014/main" id="{3F1E17A4-2772-49A4-96F2-D74CBB207423}"/>
              </a:ext>
            </a:extLst>
          </p:cNvPr>
          <p:cNvSpPr>
            <a:spLocks noGrp="1"/>
          </p:cNvSpPr>
          <p:nvPr>
            <p:ph idx="1"/>
          </p:nvPr>
        </p:nvSpPr>
        <p:spPr>
          <a:xfrm>
            <a:off x="242888" y="1204070"/>
            <a:ext cx="5915025" cy="2739280"/>
          </a:xfrm>
        </p:spPr>
        <p:txBody>
          <a:bodyPr>
            <a:normAutofit fontScale="77500" lnSpcReduction="20000"/>
          </a:bodyPr>
          <a:lstStyle/>
          <a:p>
            <a:r>
              <a:rPr lang="en-GB" dirty="0"/>
              <a:t>How many mass extinction events have there been?</a:t>
            </a:r>
          </a:p>
          <a:p>
            <a:endParaRPr lang="en-GB" dirty="0"/>
          </a:p>
          <a:p>
            <a:r>
              <a:rPr lang="en-GB" dirty="0"/>
              <a:t>What cause most of these extinction events?</a:t>
            </a:r>
          </a:p>
          <a:p>
            <a:endParaRPr lang="en-GB" dirty="0"/>
          </a:p>
          <a:p>
            <a:r>
              <a:rPr lang="en-GB" dirty="0"/>
              <a:t>Which gas caused the extinction?</a:t>
            </a:r>
          </a:p>
          <a:p>
            <a:endParaRPr lang="en-GB" dirty="0"/>
          </a:p>
          <a:p>
            <a:r>
              <a:rPr lang="en-GB" dirty="0"/>
              <a:t>How are humans acting like volcanoes?</a:t>
            </a:r>
          </a:p>
          <a:p>
            <a:endParaRPr lang="en-GB" dirty="0"/>
          </a:p>
          <a:p>
            <a:pPr marL="0" indent="0">
              <a:buNone/>
            </a:pPr>
            <a:r>
              <a:rPr lang="en-GB" dirty="0"/>
              <a:t>Watch the full episode to find out more: </a:t>
            </a:r>
            <a:r>
              <a:rPr lang="en-GB" dirty="0">
                <a:hlinkClick r:id="rId2"/>
              </a:rPr>
              <a:t>https://www.bbc.co.uk/programmes/p08xc32c</a:t>
            </a:r>
            <a:endParaRPr lang="en-GB" dirty="0"/>
          </a:p>
          <a:p>
            <a:pPr marL="0" indent="0">
              <a:buNone/>
            </a:pPr>
            <a:endParaRPr lang="en-GB" dirty="0"/>
          </a:p>
          <a:p>
            <a:endParaRPr lang="en-GB" dirty="0"/>
          </a:p>
        </p:txBody>
      </p:sp>
      <p:sp>
        <p:nvSpPr>
          <p:cNvPr id="6" name="Rectangle 5">
            <a:extLst>
              <a:ext uri="{FF2B5EF4-FFF2-40B4-BE49-F238E27FC236}">
                <a16:creationId xmlns:a16="http://schemas.microsoft.com/office/drawing/2014/main" id="{E67EF1DB-2EF1-4546-9A3B-2DA696309DB2}"/>
              </a:ext>
            </a:extLst>
          </p:cNvPr>
          <p:cNvSpPr/>
          <p:nvPr/>
        </p:nvSpPr>
        <p:spPr>
          <a:xfrm>
            <a:off x="0" y="660554"/>
            <a:ext cx="5124450" cy="369332"/>
          </a:xfrm>
          <a:prstGeom prst="rect">
            <a:avLst/>
          </a:prstGeom>
        </p:spPr>
        <p:txBody>
          <a:bodyPr wrap="square">
            <a:spAutoFit/>
          </a:bodyPr>
          <a:lstStyle/>
          <a:p>
            <a:r>
              <a:rPr lang="en-GB" dirty="0">
                <a:hlinkClick r:id="rId3"/>
              </a:rPr>
              <a:t>https://www.bbc.co.uk/programmes/p091vjxq</a:t>
            </a:r>
            <a:r>
              <a:rPr lang="en-GB" dirty="0"/>
              <a:t> </a:t>
            </a:r>
          </a:p>
        </p:txBody>
      </p:sp>
      <p:sp>
        <p:nvSpPr>
          <p:cNvPr id="7" name="TextBox 6">
            <a:extLst>
              <a:ext uri="{FF2B5EF4-FFF2-40B4-BE49-F238E27FC236}">
                <a16:creationId xmlns:a16="http://schemas.microsoft.com/office/drawing/2014/main" id="{60C48692-905B-4934-823D-15716BD8B374}"/>
              </a:ext>
            </a:extLst>
          </p:cNvPr>
          <p:cNvSpPr txBox="1"/>
          <p:nvPr/>
        </p:nvSpPr>
        <p:spPr>
          <a:xfrm>
            <a:off x="4424363" y="4669989"/>
            <a:ext cx="1733550" cy="4247317"/>
          </a:xfrm>
          <a:prstGeom prst="rect">
            <a:avLst/>
          </a:prstGeom>
          <a:noFill/>
        </p:spPr>
        <p:txBody>
          <a:bodyPr wrap="square" rtlCol="0">
            <a:spAutoFit/>
          </a:bodyPr>
          <a:lstStyle/>
          <a:p>
            <a:r>
              <a:rPr lang="en-GB" dirty="0"/>
              <a:t>Carbon dioxide levels are increasing due to human activity such as burning fossil fuels to generate electricity and for cars, planes and ships fuels. Humans are also cutting down and burning trees. </a:t>
            </a:r>
          </a:p>
        </p:txBody>
      </p:sp>
      <p:pic>
        <p:nvPicPr>
          <p:cNvPr id="8" name="Picture 6" descr="image: graph showing increase in atmospheric carbon dioxide, plotted against the year from 1700">
            <a:extLst>
              <a:ext uri="{FF2B5EF4-FFF2-40B4-BE49-F238E27FC236}">
                <a16:creationId xmlns:a16="http://schemas.microsoft.com/office/drawing/2014/main" id="{89329937-9ADD-4A62-BA3D-EF49B03D6C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937" y="4380755"/>
            <a:ext cx="3960812"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035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3D5BFF4E-5B30-476D-9DD4-8B9EDBDA20BA}"/>
              </a:ext>
            </a:extLst>
          </p:cNvPr>
          <p:cNvGraphicFramePr>
            <a:graphicFrameLocks noGrp="1"/>
          </p:cNvGraphicFramePr>
          <p:nvPr>
            <p:extLst>
              <p:ext uri="{D42A27DB-BD31-4B8C-83A1-F6EECF244321}">
                <p14:modId xmlns:p14="http://schemas.microsoft.com/office/powerpoint/2010/main" val="2519924184"/>
              </p:ext>
            </p:extLst>
          </p:nvPr>
        </p:nvGraphicFramePr>
        <p:xfrm>
          <a:off x="114300" y="323946"/>
          <a:ext cx="6267450" cy="3576203"/>
        </p:xfrm>
        <a:graphic>
          <a:graphicData uri="http://schemas.openxmlformats.org/drawingml/2006/table">
            <a:tbl>
              <a:tblPr firstRow="1" bandRow="1">
                <a:tableStyleId>{5C22544A-7EE6-4342-B048-85BDC9FD1C3A}</a:tableStyleId>
              </a:tblPr>
              <a:tblGrid>
                <a:gridCol w="4862677">
                  <a:extLst>
                    <a:ext uri="{9D8B030D-6E8A-4147-A177-3AD203B41FA5}">
                      <a16:colId xmlns:a16="http://schemas.microsoft.com/office/drawing/2014/main" val="20000"/>
                    </a:ext>
                  </a:extLst>
                </a:gridCol>
                <a:gridCol w="1404773">
                  <a:extLst>
                    <a:ext uri="{9D8B030D-6E8A-4147-A177-3AD203B41FA5}">
                      <a16:colId xmlns:a16="http://schemas.microsoft.com/office/drawing/2014/main" val="20001"/>
                    </a:ext>
                  </a:extLst>
                </a:gridCol>
              </a:tblGrid>
              <a:tr h="329308">
                <a:tc>
                  <a:txBody>
                    <a:bodyPr/>
                    <a:lstStyle/>
                    <a:p>
                      <a:r>
                        <a:rPr lang="en-GB" sz="1200" dirty="0"/>
                        <a:t>Human activity</a:t>
                      </a:r>
                    </a:p>
                  </a:txBody>
                  <a:tcPr marL="91443" marR="91443" marT="45713" marB="45713"/>
                </a:tc>
                <a:tc>
                  <a:txBody>
                    <a:bodyPr/>
                    <a:lstStyle/>
                    <a:p>
                      <a:r>
                        <a:rPr lang="en-GB" sz="1200" dirty="0"/>
                        <a:t>Percentage</a:t>
                      </a:r>
                    </a:p>
                  </a:txBody>
                  <a:tcPr marL="91443" marR="91443" marT="45713" marB="45713"/>
                </a:tc>
                <a:extLst>
                  <a:ext uri="{0D108BD9-81ED-4DB2-BD59-A6C34878D82A}">
                    <a16:rowId xmlns:a16="http://schemas.microsoft.com/office/drawing/2014/main" val="10000"/>
                  </a:ext>
                </a:extLst>
              </a:tr>
              <a:tr h="329308">
                <a:tc>
                  <a:txBody>
                    <a:bodyPr/>
                    <a:lstStyle/>
                    <a:p>
                      <a:r>
                        <a:rPr lang="en-GB" sz="1400" dirty="0"/>
                        <a:t>Transportation fuels (</a:t>
                      </a:r>
                      <a:r>
                        <a:rPr lang="en-GB" sz="1400" dirty="0" err="1"/>
                        <a:t>e.g.petrol</a:t>
                      </a:r>
                      <a:r>
                        <a:rPr lang="en-GB" sz="1400" dirty="0"/>
                        <a:t>)</a:t>
                      </a:r>
                    </a:p>
                  </a:txBody>
                  <a:tcPr marL="91443" marR="91443" marT="45713" marB="45713"/>
                </a:tc>
                <a:tc>
                  <a:txBody>
                    <a:bodyPr/>
                    <a:lstStyle/>
                    <a:p>
                      <a:r>
                        <a:rPr lang="en-GB" sz="1400" dirty="0"/>
                        <a:t>14%</a:t>
                      </a:r>
                    </a:p>
                  </a:txBody>
                  <a:tcPr marL="91443" marR="91443" marT="45713" marB="45713"/>
                </a:tc>
                <a:extLst>
                  <a:ext uri="{0D108BD9-81ED-4DB2-BD59-A6C34878D82A}">
                    <a16:rowId xmlns:a16="http://schemas.microsoft.com/office/drawing/2014/main" val="10001"/>
                  </a:ext>
                </a:extLst>
              </a:tr>
              <a:tr h="329308">
                <a:tc>
                  <a:txBody>
                    <a:bodyPr/>
                    <a:lstStyle/>
                    <a:p>
                      <a:r>
                        <a:rPr lang="en-GB" sz="1400" dirty="0"/>
                        <a:t>Industrial processes (e.g. factories)</a:t>
                      </a:r>
                    </a:p>
                  </a:txBody>
                  <a:tcPr marL="91443" marR="91443" marT="45713" marB="45713"/>
                </a:tc>
                <a:tc>
                  <a:txBody>
                    <a:bodyPr/>
                    <a:lstStyle/>
                    <a:p>
                      <a:r>
                        <a:rPr lang="en-GB" sz="1400" dirty="0"/>
                        <a:t>17%</a:t>
                      </a:r>
                    </a:p>
                  </a:txBody>
                  <a:tcPr marL="91443" marR="91443" marT="45713" marB="45713"/>
                </a:tc>
                <a:extLst>
                  <a:ext uri="{0D108BD9-81ED-4DB2-BD59-A6C34878D82A}">
                    <a16:rowId xmlns:a16="http://schemas.microsoft.com/office/drawing/2014/main" val="10002"/>
                  </a:ext>
                </a:extLst>
              </a:tr>
              <a:tr h="329308">
                <a:tc>
                  <a:txBody>
                    <a:bodyPr/>
                    <a:lstStyle/>
                    <a:p>
                      <a:r>
                        <a:rPr lang="en-GB" sz="1400" dirty="0"/>
                        <a:t>Agricultural by- products (e.g. cows</a:t>
                      </a:r>
                      <a:r>
                        <a:rPr lang="en-GB" sz="1400" baseline="0" dirty="0"/>
                        <a:t> bums)</a:t>
                      </a:r>
                      <a:endParaRPr lang="en-GB" sz="1400" dirty="0"/>
                    </a:p>
                  </a:txBody>
                  <a:tcPr marL="91443" marR="91443" marT="45713" marB="45713"/>
                </a:tc>
                <a:tc>
                  <a:txBody>
                    <a:bodyPr/>
                    <a:lstStyle/>
                    <a:p>
                      <a:r>
                        <a:rPr lang="en-GB" sz="1400" dirty="0"/>
                        <a:t>13%</a:t>
                      </a:r>
                    </a:p>
                  </a:txBody>
                  <a:tcPr marL="91443" marR="91443" marT="45713" marB="45713"/>
                </a:tc>
                <a:extLst>
                  <a:ext uri="{0D108BD9-81ED-4DB2-BD59-A6C34878D82A}">
                    <a16:rowId xmlns:a16="http://schemas.microsoft.com/office/drawing/2014/main" val="10003"/>
                  </a:ext>
                </a:extLst>
              </a:tr>
              <a:tr h="568394">
                <a:tc>
                  <a:txBody>
                    <a:bodyPr/>
                    <a:lstStyle/>
                    <a:p>
                      <a:r>
                        <a:rPr lang="en-GB" sz="1400" dirty="0"/>
                        <a:t>Fossil fuel</a:t>
                      </a:r>
                      <a:r>
                        <a:rPr lang="en-GB" sz="1400" baseline="0" dirty="0"/>
                        <a:t> retrieval, processing &amp; distribution</a:t>
                      </a:r>
                      <a:endParaRPr lang="en-GB" sz="1400" dirty="0"/>
                    </a:p>
                  </a:txBody>
                  <a:tcPr marL="91443" marR="91443" marT="45713" marB="45713"/>
                </a:tc>
                <a:tc>
                  <a:txBody>
                    <a:bodyPr/>
                    <a:lstStyle/>
                    <a:p>
                      <a:r>
                        <a:rPr lang="en-GB" sz="1400" dirty="0"/>
                        <a:t>11%</a:t>
                      </a:r>
                    </a:p>
                  </a:txBody>
                  <a:tcPr marL="91443" marR="91443" marT="45713" marB="45713"/>
                </a:tc>
                <a:extLst>
                  <a:ext uri="{0D108BD9-81ED-4DB2-BD59-A6C34878D82A}">
                    <a16:rowId xmlns:a16="http://schemas.microsoft.com/office/drawing/2014/main" val="10004"/>
                  </a:ext>
                </a:extLst>
              </a:tr>
              <a:tr h="329308">
                <a:tc>
                  <a:txBody>
                    <a:bodyPr/>
                    <a:lstStyle/>
                    <a:p>
                      <a:r>
                        <a:rPr lang="en-GB" sz="1400" dirty="0"/>
                        <a:t>Residentia</a:t>
                      </a:r>
                      <a:r>
                        <a:rPr lang="en-GB" sz="1400" baseline="0" dirty="0"/>
                        <a:t>l and commercial (homes and offices)</a:t>
                      </a:r>
                      <a:endParaRPr lang="en-GB" sz="1400" dirty="0"/>
                    </a:p>
                  </a:txBody>
                  <a:tcPr marL="91443" marR="91443" marT="45713" marB="45713"/>
                </a:tc>
                <a:tc>
                  <a:txBody>
                    <a:bodyPr/>
                    <a:lstStyle/>
                    <a:p>
                      <a:r>
                        <a:rPr lang="en-GB" sz="1400" dirty="0"/>
                        <a:t>10%</a:t>
                      </a:r>
                    </a:p>
                  </a:txBody>
                  <a:tcPr marL="91443" marR="91443" marT="45713" marB="45713"/>
                </a:tc>
                <a:extLst>
                  <a:ext uri="{0D108BD9-81ED-4DB2-BD59-A6C34878D82A}">
                    <a16:rowId xmlns:a16="http://schemas.microsoft.com/office/drawing/2014/main" val="10005"/>
                  </a:ext>
                </a:extLst>
              </a:tr>
              <a:tr h="568394">
                <a:tc>
                  <a:txBody>
                    <a:bodyPr/>
                    <a:lstStyle/>
                    <a:p>
                      <a:r>
                        <a:rPr lang="en-GB" sz="1400" dirty="0"/>
                        <a:t>Land use and biomass</a:t>
                      </a:r>
                      <a:r>
                        <a:rPr lang="en-GB" sz="1400" baseline="0" dirty="0"/>
                        <a:t> burning</a:t>
                      </a:r>
                      <a:endParaRPr lang="en-GB" sz="1400" dirty="0"/>
                    </a:p>
                  </a:txBody>
                  <a:tcPr marL="91443" marR="91443" marT="45713" marB="45713"/>
                </a:tc>
                <a:tc>
                  <a:txBody>
                    <a:bodyPr/>
                    <a:lstStyle/>
                    <a:p>
                      <a:r>
                        <a:rPr lang="en-GB" sz="1400" dirty="0"/>
                        <a:t>10%</a:t>
                      </a:r>
                    </a:p>
                  </a:txBody>
                  <a:tcPr marL="91443" marR="91443" marT="45713" marB="45713"/>
                </a:tc>
                <a:extLst>
                  <a:ext uri="{0D108BD9-81ED-4DB2-BD59-A6C34878D82A}">
                    <a16:rowId xmlns:a16="http://schemas.microsoft.com/office/drawing/2014/main" val="10006"/>
                  </a:ext>
                </a:extLst>
              </a:tr>
              <a:tr h="463567">
                <a:tc>
                  <a:txBody>
                    <a:bodyPr/>
                    <a:lstStyle/>
                    <a:p>
                      <a:r>
                        <a:rPr lang="en-GB" sz="1400" dirty="0"/>
                        <a:t>Waste disposal and treatment (e.g. landfill, incineration)</a:t>
                      </a:r>
                    </a:p>
                  </a:txBody>
                  <a:tcPr marL="91443" marR="91443" marT="45713" marB="45713"/>
                </a:tc>
                <a:tc>
                  <a:txBody>
                    <a:bodyPr/>
                    <a:lstStyle/>
                    <a:p>
                      <a:r>
                        <a:rPr lang="en-GB" sz="1400" dirty="0"/>
                        <a:t>4%</a:t>
                      </a:r>
                    </a:p>
                  </a:txBody>
                  <a:tcPr marL="91443" marR="91443" marT="45713" marB="45713"/>
                </a:tc>
                <a:extLst>
                  <a:ext uri="{0D108BD9-81ED-4DB2-BD59-A6C34878D82A}">
                    <a16:rowId xmlns:a16="http://schemas.microsoft.com/office/drawing/2014/main" val="10007"/>
                  </a:ext>
                </a:extLst>
              </a:tr>
              <a:tr h="329308">
                <a:tc>
                  <a:txBody>
                    <a:bodyPr/>
                    <a:lstStyle/>
                    <a:p>
                      <a:r>
                        <a:rPr lang="en-GB" sz="1400" dirty="0"/>
                        <a:t>Power stations</a:t>
                      </a:r>
                    </a:p>
                  </a:txBody>
                  <a:tcPr marL="91443" marR="91443" marT="45713" marB="45713"/>
                </a:tc>
                <a:tc>
                  <a:txBody>
                    <a:bodyPr/>
                    <a:lstStyle/>
                    <a:p>
                      <a:r>
                        <a:rPr lang="en-GB" sz="1400" dirty="0"/>
                        <a:t>21%</a:t>
                      </a:r>
                    </a:p>
                  </a:txBody>
                  <a:tcPr marL="91443" marR="91443" marT="45713" marB="45713"/>
                </a:tc>
                <a:extLst>
                  <a:ext uri="{0D108BD9-81ED-4DB2-BD59-A6C34878D82A}">
                    <a16:rowId xmlns:a16="http://schemas.microsoft.com/office/drawing/2014/main" val="10008"/>
                  </a:ext>
                </a:extLst>
              </a:tr>
            </a:tbl>
          </a:graphicData>
        </a:graphic>
      </p:graphicFrame>
      <p:sp>
        <p:nvSpPr>
          <p:cNvPr id="2" name="TextBox 1">
            <a:extLst>
              <a:ext uri="{FF2B5EF4-FFF2-40B4-BE49-F238E27FC236}">
                <a16:creationId xmlns:a16="http://schemas.microsoft.com/office/drawing/2014/main" id="{DD6A08DB-F996-49EE-B57E-B48B6AFFA5D1}"/>
              </a:ext>
            </a:extLst>
          </p:cNvPr>
          <p:cNvSpPr txBox="1"/>
          <p:nvPr/>
        </p:nvSpPr>
        <p:spPr>
          <a:xfrm>
            <a:off x="171450" y="-34450"/>
            <a:ext cx="6153150" cy="369332"/>
          </a:xfrm>
          <a:prstGeom prst="rect">
            <a:avLst/>
          </a:prstGeom>
          <a:noFill/>
        </p:spPr>
        <p:txBody>
          <a:bodyPr wrap="square" rtlCol="0">
            <a:spAutoFit/>
          </a:bodyPr>
          <a:lstStyle/>
          <a:p>
            <a:r>
              <a:rPr lang="en-GB" dirty="0"/>
              <a:t>Where does the carbon dioxide come from?</a:t>
            </a:r>
          </a:p>
        </p:txBody>
      </p:sp>
      <p:pic>
        <p:nvPicPr>
          <p:cNvPr id="9" name="Picture 8" descr="engineering graph papert">
            <a:extLst>
              <a:ext uri="{FF2B5EF4-FFF2-40B4-BE49-F238E27FC236}">
                <a16:creationId xmlns:a16="http://schemas.microsoft.com/office/drawing/2014/main" id="{FC1A4892-86B5-478A-AAA3-6E47DE8AF6D4}"/>
              </a:ext>
            </a:extLst>
          </p:cNvPr>
          <p:cNvPicPr/>
          <p:nvPr/>
        </p:nvPicPr>
        <p:blipFill rotWithShape="1">
          <a:blip r:embed="rId2">
            <a:extLst>
              <a:ext uri="{28A0092B-C50C-407E-A947-70E740481C1C}">
                <a14:useLocalDpi xmlns:a14="http://schemas.microsoft.com/office/drawing/2010/main" val="0"/>
              </a:ext>
            </a:extLst>
          </a:blip>
          <a:srcRect t="7490"/>
          <a:stretch/>
        </p:blipFill>
        <p:spPr bwMode="auto">
          <a:xfrm>
            <a:off x="348615" y="4053088"/>
            <a:ext cx="4871085" cy="5507635"/>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2C43F38C-D463-4439-A071-D99B0DF97F01}"/>
              </a:ext>
            </a:extLst>
          </p:cNvPr>
          <p:cNvSpPr txBox="1"/>
          <p:nvPr/>
        </p:nvSpPr>
        <p:spPr>
          <a:xfrm>
            <a:off x="5219700" y="4074419"/>
            <a:ext cx="1504950" cy="2585323"/>
          </a:xfrm>
          <a:prstGeom prst="rect">
            <a:avLst/>
          </a:prstGeom>
          <a:solidFill>
            <a:srgbClr val="92D050"/>
          </a:solidFill>
        </p:spPr>
        <p:txBody>
          <a:bodyPr wrap="square" rtlCol="0">
            <a:spAutoFit/>
          </a:bodyPr>
          <a:lstStyle/>
          <a:p>
            <a:r>
              <a:rPr lang="en-GB" dirty="0"/>
              <a:t>Draw a bar graph to show where carbon dioxide comes from.</a:t>
            </a:r>
          </a:p>
          <a:p>
            <a:r>
              <a:rPr lang="en-GB" dirty="0"/>
              <a:t>Remember to label your axes</a:t>
            </a:r>
          </a:p>
        </p:txBody>
      </p:sp>
    </p:spTree>
    <p:extLst>
      <p:ext uri="{BB962C8B-B14F-4D97-AF65-F5344CB8AC3E}">
        <p14:creationId xmlns:p14="http://schemas.microsoft.com/office/powerpoint/2010/main" val="2257247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E7845-0600-4D9E-AF25-FD29AB3FA62F}"/>
              </a:ext>
            </a:extLst>
          </p:cNvPr>
          <p:cNvSpPr>
            <a:spLocks noGrp="1"/>
          </p:cNvSpPr>
          <p:nvPr>
            <p:ph type="title"/>
          </p:nvPr>
        </p:nvSpPr>
        <p:spPr>
          <a:xfrm>
            <a:off x="307180" y="291925"/>
            <a:ext cx="6284119" cy="691795"/>
          </a:xfrm>
          <a:solidFill>
            <a:srgbClr val="92D050"/>
          </a:solidFill>
        </p:spPr>
        <p:txBody>
          <a:bodyPr>
            <a:noAutofit/>
          </a:bodyPr>
          <a:lstStyle/>
          <a:p>
            <a:r>
              <a:rPr lang="en-GB" sz="2400" dirty="0"/>
              <a:t>Label/colour the pie chart to show where the carbon dioxide comes from</a:t>
            </a:r>
          </a:p>
        </p:txBody>
      </p:sp>
      <p:sp>
        <p:nvSpPr>
          <p:cNvPr id="3" name="Content Placeholder 2">
            <a:extLst>
              <a:ext uri="{FF2B5EF4-FFF2-40B4-BE49-F238E27FC236}">
                <a16:creationId xmlns:a16="http://schemas.microsoft.com/office/drawing/2014/main" id="{93CD1CFB-DC58-4795-93FD-651524D06ADF}"/>
              </a:ext>
            </a:extLst>
          </p:cNvPr>
          <p:cNvSpPr>
            <a:spLocks noGrp="1"/>
          </p:cNvSpPr>
          <p:nvPr>
            <p:ph idx="1"/>
          </p:nvPr>
        </p:nvSpPr>
        <p:spPr/>
        <p:txBody>
          <a:bodyPr/>
          <a:lstStyle/>
          <a:p>
            <a:endParaRPr lang="en-GB" dirty="0"/>
          </a:p>
        </p:txBody>
      </p:sp>
      <p:graphicFrame>
        <p:nvGraphicFramePr>
          <p:cNvPr id="4" name="Chart 3">
            <a:extLst>
              <a:ext uri="{FF2B5EF4-FFF2-40B4-BE49-F238E27FC236}">
                <a16:creationId xmlns:a16="http://schemas.microsoft.com/office/drawing/2014/main" id="{6A4974C2-491C-42B5-8243-DDC28A006D52}"/>
              </a:ext>
            </a:extLst>
          </p:cNvPr>
          <p:cNvGraphicFramePr/>
          <p:nvPr>
            <p:extLst>
              <p:ext uri="{D42A27DB-BD31-4B8C-83A1-F6EECF244321}">
                <p14:modId xmlns:p14="http://schemas.microsoft.com/office/powerpoint/2010/main" val="3230182379"/>
              </p:ext>
            </p:extLst>
          </p:nvPr>
        </p:nvGraphicFramePr>
        <p:xfrm>
          <a:off x="-204788" y="1364720"/>
          <a:ext cx="6591300" cy="3257550"/>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2" descr="http://www.livescience.com/images/i/000/053/475/i02/Greenhouse-effect.jpg?1370382117?interpolation=lanczos-none&amp;downsize=640:*">
            <a:extLst>
              <a:ext uri="{FF2B5EF4-FFF2-40B4-BE49-F238E27FC236}">
                <a16:creationId xmlns:a16="http://schemas.microsoft.com/office/drawing/2014/main" id="{A0BDC1A1-5B33-4A3E-87ED-309FF3164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87" y="4884271"/>
            <a:ext cx="5314950" cy="313099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20596E4-1FF4-46B1-BA92-28AEA3DA3868}"/>
              </a:ext>
            </a:extLst>
          </p:cNvPr>
          <p:cNvSpPr txBox="1"/>
          <p:nvPr/>
        </p:nvSpPr>
        <p:spPr>
          <a:xfrm>
            <a:off x="307180" y="8286750"/>
            <a:ext cx="6079332" cy="1200329"/>
          </a:xfrm>
          <a:prstGeom prst="rect">
            <a:avLst/>
          </a:prstGeom>
          <a:noFill/>
        </p:spPr>
        <p:txBody>
          <a:bodyPr wrap="square" rtlCol="0">
            <a:spAutoFit/>
          </a:bodyPr>
          <a:lstStyle/>
          <a:p>
            <a:r>
              <a:rPr lang="en-GB" dirty="0"/>
              <a:t>The more carbon dioxide and methane in the atmosphere leads to heat being trapped and the earth getting hotter. </a:t>
            </a:r>
          </a:p>
          <a:p>
            <a:r>
              <a:rPr lang="en-GB" dirty="0"/>
              <a:t>This leads to icecaps </a:t>
            </a:r>
            <a:r>
              <a:rPr lang="en-GB" dirty="0" err="1"/>
              <a:t>melthing</a:t>
            </a:r>
            <a:r>
              <a:rPr lang="en-GB" dirty="0"/>
              <a:t>, more extreme weather (such as flooding, drought (no water) and hurricanes)</a:t>
            </a:r>
          </a:p>
        </p:txBody>
      </p:sp>
    </p:spTree>
    <p:extLst>
      <p:ext uri="{BB962C8B-B14F-4D97-AF65-F5344CB8AC3E}">
        <p14:creationId xmlns:p14="http://schemas.microsoft.com/office/powerpoint/2010/main" val="2240894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68D72-43DF-4642-B554-8052FC2EC43D}"/>
              </a:ext>
            </a:extLst>
          </p:cNvPr>
          <p:cNvSpPr>
            <a:spLocks noGrp="1"/>
          </p:cNvSpPr>
          <p:nvPr>
            <p:ph type="title"/>
          </p:nvPr>
        </p:nvSpPr>
        <p:spPr>
          <a:xfrm>
            <a:off x="300038" y="146405"/>
            <a:ext cx="5915025" cy="691795"/>
          </a:xfrm>
          <a:solidFill>
            <a:srgbClr val="92D050"/>
          </a:solidFill>
        </p:spPr>
        <p:txBody>
          <a:bodyPr>
            <a:normAutofit fontScale="90000"/>
          </a:bodyPr>
          <a:lstStyle/>
          <a:p>
            <a:r>
              <a:rPr lang="en-GB" dirty="0"/>
              <a:t>What is the message in the cartoon?</a:t>
            </a:r>
            <a:br>
              <a:rPr lang="en-GB" dirty="0"/>
            </a:br>
            <a:r>
              <a:rPr lang="en-GB" dirty="0"/>
              <a:t>(</a:t>
            </a:r>
            <a:r>
              <a:rPr lang="en-GB" sz="2200" dirty="0"/>
              <a:t>Think how they relate to global warming)</a:t>
            </a:r>
            <a:endParaRPr lang="en-GB" dirty="0"/>
          </a:p>
        </p:txBody>
      </p:sp>
      <p:graphicFrame>
        <p:nvGraphicFramePr>
          <p:cNvPr id="4" name="Table 3">
            <a:extLst>
              <a:ext uri="{FF2B5EF4-FFF2-40B4-BE49-F238E27FC236}">
                <a16:creationId xmlns:a16="http://schemas.microsoft.com/office/drawing/2014/main" id="{2698B04A-08D2-4AE1-87FB-37904868C550}"/>
              </a:ext>
            </a:extLst>
          </p:cNvPr>
          <p:cNvGraphicFramePr>
            <a:graphicFrameLocks noGrp="1"/>
          </p:cNvGraphicFramePr>
          <p:nvPr>
            <p:extLst>
              <p:ext uri="{D42A27DB-BD31-4B8C-83A1-F6EECF244321}">
                <p14:modId xmlns:p14="http://schemas.microsoft.com/office/powerpoint/2010/main" val="634989160"/>
              </p:ext>
            </p:extLst>
          </p:nvPr>
        </p:nvGraphicFramePr>
        <p:xfrm>
          <a:off x="647700" y="1066799"/>
          <a:ext cx="5915024" cy="8453391"/>
        </p:xfrm>
        <a:graphic>
          <a:graphicData uri="http://schemas.openxmlformats.org/drawingml/2006/table">
            <a:tbl>
              <a:tblPr firstRow="1" bandRow="1">
                <a:tableStyleId>{5C22544A-7EE6-4342-B048-85BDC9FD1C3A}</a:tableStyleId>
              </a:tblPr>
              <a:tblGrid>
                <a:gridCol w="2957512">
                  <a:extLst>
                    <a:ext uri="{9D8B030D-6E8A-4147-A177-3AD203B41FA5}">
                      <a16:colId xmlns:a16="http://schemas.microsoft.com/office/drawing/2014/main" val="2782711614"/>
                    </a:ext>
                  </a:extLst>
                </a:gridCol>
                <a:gridCol w="2957512">
                  <a:extLst>
                    <a:ext uri="{9D8B030D-6E8A-4147-A177-3AD203B41FA5}">
                      <a16:colId xmlns:a16="http://schemas.microsoft.com/office/drawing/2014/main" val="3841303469"/>
                    </a:ext>
                  </a:extLst>
                </a:gridCol>
              </a:tblGrid>
              <a:tr h="552451">
                <a:tc>
                  <a:txBody>
                    <a:bodyPr/>
                    <a:lstStyle/>
                    <a:p>
                      <a:r>
                        <a:rPr lang="en-GB" sz="2400" dirty="0">
                          <a:solidFill>
                            <a:sysClr val="windowText" lastClr="000000"/>
                          </a:solidFill>
                        </a:rPr>
                        <a:t>Cartoon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dirty="0">
                          <a:solidFill>
                            <a:sysClr val="windowText" lastClr="000000"/>
                          </a:solidFill>
                        </a:rPr>
                        <a:t>Message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01092257"/>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9294100"/>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6966590"/>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4954584"/>
                  </a:ext>
                </a:extLst>
              </a:tr>
              <a:tr h="1975235">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283129"/>
                  </a:ext>
                </a:extLst>
              </a:tr>
            </a:tbl>
          </a:graphicData>
        </a:graphic>
      </p:graphicFrame>
      <p:pic>
        <p:nvPicPr>
          <p:cNvPr id="1026" name="Picture 2">
            <a:extLst>
              <a:ext uri="{FF2B5EF4-FFF2-40B4-BE49-F238E27FC236}">
                <a16:creationId xmlns:a16="http://schemas.microsoft.com/office/drawing/2014/main" id="{1DCC3BB2-1423-4271-8678-809022043D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397" y="1638802"/>
            <a:ext cx="2509809" cy="188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4">
            <a:extLst>
              <a:ext uri="{FF2B5EF4-FFF2-40B4-BE49-F238E27FC236}">
                <a16:creationId xmlns:a16="http://schemas.microsoft.com/office/drawing/2014/main" id="{02E995E5-0646-4339-83A0-E4A726F4A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 y="7537880"/>
            <a:ext cx="2945606" cy="1982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5">
            <a:extLst>
              <a:ext uri="{FF2B5EF4-FFF2-40B4-BE49-F238E27FC236}">
                <a16:creationId xmlns:a16="http://schemas.microsoft.com/office/drawing/2014/main" id="{49F07B03-C4CC-46E8-97D3-F69ED163C9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3951" y="5672114"/>
            <a:ext cx="1333103" cy="186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6">
            <a:extLst>
              <a:ext uri="{FF2B5EF4-FFF2-40B4-BE49-F238E27FC236}">
                <a16:creationId xmlns:a16="http://schemas.microsoft.com/office/drawing/2014/main" id="{D3F4AD2A-2A57-4D7D-875F-08B7B8C350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740" y="3902075"/>
            <a:ext cx="2724517" cy="153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9440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5989B-E28B-4557-889A-DDF308D693BB}"/>
              </a:ext>
            </a:extLst>
          </p:cNvPr>
          <p:cNvSpPr>
            <a:spLocks noGrp="1"/>
          </p:cNvSpPr>
          <p:nvPr>
            <p:ph type="title"/>
          </p:nvPr>
        </p:nvSpPr>
        <p:spPr>
          <a:xfrm>
            <a:off x="0" y="-573088"/>
            <a:ext cx="5915025" cy="1914702"/>
          </a:xfrm>
        </p:spPr>
        <p:txBody>
          <a:bodyPr/>
          <a:lstStyle/>
          <a:p>
            <a:r>
              <a:rPr lang="en-GB" dirty="0"/>
              <a:t>Research task</a:t>
            </a:r>
          </a:p>
        </p:txBody>
      </p:sp>
      <p:sp>
        <p:nvSpPr>
          <p:cNvPr id="5" name="Rectangle 4">
            <a:extLst>
              <a:ext uri="{FF2B5EF4-FFF2-40B4-BE49-F238E27FC236}">
                <a16:creationId xmlns:a16="http://schemas.microsoft.com/office/drawing/2014/main" id="{A86AA105-399A-4B93-BE56-99AC032EB370}"/>
              </a:ext>
            </a:extLst>
          </p:cNvPr>
          <p:cNvSpPr/>
          <p:nvPr/>
        </p:nvSpPr>
        <p:spPr>
          <a:xfrm>
            <a:off x="119062" y="545432"/>
            <a:ext cx="2656222" cy="24932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0000"/>
                </a:solidFill>
              </a:rPr>
              <a:t>What are the main causes of global warming?</a:t>
            </a: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p:txBody>
      </p:sp>
      <p:sp>
        <p:nvSpPr>
          <p:cNvPr id="6" name="Oval 5">
            <a:extLst>
              <a:ext uri="{FF2B5EF4-FFF2-40B4-BE49-F238E27FC236}">
                <a16:creationId xmlns:a16="http://schemas.microsoft.com/office/drawing/2014/main" id="{9D9194AF-9336-439A-8E9C-1003AC97D784}"/>
              </a:ext>
            </a:extLst>
          </p:cNvPr>
          <p:cNvSpPr/>
          <p:nvPr/>
        </p:nvSpPr>
        <p:spPr>
          <a:xfrm>
            <a:off x="3009900" y="3238500"/>
            <a:ext cx="3619500" cy="3870326"/>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5">
                    <a:lumMod val="75000"/>
                  </a:schemeClr>
                </a:solidFill>
              </a:rPr>
              <a:t>Why is global warming a problem?</a:t>
            </a: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a:p>
            <a:pPr algn="ctr"/>
            <a:endParaRPr lang="en-GB" dirty="0">
              <a:solidFill>
                <a:schemeClr val="accent5">
                  <a:lumMod val="75000"/>
                </a:schemeClr>
              </a:solidFill>
            </a:endParaRPr>
          </a:p>
        </p:txBody>
      </p:sp>
      <p:sp>
        <p:nvSpPr>
          <p:cNvPr id="8" name="Rectangle: Rounded Corners 7">
            <a:extLst>
              <a:ext uri="{FF2B5EF4-FFF2-40B4-BE49-F238E27FC236}">
                <a16:creationId xmlns:a16="http://schemas.microsoft.com/office/drawing/2014/main" id="{72FAFCB3-CCD2-4E9B-9CE9-7214107FED7D}"/>
              </a:ext>
            </a:extLst>
          </p:cNvPr>
          <p:cNvSpPr/>
          <p:nvPr/>
        </p:nvSpPr>
        <p:spPr>
          <a:xfrm>
            <a:off x="119062" y="7248702"/>
            <a:ext cx="6510338" cy="1914702"/>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50"/>
                </a:solidFill>
              </a:rPr>
              <a:t>What can we do to slow down global warming?</a:t>
            </a: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p:txBody>
      </p:sp>
      <p:pic>
        <p:nvPicPr>
          <p:cNvPr id="9" name="Picture 8">
            <a:extLst>
              <a:ext uri="{FF2B5EF4-FFF2-40B4-BE49-F238E27FC236}">
                <a16:creationId xmlns:a16="http://schemas.microsoft.com/office/drawing/2014/main" id="{3F6D3A83-CE5B-4BE4-8830-3CD1455AA620}"/>
              </a:ext>
            </a:extLst>
          </p:cNvPr>
          <p:cNvPicPr>
            <a:picLocks noChangeAspect="1"/>
          </p:cNvPicPr>
          <p:nvPr/>
        </p:nvPicPr>
        <p:blipFill>
          <a:blip r:embed="rId2"/>
          <a:stretch>
            <a:fillRect/>
          </a:stretch>
        </p:blipFill>
        <p:spPr>
          <a:xfrm>
            <a:off x="775034" y="5173663"/>
            <a:ext cx="2000250" cy="1333500"/>
          </a:xfrm>
          <a:prstGeom prst="rect">
            <a:avLst/>
          </a:prstGeom>
        </p:spPr>
      </p:pic>
      <p:pic>
        <p:nvPicPr>
          <p:cNvPr id="10" name="Picture 9">
            <a:extLst>
              <a:ext uri="{FF2B5EF4-FFF2-40B4-BE49-F238E27FC236}">
                <a16:creationId xmlns:a16="http://schemas.microsoft.com/office/drawing/2014/main" id="{86BC98FB-8F73-4225-A1E2-DC0BBBC846CF}"/>
              </a:ext>
            </a:extLst>
          </p:cNvPr>
          <p:cNvPicPr>
            <a:picLocks noChangeAspect="1"/>
          </p:cNvPicPr>
          <p:nvPr/>
        </p:nvPicPr>
        <p:blipFill>
          <a:blip r:embed="rId3"/>
          <a:stretch>
            <a:fillRect/>
          </a:stretch>
        </p:blipFill>
        <p:spPr>
          <a:xfrm>
            <a:off x="286957" y="3178528"/>
            <a:ext cx="2320432" cy="1478140"/>
          </a:xfrm>
          <a:prstGeom prst="rect">
            <a:avLst/>
          </a:prstGeom>
        </p:spPr>
      </p:pic>
      <p:pic>
        <p:nvPicPr>
          <p:cNvPr id="11" name="Picture 10">
            <a:extLst>
              <a:ext uri="{FF2B5EF4-FFF2-40B4-BE49-F238E27FC236}">
                <a16:creationId xmlns:a16="http://schemas.microsoft.com/office/drawing/2014/main" id="{42DAC527-4868-4DD2-ACF0-FD6ED64117C8}"/>
              </a:ext>
            </a:extLst>
          </p:cNvPr>
          <p:cNvPicPr>
            <a:picLocks noChangeAspect="1"/>
          </p:cNvPicPr>
          <p:nvPr/>
        </p:nvPicPr>
        <p:blipFill>
          <a:blip r:embed="rId4"/>
          <a:stretch>
            <a:fillRect/>
          </a:stretch>
        </p:blipFill>
        <p:spPr>
          <a:xfrm>
            <a:off x="2894346" y="0"/>
            <a:ext cx="4081375" cy="2657298"/>
          </a:xfrm>
          <a:prstGeom prst="rect">
            <a:avLst/>
          </a:prstGeom>
        </p:spPr>
      </p:pic>
    </p:spTree>
    <p:extLst>
      <p:ext uri="{BB962C8B-B14F-4D97-AF65-F5344CB8AC3E}">
        <p14:creationId xmlns:p14="http://schemas.microsoft.com/office/powerpoint/2010/main" val="2176195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802C2-0D5E-4943-858B-071A9C122DFA}"/>
              </a:ext>
            </a:extLst>
          </p:cNvPr>
          <p:cNvSpPr>
            <a:spLocks noGrp="1"/>
          </p:cNvSpPr>
          <p:nvPr>
            <p:ph type="title"/>
          </p:nvPr>
        </p:nvSpPr>
        <p:spPr>
          <a:xfrm>
            <a:off x="471488" y="26369"/>
            <a:ext cx="5915025" cy="957351"/>
          </a:xfrm>
          <a:solidFill>
            <a:srgbClr val="92D050"/>
          </a:solidFill>
        </p:spPr>
        <p:txBody>
          <a:bodyPr>
            <a:noAutofit/>
          </a:bodyPr>
          <a:lstStyle/>
          <a:p>
            <a:r>
              <a:rPr lang="en-GB" sz="2400" dirty="0"/>
              <a:t>Create a poster to identify ways in which we can slow down global warming</a:t>
            </a:r>
          </a:p>
        </p:txBody>
      </p:sp>
      <p:sp>
        <p:nvSpPr>
          <p:cNvPr id="3" name="Content Placeholder 2">
            <a:extLst>
              <a:ext uri="{FF2B5EF4-FFF2-40B4-BE49-F238E27FC236}">
                <a16:creationId xmlns:a16="http://schemas.microsoft.com/office/drawing/2014/main" id="{EED25EAD-E1DE-4558-B42F-46B06A64604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12231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59A3C-905D-4A3F-98F9-8C4AF831F4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07A07E-97D7-49A4-8249-5C403E7E140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3F7CFFA-A369-496A-9B04-EB4EC130E107}"/>
              </a:ext>
            </a:extLst>
          </p:cNvPr>
          <p:cNvPicPr>
            <a:picLocks noChangeAspect="1"/>
          </p:cNvPicPr>
          <p:nvPr/>
        </p:nvPicPr>
        <p:blipFill>
          <a:blip r:embed="rId2"/>
          <a:stretch>
            <a:fillRect/>
          </a:stretch>
        </p:blipFill>
        <p:spPr>
          <a:xfrm>
            <a:off x="122166" y="176462"/>
            <a:ext cx="6735833" cy="9729537"/>
          </a:xfrm>
          <a:prstGeom prst="rect">
            <a:avLst/>
          </a:prstGeom>
        </p:spPr>
      </p:pic>
    </p:spTree>
    <p:extLst>
      <p:ext uri="{BB962C8B-B14F-4D97-AF65-F5344CB8AC3E}">
        <p14:creationId xmlns:p14="http://schemas.microsoft.com/office/powerpoint/2010/main" val="10018993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0DB0230-98CF-499A-8D65-BAA1E648BDF2}"/>
</file>

<file path=customXml/itemProps2.xml><?xml version="1.0" encoding="utf-8"?>
<ds:datastoreItem xmlns:ds="http://schemas.openxmlformats.org/officeDocument/2006/customXml" ds:itemID="{9C67EC4D-6431-45C3-BA47-03110198764A}"/>
</file>

<file path=customXml/itemProps3.xml><?xml version="1.0" encoding="utf-8"?>
<ds:datastoreItem xmlns:ds="http://schemas.openxmlformats.org/officeDocument/2006/customXml" ds:itemID="{2807EC6C-5DEF-4354-8EF2-55D98F359743}"/>
</file>

<file path=docProps/app.xml><?xml version="1.0" encoding="utf-8"?>
<Properties xmlns="http://schemas.openxmlformats.org/officeDocument/2006/extended-properties" xmlns:vt="http://schemas.openxmlformats.org/officeDocument/2006/docPropsVTypes">
  <Template>Office Theme</Template>
  <TotalTime>1184</TotalTime>
  <Words>581</Words>
  <Application>Microsoft Office PowerPoint</Application>
  <PresentationFormat>A4 Paper (210x297 mm)</PresentationFormat>
  <Paragraphs>91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Pick 1 non-renewable energy resource and 3 renewable energy resources and fill in the cards below using the information from the table</vt:lpstr>
      <vt:lpstr>Use the information from the table to answer the following questions:</vt:lpstr>
      <vt:lpstr>Watch this clip and answer the questions:</vt:lpstr>
      <vt:lpstr>PowerPoint Presentation</vt:lpstr>
      <vt:lpstr>Label/colour the pie chart to show where the carbon dioxide comes from</vt:lpstr>
      <vt:lpstr>What is the message in the cartoon? (Think how they relate to global warming)</vt:lpstr>
      <vt:lpstr>Research task</vt:lpstr>
      <vt:lpstr>Create a poster to identify ways in which we can slow down global warming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89</cp:revision>
  <cp:lastPrinted>2021-01-12T14:35:22Z</cp:lastPrinted>
  <dcterms:created xsi:type="dcterms:W3CDTF">2020-12-29T11:22:28Z</dcterms:created>
  <dcterms:modified xsi:type="dcterms:W3CDTF">2021-02-02T09:33:43Z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