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2" d="100"/>
          <a:sy n="52" d="100"/>
        </p:scale>
        <p:origin x="73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9598B-B0CF-4874-8718-34F8C328D3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3545A53-EC51-401E-BD92-FC61829B3C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A9901C-3E19-4F06-A422-77F741D8BA3F}"/>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5" name="Footer Placeholder 4">
            <a:extLst>
              <a:ext uri="{FF2B5EF4-FFF2-40B4-BE49-F238E27FC236}">
                <a16:creationId xmlns:a16="http://schemas.microsoft.com/office/drawing/2014/main" id="{8B76C87C-7744-48F8-AE7F-959CFD240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AA7A01-470D-4C5F-ACF1-DADAFBA72CD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243779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6F697-0643-45D7-A672-4EA87E8066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319378-8D9E-4411-A02E-C4991324B6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5EB75D-CD66-4D2C-9A25-42287270DCF9}"/>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5" name="Footer Placeholder 4">
            <a:extLst>
              <a:ext uri="{FF2B5EF4-FFF2-40B4-BE49-F238E27FC236}">
                <a16:creationId xmlns:a16="http://schemas.microsoft.com/office/drawing/2014/main" id="{39037B04-3124-4CDF-96B3-9D155B4F91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E68041-734D-4259-92A7-B80D22AC636E}"/>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807922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7BBE6-912D-4F92-8B6D-8D48FDCC6F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DE480D-173B-43DA-BB82-E5D2EDE9C6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0773A7-FD1D-41B9-917C-96795F31DFFE}"/>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5" name="Footer Placeholder 4">
            <a:extLst>
              <a:ext uri="{FF2B5EF4-FFF2-40B4-BE49-F238E27FC236}">
                <a16:creationId xmlns:a16="http://schemas.microsoft.com/office/drawing/2014/main" id="{EC970519-3FCC-4477-A7BF-17253513F7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AB11C-D10A-4435-AEA3-FF920F454775}"/>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525705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72336-0923-4D92-9B26-E2692A0788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1DF077-817B-474D-8D8B-2AE3E9A343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02E9FE-5898-4678-A6D7-3E350B9396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FF51D3-E827-4FBF-A0C2-06EE62B16293}"/>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6" name="Footer Placeholder 5">
            <a:extLst>
              <a:ext uri="{FF2B5EF4-FFF2-40B4-BE49-F238E27FC236}">
                <a16:creationId xmlns:a16="http://schemas.microsoft.com/office/drawing/2014/main" id="{A6DA80CC-D571-4443-B452-3C44B23F84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56AA8B-EA06-4CC8-8333-F8D22DFB2319}"/>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037851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CF0D5-CC4A-4EC9-9909-061C7AD79F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FDEFCD-9286-495E-86E8-1BF0CB5CDF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912EFF-CE2F-4088-8D3D-87D79CBDBE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E507C6A-9448-490F-8A57-FCAC0346AE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72F3FE-22DF-4C43-9F2C-52E5B3D873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8FCBA8-F593-47AD-B5C2-3A2C7DC794AF}"/>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8" name="Footer Placeholder 7">
            <a:extLst>
              <a:ext uri="{FF2B5EF4-FFF2-40B4-BE49-F238E27FC236}">
                <a16:creationId xmlns:a16="http://schemas.microsoft.com/office/drawing/2014/main" id="{E9CBBEE2-16D4-45EA-8804-EE5C64CC3A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05F248-D26F-4B7D-8DB3-8D45CD80E8B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870147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DD7EC-666E-419E-A9F1-B66D4FA36E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40E753-EEFE-491B-A20A-8D90395D4778}"/>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4" name="Footer Placeholder 3">
            <a:extLst>
              <a:ext uri="{FF2B5EF4-FFF2-40B4-BE49-F238E27FC236}">
                <a16:creationId xmlns:a16="http://schemas.microsoft.com/office/drawing/2014/main" id="{EBCEBE79-8A49-438A-8303-49DE6899FF2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4AA018-C05D-4C9B-9519-638C2B1F66F3}"/>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64533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9DDB0D-CDF6-43CC-8A62-9C7B8619CA9F}"/>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3" name="Footer Placeholder 2">
            <a:extLst>
              <a:ext uri="{FF2B5EF4-FFF2-40B4-BE49-F238E27FC236}">
                <a16:creationId xmlns:a16="http://schemas.microsoft.com/office/drawing/2014/main" id="{674D8D4D-5C86-428C-AF2A-EE3E9240CBE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7A9C7F-2708-4DC1-8F59-928B4D82BD3C}"/>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294892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CC2B3-881D-4980-8D88-28B251F1FB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26F5884-79AF-4C8C-AF2B-27625A4658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B78602-C540-49EC-9529-989010F6C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4D8BB1-DC43-47B9-A0CD-E430C56C1FB5}"/>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6" name="Footer Placeholder 5">
            <a:extLst>
              <a:ext uri="{FF2B5EF4-FFF2-40B4-BE49-F238E27FC236}">
                <a16:creationId xmlns:a16="http://schemas.microsoft.com/office/drawing/2014/main" id="{AAACB7BA-65A1-4F16-BE0A-E0A3CF2A48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B3880D-D2CF-4BBC-846E-5C9DEB30ABCA}"/>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383819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82EBE-5563-43B3-B76A-2E3BDFAACA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AB05E2-11CD-4349-BB76-13C6FCD6ED7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948D9F-65A9-4F03-A494-488BAA2CBE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0B12FC-AE31-4259-8828-ACE37CF5233F}"/>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6" name="Footer Placeholder 5">
            <a:extLst>
              <a:ext uri="{FF2B5EF4-FFF2-40B4-BE49-F238E27FC236}">
                <a16:creationId xmlns:a16="http://schemas.microsoft.com/office/drawing/2014/main" id="{5ABB9D3A-8D7B-41FC-8AE3-EC0A71405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E61E5C-149D-4ED6-8919-D7396DCAE2C6}"/>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4094629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8D063-B8B2-43DF-9196-90F17E024A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D2A5AB-7AF0-4B96-A2F3-A4A9A5BCC2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6D6FA8-C210-4E5E-A0DD-8CA7BFB40334}"/>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5" name="Footer Placeholder 4">
            <a:extLst>
              <a:ext uri="{FF2B5EF4-FFF2-40B4-BE49-F238E27FC236}">
                <a16:creationId xmlns:a16="http://schemas.microsoft.com/office/drawing/2014/main" id="{5AE5C0D2-B9B0-4A72-BA88-FDA67BDEBC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18B241-CB09-45CE-973F-EA85FB78A9F8}"/>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1172183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A49E04-A821-4F78-A959-7BC2B1EFF9A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19AF7-B300-4541-A9B5-B89903036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5A6273-E2C2-4494-ABA6-CD45F69BE80A}"/>
              </a:ext>
            </a:extLst>
          </p:cNvPr>
          <p:cNvSpPr>
            <a:spLocks noGrp="1"/>
          </p:cNvSpPr>
          <p:nvPr>
            <p:ph type="dt" sz="half" idx="10"/>
          </p:nvPr>
        </p:nvSpPr>
        <p:spPr/>
        <p:txBody>
          <a:bodyPr/>
          <a:lstStyle/>
          <a:p>
            <a:fld id="{CADFAA39-1C79-4191-9BBC-AEE558D64469}" type="datetimeFigureOut">
              <a:rPr lang="en-GB" smtClean="0"/>
              <a:t>13/01/2021</a:t>
            </a:fld>
            <a:endParaRPr lang="en-GB"/>
          </a:p>
        </p:txBody>
      </p:sp>
      <p:sp>
        <p:nvSpPr>
          <p:cNvPr id="5" name="Footer Placeholder 4">
            <a:extLst>
              <a:ext uri="{FF2B5EF4-FFF2-40B4-BE49-F238E27FC236}">
                <a16:creationId xmlns:a16="http://schemas.microsoft.com/office/drawing/2014/main" id="{AE3D6E5D-B844-4979-8053-23DD5D2B9F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D09FF-15AE-4963-B6AB-18D5693FD662}"/>
              </a:ext>
            </a:extLst>
          </p:cNvPr>
          <p:cNvSpPr>
            <a:spLocks noGrp="1"/>
          </p:cNvSpPr>
          <p:nvPr>
            <p:ph type="sldNum" sz="quarter" idx="12"/>
          </p:nvPr>
        </p:nvSpPr>
        <p:spPr/>
        <p:txBody>
          <a:bodyPr/>
          <a:lstStyle/>
          <a:p>
            <a:fld id="{CB8B1A4A-42B8-4618-945B-B88CD86567CA}" type="slidenum">
              <a:rPr lang="en-GB" smtClean="0"/>
              <a:t>‹#›</a:t>
            </a:fld>
            <a:endParaRPr lang="en-GB"/>
          </a:p>
        </p:txBody>
      </p:sp>
    </p:spTree>
    <p:extLst>
      <p:ext uri="{BB962C8B-B14F-4D97-AF65-F5344CB8AC3E}">
        <p14:creationId xmlns:p14="http://schemas.microsoft.com/office/powerpoint/2010/main" val="2371672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17C9E6-5EA7-4F6B-9E95-97A0C701BD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C17C42-14FC-483E-AD38-779F9AA555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184FDC-54DB-4AA4-A6C5-1F25E62DAA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DFAA39-1C79-4191-9BBC-AEE558D64469}" type="datetimeFigureOut">
              <a:rPr lang="en-GB" smtClean="0"/>
              <a:t>13/01/2021</a:t>
            </a:fld>
            <a:endParaRPr lang="en-GB"/>
          </a:p>
        </p:txBody>
      </p:sp>
      <p:sp>
        <p:nvSpPr>
          <p:cNvPr id="5" name="Footer Placeholder 4">
            <a:extLst>
              <a:ext uri="{FF2B5EF4-FFF2-40B4-BE49-F238E27FC236}">
                <a16:creationId xmlns:a16="http://schemas.microsoft.com/office/drawing/2014/main" id="{A3F3F0FF-7E4E-4E8A-B60E-FD45369F08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3F1918-D16E-4C04-9795-48272AC6A9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8B1A4A-42B8-4618-945B-B88CD86567CA}" type="slidenum">
              <a:rPr lang="en-GB" smtClean="0"/>
              <a:t>‹#›</a:t>
            </a:fld>
            <a:endParaRPr lang="en-GB"/>
          </a:p>
        </p:txBody>
      </p:sp>
    </p:spTree>
    <p:extLst>
      <p:ext uri="{BB962C8B-B14F-4D97-AF65-F5344CB8AC3E}">
        <p14:creationId xmlns:p14="http://schemas.microsoft.com/office/powerpoint/2010/main" val="1678430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AE865-D23D-4613-8773-DE0961F38472}"/>
              </a:ext>
            </a:extLst>
          </p:cNvPr>
          <p:cNvSpPr>
            <a:spLocks noGrp="1"/>
          </p:cNvSpPr>
          <p:nvPr>
            <p:ph type="ctrTitle"/>
          </p:nvPr>
        </p:nvSpPr>
        <p:spPr>
          <a:xfrm>
            <a:off x="0" y="-1"/>
            <a:ext cx="12010104" cy="858803"/>
          </a:xfrm>
        </p:spPr>
        <p:txBody>
          <a:bodyPr>
            <a:normAutofit fontScale="90000"/>
          </a:bodyPr>
          <a:lstStyle/>
          <a:p>
            <a:r>
              <a:rPr lang="en-GB" dirty="0">
                <a:latin typeface="French Script MT" panose="03020402040607040605" pitchFamily="66" charset="0"/>
              </a:rPr>
              <a:t>Life and Death part three-still life as  a self portrait</a:t>
            </a:r>
          </a:p>
        </p:txBody>
      </p:sp>
      <p:sp>
        <p:nvSpPr>
          <p:cNvPr id="3" name="Subtitle 2">
            <a:extLst>
              <a:ext uri="{FF2B5EF4-FFF2-40B4-BE49-F238E27FC236}">
                <a16:creationId xmlns:a16="http://schemas.microsoft.com/office/drawing/2014/main" id="{36FEE016-9289-4C0D-8D1B-66A4B118E757}"/>
              </a:ext>
            </a:extLst>
          </p:cNvPr>
          <p:cNvSpPr>
            <a:spLocks noGrp="1"/>
          </p:cNvSpPr>
          <p:nvPr>
            <p:ph type="subTitle" idx="1"/>
          </p:nvPr>
        </p:nvSpPr>
        <p:spPr>
          <a:xfrm>
            <a:off x="181897" y="858803"/>
            <a:ext cx="12010104" cy="1456694"/>
          </a:xfrm>
        </p:spPr>
        <p:txBody>
          <a:bodyPr>
            <a:normAutofit fontScale="92500" lnSpcReduction="10000"/>
          </a:bodyPr>
          <a:lstStyle/>
          <a:p>
            <a:r>
              <a:rPr lang="en-GB" dirty="0"/>
              <a:t>Throughout this term, you will fill in your sketchbook on your experiences and your life. The sketchbook can contain words, song lyrics, poems, cut out images from magazines and newspapers, doodles, sketches, photographs, paintings and drawings.  The aim is for the sketchbook to be filled with anything relevant about YOU and YOUR LIFE.  It could be a visual diary of your time this year/during lockdown, a reflection on your life or your hopes for the future.</a:t>
            </a:r>
          </a:p>
        </p:txBody>
      </p:sp>
      <p:sp>
        <p:nvSpPr>
          <p:cNvPr id="4" name="Rectangle 3">
            <a:extLst>
              <a:ext uri="{FF2B5EF4-FFF2-40B4-BE49-F238E27FC236}">
                <a16:creationId xmlns:a16="http://schemas.microsoft.com/office/drawing/2014/main" id="{731A34A8-50E1-48B7-8A26-00255EB88480}"/>
              </a:ext>
            </a:extLst>
          </p:cNvPr>
          <p:cNvSpPr/>
          <p:nvPr/>
        </p:nvSpPr>
        <p:spPr>
          <a:xfrm>
            <a:off x="9382718" y="6142120"/>
            <a:ext cx="1479186" cy="338554"/>
          </a:xfrm>
          <a:prstGeom prst="rect">
            <a:avLst/>
          </a:prstGeom>
          <a:noFill/>
        </p:spPr>
        <p:txBody>
          <a:bodyPr wrap="none" lIns="91440" tIns="45720" rIns="91440" bIns="45720">
            <a:spAutoFit/>
          </a:bodyPr>
          <a:lstStyle/>
          <a:p>
            <a:pPr algn="ctr"/>
            <a:r>
              <a:rPr lang="en-US" sz="1600" b="0" cap="none" spc="0" dirty="0" err="1">
                <a:ln w="0"/>
                <a:solidFill>
                  <a:schemeClr val="accent1"/>
                </a:solidFill>
                <a:effectLst>
                  <a:outerShdw blurRad="38100" dist="25400" dir="5400000" algn="ctr" rotWithShape="0">
                    <a:srgbClr val="6E747A">
                      <a:alpha val="43000"/>
                    </a:srgbClr>
                  </a:outerShdw>
                </a:effectLst>
              </a:rPr>
              <a:t>art@stmatthias</a:t>
            </a:r>
            <a:endParaRPr lang="en-US" sz="1600" b="0" cap="none" spc="0" dirty="0">
              <a:ln w="0"/>
              <a:solidFill>
                <a:schemeClr val="accent1"/>
              </a:solidFill>
              <a:effectLst>
                <a:outerShdw blurRad="38100" dist="25400" dir="5400000" algn="ctr" rotWithShape="0">
                  <a:srgbClr val="6E747A">
                    <a:alpha val="43000"/>
                  </a:srgbClr>
                </a:outerShdw>
              </a:effectLst>
            </a:endParaRPr>
          </a:p>
        </p:txBody>
      </p:sp>
      <p:pic>
        <p:nvPicPr>
          <p:cNvPr id="6" name="Picture 5">
            <a:extLst>
              <a:ext uri="{FF2B5EF4-FFF2-40B4-BE49-F238E27FC236}">
                <a16:creationId xmlns:a16="http://schemas.microsoft.com/office/drawing/2014/main" id="{0A320F81-4013-4719-8C4A-1DD34A72E751}"/>
              </a:ext>
            </a:extLst>
          </p:cNvPr>
          <p:cNvPicPr>
            <a:picLocks noChangeAspect="1"/>
          </p:cNvPicPr>
          <p:nvPr/>
        </p:nvPicPr>
        <p:blipFill>
          <a:blip r:embed="rId2"/>
          <a:stretch>
            <a:fillRect/>
          </a:stretch>
        </p:blipFill>
        <p:spPr>
          <a:xfrm>
            <a:off x="7706838" y="2578705"/>
            <a:ext cx="4105208" cy="3314955"/>
          </a:xfrm>
          <a:prstGeom prst="rect">
            <a:avLst/>
          </a:prstGeom>
        </p:spPr>
      </p:pic>
      <p:pic>
        <p:nvPicPr>
          <p:cNvPr id="9" name="Picture 8">
            <a:extLst>
              <a:ext uri="{FF2B5EF4-FFF2-40B4-BE49-F238E27FC236}">
                <a16:creationId xmlns:a16="http://schemas.microsoft.com/office/drawing/2014/main" id="{CBCB0927-95B2-445F-AEAB-C4AA492EF0A8}"/>
              </a:ext>
            </a:extLst>
          </p:cNvPr>
          <p:cNvPicPr>
            <a:picLocks noChangeAspect="1"/>
          </p:cNvPicPr>
          <p:nvPr/>
        </p:nvPicPr>
        <p:blipFill>
          <a:blip r:embed="rId3"/>
          <a:stretch>
            <a:fillRect/>
          </a:stretch>
        </p:blipFill>
        <p:spPr>
          <a:xfrm>
            <a:off x="181897" y="1915156"/>
            <a:ext cx="3115414" cy="2649598"/>
          </a:xfrm>
          <a:prstGeom prst="rect">
            <a:avLst/>
          </a:prstGeom>
        </p:spPr>
      </p:pic>
      <p:pic>
        <p:nvPicPr>
          <p:cNvPr id="10" name="Picture 9">
            <a:extLst>
              <a:ext uri="{FF2B5EF4-FFF2-40B4-BE49-F238E27FC236}">
                <a16:creationId xmlns:a16="http://schemas.microsoft.com/office/drawing/2014/main" id="{F476E25F-F192-4E5E-9AF1-F4C2D742CFC3}"/>
              </a:ext>
            </a:extLst>
          </p:cNvPr>
          <p:cNvPicPr>
            <a:picLocks noChangeAspect="1"/>
          </p:cNvPicPr>
          <p:nvPr/>
        </p:nvPicPr>
        <p:blipFill rotWithShape="1">
          <a:blip r:embed="rId4"/>
          <a:srcRect l="4732" t="12430" r="7579" b="16762"/>
          <a:stretch/>
        </p:blipFill>
        <p:spPr>
          <a:xfrm>
            <a:off x="3307704" y="3371851"/>
            <a:ext cx="4317212" cy="3486149"/>
          </a:xfrm>
          <a:prstGeom prst="rect">
            <a:avLst/>
          </a:prstGeom>
        </p:spPr>
      </p:pic>
      <p:sp>
        <p:nvSpPr>
          <p:cNvPr id="11" name="Rectangle: Rounded Corners 10">
            <a:extLst>
              <a:ext uri="{FF2B5EF4-FFF2-40B4-BE49-F238E27FC236}">
                <a16:creationId xmlns:a16="http://schemas.microsoft.com/office/drawing/2014/main" id="{A0CEC527-E491-4191-8A04-230B12813A59}"/>
              </a:ext>
            </a:extLst>
          </p:cNvPr>
          <p:cNvSpPr/>
          <p:nvPr/>
        </p:nvSpPr>
        <p:spPr>
          <a:xfrm>
            <a:off x="181897" y="4564754"/>
            <a:ext cx="2885768" cy="2042523"/>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MAKE SURE you stick any written work into your sketchbook</a:t>
            </a:r>
          </a:p>
        </p:txBody>
      </p:sp>
    </p:spTree>
    <p:extLst>
      <p:ext uri="{BB962C8B-B14F-4D97-AF65-F5344CB8AC3E}">
        <p14:creationId xmlns:p14="http://schemas.microsoft.com/office/powerpoint/2010/main" val="1773876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ACE8B-2920-46BB-BB97-B8FA5F9D6218}"/>
              </a:ext>
            </a:extLst>
          </p:cNvPr>
          <p:cNvSpPr>
            <a:spLocks noGrp="1"/>
          </p:cNvSpPr>
          <p:nvPr>
            <p:ph type="title"/>
          </p:nvPr>
        </p:nvSpPr>
        <p:spPr>
          <a:xfrm>
            <a:off x="193309" y="365126"/>
            <a:ext cx="5353052" cy="799998"/>
          </a:xfrm>
        </p:spPr>
        <p:txBody>
          <a:bodyPr>
            <a:normAutofit fontScale="90000"/>
          </a:bodyPr>
          <a:lstStyle/>
          <a:p>
            <a:r>
              <a:rPr lang="en-GB" b="1" u="sng" dirty="0"/>
              <a:t>Analysing-self portrait as a still life </a:t>
            </a:r>
          </a:p>
        </p:txBody>
      </p:sp>
      <p:pic>
        <p:nvPicPr>
          <p:cNvPr id="4" name="Content Placeholder 3">
            <a:extLst>
              <a:ext uri="{FF2B5EF4-FFF2-40B4-BE49-F238E27FC236}">
                <a16:creationId xmlns:a16="http://schemas.microsoft.com/office/drawing/2014/main" id="{EE505013-1355-42B3-B502-620F0DB1F318}"/>
              </a:ext>
            </a:extLst>
          </p:cNvPr>
          <p:cNvPicPr>
            <a:picLocks noGrp="1" noChangeAspect="1"/>
          </p:cNvPicPr>
          <p:nvPr>
            <p:ph idx="1"/>
          </p:nvPr>
        </p:nvPicPr>
        <p:blipFill>
          <a:blip r:embed="rId2"/>
          <a:stretch>
            <a:fillRect/>
          </a:stretch>
        </p:blipFill>
        <p:spPr>
          <a:xfrm>
            <a:off x="6663790" y="170644"/>
            <a:ext cx="5334901" cy="4041592"/>
          </a:xfrm>
          <a:prstGeom prst="rect">
            <a:avLst/>
          </a:prstGeom>
        </p:spPr>
      </p:pic>
      <p:sp>
        <p:nvSpPr>
          <p:cNvPr id="5" name="TextBox 4">
            <a:extLst>
              <a:ext uri="{FF2B5EF4-FFF2-40B4-BE49-F238E27FC236}">
                <a16:creationId xmlns:a16="http://schemas.microsoft.com/office/drawing/2014/main" id="{3E791C6B-CF74-4992-BAA6-675F8B993618}"/>
              </a:ext>
            </a:extLst>
          </p:cNvPr>
          <p:cNvSpPr txBox="1"/>
          <p:nvPr/>
        </p:nvSpPr>
        <p:spPr>
          <a:xfrm>
            <a:off x="193308" y="1484026"/>
            <a:ext cx="6357394" cy="5909310"/>
          </a:xfrm>
          <a:prstGeom prst="rect">
            <a:avLst/>
          </a:prstGeom>
          <a:noFill/>
        </p:spPr>
        <p:txBody>
          <a:bodyPr wrap="square" rtlCol="0">
            <a:spAutoFit/>
          </a:bodyPr>
          <a:lstStyle/>
          <a:p>
            <a:r>
              <a:rPr lang="en-GB" b="1" dirty="0"/>
              <a:t>What is the medium used to produce the still life?</a:t>
            </a:r>
          </a:p>
          <a:p>
            <a:endParaRPr lang="en-GB" b="1" dirty="0"/>
          </a:p>
          <a:p>
            <a:r>
              <a:rPr lang="en-GB" b="1" dirty="0"/>
              <a:t>Discuss the use of light and shadow.  How does this effect the artwork?  </a:t>
            </a:r>
          </a:p>
          <a:p>
            <a:endParaRPr lang="en-GB" dirty="0"/>
          </a:p>
          <a:p>
            <a:endParaRPr lang="en-GB" dirty="0"/>
          </a:p>
          <a:p>
            <a:endParaRPr lang="en-GB" dirty="0"/>
          </a:p>
          <a:p>
            <a:endParaRPr lang="en-GB" dirty="0"/>
          </a:p>
          <a:p>
            <a:r>
              <a:rPr lang="en-GB" b="1" dirty="0"/>
              <a:t>Look closely at the objects.  What do these tell you about the artist?  </a:t>
            </a:r>
            <a:r>
              <a:rPr lang="en-GB" dirty="0"/>
              <a:t>What sex are they, where do they live? What may they do for a living?  How old are they?</a:t>
            </a:r>
          </a:p>
          <a:p>
            <a:endParaRPr lang="en-GB" dirty="0"/>
          </a:p>
          <a:p>
            <a:endParaRPr lang="en-GB" dirty="0"/>
          </a:p>
          <a:p>
            <a:endParaRPr lang="en-GB" dirty="0"/>
          </a:p>
          <a:p>
            <a:r>
              <a:rPr lang="en-GB" b="1" dirty="0"/>
              <a:t>What elements can you see in the photograph?</a:t>
            </a:r>
          </a:p>
          <a:p>
            <a:endParaRPr lang="en-GB" dirty="0"/>
          </a:p>
          <a:p>
            <a:endParaRPr lang="en-GB" dirty="0"/>
          </a:p>
          <a:p>
            <a:endParaRPr lang="en-GB" dirty="0"/>
          </a:p>
          <a:p>
            <a:endParaRPr lang="en-GB" dirty="0"/>
          </a:p>
          <a:p>
            <a:endParaRPr lang="en-GB" dirty="0"/>
          </a:p>
          <a:p>
            <a:endParaRPr lang="en-GB" dirty="0"/>
          </a:p>
        </p:txBody>
      </p:sp>
      <p:pic>
        <p:nvPicPr>
          <p:cNvPr id="6" name="Picture 5">
            <a:extLst>
              <a:ext uri="{FF2B5EF4-FFF2-40B4-BE49-F238E27FC236}">
                <a16:creationId xmlns:a16="http://schemas.microsoft.com/office/drawing/2014/main" id="{8146C3B2-379C-4E0F-9FAA-74E4AE4B2FF7}"/>
              </a:ext>
            </a:extLst>
          </p:cNvPr>
          <p:cNvPicPr>
            <a:picLocks noChangeAspect="1"/>
          </p:cNvPicPr>
          <p:nvPr/>
        </p:nvPicPr>
        <p:blipFill>
          <a:blip r:embed="rId3"/>
          <a:stretch>
            <a:fillRect/>
          </a:stretch>
        </p:blipFill>
        <p:spPr>
          <a:xfrm>
            <a:off x="8378564" y="4273939"/>
            <a:ext cx="3620127" cy="2413417"/>
          </a:xfrm>
          <a:prstGeom prst="rect">
            <a:avLst/>
          </a:prstGeom>
        </p:spPr>
      </p:pic>
      <p:sp>
        <p:nvSpPr>
          <p:cNvPr id="7" name="Rectangle: Rounded Corners 6">
            <a:extLst>
              <a:ext uri="{FF2B5EF4-FFF2-40B4-BE49-F238E27FC236}">
                <a16:creationId xmlns:a16="http://schemas.microsoft.com/office/drawing/2014/main" id="{E915B481-61B0-4CF1-9C0B-2FAC39DEDEAE}"/>
              </a:ext>
            </a:extLst>
          </p:cNvPr>
          <p:cNvSpPr/>
          <p:nvPr/>
        </p:nvSpPr>
        <p:spPr>
          <a:xfrm>
            <a:off x="6663790" y="4665126"/>
            <a:ext cx="1520840" cy="134752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Use full sentences</a:t>
            </a:r>
          </a:p>
        </p:txBody>
      </p:sp>
    </p:spTree>
    <p:extLst>
      <p:ext uri="{BB962C8B-B14F-4D97-AF65-F5344CB8AC3E}">
        <p14:creationId xmlns:p14="http://schemas.microsoft.com/office/powerpoint/2010/main" val="3421037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7C6BDE9-35DE-4387-B0E1-DB6D7BE68D45}"/>
              </a:ext>
            </a:extLst>
          </p:cNvPr>
          <p:cNvPicPr>
            <a:picLocks noChangeAspect="1"/>
          </p:cNvPicPr>
          <p:nvPr/>
        </p:nvPicPr>
        <p:blipFill rotWithShape="1">
          <a:blip r:embed="rId2">
            <a:alphaModFix/>
          </a:blip>
          <a:srcRect l="9188" r="16199" b="3"/>
          <a:stretch/>
        </p:blipFill>
        <p:spPr>
          <a:xfrm>
            <a:off x="4448399" y="286529"/>
            <a:ext cx="2275744" cy="2275744"/>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pic>
        <p:nvPicPr>
          <p:cNvPr id="4" name="Picture 3">
            <a:extLst>
              <a:ext uri="{FF2B5EF4-FFF2-40B4-BE49-F238E27FC236}">
                <a16:creationId xmlns:a16="http://schemas.microsoft.com/office/drawing/2014/main" id="{A7167BDE-DBC2-4D0F-8FFA-0220457A7B3F}"/>
              </a:ext>
            </a:extLst>
          </p:cNvPr>
          <p:cNvPicPr>
            <a:picLocks noChangeAspect="1"/>
          </p:cNvPicPr>
          <p:nvPr/>
        </p:nvPicPr>
        <p:blipFill rotWithShape="1">
          <a:blip r:embed="rId3">
            <a:alphaModFix/>
          </a:blip>
          <a:srcRect l="8094" r="15936" b="-2"/>
          <a:stretch/>
        </p:blipFill>
        <p:spPr>
          <a:xfrm>
            <a:off x="3125968" y="2527224"/>
            <a:ext cx="3316388" cy="3316386"/>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pic>
        <p:nvPicPr>
          <p:cNvPr id="5" name="Picture 4">
            <a:extLst>
              <a:ext uri="{FF2B5EF4-FFF2-40B4-BE49-F238E27FC236}">
                <a16:creationId xmlns:a16="http://schemas.microsoft.com/office/drawing/2014/main" id="{E7DA0D38-E89B-4B7D-BC75-CA7327E559FB}"/>
              </a:ext>
            </a:extLst>
          </p:cNvPr>
          <p:cNvPicPr>
            <a:picLocks noChangeAspect="1"/>
          </p:cNvPicPr>
          <p:nvPr/>
        </p:nvPicPr>
        <p:blipFill rotWithShape="1">
          <a:blip r:embed="rId4">
            <a:alphaModFix/>
          </a:blip>
          <a:srcRect l="8186" r="15482" b="-1"/>
          <a:stretch/>
        </p:blipFill>
        <p:spPr>
          <a:xfrm>
            <a:off x="1" y="1"/>
            <a:ext cx="4443799" cy="3776782"/>
          </a:xfrm>
          <a:custGeom>
            <a:avLst/>
            <a:gdLst/>
            <a:ahLst/>
            <a:cxnLst/>
            <a:rect l="l" t="t" r="r" b="b"/>
            <a:pathLst>
              <a:path w="4443799" h="3776782">
                <a:moveTo>
                  <a:pt x="0" y="0"/>
                </a:moveTo>
                <a:lnTo>
                  <a:pt x="4164578" y="0"/>
                </a:lnTo>
                <a:lnTo>
                  <a:pt x="4238884" y="154250"/>
                </a:lnTo>
                <a:cubicBezTo>
                  <a:pt x="4370833" y="466214"/>
                  <a:pt x="4443799" y="809200"/>
                  <a:pt x="4443799" y="1169228"/>
                </a:cubicBezTo>
                <a:cubicBezTo>
                  <a:pt x="4443799" y="2609341"/>
                  <a:pt x="3276357" y="3776782"/>
                  <a:pt x="1836244" y="3776782"/>
                </a:cubicBezTo>
                <a:cubicBezTo>
                  <a:pt x="1206195" y="3776782"/>
                  <a:pt x="628337" y="3553326"/>
                  <a:pt x="177598" y="3181344"/>
                </a:cubicBezTo>
                <a:lnTo>
                  <a:pt x="0" y="3019932"/>
                </a:lnTo>
                <a:close/>
              </a:path>
            </a:pathLst>
          </a:custGeom>
          <a:effectLst>
            <a:softEdge rad="0"/>
          </a:effectLst>
        </p:spPr>
      </p:pic>
      <p:pic>
        <p:nvPicPr>
          <p:cNvPr id="7" name="Picture 6">
            <a:extLst>
              <a:ext uri="{FF2B5EF4-FFF2-40B4-BE49-F238E27FC236}">
                <a16:creationId xmlns:a16="http://schemas.microsoft.com/office/drawing/2014/main" id="{2733C5A4-B354-4350-88DA-348645B0B61F}"/>
              </a:ext>
            </a:extLst>
          </p:cNvPr>
          <p:cNvPicPr>
            <a:picLocks noChangeAspect="1"/>
          </p:cNvPicPr>
          <p:nvPr/>
        </p:nvPicPr>
        <p:blipFill rotWithShape="1">
          <a:blip r:embed="rId5">
            <a:alphaModFix/>
          </a:blip>
          <a:srcRect t="14239" r="1" b="27668"/>
          <a:stretch/>
        </p:blipFill>
        <p:spPr>
          <a:xfrm>
            <a:off x="20" y="3917271"/>
            <a:ext cx="3440566" cy="2950205"/>
          </a:xfrm>
          <a:custGeom>
            <a:avLst/>
            <a:gdLst/>
            <a:ahLst/>
            <a:cxnLst/>
            <a:rect l="l" t="t" r="r" b="b"/>
            <a:pathLst>
              <a:path w="3440586" h="2950205">
                <a:moveTo>
                  <a:pt x="1539166" y="0"/>
                </a:moveTo>
                <a:cubicBezTo>
                  <a:pt x="2589292" y="0"/>
                  <a:pt x="3440586" y="851294"/>
                  <a:pt x="3440586" y="1901419"/>
                </a:cubicBezTo>
                <a:cubicBezTo>
                  <a:pt x="3440586" y="2229583"/>
                  <a:pt x="3357452" y="2538330"/>
                  <a:pt x="3211095" y="2807749"/>
                </a:cubicBezTo>
                <a:lnTo>
                  <a:pt x="3124550" y="2950205"/>
                </a:lnTo>
                <a:lnTo>
                  <a:pt x="0" y="2950205"/>
                </a:lnTo>
                <a:lnTo>
                  <a:pt x="0" y="788141"/>
                </a:lnTo>
                <a:lnTo>
                  <a:pt x="71938" y="691940"/>
                </a:lnTo>
                <a:cubicBezTo>
                  <a:pt x="420687" y="269355"/>
                  <a:pt x="948471" y="0"/>
                  <a:pt x="1539166" y="0"/>
                </a:cubicBezTo>
                <a:close/>
              </a:path>
            </a:pathLst>
          </a:custGeom>
          <a:effectLst>
            <a:softEdge rad="0"/>
          </a:effectLst>
        </p:spPr>
      </p:pic>
      <p:pic>
        <p:nvPicPr>
          <p:cNvPr id="35" name="Picture 34">
            <a:extLst>
              <a:ext uri="{FF2B5EF4-FFF2-40B4-BE49-F238E27FC236}">
                <a16:creationId xmlns:a16="http://schemas.microsoft.com/office/drawing/2014/main" id="{D198BA7A-A80E-4128-8A01-0F5D26B880F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20D2020A-DE47-418D-B643-1F3F90493466}"/>
              </a:ext>
            </a:extLst>
          </p:cNvPr>
          <p:cNvSpPr>
            <a:spLocks noGrp="1"/>
          </p:cNvSpPr>
          <p:nvPr>
            <p:ph type="title"/>
          </p:nvPr>
        </p:nvSpPr>
        <p:spPr>
          <a:xfrm>
            <a:off x="7129133" y="802955"/>
            <a:ext cx="4266942" cy="1498456"/>
          </a:xfrm>
        </p:spPr>
        <p:txBody>
          <a:bodyPr>
            <a:normAutofit/>
          </a:bodyPr>
          <a:lstStyle/>
          <a:p>
            <a:r>
              <a:rPr lang="en-GB" sz="3300">
                <a:solidFill>
                  <a:srgbClr val="000000"/>
                </a:solidFill>
              </a:rPr>
              <a:t>Your task for this week</a:t>
            </a:r>
            <a:br>
              <a:rPr lang="en-GB" sz="3300">
                <a:solidFill>
                  <a:srgbClr val="000000"/>
                </a:solidFill>
              </a:rPr>
            </a:br>
            <a:br>
              <a:rPr lang="en-GB" sz="3300">
                <a:solidFill>
                  <a:srgbClr val="000000"/>
                </a:solidFill>
              </a:rPr>
            </a:br>
            <a:r>
              <a:rPr lang="en-GB" sz="3300" b="1" u="sng">
                <a:solidFill>
                  <a:srgbClr val="000000"/>
                </a:solidFill>
              </a:rPr>
              <a:t>still life as a self portrait</a:t>
            </a:r>
          </a:p>
        </p:txBody>
      </p:sp>
      <p:sp>
        <p:nvSpPr>
          <p:cNvPr id="3" name="Content Placeholder 2">
            <a:extLst>
              <a:ext uri="{FF2B5EF4-FFF2-40B4-BE49-F238E27FC236}">
                <a16:creationId xmlns:a16="http://schemas.microsoft.com/office/drawing/2014/main" id="{FEB934C4-B9F6-44EF-A115-DA39CF86A85B}"/>
              </a:ext>
            </a:extLst>
          </p:cNvPr>
          <p:cNvSpPr>
            <a:spLocks noGrp="1"/>
          </p:cNvSpPr>
          <p:nvPr>
            <p:ph idx="1"/>
          </p:nvPr>
        </p:nvSpPr>
        <p:spPr>
          <a:xfrm>
            <a:off x="6282813" y="2421682"/>
            <a:ext cx="5663381" cy="4149789"/>
          </a:xfrm>
        </p:spPr>
        <p:txBody>
          <a:bodyPr anchor="ctr">
            <a:normAutofit fontScale="92500" lnSpcReduction="10000"/>
          </a:bodyPr>
          <a:lstStyle/>
          <a:p>
            <a:r>
              <a:rPr lang="en-GB" sz="1400" b="1" dirty="0">
                <a:solidFill>
                  <a:srgbClr val="000000"/>
                </a:solidFill>
              </a:rPr>
              <a:t>STILL LIFE-an arrangement of objects</a:t>
            </a:r>
          </a:p>
          <a:p>
            <a:r>
              <a:rPr lang="en-GB" sz="1400" b="1" dirty="0">
                <a:solidFill>
                  <a:srgbClr val="000000"/>
                </a:solidFill>
              </a:rPr>
              <a:t>SELF PORTRAIT-a portrait that an artist produces of themselves</a:t>
            </a:r>
          </a:p>
          <a:p>
            <a:pPr marL="0" indent="0">
              <a:buNone/>
            </a:pPr>
            <a:r>
              <a:rPr lang="en-GB" sz="1400" dirty="0">
                <a:solidFill>
                  <a:srgbClr val="000000"/>
                </a:solidFill>
              </a:rPr>
              <a:t>Arrange objects that represent you.</a:t>
            </a:r>
          </a:p>
          <a:p>
            <a:pPr marL="0" indent="0">
              <a:buNone/>
            </a:pPr>
            <a:endParaRPr lang="en-GB" sz="1400" dirty="0">
              <a:solidFill>
                <a:srgbClr val="000000"/>
              </a:solidFill>
            </a:endParaRPr>
          </a:p>
          <a:p>
            <a:pPr marL="0" indent="0">
              <a:buNone/>
            </a:pPr>
            <a:r>
              <a:rPr lang="en-GB" sz="1400" dirty="0">
                <a:solidFill>
                  <a:srgbClr val="000000"/>
                </a:solidFill>
              </a:rPr>
              <a:t>Observe and draw the still life.</a:t>
            </a:r>
          </a:p>
          <a:p>
            <a:pPr marL="0" indent="0">
              <a:buNone/>
            </a:pPr>
            <a:r>
              <a:rPr lang="en-GB" sz="1400" dirty="0">
                <a:solidFill>
                  <a:srgbClr val="000000"/>
                </a:solidFill>
              </a:rPr>
              <a:t>Produce </a:t>
            </a:r>
            <a:r>
              <a:rPr lang="en-GB" sz="1400" b="1" dirty="0">
                <a:solidFill>
                  <a:srgbClr val="FF0000"/>
                </a:solidFill>
              </a:rPr>
              <a:t>at least 4 studies </a:t>
            </a:r>
            <a:r>
              <a:rPr lang="en-GB" sz="1400" dirty="0">
                <a:solidFill>
                  <a:srgbClr val="000000"/>
                </a:solidFill>
              </a:rPr>
              <a:t>and use a different MEDIUM on each.</a:t>
            </a:r>
          </a:p>
          <a:p>
            <a:pPr marL="0" indent="0">
              <a:buNone/>
            </a:pPr>
            <a:r>
              <a:rPr lang="en-GB" sz="1400" dirty="0">
                <a:solidFill>
                  <a:srgbClr val="000000"/>
                </a:solidFill>
              </a:rPr>
              <a:t>You don’t have to draw the whole thing-take sections, draw from different angles.</a:t>
            </a:r>
          </a:p>
          <a:p>
            <a:pPr marL="0" indent="0">
              <a:buNone/>
            </a:pPr>
            <a:r>
              <a:rPr lang="en-GB" sz="1400" dirty="0">
                <a:solidFill>
                  <a:srgbClr val="000000"/>
                </a:solidFill>
              </a:rPr>
              <a:t>You can use you phones to take photographs of the still life and use different effects on your phone to edit colours, light, style etc.  If you choose this option you should complete at </a:t>
            </a:r>
            <a:r>
              <a:rPr lang="en-GB" sz="1400" b="1" dirty="0">
                <a:solidFill>
                  <a:srgbClr val="FF0000"/>
                </a:solidFill>
              </a:rPr>
              <a:t>least 8 images </a:t>
            </a:r>
            <a:r>
              <a:rPr lang="en-GB" sz="1400" dirty="0">
                <a:solidFill>
                  <a:srgbClr val="000000"/>
                </a:solidFill>
              </a:rPr>
              <a:t>and send these to my email to print them out</a:t>
            </a:r>
          </a:p>
          <a:p>
            <a:pPr marL="0" indent="0">
              <a:buNone/>
            </a:pPr>
            <a:r>
              <a:rPr lang="en-GB" sz="2000" b="1" dirty="0">
                <a:solidFill>
                  <a:srgbClr val="0070C0"/>
                </a:solidFill>
              </a:rPr>
              <a:t>julie.caswell@stmatthias.learnmat.uk</a:t>
            </a:r>
          </a:p>
          <a:p>
            <a:pPr marL="0" indent="0">
              <a:buNone/>
            </a:pPr>
            <a:endParaRPr lang="en-GB" sz="1400" dirty="0">
              <a:solidFill>
                <a:srgbClr val="000000"/>
              </a:solidFill>
            </a:endParaRPr>
          </a:p>
          <a:p>
            <a:pPr marL="0" indent="0">
              <a:buNone/>
            </a:pPr>
            <a:r>
              <a:rPr lang="en-GB" sz="1400" b="1" dirty="0">
                <a:solidFill>
                  <a:srgbClr val="000000"/>
                </a:solidFill>
              </a:rPr>
              <a:t>MAKE IT CREATIVE AND USE DIFFERENT MEDIA AND TECHNIQUES/EFFECTS (ART MATERIALS)</a:t>
            </a:r>
          </a:p>
        </p:txBody>
      </p:sp>
    </p:spTree>
    <p:extLst>
      <p:ext uri="{BB962C8B-B14F-4D97-AF65-F5344CB8AC3E}">
        <p14:creationId xmlns:p14="http://schemas.microsoft.com/office/powerpoint/2010/main" val="1233416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23B06-38AB-4D2B-B78C-86B45EE1CB1E}"/>
              </a:ext>
            </a:extLst>
          </p:cNvPr>
          <p:cNvSpPr>
            <a:spLocks noGrp="1"/>
          </p:cNvSpPr>
          <p:nvPr>
            <p:ph type="title"/>
          </p:nvPr>
        </p:nvSpPr>
        <p:spPr>
          <a:xfrm>
            <a:off x="189271" y="365125"/>
            <a:ext cx="4468318" cy="714167"/>
          </a:xfrm>
        </p:spPr>
        <p:txBody>
          <a:bodyPr/>
          <a:lstStyle/>
          <a:p>
            <a:r>
              <a:rPr lang="en-GB" dirty="0"/>
              <a:t>Grade boundaries</a:t>
            </a:r>
          </a:p>
        </p:txBody>
      </p:sp>
      <p:sp>
        <p:nvSpPr>
          <p:cNvPr id="3" name="Content Placeholder 2">
            <a:extLst>
              <a:ext uri="{FF2B5EF4-FFF2-40B4-BE49-F238E27FC236}">
                <a16:creationId xmlns:a16="http://schemas.microsoft.com/office/drawing/2014/main" id="{3D0E7ED1-52C0-4055-A96A-22352D5D9CAB}"/>
              </a:ext>
            </a:extLst>
          </p:cNvPr>
          <p:cNvSpPr>
            <a:spLocks noGrp="1"/>
          </p:cNvSpPr>
          <p:nvPr>
            <p:ph idx="1"/>
          </p:nvPr>
        </p:nvSpPr>
        <p:spPr>
          <a:xfrm>
            <a:off x="513735" y="1079292"/>
            <a:ext cx="3734284" cy="5144527"/>
          </a:xfrm>
        </p:spPr>
        <p:txBody>
          <a:bodyPr>
            <a:normAutofit fontScale="62500" lnSpcReduction="20000"/>
          </a:bodyPr>
          <a:lstStyle/>
          <a:p>
            <a:r>
              <a:rPr lang="en-GB" sz="2900" b="1" u="sng" dirty="0"/>
              <a:t>GCSE assessment objective A02/3:Record  and develop ideas using a range of media</a:t>
            </a:r>
          </a:p>
          <a:p>
            <a:r>
              <a:rPr lang="en-GB" sz="2900" b="1" u="sng" dirty="0"/>
              <a:t>.Observations and insights relevant to intentions</a:t>
            </a:r>
          </a:p>
          <a:p>
            <a:endParaRPr lang="en-GB" sz="2900" dirty="0"/>
          </a:p>
          <a:p>
            <a:r>
              <a:rPr lang="en-GB" sz="2900" b="1" dirty="0">
                <a:highlight>
                  <a:srgbClr val="FFFF00"/>
                </a:highlight>
              </a:rPr>
              <a:t>Grade 2-</a:t>
            </a:r>
            <a:r>
              <a:rPr lang="en-GB" sz="2900" dirty="0">
                <a:highlight>
                  <a:srgbClr val="FFFF00"/>
                </a:highlight>
              </a:rPr>
              <a:t>simple observations . Basic use of materials.</a:t>
            </a:r>
          </a:p>
          <a:p>
            <a:endParaRPr lang="en-GB" sz="2900" dirty="0"/>
          </a:p>
          <a:p>
            <a:r>
              <a:rPr lang="en-GB" sz="2900" b="1" dirty="0">
                <a:highlight>
                  <a:srgbClr val="00FFFF"/>
                </a:highlight>
              </a:rPr>
              <a:t>Grade 3-</a:t>
            </a:r>
            <a:r>
              <a:rPr lang="en-GB" sz="2900" dirty="0">
                <a:highlight>
                  <a:srgbClr val="00FFFF"/>
                </a:highlight>
              </a:rPr>
              <a:t> observations which are linked to the topic.  Competent use of appropriate materials.</a:t>
            </a:r>
          </a:p>
          <a:p>
            <a:endParaRPr lang="en-GB" sz="2900" dirty="0"/>
          </a:p>
          <a:p>
            <a:r>
              <a:rPr lang="en-GB" sz="2900" b="1" dirty="0">
                <a:highlight>
                  <a:srgbClr val="FF00FF"/>
                </a:highlight>
              </a:rPr>
              <a:t>Grade 4-</a:t>
            </a:r>
            <a:r>
              <a:rPr lang="en-GB" sz="2900" dirty="0">
                <a:highlight>
                  <a:srgbClr val="FF00FF"/>
                </a:highlight>
              </a:rPr>
              <a:t> observations which are linked to the topic with creativity.  Control  of appropriate materials.</a:t>
            </a:r>
          </a:p>
          <a:p>
            <a:pPr marL="0" indent="0">
              <a:buNone/>
            </a:pPr>
            <a:endParaRPr lang="en-GB" sz="2900" dirty="0"/>
          </a:p>
          <a:p>
            <a:r>
              <a:rPr lang="en-GB" sz="2900" b="1" dirty="0">
                <a:highlight>
                  <a:srgbClr val="C0C0C0"/>
                </a:highlight>
              </a:rPr>
              <a:t>Grade 5-</a:t>
            </a:r>
            <a:r>
              <a:rPr lang="en-GB" sz="2900" dirty="0">
                <a:highlight>
                  <a:srgbClr val="C0C0C0"/>
                </a:highlight>
              </a:rPr>
              <a:t> observations which are clearly linked to the topic.  Creative use of appropriate materials.</a:t>
            </a:r>
          </a:p>
          <a:p>
            <a:endParaRPr lang="en-GB" dirty="0"/>
          </a:p>
        </p:txBody>
      </p:sp>
      <p:sp>
        <p:nvSpPr>
          <p:cNvPr id="4" name="Rectangle: Rounded Corners 3">
            <a:extLst>
              <a:ext uri="{FF2B5EF4-FFF2-40B4-BE49-F238E27FC236}">
                <a16:creationId xmlns:a16="http://schemas.microsoft.com/office/drawing/2014/main" id="{1EEAF082-AFD3-4480-8437-6372B987FD2F}"/>
              </a:ext>
            </a:extLst>
          </p:cNvPr>
          <p:cNvSpPr/>
          <p:nvPr/>
        </p:nvSpPr>
        <p:spPr>
          <a:xfrm>
            <a:off x="5279923" y="162232"/>
            <a:ext cx="6223819" cy="110612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KEYWORDS</a:t>
            </a:r>
          </a:p>
          <a:p>
            <a:pPr algn="ctr"/>
            <a:r>
              <a:rPr lang="en-GB" dirty="0">
                <a:solidFill>
                  <a:schemeClr val="tx1"/>
                </a:solidFill>
              </a:rPr>
              <a:t>Medium	self portrait	techniques	effects	edit	photography	observational studies	angles</a:t>
            </a:r>
          </a:p>
        </p:txBody>
      </p:sp>
      <p:sp>
        <p:nvSpPr>
          <p:cNvPr id="5" name="Rectangle: Rounded Corners 4">
            <a:extLst>
              <a:ext uri="{FF2B5EF4-FFF2-40B4-BE49-F238E27FC236}">
                <a16:creationId xmlns:a16="http://schemas.microsoft.com/office/drawing/2014/main" id="{C49AE72D-A7E7-4597-9A40-A3ED46F54115}"/>
              </a:ext>
            </a:extLst>
          </p:cNvPr>
          <p:cNvSpPr/>
          <p:nvPr/>
        </p:nvSpPr>
        <p:spPr>
          <a:xfrm>
            <a:off x="8949128" y="1371600"/>
            <a:ext cx="2908575" cy="23302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t>Objectives</a:t>
            </a:r>
          </a:p>
          <a:p>
            <a:pPr algn="ctr"/>
            <a:r>
              <a:rPr lang="en-GB" dirty="0"/>
              <a:t>To develop ability to record focused observations.</a:t>
            </a:r>
          </a:p>
          <a:p>
            <a:pPr algn="ctr"/>
            <a:endParaRPr lang="en-GB" dirty="0"/>
          </a:p>
          <a:p>
            <a:pPr algn="ctr"/>
            <a:r>
              <a:rPr lang="en-GB" dirty="0"/>
              <a:t>To develop observational drawing skills</a:t>
            </a:r>
          </a:p>
          <a:p>
            <a:pPr algn="ctr"/>
            <a:endParaRPr lang="en-GB" dirty="0"/>
          </a:p>
        </p:txBody>
      </p:sp>
      <p:sp>
        <p:nvSpPr>
          <p:cNvPr id="6" name="Rectangle: Rounded Corners 5">
            <a:extLst>
              <a:ext uri="{FF2B5EF4-FFF2-40B4-BE49-F238E27FC236}">
                <a16:creationId xmlns:a16="http://schemas.microsoft.com/office/drawing/2014/main" id="{C4EAABD4-B0E3-4CDA-9126-48550BE8F0AE}"/>
              </a:ext>
            </a:extLst>
          </p:cNvPr>
          <p:cNvSpPr/>
          <p:nvPr/>
        </p:nvSpPr>
        <p:spPr>
          <a:xfrm>
            <a:off x="9114020" y="4041058"/>
            <a:ext cx="2743683" cy="2477729"/>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rPr>
              <a:t>Success Criteria</a:t>
            </a:r>
          </a:p>
          <a:p>
            <a:pPr algn="ctr"/>
            <a:endParaRPr lang="en-GB" dirty="0">
              <a:solidFill>
                <a:schemeClr val="tx1"/>
              </a:solidFill>
            </a:endParaRPr>
          </a:p>
          <a:p>
            <a:pPr algn="ctr"/>
            <a:r>
              <a:rPr lang="en-GB" dirty="0">
                <a:solidFill>
                  <a:schemeClr val="tx1"/>
                </a:solidFill>
              </a:rPr>
              <a:t>PRESENT a range of studies using a range of media/techniques</a:t>
            </a:r>
          </a:p>
          <a:p>
            <a:pPr algn="ctr"/>
            <a:endParaRPr lang="en-GB" dirty="0"/>
          </a:p>
        </p:txBody>
      </p:sp>
      <p:pic>
        <p:nvPicPr>
          <p:cNvPr id="8" name="Picture 7">
            <a:extLst>
              <a:ext uri="{FF2B5EF4-FFF2-40B4-BE49-F238E27FC236}">
                <a16:creationId xmlns:a16="http://schemas.microsoft.com/office/drawing/2014/main" id="{13C26CEA-EAAA-4F0E-8B71-5113F5ADA500}"/>
              </a:ext>
            </a:extLst>
          </p:cNvPr>
          <p:cNvPicPr>
            <a:picLocks noChangeAspect="1"/>
          </p:cNvPicPr>
          <p:nvPr/>
        </p:nvPicPr>
        <p:blipFill rotWithShape="1">
          <a:blip r:embed="rId2"/>
          <a:srcRect b="39108"/>
          <a:stretch/>
        </p:blipFill>
        <p:spPr>
          <a:xfrm>
            <a:off x="4615174" y="5334000"/>
            <a:ext cx="3333750" cy="1525383"/>
          </a:xfrm>
          <a:prstGeom prst="rect">
            <a:avLst/>
          </a:prstGeom>
        </p:spPr>
      </p:pic>
      <p:pic>
        <p:nvPicPr>
          <p:cNvPr id="11" name="Picture 10">
            <a:extLst>
              <a:ext uri="{FF2B5EF4-FFF2-40B4-BE49-F238E27FC236}">
                <a16:creationId xmlns:a16="http://schemas.microsoft.com/office/drawing/2014/main" id="{FA5EE96F-5840-45C7-8190-62F23FA63983}"/>
              </a:ext>
            </a:extLst>
          </p:cNvPr>
          <p:cNvPicPr>
            <a:picLocks noChangeAspect="1"/>
          </p:cNvPicPr>
          <p:nvPr/>
        </p:nvPicPr>
        <p:blipFill>
          <a:blip r:embed="rId3"/>
          <a:stretch>
            <a:fillRect/>
          </a:stretch>
        </p:blipFill>
        <p:spPr>
          <a:xfrm>
            <a:off x="4890860" y="1699603"/>
            <a:ext cx="3580319" cy="3580319"/>
          </a:xfrm>
          <a:prstGeom prst="rect">
            <a:avLst/>
          </a:prstGeom>
        </p:spPr>
      </p:pic>
    </p:spTree>
    <p:extLst>
      <p:ext uri="{BB962C8B-B14F-4D97-AF65-F5344CB8AC3E}">
        <p14:creationId xmlns:p14="http://schemas.microsoft.com/office/powerpoint/2010/main" val="7220142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C1C0967-3DB9-4139-8888-1D29D4289870}"/>
</file>

<file path=customXml/itemProps2.xml><?xml version="1.0" encoding="utf-8"?>
<ds:datastoreItem xmlns:ds="http://schemas.openxmlformats.org/officeDocument/2006/customXml" ds:itemID="{85DE5526-3337-49D1-87C6-AF71110AB34C}"/>
</file>

<file path=customXml/itemProps3.xml><?xml version="1.0" encoding="utf-8"?>
<ds:datastoreItem xmlns:ds="http://schemas.openxmlformats.org/officeDocument/2006/customXml" ds:itemID="{4A25B1B7-963D-49E7-89D0-E30EA26B8A0A}"/>
</file>

<file path=docProps/app.xml><?xml version="1.0" encoding="utf-8"?>
<Properties xmlns="http://schemas.openxmlformats.org/officeDocument/2006/extended-properties" xmlns:vt="http://schemas.openxmlformats.org/officeDocument/2006/docPropsVTypes">
  <TotalTime>31</TotalTime>
  <Words>466</Words>
  <Application>Microsoft Office PowerPoint</Application>
  <PresentationFormat>Widescreen</PresentationFormat>
  <Paragraphs>54</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French Script MT</vt:lpstr>
      <vt:lpstr>Office Theme</vt:lpstr>
      <vt:lpstr>Life and Death part three-still life as  a self portrait</vt:lpstr>
      <vt:lpstr>Analysing-self portrait as a still life </vt:lpstr>
      <vt:lpstr>Your task for this week  still life as a self portrait</vt:lpstr>
      <vt:lpstr>Grade boundaries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and Death part three</dc:title>
  <dc:creator>julie caswell</dc:creator>
  <cp:lastModifiedBy>julie caswell</cp:lastModifiedBy>
  <cp:revision>4</cp:revision>
  <dcterms:created xsi:type="dcterms:W3CDTF">2021-01-13T10:23:09Z</dcterms:created>
  <dcterms:modified xsi:type="dcterms:W3CDTF">2021-01-13T10:54:50Z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