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8" r:id="rId3"/>
    <p:sldId id="268" r:id="rId4"/>
    <p:sldId id="269" r:id="rId5"/>
    <p:sldId id="270" r:id="rId6"/>
    <p:sldId id="272" r:id="rId7"/>
    <p:sldId id="271" r:id="rId8"/>
    <p:sldId id="273" r:id="rId9"/>
    <p:sldId id="274" r:id="rId10"/>
    <p:sldId id="275" r:id="rId11"/>
    <p:sldId id="277" r:id="rId12"/>
    <p:sldId id="276" r:id="rId13"/>
    <p:sldId id="279" r:id="rId14"/>
    <p:sldId id="280" r:id="rId15"/>
    <p:sldId id="282" r:id="rId16"/>
    <p:sldId id="283" r:id="rId17"/>
    <p:sldId id="284" r:id="rId18"/>
  </p:sldIdLst>
  <p:sldSz cx="12192000" cy="16256000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31" d="100"/>
          <a:sy n="31" d="100"/>
        </p:scale>
        <p:origin x="1386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660416"/>
            <a:ext cx="10363200" cy="5659496"/>
          </a:xfrm>
        </p:spPr>
        <p:txBody>
          <a:bodyPr anchor="b"/>
          <a:lstStyle>
            <a:lvl1pPr algn="ctr">
              <a:defRPr sz="8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8538164"/>
            <a:ext cx="9144000" cy="3924769"/>
          </a:xfrm>
        </p:spPr>
        <p:txBody>
          <a:bodyPr/>
          <a:lstStyle>
            <a:lvl1pPr marL="0" indent="0" algn="ctr">
              <a:buNone/>
              <a:defRPr sz="3200"/>
            </a:lvl1pPr>
            <a:lvl2pPr marL="609585" indent="0" algn="ctr">
              <a:buNone/>
              <a:defRPr sz="2667"/>
            </a:lvl2pPr>
            <a:lvl3pPr marL="1219170" indent="0" algn="ctr">
              <a:buNone/>
              <a:defRPr sz="2400"/>
            </a:lvl3pPr>
            <a:lvl4pPr marL="1828754" indent="0" algn="ctr">
              <a:buNone/>
              <a:defRPr sz="2133"/>
            </a:lvl4pPr>
            <a:lvl5pPr marL="2438339" indent="0" algn="ctr">
              <a:buNone/>
              <a:defRPr sz="2133"/>
            </a:lvl5pPr>
            <a:lvl6pPr marL="3047924" indent="0" algn="ctr">
              <a:buNone/>
              <a:defRPr sz="2133"/>
            </a:lvl6pPr>
            <a:lvl7pPr marL="3657509" indent="0" algn="ctr">
              <a:buNone/>
              <a:defRPr sz="2133"/>
            </a:lvl7pPr>
            <a:lvl8pPr marL="4267093" indent="0" algn="ctr">
              <a:buNone/>
              <a:defRPr sz="2133"/>
            </a:lvl8pPr>
            <a:lvl9pPr marL="4876678" indent="0" algn="ctr">
              <a:buNone/>
              <a:defRPr sz="2133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D23CE7-5FBA-4B36-A5A8-C116045D9A31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9B237-94CF-473C-B496-1F46FCAAF0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87757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D23CE7-5FBA-4B36-A5A8-C116045D9A31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9B237-94CF-473C-B496-1F46FCAAF0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74007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4052716"/>
            <a:ext cx="10515600" cy="6762043"/>
          </a:xfrm>
        </p:spPr>
        <p:txBody>
          <a:bodyPr anchor="b"/>
          <a:lstStyle>
            <a:lvl1pPr>
              <a:defRPr sz="8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10878731"/>
            <a:ext cx="10515600" cy="3555999"/>
          </a:xfrm>
        </p:spPr>
        <p:txBody>
          <a:bodyPr/>
          <a:lstStyle>
            <a:lvl1pPr marL="0" indent="0">
              <a:buNone/>
              <a:defRPr sz="3200">
                <a:solidFill>
                  <a:schemeClr val="tx1"/>
                </a:solidFill>
              </a:defRPr>
            </a:lvl1pPr>
            <a:lvl2pPr marL="609585" indent="0">
              <a:buNone/>
              <a:defRPr sz="2667">
                <a:solidFill>
                  <a:schemeClr val="tx1">
                    <a:tint val="75000"/>
                  </a:schemeClr>
                </a:solidFill>
              </a:defRPr>
            </a:lvl2pPr>
            <a:lvl3pPr marL="121917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3pPr>
            <a:lvl4pPr marL="1828754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4pPr>
            <a:lvl5pPr marL="2438339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5pPr>
            <a:lvl6pPr marL="3047924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6pPr>
            <a:lvl7pPr marL="3657509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7pPr>
            <a:lvl8pPr marL="4267093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8pPr>
            <a:lvl9pPr marL="4876678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D23CE7-5FBA-4B36-A5A8-C116045D9A31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9B237-94CF-473C-B496-1F46FCAAF0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07654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4327407"/>
            <a:ext cx="5181600" cy="1031428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4327407"/>
            <a:ext cx="5181600" cy="1031428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D23CE7-5FBA-4B36-A5A8-C116045D9A31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9B237-94CF-473C-B496-1F46FCAAF0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74330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865485"/>
            <a:ext cx="10515600" cy="314207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3984979"/>
            <a:ext cx="5157787" cy="1952977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5937956"/>
            <a:ext cx="5157787" cy="87338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1" y="3984979"/>
            <a:ext cx="5183188" cy="1952977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1" y="5937956"/>
            <a:ext cx="5183188" cy="87338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D23CE7-5FBA-4B36-A5A8-C116045D9A31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9B237-94CF-473C-B496-1F46FCAAF0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63418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D23CE7-5FBA-4B36-A5A8-C116045D9A31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9B237-94CF-473C-B496-1F46FCAAF0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07620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D23CE7-5FBA-4B36-A5A8-C116045D9A31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9B237-94CF-473C-B496-1F46FCAAF0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94399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1083733"/>
            <a:ext cx="3932237" cy="3793067"/>
          </a:xfrm>
        </p:spPr>
        <p:txBody>
          <a:bodyPr anchor="b"/>
          <a:lstStyle>
            <a:lvl1pPr>
              <a:defRPr sz="426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2340567"/>
            <a:ext cx="6172200" cy="11552296"/>
          </a:xfrm>
        </p:spPr>
        <p:txBody>
          <a:bodyPr/>
          <a:lstStyle>
            <a:lvl1pPr>
              <a:defRPr sz="4267"/>
            </a:lvl1pPr>
            <a:lvl2pPr>
              <a:defRPr sz="3733"/>
            </a:lvl2pPr>
            <a:lvl3pPr>
              <a:defRPr sz="3200"/>
            </a:lvl3pPr>
            <a:lvl4pPr>
              <a:defRPr sz="2667"/>
            </a:lvl4pPr>
            <a:lvl5pPr>
              <a:defRPr sz="2667"/>
            </a:lvl5pPr>
            <a:lvl6pPr>
              <a:defRPr sz="2667"/>
            </a:lvl6pPr>
            <a:lvl7pPr>
              <a:defRPr sz="2667"/>
            </a:lvl7pPr>
            <a:lvl8pPr>
              <a:defRPr sz="2667"/>
            </a:lvl8pPr>
            <a:lvl9pPr>
              <a:defRPr sz="2667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4876800"/>
            <a:ext cx="3932237" cy="9034875"/>
          </a:xfrm>
        </p:spPr>
        <p:txBody>
          <a:bodyPr/>
          <a:lstStyle>
            <a:lvl1pPr marL="0" indent="0">
              <a:buNone/>
              <a:defRPr sz="2133"/>
            </a:lvl1pPr>
            <a:lvl2pPr marL="609585" indent="0">
              <a:buNone/>
              <a:defRPr sz="1867"/>
            </a:lvl2pPr>
            <a:lvl3pPr marL="1219170" indent="0">
              <a:buNone/>
              <a:defRPr sz="1600"/>
            </a:lvl3pPr>
            <a:lvl4pPr marL="1828754" indent="0">
              <a:buNone/>
              <a:defRPr sz="1333"/>
            </a:lvl4pPr>
            <a:lvl5pPr marL="2438339" indent="0">
              <a:buNone/>
              <a:defRPr sz="1333"/>
            </a:lvl5pPr>
            <a:lvl6pPr marL="3047924" indent="0">
              <a:buNone/>
              <a:defRPr sz="1333"/>
            </a:lvl6pPr>
            <a:lvl7pPr marL="3657509" indent="0">
              <a:buNone/>
              <a:defRPr sz="1333"/>
            </a:lvl7pPr>
            <a:lvl8pPr marL="4267093" indent="0">
              <a:buNone/>
              <a:defRPr sz="1333"/>
            </a:lvl8pPr>
            <a:lvl9pPr marL="4876678" indent="0">
              <a:buNone/>
              <a:defRPr sz="133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D23CE7-5FBA-4B36-A5A8-C116045D9A31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9B237-94CF-473C-B496-1F46FCAAF0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58015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1083733"/>
            <a:ext cx="3932237" cy="3793067"/>
          </a:xfrm>
        </p:spPr>
        <p:txBody>
          <a:bodyPr anchor="b"/>
          <a:lstStyle>
            <a:lvl1pPr>
              <a:defRPr sz="426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2340567"/>
            <a:ext cx="6172200" cy="11552296"/>
          </a:xfrm>
        </p:spPr>
        <p:txBody>
          <a:bodyPr anchor="t"/>
          <a:lstStyle>
            <a:lvl1pPr marL="0" indent="0">
              <a:buNone/>
              <a:defRPr sz="4267"/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4876800"/>
            <a:ext cx="3932237" cy="9034875"/>
          </a:xfrm>
        </p:spPr>
        <p:txBody>
          <a:bodyPr/>
          <a:lstStyle>
            <a:lvl1pPr marL="0" indent="0">
              <a:buNone/>
              <a:defRPr sz="2133"/>
            </a:lvl1pPr>
            <a:lvl2pPr marL="609585" indent="0">
              <a:buNone/>
              <a:defRPr sz="1867"/>
            </a:lvl2pPr>
            <a:lvl3pPr marL="1219170" indent="0">
              <a:buNone/>
              <a:defRPr sz="1600"/>
            </a:lvl3pPr>
            <a:lvl4pPr marL="1828754" indent="0">
              <a:buNone/>
              <a:defRPr sz="1333"/>
            </a:lvl4pPr>
            <a:lvl5pPr marL="2438339" indent="0">
              <a:buNone/>
              <a:defRPr sz="1333"/>
            </a:lvl5pPr>
            <a:lvl6pPr marL="3047924" indent="0">
              <a:buNone/>
              <a:defRPr sz="1333"/>
            </a:lvl6pPr>
            <a:lvl7pPr marL="3657509" indent="0">
              <a:buNone/>
              <a:defRPr sz="1333"/>
            </a:lvl7pPr>
            <a:lvl8pPr marL="4267093" indent="0">
              <a:buNone/>
              <a:defRPr sz="1333"/>
            </a:lvl8pPr>
            <a:lvl9pPr marL="4876678" indent="0">
              <a:buNone/>
              <a:defRPr sz="133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D23CE7-5FBA-4B36-A5A8-C116045D9A31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9B237-94CF-473C-B496-1F46FCAAF0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76233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D23CE7-5FBA-4B36-A5A8-C116045D9A31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9B237-94CF-473C-B496-1F46FCAAF0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98655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865481"/>
            <a:ext cx="2628900" cy="13776209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1" y="865481"/>
            <a:ext cx="7734300" cy="13776209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D23CE7-5FBA-4B36-A5A8-C116045D9A31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9B237-94CF-473C-B496-1F46FCAAF0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98498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865485"/>
            <a:ext cx="10515600" cy="31420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4327407"/>
            <a:ext cx="10515600" cy="103142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15066908"/>
            <a:ext cx="2743200" cy="86548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D23CE7-5FBA-4B36-A5A8-C116045D9A31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15066908"/>
            <a:ext cx="4114800" cy="86548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15066908"/>
            <a:ext cx="2743200" cy="86548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39B237-94CF-473C-B496-1F46FCAAF0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20119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1219170" rtl="0" eaLnBrk="1" latinLnBrk="0" hangingPunct="1">
        <a:lnSpc>
          <a:spcPct val="90000"/>
        </a:lnSpc>
        <a:spcBef>
          <a:spcPct val="0"/>
        </a:spcBef>
        <a:buNone/>
        <a:defRPr sz="5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4792" indent="-304792" algn="l" defTabSz="1219170" rtl="0" eaLnBrk="1" latinLnBrk="0" hangingPunct="1">
        <a:lnSpc>
          <a:spcPct val="90000"/>
        </a:lnSpc>
        <a:spcBef>
          <a:spcPts val="1333"/>
        </a:spcBef>
        <a:buFont typeface="Arial" panose="020B0604020202020204" pitchFamily="34" charset="0"/>
        <a:buChar char="•"/>
        <a:defRPr sz="3733" kern="1200">
          <a:solidFill>
            <a:schemeClr val="tx1"/>
          </a:solidFill>
          <a:latin typeface="+mn-lt"/>
          <a:ea typeface="+mn-ea"/>
          <a:cs typeface="+mn-cs"/>
        </a:defRPr>
      </a:lvl1pPr>
      <a:lvl2pPr marL="914377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2pPr>
      <a:lvl3pPr marL="1523962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3pPr>
      <a:lvl4pPr marL="2133547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743131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https://www.youtube.com/watch?v=Aq13dvtZjP4&amp;list=PLTlsTmGCVD6vt9oGc_3jr1fUBwqf9GiFr&amp;index=62&amp;t=0s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016F447D-8121-4318-A0E9-0776AD80682A}"/>
              </a:ext>
            </a:extLst>
          </p:cNvPr>
          <p:cNvSpPr txBox="1"/>
          <p:nvPr/>
        </p:nvSpPr>
        <p:spPr>
          <a:xfrm>
            <a:off x="557048" y="472966"/>
            <a:ext cx="11140966" cy="15292551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B84899C-1826-497D-AF60-BCFA7248CA10}"/>
              </a:ext>
            </a:extLst>
          </p:cNvPr>
          <p:cNvSpPr txBox="1"/>
          <p:nvPr/>
        </p:nvSpPr>
        <p:spPr>
          <a:xfrm>
            <a:off x="1765737" y="1979098"/>
            <a:ext cx="8923283" cy="150502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>
                <a:latin typeface="Comic Sans MS" panose="030F0702030302020204" pitchFamily="66" charset="0"/>
              </a:rPr>
              <a:t>English Skills</a:t>
            </a:r>
          </a:p>
          <a:p>
            <a:pPr algn="ctr"/>
            <a:endParaRPr lang="en-GB" sz="6600" dirty="0">
              <a:latin typeface="Comic Sans MS" panose="030F0702030302020204" pitchFamily="66" charset="0"/>
            </a:endParaRPr>
          </a:p>
          <a:p>
            <a:pPr algn="ctr"/>
            <a:r>
              <a:rPr lang="en-GB" sz="6600" dirty="0">
                <a:latin typeface="Comic Sans MS" panose="030F0702030302020204" pitchFamily="66" charset="0"/>
              </a:rPr>
              <a:t>Home Learning Booklet</a:t>
            </a:r>
          </a:p>
          <a:p>
            <a:pPr algn="ctr"/>
            <a:endParaRPr lang="en-GB" sz="6600" dirty="0">
              <a:latin typeface="Comic Sans MS" panose="030F0702030302020204" pitchFamily="66" charset="0"/>
            </a:endParaRPr>
          </a:p>
          <a:p>
            <a:pPr algn="ctr"/>
            <a:endParaRPr lang="en-GB" sz="6600" dirty="0">
              <a:latin typeface="Comic Sans MS" panose="030F0702030302020204" pitchFamily="66" charset="0"/>
            </a:endParaRPr>
          </a:p>
          <a:p>
            <a:pPr algn="ctr"/>
            <a:endParaRPr lang="en-GB" sz="6600" dirty="0">
              <a:latin typeface="Comic Sans MS" panose="030F0702030302020204" pitchFamily="66" charset="0"/>
            </a:endParaRPr>
          </a:p>
          <a:p>
            <a:pPr algn="ctr"/>
            <a:endParaRPr lang="en-GB" sz="6600" dirty="0">
              <a:latin typeface="Comic Sans MS" panose="030F0702030302020204" pitchFamily="66" charset="0"/>
            </a:endParaRPr>
          </a:p>
          <a:p>
            <a:pPr algn="ctr"/>
            <a:endParaRPr lang="en-GB" sz="6600" dirty="0">
              <a:latin typeface="Comic Sans MS" panose="030F0702030302020204" pitchFamily="66" charset="0"/>
            </a:endParaRPr>
          </a:p>
          <a:p>
            <a:pPr algn="ctr"/>
            <a:endParaRPr lang="en-GB" sz="6600" dirty="0">
              <a:latin typeface="Comic Sans MS" panose="030F0702030302020204" pitchFamily="66" charset="0"/>
            </a:endParaRPr>
          </a:p>
          <a:p>
            <a:pPr algn="ctr"/>
            <a:endParaRPr lang="en-GB" sz="6600" dirty="0">
              <a:latin typeface="Comic Sans MS" panose="030F0702030302020204" pitchFamily="66" charset="0"/>
            </a:endParaRPr>
          </a:p>
          <a:p>
            <a:pPr algn="ctr"/>
            <a:endParaRPr lang="en-GB" sz="6600" dirty="0">
              <a:latin typeface="Comic Sans MS" panose="030F0702030302020204" pitchFamily="66" charset="0"/>
            </a:endParaRPr>
          </a:p>
          <a:p>
            <a:pPr algn="ctr"/>
            <a:r>
              <a:rPr lang="en-GB" sz="4800" dirty="0">
                <a:latin typeface="Comic Sans MS" panose="030F0702030302020204" pitchFamily="66" charset="0"/>
              </a:rPr>
              <a:t>Name: ___________</a:t>
            </a:r>
            <a:endParaRPr lang="en-GB" sz="4400" dirty="0">
              <a:latin typeface="Comic Sans MS" panose="030F0702030302020204" pitchFamily="66" charset="0"/>
            </a:endParaRPr>
          </a:p>
          <a:p>
            <a:pPr algn="ctr"/>
            <a:endParaRPr lang="en-GB" sz="6600" dirty="0">
              <a:latin typeface="Comic Sans MS" panose="030F0702030302020204" pitchFamily="66" charset="0"/>
            </a:endParaRPr>
          </a:p>
          <a:p>
            <a:pPr algn="ctr"/>
            <a:endParaRPr lang="en-GB" sz="6600" dirty="0">
              <a:latin typeface="Comic Sans MS" panose="030F0702030302020204" pitchFamily="66" charset="0"/>
            </a:endParaRPr>
          </a:p>
        </p:txBody>
      </p:sp>
      <p:pic>
        <p:nvPicPr>
          <p:cNvPr id="7" name="Picture 2" descr="Poetry &amp; Cultural Identity (Lesson 11) - Blessing by Imtiaz Dharker Mini  Essay | Teaching Resources">
            <a:extLst>
              <a:ext uri="{FF2B5EF4-FFF2-40B4-BE49-F238E27FC236}">
                <a16:creationId xmlns:a16="http://schemas.microsoft.com/office/drawing/2014/main" id="{114F8233-5D90-4181-8A80-A67A0C3B20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5889" y="6356064"/>
            <a:ext cx="8923283" cy="66942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9036232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016F447D-8121-4318-A0E9-0776AD80682A}"/>
              </a:ext>
            </a:extLst>
          </p:cNvPr>
          <p:cNvSpPr txBox="1"/>
          <p:nvPr/>
        </p:nvSpPr>
        <p:spPr>
          <a:xfrm>
            <a:off x="557048" y="472966"/>
            <a:ext cx="11140966" cy="15292551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F3D0755-1826-4B0C-AD2C-181758A6697C}"/>
              </a:ext>
            </a:extLst>
          </p:cNvPr>
          <p:cNvSpPr txBox="1"/>
          <p:nvPr/>
        </p:nvSpPr>
        <p:spPr>
          <a:xfrm>
            <a:off x="694592" y="764587"/>
            <a:ext cx="10108333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u="sng" dirty="0">
                <a:latin typeface="Comic Sans MS" panose="030F0702030302020204" pitchFamily="66" charset="0"/>
              </a:rPr>
              <a:t>Key Words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72F3C8D-08FF-4A5B-AA31-9493F8EF4E9B}"/>
              </a:ext>
            </a:extLst>
          </p:cNvPr>
          <p:cNvSpPr txBox="1"/>
          <p:nvPr/>
        </p:nvSpPr>
        <p:spPr>
          <a:xfrm>
            <a:off x="694592" y="1657140"/>
            <a:ext cx="1065658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Look up the definitions of the following key words and write down. </a:t>
            </a:r>
          </a:p>
        </p:txBody>
      </p:sp>
      <p:graphicFrame>
        <p:nvGraphicFramePr>
          <p:cNvPr id="11" name="Table 9">
            <a:extLst>
              <a:ext uri="{FF2B5EF4-FFF2-40B4-BE49-F238E27FC236}">
                <a16:creationId xmlns:a16="http://schemas.microsoft.com/office/drawing/2014/main" id="{3FC06A9A-1FD4-44BC-8729-CAFAED37D6B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14711114"/>
              </p:ext>
            </p:extLst>
          </p:nvPr>
        </p:nvGraphicFramePr>
        <p:xfrm>
          <a:off x="694590" y="2749063"/>
          <a:ext cx="10656582" cy="1274235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54050">
                  <a:extLst>
                    <a:ext uri="{9D8B030D-6E8A-4147-A177-3AD203B41FA5}">
                      <a16:colId xmlns:a16="http://schemas.microsoft.com/office/drawing/2014/main" val="661628798"/>
                    </a:ext>
                  </a:extLst>
                </a:gridCol>
                <a:gridCol w="7502532">
                  <a:extLst>
                    <a:ext uri="{9D8B030D-6E8A-4147-A177-3AD203B41FA5}">
                      <a16:colId xmlns:a16="http://schemas.microsoft.com/office/drawing/2014/main" val="3830851643"/>
                    </a:ext>
                  </a:extLst>
                </a:gridCol>
              </a:tblGrid>
              <a:tr h="1448617">
                <a:tc>
                  <a:txBody>
                    <a:bodyPr/>
                    <a:lstStyle/>
                    <a:p>
                      <a:r>
                        <a:rPr lang="en-GB" sz="24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Key Word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4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Definition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74414862"/>
                  </a:ext>
                </a:extLst>
              </a:tr>
              <a:tr h="1882289">
                <a:tc>
                  <a:txBody>
                    <a:bodyPr/>
                    <a:lstStyle/>
                    <a:p>
                      <a:r>
                        <a:rPr lang="en-GB" sz="2800" dirty="0">
                          <a:latin typeface="Comic Sans MS" panose="030F0702030302020204" pitchFamily="66" charset="0"/>
                        </a:rPr>
                        <a:t>Culture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21512045"/>
                  </a:ext>
                </a:extLst>
              </a:tr>
              <a:tr h="1882289">
                <a:tc>
                  <a:txBody>
                    <a:bodyPr/>
                    <a:lstStyle/>
                    <a:p>
                      <a:r>
                        <a:rPr lang="en-GB" sz="2800" dirty="0">
                          <a:latin typeface="Comic Sans MS" panose="030F0702030302020204" pitchFamily="66" charset="0"/>
                        </a:rPr>
                        <a:t>Poem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4324429"/>
                  </a:ext>
                </a:extLst>
              </a:tr>
              <a:tr h="1882289">
                <a:tc>
                  <a:txBody>
                    <a:bodyPr/>
                    <a:lstStyle/>
                    <a:p>
                      <a:r>
                        <a:rPr lang="en-GB" sz="2800" dirty="0">
                          <a:latin typeface="Comic Sans MS" panose="030F0702030302020204" pitchFamily="66" charset="0"/>
                        </a:rPr>
                        <a:t>Author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10878246"/>
                  </a:ext>
                </a:extLst>
              </a:tr>
              <a:tr h="1882289">
                <a:tc>
                  <a:txBody>
                    <a:bodyPr/>
                    <a:lstStyle/>
                    <a:p>
                      <a:r>
                        <a:rPr lang="en-GB" sz="2800" dirty="0">
                          <a:latin typeface="Comic Sans MS" panose="030F0702030302020204" pitchFamily="66" charset="0"/>
                        </a:rPr>
                        <a:t>Recipe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49867250"/>
                  </a:ext>
                </a:extLst>
              </a:tr>
              <a:tr h="1882289">
                <a:tc>
                  <a:txBody>
                    <a:bodyPr/>
                    <a:lstStyle/>
                    <a:p>
                      <a:r>
                        <a:rPr lang="en-GB" sz="2800" dirty="0">
                          <a:latin typeface="Comic Sans MS" panose="030F0702030302020204" pitchFamily="66" charset="0"/>
                        </a:rPr>
                        <a:t>Ingredients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25129784"/>
                  </a:ext>
                </a:extLst>
              </a:tr>
              <a:tr h="1882289">
                <a:tc>
                  <a:txBody>
                    <a:bodyPr/>
                    <a:lstStyle/>
                    <a:p>
                      <a:r>
                        <a:rPr lang="en-GB" sz="2800" dirty="0">
                          <a:latin typeface="Comic Sans MS" panose="030F0702030302020204" pitchFamily="66" charset="0"/>
                        </a:rPr>
                        <a:t>Metaphor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0115292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147785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016F447D-8121-4318-A0E9-0776AD80682A}"/>
              </a:ext>
            </a:extLst>
          </p:cNvPr>
          <p:cNvSpPr txBox="1"/>
          <p:nvPr/>
        </p:nvSpPr>
        <p:spPr>
          <a:xfrm>
            <a:off x="557048" y="472966"/>
            <a:ext cx="11140966" cy="15292551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57790C3-2CB8-48AE-84F1-2DDBF36C5EBF}"/>
              </a:ext>
            </a:extLst>
          </p:cNvPr>
          <p:cNvSpPr txBox="1"/>
          <p:nvPr/>
        </p:nvSpPr>
        <p:spPr>
          <a:xfrm>
            <a:off x="1041833" y="827649"/>
            <a:ext cx="10108333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u="sng" dirty="0">
                <a:latin typeface="Comic Sans MS" panose="030F0702030302020204" pitchFamily="66" charset="0"/>
              </a:rPr>
              <a:t>Culture 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2B56160-D18F-46F0-99EC-93FF3F1B9256}"/>
              </a:ext>
            </a:extLst>
          </p:cNvPr>
          <p:cNvSpPr txBox="1"/>
          <p:nvPr/>
        </p:nvSpPr>
        <p:spPr>
          <a:xfrm>
            <a:off x="1041430" y="2059495"/>
            <a:ext cx="10656584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What is your Culture?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Culture is all the different things that make you, you. Things like the food you eat, the things you celebrate, the music you listen to. 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Complete the below mind-map on different aspects of your own culture. 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B22B9160-0133-4276-9A33-FEEAD435A81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2716" y="6655726"/>
            <a:ext cx="10846566" cy="8052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51872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016F447D-8121-4318-A0E9-0776AD80682A}"/>
              </a:ext>
            </a:extLst>
          </p:cNvPr>
          <p:cNvSpPr txBox="1"/>
          <p:nvPr/>
        </p:nvSpPr>
        <p:spPr>
          <a:xfrm>
            <a:off x="557048" y="472966"/>
            <a:ext cx="11140966" cy="15292551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57790C3-2CB8-48AE-84F1-2DDBF36C5EBF}"/>
              </a:ext>
            </a:extLst>
          </p:cNvPr>
          <p:cNvSpPr txBox="1"/>
          <p:nvPr/>
        </p:nvSpPr>
        <p:spPr>
          <a:xfrm>
            <a:off x="1041833" y="827649"/>
            <a:ext cx="10108333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u="sng" dirty="0">
                <a:latin typeface="Comic Sans MS" panose="030F0702030302020204" pitchFamily="66" charset="0"/>
              </a:rPr>
              <a:t>Culture 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2B56160-D18F-46F0-99EC-93FF3F1B9256}"/>
              </a:ext>
            </a:extLst>
          </p:cNvPr>
          <p:cNvSpPr txBox="1"/>
          <p:nvPr/>
        </p:nvSpPr>
        <p:spPr>
          <a:xfrm>
            <a:off x="767707" y="1922699"/>
            <a:ext cx="10656584" cy="130189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latin typeface="Comic Sans MS" panose="030F0702030302020204" pitchFamily="66" charset="0"/>
              </a:rPr>
              <a:t>How is your culture different to one of your friends?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i="1" dirty="0">
                <a:latin typeface="Comic Sans MS" panose="030F0702030302020204" pitchFamily="66" charset="0"/>
              </a:rPr>
              <a:t>Think about someone else you know and explain how and why your culture is different. </a:t>
            </a:r>
          </a:p>
          <a:p>
            <a:endParaRPr lang="en-GB" sz="2400" i="1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E.g. My best friend in Bristol is from London and I am from Cornwall. My culture is very different because I grew up in the countryside and they grow up in the city. This means that I like being in quiet open spaces and they like being in a busy city. We speak differently because we are from different areas of the country. 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b="1" dirty="0">
                <a:solidFill>
                  <a:srgbClr val="00B050"/>
                </a:solidFill>
                <a:latin typeface="Comic Sans MS" panose="030F0702030302020204" pitchFamily="66" charset="0"/>
              </a:rPr>
              <a:t>Emerging: </a:t>
            </a:r>
            <a:r>
              <a:rPr lang="en-GB" sz="2400" dirty="0">
                <a:latin typeface="Comic Sans MS" panose="030F0702030302020204" pitchFamily="66" charset="0"/>
              </a:rPr>
              <a:t>Say one way your culture is different</a:t>
            </a:r>
          </a:p>
          <a:p>
            <a:r>
              <a:rPr lang="en-GB" sz="2400" b="1" dirty="0">
                <a:solidFill>
                  <a:schemeClr val="accent2">
                    <a:lumMod val="75000"/>
                  </a:schemeClr>
                </a:solidFill>
                <a:latin typeface="Comic Sans MS" panose="030F0702030302020204" pitchFamily="66" charset="0"/>
              </a:rPr>
              <a:t>Developing: </a:t>
            </a:r>
            <a:r>
              <a:rPr lang="en-GB" sz="2400" dirty="0">
                <a:latin typeface="Comic Sans MS" panose="030F0702030302020204" pitchFamily="66" charset="0"/>
              </a:rPr>
              <a:t>Say multiple ways your culture is different</a:t>
            </a:r>
          </a:p>
          <a:p>
            <a:r>
              <a:rPr lang="en-GB" sz="2400" b="1" dirty="0">
                <a:solidFill>
                  <a:srgbClr val="FF0000"/>
                </a:solidFill>
                <a:latin typeface="Comic Sans MS" panose="030F0702030302020204" pitchFamily="66" charset="0"/>
              </a:rPr>
              <a:t>Secure: </a:t>
            </a:r>
            <a:r>
              <a:rPr lang="en-GB" sz="2400" dirty="0">
                <a:latin typeface="Comic Sans MS" panose="030F0702030302020204" pitchFamily="66" charset="0"/>
              </a:rPr>
              <a:t>Explain why your culture is different</a:t>
            </a:r>
          </a:p>
          <a:p>
            <a:r>
              <a:rPr lang="en-GB" sz="2400" b="1" dirty="0">
                <a:solidFill>
                  <a:srgbClr val="7030A0"/>
                </a:solidFill>
                <a:latin typeface="Comic Sans MS" panose="030F0702030302020204" pitchFamily="66" charset="0"/>
              </a:rPr>
              <a:t>Mastered: </a:t>
            </a:r>
            <a:r>
              <a:rPr lang="en-GB" sz="2400" dirty="0">
                <a:latin typeface="Comic Sans MS" panose="030F0702030302020204" pitchFamily="66" charset="0"/>
              </a:rPr>
              <a:t>Compare yourself to more than one person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______________________________________________________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______________________________________________________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______________________________________________________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______________________________________________________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______________________________________________________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______________________________________________________</a:t>
            </a:r>
            <a:endParaRPr lang="en-GB" sz="2400" dirty="0">
              <a:solidFill>
                <a:srgbClr val="7030A0"/>
              </a:solidFill>
              <a:latin typeface="Comic Sans MS" panose="030F0702030302020204" pitchFamily="66" charset="0"/>
            </a:endParaRPr>
          </a:p>
          <a:p>
            <a:endParaRPr lang="en-GB" sz="2400" dirty="0">
              <a:solidFill>
                <a:srgbClr val="7030A0"/>
              </a:solidFill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______________________________________________________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______________________________________________________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______________________________________________________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______________________________________________________</a:t>
            </a:r>
          </a:p>
        </p:txBody>
      </p:sp>
    </p:spTree>
    <p:extLst>
      <p:ext uri="{BB962C8B-B14F-4D97-AF65-F5344CB8AC3E}">
        <p14:creationId xmlns:p14="http://schemas.microsoft.com/office/powerpoint/2010/main" val="92854558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016F447D-8121-4318-A0E9-0776AD80682A}"/>
              </a:ext>
            </a:extLst>
          </p:cNvPr>
          <p:cNvSpPr txBox="1"/>
          <p:nvPr/>
        </p:nvSpPr>
        <p:spPr>
          <a:xfrm>
            <a:off x="557048" y="472966"/>
            <a:ext cx="11140966" cy="15292551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57790C3-2CB8-48AE-84F1-2DDBF36C5EBF}"/>
              </a:ext>
            </a:extLst>
          </p:cNvPr>
          <p:cNvSpPr txBox="1"/>
          <p:nvPr/>
        </p:nvSpPr>
        <p:spPr>
          <a:xfrm>
            <a:off x="1041833" y="827649"/>
            <a:ext cx="10108333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>
                <a:latin typeface="Comic Sans MS" panose="030F0702030302020204" pitchFamily="66" charset="0"/>
              </a:rPr>
              <a:t>Can you find the key words in the word search?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F1363DA7-9E32-44C3-896F-9D8A336D390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55902481"/>
              </p:ext>
            </p:extLst>
          </p:nvPr>
        </p:nvGraphicFramePr>
        <p:xfrm>
          <a:off x="1041832" y="2632840"/>
          <a:ext cx="10311960" cy="10263300"/>
        </p:xfrm>
        <a:graphic>
          <a:graphicData uri="http://schemas.openxmlformats.org/drawingml/2006/table">
            <a:tbl>
              <a:tblPr/>
              <a:tblGrid>
                <a:gridCol w="687464">
                  <a:extLst>
                    <a:ext uri="{9D8B030D-6E8A-4147-A177-3AD203B41FA5}">
                      <a16:colId xmlns:a16="http://schemas.microsoft.com/office/drawing/2014/main" val="1296788141"/>
                    </a:ext>
                  </a:extLst>
                </a:gridCol>
                <a:gridCol w="687464">
                  <a:extLst>
                    <a:ext uri="{9D8B030D-6E8A-4147-A177-3AD203B41FA5}">
                      <a16:colId xmlns:a16="http://schemas.microsoft.com/office/drawing/2014/main" val="3522112860"/>
                    </a:ext>
                  </a:extLst>
                </a:gridCol>
                <a:gridCol w="687464">
                  <a:extLst>
                    <a:ext uri="{9D8B030D-6E8A-4147-A177-3AD203B41FA5}">
                      <a16:colId xmlns:a16="http://schemas.microsoft.com/office/drawing/2014/main" val="3868734726"/>
                    </a:ext>
                  </a:extLst>
                </a:gridCol>
                <a:gridCol w="687464">
                  <a:extLst>
                    <a:ext uri="{9D8B030D-6E8A-4147-A177-3AD203B41FA5}">
                      <a16:colId xmlns:a16="http://schemas.microsoft.com/office/drawing/2014/main" val="1192481735"/>
                    </a:ext>
                  </a:extLst>
                </a:gridCol>
                <a:gridCol w="687464">
                  <a:extLst>
                    <a:ext uri="{9D8B030D-6E8A-4147-A177-3AD203B41FA5}">
                      <a16:colId xmlns:a16="http://schemas.microsoft.com/office/drawing/2014/main" val="3546451363"/>
                    </a:ext>
                  </a:extLst>
                </a:gridCol>
                <a:gridCol w="687464">
                  <a:extLst>
                    <a:ext uri="{9D8B030D-6E8A-4147-A177-3AD203B41FA5}">
                      <a16:colId xmlns:a16="http://schemas.microsoft.com/office/drawing/2014/main" val="336688723"/>
                    </a:ext>
                  </a:extLst>
                </a:gridCol>
                <a:gridCol w="687464">
                  <a:extLst>
                    <a:ext uri="{9D8B030D-6E8A-4147-A177-3AD203B41FA5}">
                      <a16:colId xmlns:a16="http://schemas.microsoft.com/office/drawing/2014/main" val="2652558438"/>
                    </a:ext>
                  </a:extLst>
                </a:gridCol>
                <a:gridCol w="687464">
                  <a:extLst>
                    <a:ext uri="{9D8B030D-6E8A-4147-A177-3AD203B41FA5}">
                      <a16:colId xmlns:a16="http://schemas.microsoft.com/office/drawing/2014/main" val="3360870104"/>
                    </a:ext>
                  </a:extLst>
                </a:gridCol>
                <a:gridCol w="687464">
                  <a:extLst>
                    <a:ext uri="{9D8B030D-6E8A-4147-A177-3AD203B41FA5}">
                      <a16:colId xmlns:a16="http://schemas.microsoft.com/office/drawing/2014/main" val="1357428305"/>
                    </a:ext>
                  </a:extLst>
                </a:gridCol>
                <a:gridCol w="687464">
                  <a:extLst>
                    <a:ext uri="{9D8B030D-6E8A-4147-A177-3AD203B41FA5}">
                      <a16:colId xmlns:a16="http://schemas.microsoft.com/office/drawing/2014/main" val="3075150420"/>
                    </a:ext>
                  </a:extLst>
                </a:gridCol>
                <a:gridCol w="687464">
                  <a:extLst>
                    <a:ext uri="{9D8B030D-6E8A-4147-A177-3AD203B41FA5}">
                      <a16:colId xmlns:a16="http://schemas.microsoft.com/office/drawing/2014/main" val="4068902279"/>
                    </a:ext>
                  </a:extLst>
                </a:gridCol>
                <a:gridCol w="687464">
                  <a:extLst>
                    <a:ext uri="{9D8B030D-6E8A-4147-A177-3AD203B41FA5}">
                      <a16:colId xmlns:a16="http://schemas.microsoft.com/office/drawing/2014/main" val="130637137"/>
                    </a:ext>
                  </a:extLst>
                </a:gridCol>
                <a:gridCol w="687464">
                  <a:extLst>
                    <a:ext uri="{9D8B030D-6E8A-4147-A177-3AD203B41FA5}">
                      <a16:colId xmlns:a16="http://schemas.microsoft.com/office/drawing/2014/main" val="3378911011"/>
                    </a:ext>
                  </a:extLst>
                </a:gridCol>
                <a:gridCol w="687464">
                  <a:extLst>
                    <a:ext uri="{9D8B030D-6E8A-4147-A177-3AD203B41FA5}">
                      <a16:colId xmlns:a16="http://schemas.microsoft.com/office/drawing/2014/main" val="1762502042"/>
                    </a:ext>
                  </a:extLst>
                </a:gridCol>
                <a:gridCol w="687464">
                  <a:extLst>
                    <a:ext uri="{9D8B030D-6E8A-4147-A177-3AD203B41FA5}">
                      <a16:colId xmlns:a16="http://schemas.microsoft.com/office/drawing/2014/main" val="122506201"/>
                    </a:ext>
                  </a:extLst>
                </a:gridCol>
              </a:tblGrid>
              <a:tr h="684220">
                <a:tc>
                  <a:txBody>
                    <a:bodyPr/>
                    <a:lstStyle/>
                    <a:p>
                      <a:r>
                        <a:rPr lang="en-GB"/>
                        <a:t>K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P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F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F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K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K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S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Z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U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F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L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M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P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K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N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04637408"/>
                  </a:ext>
                </a:extLst>
              </a:tr>
              <a:tr h="684220">
                <a:tc>
                  <a:txBody>
                    <a:bodyPr/>
                    <a:lstStyle/>
                    <a:p>
                      <a:r>
                        <a:rPr lang="en-GB"/>
                        <a:t>N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W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Q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Y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I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W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T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M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S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Q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Y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D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Q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R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R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54996241"/>
                  </a:ext>
                </a:extLst>
              </a:tr>
              <a:tr h="684220">
                <a:tc>
                  <a:txBody>
                    <a:bodyPr/>
                    <a:lstStyle/>
                    <a:p>
                      <a:r>
                        <a:rPr lang="en-GB"/>
                        <a:t>G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X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I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X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Z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X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N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C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E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R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Y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L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O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O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E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16170198"/>
                  </a:ext>
                </a:extLst>
              </a:tr>
              <a:tr h="684220">
                <a:tc>
                  <a:txBody>
                    <a:bodyPr/>
                    <a:lstStyle/>
                    <a:p>
                      <a:r>
                        <a:rPr lang="en-GB"/>
                        <a:t>S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P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E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S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K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S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E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C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G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O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J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W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H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G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A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86855303"/>
                  </a:ext>
                </a:extLst>
              </a:tr>
              <a:tr h="684220">
                <a:tc>
                  <a:txBody>
                    <a:bodyPr/>
                    <a:lstStyle/>
                    <a:p>
                      <a:r>
                        <a:rPr lang="en-GB"/>
                        <a:t>Y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R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T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E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O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P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I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X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U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V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P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P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V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K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Y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58821409"/>
                  </a:ext>
                </a:extLst>
              </a:tr>
              <a:tr h="684220">
                <a:tc>
                  <a:txBody>
                    <a:bodyPr/>
                    <a:lstStyle/>
                    <a:p>
                      <a:r>
                        <a:rPr lang="en-GB"/>
                        <a:t>O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H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E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H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U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L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D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Q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N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L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A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P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R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B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B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19371175"/>
                  </a:ext>
                </a:extLst>
              </a:tr>
              <a:tr h="684220">
                <a:tc>
                  <a:txBody>
                    <a:bodyPr/>
                    <a:lstStyle/>
                    <a:p>
                      <a:r>
                        <a:rPr lang="en-GB"/>
                        <a:t>Y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C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U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D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B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A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E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R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K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T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T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J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L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W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F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53900063"/>
                  </a:ext>
                </a:extLst>
              </a:tr>
              <a:tr h="684220">
                <a:tc>
                  <a:txBody>
                    <a:bodyPr/>
                    <a:lstStyle/>
                    <a:p>
                      <a:r>
                        <a:rPr lang="en-GB"/>
                        <a:t>C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U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G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Y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U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Q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R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L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E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R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O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U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D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Y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M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23033188"/>
                  </a:ext>
                </a:extLst>
              </a:tr>
              <a:tr h="684220">
                <a:tc>
                  <a:txBody>
                    <a:bodyPr/>
                    <a:lstStyle/>
                    <a:p>
                      <a:r>
                        <a:rPr lang="en-GB"/>
                        <a:t>S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E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S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T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Z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A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G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M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E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I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H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R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R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T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N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19838908"/>
                  </a:ext>
                </a:extLst>
              </a:tr>
              <a:tr h="684220">
                <a:tc>
                  <a:txBody>
                    <a:bodyPr/>
                    <a:lstStyle/>
                    <a:p>
                      <a:r>
                        <a:rPr lang="en-GB"/>
                        <a:t>W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E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H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I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D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E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N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T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I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T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Y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E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X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E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P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45976350"/>
                  </a:ext>
                </a:extLst>
              </a:tr>
              <a:tr h="684220">
                <a:tc>
                  <a:txBody>
                    <a:bodyPr/>
                    <a:lstStyle/>
                    <a:p>
                      <a:r>
                        <a:rPr lang="en-GB"/>
                        <a:t>F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O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Q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I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E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E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I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C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F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A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K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C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I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T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V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28480197"/>
                  </a:ext>
                </a:extLst>
              </a:tr>
              <a:tr h="684220">
                <a:tc>
                  <a:txBody>
                    <a:bodyPr/>
                    <a:lstStyle/>
                    <a:p>
                      <a:r>
                        <a:rPr lang="en-GB"/>
                        <a:t>R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V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N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C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L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E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I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Q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C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R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R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I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J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D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J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83710058"/>
                  </a:ext>
                </a:extLst>
              </a:tr>
              <a:tr h="684220">
                <a:tc>
                  <a:txBody>
                    <a:bodyPr/>
                    <a:lstStyle/>
                    <a:p>
                      <a:r>
                        <a:rPr lang="en-GB"/>
                        <a:t>G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O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X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J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T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V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V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H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Z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J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Y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P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H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L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D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00989762"/>
                  </a:ext>
                </a:extLst>
              </a:tr>
              <a:tr h="684220">
                <a:tc>
                  <a:txBody>
                    <a:bodyPr/>
                    <a:lstStyle/>
                    <a:p>
                      <a:r>
                        <a:rPr lang="en-GB"/>
                        <a:t>J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X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C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X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I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R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I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Y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E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K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I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E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J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X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I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90835201"/>
                  </a:ext>
                </a:extLst>
              </a:tr>
              <a:tr h="684220">
                <a:tc>
                  <a:txBody>
                    <a:bodyPr/>
                    <a:lstStyle/>
                    <a:p>
                      <a:r>
                        <a:rPr lang="en-GB"/>
                        <a:t>L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P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S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W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D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W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Y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D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V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N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C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N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G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X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L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11642973"/>
                  </a:ext>
                </a:extLst>
              </a:tr>
            </a:tbl>
          </a:graphicData>
        </a:graphic>
      </p:graphicFrame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2A0A4389-3675-4BA5-8713-E457C5172A8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09094156"/>
              </p:ext>
            </p:extLst>
          </p:nvPr>
        </p:nvGraphicFramePr>
        <p:xfrm>
          <a:off x="869731" y="13227214"/>
          <a:ext cx="10515600" cy="1371600"/>
        </p:xfrm>
        <a:graphic>
          <a:graphicData uri="http://schemas.openxmlformats.org/drawingml/2006/table">
            <a:tbl>
              <a:tblPr/>
              <a:tblGrid>
                <a:gridCol w="3505200">
                  <a:extLst>
                    <a:ext uri="{9D8B030D-6E8A-4147-A177-3AD203B41FA5}">
                      <a16:colId xmlns:a16="http://schemas.microsoft.com/office/drawing/2014/main" val="2030722197"/>
                    </a:ext>
                  </a:extLst>
                </a:gridCol>
                <a:gridCol w="3505200">
                  <a:extLst>
                    <a:ext uri="{9D8B030D-6E8A-4147-A177-3AD203B41FA5}">
                      <a16:colId xmlns:a16="http://schemas.microsoft.com/office/drawing/2014/main" val="2944522535"/>
                    </a:ext>
                  </a:extLst>
                </a:gridCol>
                <a:gridCol w="3505200">
                  <a:extLst>
                    <a:ext uri="{9D8B030D-6E8A-4147-A177-3AD203B41FA5}">
                      <a16:colId xmlns:a16="http://schemas.microsoft.com/office/drawing/2014/main" val="102334100"/>
                    </a:ext>
                  </a:extLst>
                </a:gridCol>
              </a:tblGrid>
              <a:tr h="414516">
                <a:tc>
                  <a:txBody>
                    <a:bodyPr/>
                    <a:lstStyle/>
                    <a:p>
                      <a:r>
                        <a:rPr lang="en-GB"/>
                        <a:t>AUTHOR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CULTURE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IDENTITY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1116875"/>
                  </a:ext>
                </a:extLst>
              </a:tr>
              <a:tr h="414516">
                <a:tc>
                  <a:txBody>
                    <a:bodyPr/>
                    <a:lstStyle/>
                    <a:p>
                      <a:r>
                        <a:rPr lang="en-GB"/>
                        <a:t>INGREDIENTS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METAPHOR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POEM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79869099"/>
                  </a:ext>
                </a:extLst>
              </a:tr>
              <a:tr h="414516">
                <a:tc>
                  <a:txBody>
                    <a:bodyPr/>
                    <a:lstStyle/>
                    <a:p>
                      <a:r>
                        <a:rPr lang="en-GB"/>
                        <a:t>POETRY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RECIPE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>
                      <a:noFill/>
                    </a:lnL>
                    <a:lnT>
                      <a:noFill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3745070167"/>
                  </a:ext>
                </a:extLst>
              </a:tr>
            </a:tbl>
          </a:graphicData>
        </a:graphic>
      </p:graphicFrame>
      <p:sp>
        <p:nvSpPr>
          <p:cNvPr id="5" name="Rectangle 1">
            <a:extLst>
              <a:ext uri="{FF2B5EF4-FFF2-40B4-BE49-F238E27FC236}">
                <a16:creationId xmlns:a16="http://schemas.microsoft.com/office/drawing/2014/main" id="{6C0EBBF0-B12E-4222-93AB-DE18F3A63C3E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8200" y="8570913"/>
            <a:ext cx="12192000" cy="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400" b="0" i="0" u="none" strike="noStrike" cap="none" normalizeH="0" baseline="0">
              <a:ln>
                <a:noFill/>
              </a:ln>
              <a:solidFill>
                <a:srgbClr val="323232"/>
              </a:solidFill>
              <a:effectLst/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br>
              <a:rPr kumimoji="0" lang="en-US" altLang="en-US" sz="15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</a:rPr>
            </a:b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br>
              <a:rPr kumimoji="0" lang="en-US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669792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016F447D-8121-4318-A0E9-0776AD80682A}"/>
              </a:ext>
            </a:extLst>
          </p:cNvPr>
          <p:cNvSpPr txBox="1"/>
          <p:nvPr/>
        </p:nvSpPr>
        <p:spPr>
          <a:xfrm>
            <a:off x="557048" y="472966"/>
            <a:ext cx="11140966" cy="15292551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57790C3-2CB8-48AE-84F1-2DDBF36C5EBF}"/>
              </a:ext>
            </a:extLst>
          </p:cNvPr>
          <p:cNvSpPr txBox="1"/>
          <p:nvPr/>
        </p:nvSpPr>
        <p:spPr>
          <a:xfrm>
            <a:off x="1041833" y="827649"/>
            <a:ext cx="10108333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u="sng" dirty="0">
                <a:latin typeface="Comic Sans MS" panose="030F0702030302020204" pitchFamily="66" charset="0"/>
              </a:rPr>
              <a:t>Benjamin Zephaniah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F783315-9618-4F10-9DA5-70CC60E149D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3491" y="2321105"/>
            <a:ext cx="10166675" cy="124984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936210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016F447D-8121-4318-A0E9-0776AD80682A}"/>
              </a:ext>
            </a:extLst>
          </p:cNvPr>
          <p:cNvSpPr txBox="1"/>
          <p:nvPr/>
        </p:nvSpPr>
        <p:spPr>
          <a:xfrm>
            <a:off x="557048" y="472966"/>
            <a:ext cx="11140966" cy="15292551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57790C3-2CB8-48AE-84F1-2DDBF36C5EBF}"/>
              </a:ext>
            </a:extLst>
          </p:cNvPr>
          <p:cNvSpPr txBox="1"/>
          <p:nvPr/>
        </p:nvSpPr>
        <p:spPr>
          <a:xfrm>
            <a:off x="1041833" y="581925"/>
            <a:ext cx="10108333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u="sng" dirty="0">
                <a:latin typeface="Comic Sans MS" panose="030F0702030302020204" pitchFamily="66" charset="0"/>
              </a:rPr>
              <a:t>The British by Benjamin Zephaniah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B5098E71-5F4A-4F5F-8015-3783B3C72A91}"/>
              </a:ext>
            </a:extLst>
          </p:cNvPr>
          <p:cNvSpPr/>
          <p:nvPr/>
        </p:nvSpPr>
        <p:spPr>
          <a:xfrm>
            <a:off x="767910" y="1433900"/>
            <a:ext cx="10869007" cy="154638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en-GB" sz="2200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Take some Picts, Celts and Silures</a:t>
            </a:r>
            <a:br>
              <a:rPr lang="en-GB" sz="2200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2200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And let them settle,</a:t>
            </a:r>
            <a:br>
              <a:rPr lang="en-GB" sz="2200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2200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Then overrun them with </a:t>
            </a:r>
            <a:r>
              <a:rPr lang="en-GB" sz="2200" b="1" dirty="0">
                <a:highlight>
                  <a:srgbClr val="FFFF00"/>
                </a:highlight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Roman conquerors.</a:t>
            </a:r>
            <a:br>
              <a:rPr lang="en-GB" sz="2200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en-GB" sz="2200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2200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Remove the Romans after approximately 400 years</a:t>
            </a:r>
            <a:br>
              <a:rPr lang="en-GB" sz="2200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2200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Add lots of Norman French to some</a:t>
            </a:r>
            <a:br>
              <a:rPr lang="en-GB" sz="2200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2200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Angles, Saxons, Jutes and Vikings, then stir vigorously.</a:t>
            </a:r>
            <a:br>
              <a:rPr lang="en-GB" sz="2200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en-GB" sz="2200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2200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Mix some hot </a:t>
            </a:r>
            <a:r>
              <a:rPr lang="en-GB" sz="2200" b="1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Chileans, cool Jamaicans, Dominicans,</a:t>
            </a:r>
            <a:br>
              <a:rPr lang="en-GB" sz="2200" b="1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2200" b="1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Trinidadians and </a:t>
            </a:r>
            <a:r>
              <a:rPr lang="en-GB" sz="2200" b="1" dirty="0" err="1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Bajans</a:t>
            </a:r>
            <a:r>
              <a:rPr lang="en-GB" sz="2200" b="1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with some Ethiopians, Chinese</a:t>
            </a:r>
            <a:r>
              <a:rPr lang="en-GB" sz="2200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br>
              <a:rPr lang="en-GB" sz="2200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2200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Vietnamese and Sudanese.</a:t>
            </a:r>
            <a:br>
              <a:rPr lang="en-GB" sz="2200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en-GB" sz="2200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2200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Then take a blend of Somalians, Sri Lankans, Nigerians</a:t>
            </a:r>
            <a:br>
              <a:rPr lang="en-GB" sz="2200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2200" b="1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And Pakistanis,</a:t>
            </a:r>
            <a:br>
              <a:rPr lang="en-GB" sz="2200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2200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Combine with some </a:t>
            </a:r>
            <a:r>
              <a:rPr lang="en-GB" sz="2200" b="1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Guyanese</a:t>
            </a:r>
            <a:br>
              <a:rPr lang="en-GB" sz="2200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2200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And turn up the heat.</a:t>
            </a:r>
            <a:br>
              <a:rPr lang="en-GB" sz="2200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en-GB" sz="2200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2200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Sprinkle some fresh </a:t>
            </a:r>
            <a:r>
              <a:rPr lang="en-GB" sz="2200" b="1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Indians, Malaysians, Bosnians,</a:t>
            </a:r>
            <a:br>
              <a:rPr lang="en-GB" sz="2200" b="1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2200" b="1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Iraqis and Bangladeshis together with some</a:t>
            </a:r>
            <a:br>
              <a:rPr lang="en-GB" sz="2200" b="1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2200" b="1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Afghans, Spanish, Turkish, Kurdish, Japanese</a:t>
            </a:r>
            <a:br>
              <a:rPr lang="en-GB" sz="2200" b="1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2200" b="1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And Palestinians</a:t>
            </a:r>
            <a:br>
              <a:rPr lang="en-GB" sz="2200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2200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Then add to the </a:t>
            </a:r>
            <a:r>
              <a:rPr lang="en-GB" sz="2200" dirty="0">
                <a:highlight>
                  <a:srgbClr val="FFFF00"/>
                </a:highlight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melting pot.</a:t>
            </a:r>
            <a:br>
              <a:rPr lang="en-GB" sz="2200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en-GB" sz="2200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2200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Leave the ingredients to simmer.</a:t>
            </a:r>
            <a:br>
              <a:rPr lang="en-GB" sz="2200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en-GB" sz="2200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2200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As they mix and blend allow their languages to flourish</a:t>
            </a:r>
            <a:br>
              <a:rPr lang="en-GB" sz="2200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2200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Binding them together with English.</a:t>
            </a:r>
            <a:br>
              <a:rPr lang="en-GB" sz="2200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en-GB" sz="2200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2200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Allow time to be cool.</a:t>
            </a:r>
            <a:br>
              <a:rPr lang="en-GB" sz="2200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en-GB" sz="2200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2200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Add some unity, understanding, and respect for the future,</a:t>
            </a:r>
            <a:br>
              <a:rPr lang="en-GB" sz="2200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2200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Serve with</a:t>
            </a:r>
            <a:r>
              <a:rPr lang="en-GB" sz="2200" dirty="0">
                <a:highlight>
                  <a:srgbClr val="FFFF00"/>
                </a:highlight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justice</a:t>
            </a:r>
            <a:br>
              <a:rPr lang="en-GB" sz="2200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2200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And enjoy.</a:t>
            </a:r>
            <a:br>
              <a:rPr lang="en-GB" sz="2200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en-GB" sz="2200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2200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Note: All the ingredients are equally important. Treating one ingredient better than another will leave a bitter unpleasant taste.</a:t>
            </a:r>
            <a:br>
              <a:rPr lang="en-GB" sz="2200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en-GB" sz="2200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2200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Warning: An unequal spread of </a:t>
            </a:r>
            <a:r>
              <a:rPr lang="en-GB" sz="2200" dirty="0">
                <a:highlight>
                  <a:srgbClr val="FFFF00"/>
                </a:highlight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justice</a:t>
            </a:r>
            <a:r>
              <a:rPr lang="en-GB" sz="2200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will damage the people and cause pain. Give </a:t>
            </a:r>
            <a:r>
              <a:rPr lang="en-GB" sz="2200" dirty="0">
                <a:highlight>
                  <a:srgbClr val="FFFF00"/>
                </a:highlight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justice</a:t>
            </a:r>
            <a:r>
              <a:rPr lang="en-GB" sz="2200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and equality to all.</a:t>
            </a:r>
          </a:p>
          <a:p>
            <a:pPr>
              <a:spcAft>
                <a:spcPts val="0"/>
              </a:spcAft>
            </a:pPr>
            <a:endParaRPr lang="en-GB" sz="2200" dirty="0"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GB" sz="22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https://www.youtube.com/watch?v=Aq13dvtZjP4&amp;list=PLTlsTmGCVD6vt9oGc_3jr1fUBwqf9GiFr&amp;index=62&amp;t=0s</a:t>
            </a:r>
            <a:endParaRPr lang="en-GB" sz="2200" dirty="0"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endParaRPr lang="en-GB" sz="2200" dirty="0"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800"/>
              </a:spcAft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Roman Toga Costume for Men">
            <a:extLst>
              <a:ext uri="{FF2B5EF4-FFF2-40B4-BE49-F238E27FC236}">
                <a16:creationId xmlns:a16="http://schemas.microsoft.com/office/drawing/2014/main" id="{EA275AEA-7A94-4A0B-9B3B-DAC8E36BF96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82584" y="1720698"/>
            <a:ext cx="2241506" cy="3202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World Map, a Map of the World with Country Names Labeled">
            <a:extLst>
              <a:ext uri="{FF2B5EF4-FFF2-40B4-BE49-F238E27FC236}">
                <a16:creationId xmlns:a16="http://schemas.microsoft.com/office/drawing/2014/main" id="{E4E8F209-7C99-454A-8E53-3BEFBDB329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28408" y="5820926"/>
            <a:ext cx="3295682" cy="24365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The Melting Pot closes at Boca Park on Feb. 28 - Eater Vegas">
            <a:extLst>
              <a:ext uri="{FF2B5EF4-FFF2-40B4-BE49-F238E27FC236}">
                <a16:creationId xmlns:a16="http://schemas.microsoft.com/office/drawing/2014/main" id="{532EEFF2-DD21-4575-B155-53A0DB681D5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93116" y="8996547"/>
            <a:ext cx="2855459" cy="14943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Poorer people in Africa face higher hurdles to access to justice">
            <a:extLst>
              <a:ext uri="{FF2B5EF4-FFF2-40B4-BE49-F238E27FC236}">
                <a16:creationId xmlns:a16="http://schemas.microsoft.com/office/drawing/2014/main" id="{2A3A99F7-EC96-42C9-9E81-2DE56B8A88F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68631" y="11095754"/>
            <a:ext cx="2855459" cy="20876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0049423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016F447D-8121-4318-A0E9-0776AD80682A}"/>
              </a:ext>
            </a:extLst>
          </p:cNvPr>
          <p:cNvSpPr txBox="1"/>
          <p:nvPr/>
        </p:nvSpPr>
        <p:spPr>
          <a:xfrm>
            <a:off x="557048" y="472966"/>
            <a:ext cx="11140966" cy="15292551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57790C3-2CB8-48AE-84F1-2DDBF36C5EBF}"/>
              </a:ext>
            </a:extLst>
          </p:cNvPr>
          <p:cNvSpPr txBox="1"/>
          <p:nvPr/>
        </p:nvSpPr>
        <p:spPr>
          <a:xfrm>
            <a:off x="1041833" y="827649"/>
            <a:ext cx="10108333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u="sng" dirty="0">
                <a:latin typeface="Comic Sans MS" panose="030F0702030302020204" pitchFamily="66" charset="0"/>
              </a:rPr>
              <a:t>The British by Benjamin Zephaniah 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2B56160-D18F-46F0-99EC-93FF3F1B9256}"/>
              </a:ext>
            </a:extLst>
          </p:cNvPr>
          <p:cNvSpPr txBox="1"/>
          <p:nvPr/>
        </p:nvSpPr>
        <p:spPr>
          <a:xfrm>
            <a:off x="799239" y="2541161"/>
            <a:ext cx="10656584" cy="126496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1. Where were Zephaniah’s Mum and Dad from?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______________________________________________________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2. Where did Zephaniah grow up?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______________________________________________________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3. The poem starts off by listing groups of people who have taken over England in the past. Can you list three?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______________________________________________________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______________________________________________________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4. Why does he include these groups? What does he want the reader to think about?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_____________________________________________________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______________________________________________________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5. The poem then lists different races who are part of English culture. Can you list three?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______________________________________________________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______________________________________________________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6. Why does he include so many different cultures? What does he want the reader to think about?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_____________________________________________________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_____________________________________________________</a:t>
            </a:r>
          </a:p>
        </p:txBody>
      </p:sp>
    </p:spTree>
    <p:extLst>
      <p:ext uri="{BB962C8B-B14F-4D97-AF65-F5344CB8AC3E}">
        <p14:creationId xmlns:p14="http://schemas.microsoft.com/office/powerpoint/2010/main" val="126621340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016F447D-8121-4318-A0E9-0776AD80682A}"/>
              </a:ext>
            </a:extLst>
          </p:cNvPr>
          <p:cNvSpPr txBox="1"/>
          <p:nvPr/>
        </p:nvSpPr>
        <p:spPr>
          <a:xfrm>
            <a:off x="557048" y="472966"/>
            <a:ext cx="11140966" cy="15292551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57790C3-2CB8-48AE-84F1-2DDBF36C5EBF}"/>
              </a:ext>
            </a:extLst>
          </p:cNvPr>
          <p:cNvSpPr txBox="1"/>
          <p:nvPr/>
        </p:nvSpPr>
        <p:spPr>
          <a:xfrm>
            <a:off x="1041833" y="827649"/>
            <a:ext cx="10108333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u="sng" dirty="0">
                <a:latin typeface="Comic Sans MS" panose="030F0702030302020204" pitchFamily="66" charset="0"/>
              </a:rPr>
              <a:t>The British by Benjamin Zephaniah 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2B56160-D18F-46F0-99EC-93FF3F1B9256}"/>
              </a:ext>
            </a:extLst>
          </p:cNvPr>
          <p:cNvSpPr txBox="1"/>
          <p:nvPr/>
        </p:nvSpPr>
        <p:spPr>
          <a:xfrm>
            <a:off x="767707" y="1922699"/>
            <a:ext cx="10656584" cy="130189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2400" dirty="0">
              <a:solidFill>
                <a:srgbClr val="7030A0"/>
              </a:solidFill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7. What three things does he say you need to add?</a:t>
            </a:r>
          </a:p>
          <a:p>
            <a:endParaRPr lang="en-GB" sz="2400" dirty="0">
              <a:solidFill>
                <a:srgbClr val="7030A0"/>
              </a:solidFill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______________________________________________________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______________________________________________________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8. What word is repeated three times?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______________________________________________________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9. Why does Zephaniah want you to focus on this word?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______________________________________________________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10. Why does Zephaniah include the note?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______________________________________________________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______________________________________________________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11. Why does Zephaniah include the warning?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______________________________________________________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______________________________________________________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12. The poem uses an extended metaphor of a recipe. Why do you think it does this?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______________________________________________________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______________________________________________________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______________________________________________________</a:t>
            </a:r>
          </a:p>
        </p:txBody>
      </p:sp>
    </p:spTree>
    <p:extLst>
      <p:ext uri="{BB962C8B-B14F-4D97-AF65-F5344CB8AC3E}">
        <p14:creationId xmlns:p14="http://schemas.microsoft.com/office/powerpoint/2010/main" val="144571030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016F447D-8121-4318-A0E9-0776AD80682A}"/>
              </a:ext>
            </a:extLst>
          </p:cNvPr>
          <p:cNvSpPr txBox="1"/>
          <p:nvPr/>
        </p:nvSpPr>
        <p:spPr>
          <a:xfrm>
            <a:off x="525516" y="481724"/>
            <a:ext cx="11140966" cy="15292551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9C51845-7A0A-4442-A25D-6C0633C66638}"/>
              </a:ext>
            </a:extLst>
          </p:cNvPr>
          <p:cNvSpPr txBox="1"/>
          <p:nvPr/>
        </p:nvSpPr>
        <p:spPr>
          <a:xfrm>
            <a:off x="1041833" y="827649"/>
            <a:ext cx="10108333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u="sng" dirty="0">
                <a:latin typeface="Comic Sans MS" panose="030F0702030302020204" pitchFamily="66" charset="0"/>
              </a:rPr>
              <a:t>Can you put the key words in the right places? 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5" name="Rectangle 1">
            <a:extLst>
              <a:ext uri="{FF2B5EF4-FFF2-40B4-BE49-F238E27FC236}">
                <a16:creationId xmlns:a16="http://schemas.microsoft.com/office/drawing/2014/main" id="{A35541DB-CCA1-4610-9BE2-642B664B07AF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8200" y="8799513"/>
            <a:ext cx="12192000" cy="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400" b="0" i="0" u="none" strike="noStrike" cap="none" normalizeH="0" baseline="0">
              <a:ln>
                <a:noFill/>
              </a:ln>
              <a:solidFill>
                <a:srgbClr val="323232"/>
              </a:solidFill>
              <a:effectLst/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br>
              <a:rPr kumimoji="0" lang="en-US" altLang="en-US" sz="15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</a:rPr>
            </a:b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9218" name="Picture 2" descr="http://puzzlemaker.discoveryeducation.com/puzzles/23524xueos.png">
            <a:extLst>
              <a:ext uri="{FF2B5EF4-FFF2-40B4-BE49-F238E27FC236}">
                <a16:creationId xmlns:a16="http://schemas.microsoft.com/office/drawing/2014/main" id="{564D621C-5037-4D7D-AF11-99E95F127D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2643531"/>
            <a:ext cx="10229625" cy="8228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3">
            <a:extLst>
              <a:ext uri="{FF2B5EF4-FFF2-40B4-BE49-F238E27FC236}">
                <a16:creationId xmlns:a16="http://schemas.microsoft.com/office/drawing/2014/main" id="{8BEC489E-1B54-4B38-9DBC-956AEAEE283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41833" y="10196149"/>
            <a:ext cx="9407191" cy="5232202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800" b="1" i="0" u="none" strike="noStrike" cap="none" normalizeH="0" baseline="0" dirty="0">
                <a:ln>
                  <a:noFill/>
                </a:ln>
                <a:solidFill>
                  <a:srgbClr val="323232"/>
                </a:solidFill>
                <a:effectLst/>
                <a:latin typeface="Comic Sans MS" panose="030F0702030302020204" pitchFamily="66" charset="0"/>
              </a:rPr>
              <a:t>Across</a:t>
            </a:r>
            <a:br>
              <a:rPr kumimoji="0" lang="en-US" altLang="en-US" sz="2800" b="0" i="0" u="none" strike="noStrike" cap="none" normalizeH="0" baseline="0" dirty="0">
                <a:ln>
                  <a:noFill/>
                </a:ln>
                <a:solidFill>
                  <a:srgbClr val="323232"/>
                </a:solidFill>
                <a:effectLst/>
                <a:latin typeface="Comic Sans MS" panose="030F0702030302020204" pitchFamily="66" charset="0"/>
              </a:rPr>
            </a:br>
            <a:r>
              <a:rPr kumimoji="0" lang="en-US" altLang="en-US" sz="2800" b="0" i="0" u="none" strike="noStrike" cap="none" normalizeH="0" baseline="0" dirty="0">
                <a:ln>
                  <a:noFill/>
                </a:ln>
                <a:solidFill>
                  <a:srgbClr val="323232"/>
                </a:solidFill>
                <a:effectLst/>
                <a:latin typeface="Comic Sans MS" panose="030F0702030302020204" pitchFamily="66" charset="0"/>
              </a:rPr>
              <a:t>4. A group of words chosen to show a writer's thoughts and feelings, arranged in a specific way.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2800" b="0" i="0" u="none" strike="noStrike" cap="none" normalizeH="0" baseline="0" dirty="0">
              <a:ln>
                <a:noFill/>
              </a:ln>
              <a:solidFill>
                <a:srgbClr val="323232"/>
              </a:solidFill>
              <a:effectLst/>
              <a:latin typeface="Comic Sans MS" panose="030F0702030302020204" pitchFamily="66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800" b="0" i="0" u="none" strike="noStrike" cap="none" normalizeH="0" baseline="0" dirty="0">
                <a:ln>
                  <a:noFill/>
                </a:ln>
                <a:solidFill>
                  <a:srgbClr val="323232"/>
                </a:solidFill>
                <a:effectLst/>
                <a:latin typeface="Comic Sans MS" panose="030F0702030302020204" pitchFamily="66" charset="0"/>
              </a:rPr>
              <a:t>5. Any of the food or substances required for a dish.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2800" b="0" i="0" u="none" strike="noStrike" cap="none" normalizeH="0" baseline="0" dirty="0">
              <a:ln>
                <a:noFill/>
              </a:ln>
              <a:solidFill>
                <a:srgbClr val="323232"/>
              </a:solidFill>
              <a:effectLst/>
              <a:latin typeface="Comic Sans MS" panose="030F0702030302020204" pitchFamily="66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800" b="1" i="0" u="none" strike="noStrike" cap="none" normalizeH="0" baseline="0" dirty="0">
                <a:ln>
                  <a:noFill/>
                </a:ln>
                <a:solidFill>
                  <a:srgbClr val="323232"/>
                </a:solidFill>
                <a:effectLst/>
                <a:latin typeface="Comic Sans MS" panose="030F0702030302020204" pitchFamily="66" charset="0"/>
              </a:rPr>
              <a:t>Down </a:t>
            </a:r>
          </a:p>
          <a:p>
            <a:pPr marL="514350" marR="0" lvl="0" indent="-5143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eriod"/>
              <a:tabLst/>
            </a:pPr>
            <a:r>
              <a:rPr kumimoji="0" lang="en-US" altLang="en-US" sz="2800" b="0" i="0" u="none" strike="noStrike" cap="none" normalizeH="0" baseline="0" dirty="0">
                <a:ln>
                  <a:noFill/>
                </a:ln>
                <a:solidFill>
                  <a:srgbClr val="323232"/>
                </a:solidFill>
                <a:effectLst/>
                <a:latin typeface="Comic Sans MS" panose="030F0702030302020204" pitchFamily="66" charset="0"/>
              </a:rPr>
              <a:t>The different things which make you, you.</a:t>
            </a:r>
          </a:p>
          <a:p>
            <a:pPr marL="514350" marR="0" lvl="0" indent="-5143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eriod"/>
              <a:tabLst/>
            </a:pPr>
            <a:endParaRPr kumimoji="0" lang="en-US" altLang="en-US" sz="2800" b="0" i="0" u="none" strike="noStrike" cap="none" normalizeH="0" baseline="0" dirty="0">
              <a:ln>
                <a:noFill/>
              </a:ln>
              <a:solidFill>
                <a:srgbClr val="323232"/>
              </a:solidFill>
              <a:effectLst/>
              <a:latin typeface="Comic Sans MS" panose="030F0702030302020204" pitchFamily="66" charset="0"/>
            </a:endParaRPr>
          </a:p>
          <a:p>
            <a:pPr marR="0" lvl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n-US" altLang="en-US" sz="2800" b="0" i="0" u="none" strike="noStrike" cap="none" normalizeH="0" baseline="0" dirty="0">
                <a:ln>
                  <a:noFill/>
                </a:ln>
                <a:solidFill>
                  <a:srgbClr val="323232"/>
                </a:solidFill>
                <a:effectLst/>
                <a:latin typeface="Comic Sans MS" panose="030F0702030302020204" pitchFamily="66" charset="0"/>
              </a:rPr>
              <a:t>2. The person who writes the poem. </a:t>
            </a:r>
          </a:p>
          <a:p>
            <a:pPr marR="0" lvl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n-US" altLang="en-US" sz="2800" b="0" i="0" u="none" strike="noStrike" cap="none" normalizeH="0" baseline="0" dirty="0">
                <a:ln>
                  <a:noFill/>
                </a:ln>
                <a:solidFill>
                  <a:srgbClr val="323232"/>
                </a:solidFill>
                <a:effectLst/>
                <a:latin typeface="Comic Sans MS" panose="030F0702030302020204" pitchFamily="66" charset="0"/>
              </a:rPr>
              <a:t>3. Instructions on how to cook something.</a:t>
            </a:r>
            <a:r>
              <a:rPr kumimoji="0" lang="en-US" altLang="en-US" sz="5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omic Sans MS" panose="030F0702030302020204" pitchFamily="66" charset="0"/>
              </a:rPr>
              <a:t> </a:t>
            </a:r>
            <a:endParaRPr kumimoji="0" lang="en-US" altLang="en-US" sz="6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976592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016F447D-8121-4318-A0E9-0776AD80682A}"/>
              </a:ext>
            </a:extLst>
          </p:cNvPr>
          <p:cNvSpPr txBox="1"/>
          <p:nvPr/>
        </p:nvSpPr>
        <p:spPr>
          <a:xfrm>
            <a:off x="557048" y="472966"/>
            <a:ext cx="11140966" cy="15292551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9C51845-7A0A-4442-A25D-6C0633C66638}"/>
              </a:ext>
            </a:extLst>
          </p:cNvPr>
          <p:cNvSpPr txBox="1"/>
          <p:nvPr/>
        </p:nvSpPr>
        <p:spPr>
          <a:xfrm>
            <a:off x="1041833" y="827649"/>
            <a:ext cx="1010833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u="sng" dirty="0">
                <a:latin typeface="Comic Sans MS" panose="030F0702030302020204" pitchFamily="66" charset="0"/>
              </a:rPr>
              <a:t>Annotation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5" name="Rectangle 1">
            <a:extLst>
              <a:ext uri="{FF2B5EF4-FFF2-40B4-BE49-F238E27FC236}">
                <a16:creationId xmlns:a16="http://schemas.microsoft.com/office/drawing/2014/main" id="{A35541DB-CCA1-4610-9BE2-642B664B07AF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8200" y="8799513"/>
            <a:ext cx="12192000" cy="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400" b="0" i="0" u="none" strike="noStrike" cap="none" normalizeH="0" baseline="0">
              <a:ln>
                <a:noFill/>
              </a:ln>
              <a:solidFill>
                <a:srgbClr val="323232"/>
              </a:solidFill>
              <a:effectLst/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br>
              <a:rPr kumimoji="0" lang="en-US" altLang="en-US" sz="15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</a:rPr>
            </a:b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6247BA2-60AD-49E5-8A8F-FCB5B52B1DE6}"/>
              </a:ext>
            </a:extLst>
          </p:cNvPr>
          <p:cNvSpPr txBox="1"/>
          <p:nvPr/>
        </p:nvSpPr>
        <p:spPr>
          <a:xfrm>
            <a:off x="1225108" y="2151313"/>
            <a:ext cx="9741781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You are now going to create a key and annotate the poem. There is a blank copy over the page.</a:t>
            </a:r>
          </a:p>
          <a:p>
            <a:endParaRPr lang="en-GB" sz="3200" dirty="0">
              <a:latin typeface="Comic Sans MS" panose="030F0702030302020204" pitchFamily="66" charset="0"/>
            </a:endParaRPr>
          </a:p>
          <a:p>
            <a:r>
              <a:rPr lang="en-GB" sz="3200" dirty="0">
                <a:latin typeface="Comic Sans MS" panose="030F0702030302020204" pitchFamily="66" charset="0"/>
              </a:rPr>
              <a:t>Highlight or underline each item in a different colour (or if you only have one pen, with a different pattern!)</a:t>
            </a:r>
          </a:p>
          <a:p>
            <a:endParaRPr lang="en-GB" sz="3200" dirty="0">
              <a:latin typeface="Comic Sans MS" panose="030F0702030302020204" pitchFamily="66" charset="0"/>
            </a:endParaRPr>
          </a:p>
          <a:p>
            <a:endParaRPr lang="en-GB" sz="3200" dirty="0">
              <a:latin typeface="Comic Sans MS" panose="030F0702030302020204" pitchFamily="66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A7EF6625-5589-4B54-9A91-6E6808FAC0C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23330611"/>
              </p:ext>
            </p:extLst>
          </p:nvPr>
        </p:nvGraphicFramePr>
        <p:xfrm>
          <a:off x="1628553" y="6854343"/>
          <a:ext cx="8934890" cy="705895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43447">
                  <a:extLst>
                    <a:ext uri="{9D8B030D-6E8A-4147-A177-3AD203B41FA5}">
                      <a16:colId xmlns:a16="http://schemas.microsoft.com/office/drawing/2014/main" val="273882682"/>
                    </a:ext>
                  </a:extLst>
                </a:gridCol>
                <a:gridCol w="5991443">
                  <a:extLst>
                    <a:ext uri="{9D8B030D-6E8A-4147-A177-3AD203B41FA5}">
                      <a16:colId xmlns:a16="http://schemas.microsoft.com/office/drawing/2014/main" val="2149404607"/>
                    </a:ext>
                  </a:extLst>
                </a:gridCol>
              </a:tblGrid>
              <a:tr h="1609236">
                <a:tc>
                  <a:txBody>
                    <a:bodyPr/>
                    <a:lstStyle/>
                    <a:p>
                      <a:r>
                        <a:rPr lang="en-GB" sz="4000" dirty="0">
                          <a:solidFill>
                            <a:schemeClr val="tx1"/>
                          </a:solidFill>
                        </a:rPr>
                        <a:t>Colour or Pattern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4000" dirty="0">
                          <a:solidFill>
                            <a:schemeClr val="tx1"/>
                          </a:solidFill>
                        </a:rPr>
                        <a:t>Technique</a:t>
                      </a:r>
                    </a:p>
                    <a:p>
                      <a:endParaRPr lang="en-GB" sz="4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21857209"/>
                  </a:ext>
                </a:extLst>
              </a:tr>
              <a:tr h="1609236">
                <a:tc>
                  <a:txBody>
                    <a:bodyPr/>
                    <a:lstStyle/>
                    <a:p>
                      <a:endParaRPr lang="en-GB" sz="4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4000" b="1" dirty="0">
                          <a:solidFill>
                            <a:schemeClr val="tx1"/>
                          </a:solidFill>
                        </a:rPr>
                        <a:t>Nouns</a:t>
                      </a:r>
                    </a:p>
                    <a:p>
                      <a:r>
                        <a:rPr lang="en-GB" sz="3200" i="1" dirty="0">
                          <a:solidFill>
                            <a:schemeClr val="tx1"/>
                          </a:solidFill>
                        </a:rPr>
                        <a:t>This is all the ingredients included.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40609307"/>
                  </a:ext>
                </a:extLst>
              </a:tr>
              <a:tr h="1609236">
                <a:tc>
                  <a:txBody>
                    <a:bodyPr/>
                    <a:lstStyle/>
                    <a:p>
                      <a:endParaRPr lang="en-GB" sz="400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4000" b="1" dirty="0">
                          <a:solidFill>
                            <a:schemeClr val="tx1"/>
                          </a:solidFill>
                        </a:rPr>
                        <a:t>Extended Metaphor</a:t>
                      </a:r>
                    </a:p>
                    <a:p>
                      <a:r>
                        <a:rPr lang="en-GB" sz="3200" i="1" dirty="0">
                          <a:solidFill>
                            <a:schemeClr val="tx1"/>
                          </a:solidFill>
                        </a:rPr>
                        <a:t>This is all words which link to the idea of the recipe</a:t>
                      </a:r>
                      <a:endParaRPr lang="en-GB" sz="2800" i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91524242"/>
                  </a:ext>
                </a:extLst>
              </a:tr>
              <a:tr h="1609236">
                <a:tc>
                  <a:txBody>
                    <a:bodyPr/>
                    <a:lstStyle/>
                    <a:p>
                      <a:endParaRPr lang="en-GB" sz="400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4000" b="1" dirty="0">
                          <a:solidFill>
                            <a:schemeClr val="tx1"/>
                          </a:solidFill>
                        </a:rPr>
                        <a:t>Imperative Verbs</a:t>
                      </a:r>
                    </a:p>
                    <a:p>
                      <a:r>
                        <a:rPr lang="en-GB" sz="3200" i="1" dirty="0">
                          <a:solidFill>
                            <a:schemeClr val="tx1"/>
                          </a:solidFill>
                        </a:rPr>
                        <a:t>This are verbs which are at the beginning of a sentence. Frequently used in instructions.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9756116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6441690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016F447D-8121-4318-A0E9-0776AD80682A}"/>
              </a:ext>
            </a:extLst>
          </p:cNvPr>
          <p:cNvSpPr txBox="1"/>
          <p:nvPr/>
        </p:nvSpPr>
        <p:spPr>
          <a:xfrm>
            <a:off x="557048" y="472966"/>
            <a:ext cx="11140966" cy="15292551"/>
          </a:xfrm>
          <a:prstGeom prst="rect">
            <a:avLst/>
          </a:prstGeom>
          <a:ln w="76200">
            <a:solidFill>
              <a:srgbClr val="00B05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57790C3-2CB8-48AE-84F1-2DDBF36C5EBF}"/>
              </a:ext>
            </a:extLst>
          </p:cNvPr>
          <p:cNvSpPr txBox="1"/>
          <p:nvPr/>
        </p:nvSpPr>
        <p:spPr>
          <a:xfrm>
            <a:off x="1041833" y="581925"/>
            <a:ext cx="10108333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u="sng" dirty="0">
                <a:latin typeface="Comic Sans MS" panose="030F0702030302020204" pitchFamily="66" charset="0"/>
              </a:rPr>
              <a:t>The British by Benjamin Zephaniah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B5098E71-5F4A-4F5F-8015-3783B3C72A91}"/>
              </a:ext>
            </a:extLst>
          </p:cNvPr>
          <p:cNvSpPr/>
          <p:nvPr/>
        </p:nvSpPr>
        <p:spPr>
          <a:xfrm>
            <a:off x="1041833" y="1720698"/>
            <a:ext cx="9887616" cy="136684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n-GB" sz="2200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Take some Picts, Celts and Silures</a:t>
            </a:r>
            <a:br>
              <a:rPr lang="en-GB" sz="2200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2200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And let them settle,</a:t>
            </a:r>
            <a:br>
              <a:rPr lang="en-GB" sz="2200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2200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Then overrun them with Roman conquerors.</a:t>
            </a:r>
            <a:br>
              <a:rPr lang="en-GB" sz="2200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en-GB" sz="2200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2200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Remove the Romans after approximately 400 years</a:t>
            </a:r>
            <a:br>
              <a:rPr lang="en-GB" sz="2200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2200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Add lots of Norman French to some</a:t>
            </a:r>
            <a:br>
              <a:rPr lang="en-GB" sz="2200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2200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Angles, Saxons, Jutes and Vikings, then stir vigorously.</a:t>
            </a:r>
            <a:br>
              <a:rPr lang="en-GB" sz="2200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en-GB" sz="2200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2200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Mix some hot Chileans, cool Jamaicans, Dominicans,</a:t>
            </a:r>
            <a:br>
              <a:rPr lang="en-GB" sz="2200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2200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Trinidadians and </a:t>
            </a:r>
            <a:r>
              <a:rPr lang="en-GB" sz="2200" dirty="0" err="1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Bajans</a:t>
            </a:r>
            <a:r>
              <a:rPr lang="en-GB" sz="2200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with some Ethiopians, Chinese,</a:t>
            </a:r>
            <a:br>
              <a:rPr lang="en-GB" sz="2200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2200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Vietnamese and Sudanese.</a:t>
            </a:r>
            <a:br>
              <a:rPr lang="en-GB" sz="2200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en-GB" sz="2200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2200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Then take a blend of Somalians, Sri Lankans, Nigerians</a:t>
            </a:r>
            <a:br>
              <a:rPr lang="en-GB" sz="2200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2200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And Pakistanis,</a:t>
            </a:r>
            <a:br>
              <a:rPr lang="en-GB" sz="2200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2200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Combine with some Guyanese</a:t>
            </a:r>
            <a:br>
              <a:rPr lang="en-GB" sz="2200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2200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And turn up the heat.</a:t>
            </a:r>
            <a:br>
              <a:rPr lang="en-GB" sz="2200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en-GB" sz="2200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2200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Sprinkle some fresh Indians, Malaysians, Bosnians,</a:t>
            </a:r>
            <a:br>
              <a:rPr lang="en-GB" sz="2200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2200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Iraqis and Bangladeshis together with some</a:t>
            </a:r>
            <a:br>
              <a:rPr lang="en-GB" sz="2200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2200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Afghans, Spanish, Turkish, Kurdish, Japanese</a:t>
            </a:r>
            <a:br>
              <a:rPr lang="en-GB" sz="2200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2200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And Palestinians</a:t>
            </a:r>
            <a:br>
              <a:rPr lang="en-GB" sz="2200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2200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Then add to the melting pot.</a:t>
            </a:r>
            <a:br>
              <a:rPr lang="en-GB" sz="2200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en-GB" sz="2200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2200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Leave the ingredients to simmer.</a:t>
            </a:r>
            <a:br>
              <a:rPr lang="en-GB" sz="2200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en-GB" sz="2200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2200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As they mix and blend allow their languages to flourish</a:t>
            </a:r>
            <a:br>
              <a:rPr lang="en-GB" sz="2200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2200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Binding them together with English.</a:t>
            </a:r>
            <a:br>
              <a:rPr lang="en-GB" sz="2200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en-GB" sz="2200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2200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Allow time to be cool.</a:t>
            </a:r>
            <a:br>
              <a:rPr lang="en-GB" sz="2200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en-GB" sz="2200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2200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Add some unity, understanding, and respect for the future,</a:t>
            </a:r>
            <a:br>
              <a:rPr lang="en-GB" sz="2200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2200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Serve with justice</a:t>
            </a:r>
            <a:br>
              <a:rPr lang="en-GB" sz="2200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2200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And enjoy.</a:t>
            </a:r>
            <a:br>
              <a:rPr lang="en-GB" sz="2200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en-GB" sz="2200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2200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Note: All the ingredients are equally important. Treating one ingredient better than another will leave a bitter unpleasant taste.</a:t>
            </a:r>
            <a:br>
              <a:rPr lang="en-GB" sz="2200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en-GB" sz="2200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2200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Warning: An unequal spread of justice will damage the people and cause pain. Give justice and equality to all.</a:t>
            </a: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0638276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016F447D-8121-4318-A0E9-0776AD80682A}"/>
              </a:ext>
            </a:extLst>
          </p:cNvPr>
          <p:cNvSpPr txBox="1"/>
          <p:nvPr/>
        </p:nvSpPr>
        <p:spPr>
          <a:xfrm>
            <a:off x="557048" y="472966"/>
            <a:ext cx="11140966" cy="15292551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57790C3-2CB8-48AE-84F1-2DDBF36C5EBF}"/>
              </a:ext>
            </a:extLst>
          </p:cNvPr>
          <p:cNvSpPr txBox="1"/>
          <p:nvPr/>
        </p:nvSpPr>
        <p:spPr>
          <a:xfrm>
            <a:off x="1041833" y="827649"/>
            <a:ext cx="10108333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u="sng" dirty="0">
                <a:latin typeface="Comic Sans MS" panose="030F0702030302020204" pitchFamily="66" charset="0"/>
              </a:rPr>
              <a:t>The British by Benjamin Zephaniah 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2B56160-D18F-46F0-99EC-93FF3F1B9256}"/>
              </a:ext>
            </a:extLst>
          </p:cNvPr>
          <p:cNvSpPr txBox="1"/>
          <p:nvPr/>
        </p:nvSpPr>
        <p:spPr>
          <a:xfrm>
            <a:off x="767707" y="1922699"/>
            <a:ext cx="10656584" cy="141269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latin typeface="Comic Sans MS" panose="030F0702030302020204" pitchFamily="66" charset="0"/>
              </a:rPr>
              <a:t>What is the message of this poem?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i="1" dirty="0">
                <a:latin typeface="Comic Sans MS" panose="030F0702030302020204" pitchFamily="66" charset="0"/>
              </a:rPr>
              <a:t>Choose 2-3 of the following statements and write about how the poem </a:t>
            </a:r>
          </a:p>
          <a:p>
            <a:endParaRPr lang="en-GB" sz="2400" i="1" dirty="0">
              <a:latin typeface="Comic Sans MS" panose="030F0702030302020204" pitchFamily="66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latin typeface="Comic Sans MS" panose="030F0702030302020204" pitchFamily="66" charset="0"/>
              </a:rPr>
              <a:t>Zephaniah tells us that historically many different groups have taken over Britain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latin typeface="Comic Sans MS" panose="030F0702030302020204" pitchFamily="66" charset="0"/>
              </a:rPr>
              <a:t>Zephaniah tells us that Britain is made up of many different cultures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latin typeface="Comic Sans MS" panose="030F0702030302020204" pitchFamily="66" charset="0"/>
              </a:rPr>
              <a:t>Zephaniah wants us to respect each other’s cultures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latin typeface="Comic Sans MS" panose="030F0702030302020204" pitchFamily="66" charset="0"/>
              </a:rPr>
              <a:t>Zephaniah believes that to be British is to be multi-cultural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latin typeface="Comic Sans MS" panose="030F0702030302020204" pitchFamily="66" charset="0"/>
              </a:rPr>
              <a:t>Zephaniah believes the key to mixing well is justice and equality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b="1" dirty="0">
                <a:solidFill>
                  <a:srgbClr val="00B050"/>
                </a:solidFill>
                <a:latin typeface="Comic Sans MS" panose="030F0702030302020204" pitchFamily="66" charset="0"/>
              </a:rPr>
              <a:t>Emerging: </a:t>
            </a:r>
            <a:r>
              <a:rPr lang="en-GB" sz="2400" dirty="0">
                <a:latin typeface="Comic Sans MS" panose="030F0702030302020204" pitchFamily="66" charset="0"/>
              </a:rPr>
              <a:t>Use quote to prove the point</a:t>
            </a:r>
          </a:p>
          <a:p>
            <a:r>
              <a:rPr lang="en-GB" sz="2400" b="1" dirty="0">
                <a:solidFill>
                  <a:schemeClr val="accent2">
                    <a:lumMod val="75000"/>
                  </a:schemeClr>
                </a:solidFill>
                <a:latin typeface="Comic Sans MS" panose="030F0702030302020204" pitchFamily="66" charset="0"/>
              </a:rPr>
              <a:t>Developing: </a:t>
            </a:r>
            <a:r>
              <a:rPr lang="en-GB" sz="2400" dirty="0">
                <a:latin typeface="Comic Sans MS" panose="030F0702030302020204" pitchFamily="66" charset="0"/>
              </a:rPr>
              <a:t>Comment on why it proves this</a:t>
            </a:r>
          </a:p>
          <a:p>
            <a:r>
              <a:rPr lang="en-GB" sz="2400" b="1" dirty="0">
                <a:solidFill>
                  <a:srgbClr val="FF0000"/>
                </a:solidFill>
                <a:latin typeface="Comic Sans MS" panose="030F0702030302020204" pitchFamily="66" charset="0"/>
              </a:rPr>
              <a:t>Secure: </a:t>
            </a:r>
            <a:r>
              <a:rPr lang="en-GB" sz="2400" dirty="0">
                <a:latin typeface="Comic Sans MS" panose="030F0702030302020204" pitchFamily="66" charset="0"/>
              </a:rPr>
              <a:t>Explain why it proves your point</a:t>
            </a:r>
          </a:p>
          <a:p>
            <a:r>
              <a:rPr lang="en-GB" sz="2400" b="1" dirty="0">
                <a:solidFill>
                  <a:srgbClr val="7030A0"/>
                </a:solidFill>
                <a:latin typeface="Comic Sans MS" panose="030F0702030302020204" pitchFamily="66" charset="0"/>
              </a:rPr>
              <a:t>Mastered: </a:t>
            </a:r>
            <a:r>
              <a:rPr lang="en-GB" sz="2400" dirty="0">
                <a:latin typeface="Comic Sans MS" panose="030F0702030302020204" pitchFamily="66" charset="0"/>
              </a:rPr>
              <a:t>Include a summary of the overall message of the poem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______________________________________________________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______________________________________________________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______________________________________________________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______________________________________________________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______________________________________________________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______________________________________________________</a:t>
            </a:r>
            <a:endParaRPr lang="en-GB" sz="2400" dirty="0">
              <a:solidFill>
                <a:srgbClr val="7030A0"/>
              </a:solidFill>
              <a:latin typeface="Comic Sans MS" panose="030F0702030302020204" pitchFamily="66" charset="0"/>
            </a:endParaRPr>
          </a:p>
          <a:p>
            <a:endParaRPr lang="en-GB" sz="2400" dirty="0">
              <a:solidFill>
                <a:srgbClr val="7030A0"/>
              </a:solidFill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______________________________________________________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______________________________________________________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______________________________________________________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______________________________________________________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______________________________________________________</a:t>
            </a:r>
          </a:p>
        </p:txBody>
      </p:sp>
    </p:spTree>
    <p:extLst>
      <p:ext uri="{BB962C8B-B14F-4D97-AF65-F5344CB8AC3E}">
        <p14:creationId xmlns:p14="http://schemas.microsoft.com/office/powerpoint/2010/main" val="311739957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016F447D-8121-4318-A0E9-0776AD80682A}"/>
              </a:ext>
            </a:extLst>
          </p:cNvPr>
          <p:cNvSpPr txBox="1"/>
          <p:nvPr/>
        </p:nvSpPr>
        <p:spPr>
          <a:xfrm>
            <a:off x="525516" y="481724"/>
            <a:ext cx="11140966" cy="15292551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9C51845-7A0A-4442-A25D-6C0633C66638}"/>
              </a:ext>
            </a:extLst>
          </p:cNvPr>
          <p:cNvSpPr txBox="1"/>
          <p:nvPr/>
        </p:nvSpPr>
        <p:spPr>
          <a:xfrm>
            <a:off x="1041833" y="827649"/>
            <a:ext cx="10108333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u="sng" dirty="0">
                <a:latin typeface="Comic Sans MS" panose="030F0702030302020204" pitchFamily="66" charset="0"/>
              </a:rPr>
              <a:t>What does it mean to be British?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5" name="Rectangle 1">
            <a:extLst>
              <a:ext uri="{FF2B5EF4-FFF2-40B4-BE49-F238E27FC236}">
                <a16:creationId xmlns:a16="http://schemas.microsoft.com/office/drawing/2014/main" id="{A35541DB-CCA1-4610-9BE2-642B664B07AF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8200" y="8799513"/>
            <a:ext cx="12192000" cy="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400" b="0" i="0" u="none" strike="noStrike" cap="none" normalizeH="0" baseline="0">
              <a:ln>
                <a:noFill/>
              </a:ln>
              <a:solidFill>
                <a:srgbClr val="323232"/>
              </a:solidFill>
              <a:effectLst/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br>
              <a:rPr kumimoji="0" lang="en-US" altLang="en-US" sz="15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</a:rPr>
            </a:b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42550C2-30EB-41B0-907D-70E5A137D0ED}"/>
              </a:ext>
            </a:extLst>
          </p:cNvPr>
          <p:cNvSpPr txBox="1"/>
          <p:nvPr/>
        </p:nvSpPr>
        <p:spPr>
          <a:xfrm>
            <a:off x="1292772" y="1966422"/>
            <a:ext cx="9490842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latin typeface="Comic Sans MS" panose="030F0702030302020204" pitchFamily="66" charset="0"/>
              </a:rPr>
              <a:t>What does being British mean to you?</a:t>
            </a:r>
          </a:p>
          <a:p>
            <a:endParaRPr lang="en-GB" sz="3600" b="1" dirty="0">
              <a:latin typeface="Comic Sans MS" panose="030F0702030302020204" pitchFamily="66" charset="0"/>
            </a:endParaRPr>
          </a:p>
          <a:p>
            <a:r>
              <a:rPr lang="en-GB" sz="3600" i="1" dirty="0">
                <a:latin typeface="Comic Sans MS" panose="030F0702030302020204" pitchFamily="66" charset="0"/>
              </a:rPr>
              <a:t>What do you think of when you think of Britain?</a:t>
            </a:r>
          </a:p>
          <a:p>
            <a:r>
              <a:rPr lang="en-GB" sz="3600" dirty="0"/>
              <a:t>Complete the mind map</a:t>
            </a:r>
          </a:p>
        </p:txBody>
      </p:sp>
      <p:sp>
        <p:nvSpPr>
          <p:cNvPr id="3" name="Oval 2">
            <a:extLst>
              <a:ext uri="{FF2B5EF4-FFF2-40B4-BE49-F238E27FC236}">
                <a16:creationId xmlns:a16="http://schemas.microsoft.com/office/drawing/2014/main" id="{C5229C49-87BE-4E09-94AF-F0B84C3852B3}"/>
              </a:ext>
            </a:extLst>
          </p:cNvPr>
          <p:cNvSpPr/>
          <p:nvPr/>
        </p:nvSpPr>
        <p:spPr>
          <a:xfrm>
            <a:off x="4256690" y="11792607"/>
            <a:ext cx="3594538" cy="2963916"/>
          </a:xfrm>
          <a:prstGeom prst="ellipse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800" dirty="0"/>
              <a:t>Being British</a:t>
            </a:r>
          </a:p>
        </p:txBody>
      </p: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0BF12E2A-5A56-45B6-8E1A-4166ADEF3494}"/>
              </a:ext>
            </a:extLst>
          </p:cNvPr>
          <p:cNvCxnSpPr/>
          <p:nvPr/>
        </p:nvCxnSpPr>
        <p:spPr>
          <a:xfrm flipH="1" flipV="1">
            <a:off x="3058510" y="11571890"/>
            <a:ext cx="1198180" cy="1103586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6576593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016F447D-8121-4318-A0E9-0776AD80682A}"/>
              </a:ext>
            </a:extLst>
          </p:cNvPr>
          <p:cNvSpPr txBox="1"/>
          <p:nvPr/>
        </p:nvSpPr>
        <p:spPr>
          <a:xfrm>
            <a:off x="525516" y="481724"/>
            <a:ext cx="11140966" cy="15292551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9C51845-7A0A-4442-A25D-6C0633C66638}"/>
              </a:ext>
            </a:extLst>
          </p:cNvPr>
          <p:cNvSpPr txBox="1"/>
          <p:nvPr/>
        </p:nvSpPr>
        <p:spPr>
          <a:xfrm>
            <a:off x="1041833" y="827649"/>
            <a:ext cx="10108333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u="sng" dirty="0">
                <a:latin typeface="Comic Sans MS" panose="030F0702030302020204" pitchFamily="66" charset="0"/>
              </a:rPr>
              <a:t>Being British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5" name="Rectangle 1">
            <a:extLst>
              <a:ext uri="{FF2B5EF4-FFF2-40B4-BE49-F238E27FC236}">
                <a16:creationId xmlns:a16="http://schemas.microsoft.com/office/drawing/2014/main" id="{A35541DB-CCA1-4610-9BE2-642B664B07AF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8200" y="8799513"/>
            <a:ext cx="12192000" cy="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400" b="0" i="0" u="none" strike="noStrike" cap="none" normalizeH="0" baseline="0">
              <a:ln>
                <a:noFill/>
              </a:ln>
              <a:solidFill>
                <a:srgbClr val="323232"/>
              </a:solidFill>
              <a:effectLst/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br>
              <a:rPr kumimoji="0" lang="en-US" altLang="en-US" sz="15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</a:rPr>
            </a:b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42550C2-30EB-41B0-907D-70E5A137D0ED}"/>
              </a:ext>
            </a:extLst>
          </p:cNvPr>
          <p:cNvSpPr txBox="1"/>
          <p:nvPr/>
        </p:nvSpPr>
        <p:spPr>
          <a:xfrm>
            <a:off x="1041833" y="1966422"/>
            <a:ext cx="10094254" cy="125880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latin typeface="Comic Sans MS" panose="030F0702030302020204" pitchFamily="66" charset="0"/>
              </a:rPr>
              <a:t>Look at this example poem called ‘Being British’.</a:t>
            </a:r>
          </a:p>
          <a:p>
            <a:endParaRPr lang="en-GB" sz="3600" b="1" dirty="0">
              <a:latin typeface="Comic Sans MS" panose="030F0702030302020204" pitchFamily="66" charset="0"/>
            </a:endParaRPr>
          </a:p>
          <a:p>
            <a:r>
              <a:rPr lang="en-GB" sz="3200" i="1" dirty="0">
                <a:latin typeface="Comic Sans MS" panose="030F0702030302020204" pitchFamily="66" charset="0"/>
              </a:rPr>
              <a:t>Take a cup of tea and mix it with a curry.  </a:t>
            </a:r>
          </a:p>
          <a:p>
            <a:r>
              <a:rPr lang="en-GB" sz="3200" i="1" dirty="0">
                <a:latin typeface="Comic Sans MS" panose="030F0702030302020204" pitchFamily="66" charset="0"/>
              </a:rPr>
              <a:t>Add a dash of football and a serving of tennis.</a:t>
            </a:r>
          </a:p>
          <a:p>
            <a:r>
              <a:rPr lang="en-GB" sz="3200" i="1" dirty="0">
                <a:latin typeface="Comic Sans MS" panose="030F0702030302020204" pitchFamily="66" charset="0"/>
              </a:rPr>
              <a:t>Stir in a bunch of daffodils and a Haggis,</a:t>
            </a:r>
          </a:p>
          <a:p>
            <a:r>
              <a:rPr lang="en-GB" sz="3200" i="1" dirty="0">
                <a:latin typeface="Comic Sans MS" panose="030F0702030302020204" pitchFamily="66" charset="0"/>
              </a:rPr>
              <a:t>A dragon and a four leaf clover.</a:t>
            </a:r>
          </a:p>
          <a:p>
            <a:r>
              <a:rPr lang="en-GB" sz="3200" i="1" dirty="0">
                <a:latin typeface="Comic Sans MS" panose="030F0702030302020204" pitchFamily="66" charset="0"/>
              </a:rPr>
              <a:t>Mix in the words of Bronte,</a:t>
            </a:r>
          </a:p>
          <a:p>
            <a:r>
              <a:rPr lang="en-GB" sz="3200" i="1" dirty="0">
                <a:latin typeface="Comic Sans MS" panose="030F0702030302020204" pitchFamily="66" charset="0"/>
              </a:rPr>
              <a:t>The rhymes of Coleridge and Wordsworth</a:t>
            </a:r>
            <a:r>
              <a:rPr lang="en-GB" sz="3200" dirty="0">
                <a:latin typeface="Comic Sans MS" panose="030F0702030302020204" pitchFamily="66" charset="0"/>
              </a:rPr>
              <a:t> </a:t>
            </a:r>
            <a:endParaRPr lang="en-GB" sz="3200" i="1" dirty="0">
              <a:latin typeface="Comic Sans MS" panose="030F0702030302020204" pitchFamily="66" charset="0"/>
            </a:endParaRPr>
          </a:p>
          <a:p>
            <a:r>
              <a:rPr lang="en-GB" sz="3200" i="1" dirty="0">
                <a:latin typeface="Comic Sans MS" panose="030F0702030302020204" pitchFamily="66" charset="0"/>
              </a:rPr>
              <a:t>And the wisdom of Shakespeare.</a:t>
            </a:r>
          </a:p>
          <a:p>
            <a:r>
              <a:rPr lang="en-GB" sz="3200" i="1" dirty="0">
                <a:latin typeface="Comic Sans MS" panose="030F0702030302020204" pitchFamily="66" charset="0"/>
              </a:rPr>
              <a:t>Simmer for two hours</a:t>
            </a:r>
          </a:p>
          <a:p>
            <a:r>
              <a:rPr lang="en-GB" sz="3200" i="1" dirty="0">
                <a:latin typeface="Comic Sans MS" panose="030F0702030302020204" pitchFamily="66" charset="0"/>
              </a:rPr>
              <a:t>Allowing tolerance and diversity to flavour and sweeten</a:t>
            </a:r>
          </a:p>
          <a:p>
            <a:endParaRPr lang="en-GB" sz="3200" i="1" dirty="0">
              <a:latin typeface="Comic Sans MS" panose="030F0702030302020204" pitchFamily="66" charset="0"/>
            </a:endParaRPr>
          </a:p>
          <a:p>
            <a:endParaRPr lang="en-GB" sz="3200" i="1" dirty="0">
              <a:latin typeface="Comic Sans MS" panose="030F0702030302020204" pitchFamily="66" charset="0"/>
            </a:endParaRPr>
          </a:p>
          <a:p>
            <a:r>
              <a:rPr lang="en-GB" sz="3200" dirty="0">
                <a:latin typeface="Comic Sans MS" panose="030F0702030302020204" pitchFamily="66" charset="0"/>
              </a:rPr>
              <a:t>You are going to write your own poem about your ideas of ‘Being British’ You can choose another culture if you wish. </a:t>
            </a:r>
          </a:p>
          <a:p>
            <a:endParaRPr lang="en-GB" sz="3200" dirty="0">
              <a:latin typeface="Comic Sans MS" panose="030F0702030302020204" pitchFamily="66" charset="0"/>
            </a:endParaRPr>
          </a:p>
          <a:p>
            <a:r>
              <a:rPr lang="en-GB" sz="3200" b="1" dirty="0">
                <a:solidFill>
                  <a:srgbClr val="00B050"/>
                </a:solidFill>
                <a:latin typeface="Comic Sans MS" panose="030F0702030302020204" pitchFamily="66" charset="0"/>
              </a:rPr>
              <a:t>Emerging: </a:t>
            </a:r>
            <a:r>
              <a:rPr lang="en-GB" sz="3200" dirty="0">
                <a:latin typeface="Comic Sans MS" panose="030F0702030302020204" pitchFamily="66" charset="0"/>
              </a:rPr>
              <a:t>Include nouns of a range of different ingredients.</a:t>
            </a:r>
          </a:p>
          <a:p>
            <a:r>
              <a:rPr lang="en-GB" sz="3200" b="1" dirty="0">
                <a:solidFill>
                  <a:schemeClr val="accent2">
                    <a:lumMod val="75000"/>
                  </a:schemeClr>
                </a:solidFill>
                <a:latin typeface="Comic Sans MS" panose="030F0702030302020204" pitchFamily="66" charset="0"/>
              </a:rPr>
              <a:t>Developing: </a:t>
            </a:r>
            <a:r>
              <a:rPr lang="en-GB" sz="3200" dirty="0">
                <a:latin typeface="Comic Sans MS" panose="030F0702030302020204" pitchFamily="66" charset="0"/>
              </a:rPr>
              <a:t>Use an extended metaphor of a recipe. </a:t>
            </a:r>
          </a:p>
          <a:p>
            <a:r>
              <a:rPr lang="en-GB" sz="3200" b="1" dirty="0">
                <a:solidFill>
                  <a:srgbClr val="FF0000"/>
                </a:solidFill>
                <a:latin typeface="Comic Sans MS" panose="030F0702030302020204" pitchFamily="66" charset="0"/>
              </a:rPr>
              <a:t>Secure: </a:t>
            </a:r>
            <a:r>
              <a:rPr lang="en-GB" sz="3200" dirty="0">
                <a:latin typeface="Comic Sans MS" panose="030F0702030302020204" pitchFamily="66" charset="0"/>
              </a:rPr>
              <a:t>Include imperative verbs.</a:t>
            </a:r>
          </a:p>
          <a:p>
            <a:r>
              <a:rPr lang="en-GB" sz="3200" b="1" dirty="0">
                <a:solidFill>
                  <a:srgbClr val="7030A0"/>
                </a:solidFill>
                <a:latin typeface="Comic Sans MS" panose="030F0702030302020204" pitchFamily="66" charset="0"/>
              </a:rPr>
              <a:t>Mastered: </a:t>
            </a:r>
            <a:r>
              <a:rPr lang="en-GB" sz="3200" dirty="0">
                <a:latin typeface="Comic Sans MS" panose="030F0702030302020204" pitchFamily="66" charset="0"/>
              </a:rPr>
              <a:t>Include poetic techniques like alliteration etc (Google these if you need a recap).</a:t>
            </a:r>
          </a:p>
        </p:txBody>
      </p:sp>
    </p:spTree>
    <p:extLst>
      <p:ext uri="{BB962C8B-B14F-4D97-AF65-F5344CB8AC3E}">
        <p14:creationId xmlns:p14="http://schemas.microsoft.com/office/powerpoint/2010/main" val="151317962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016F447D-8121-4318-A0E9-0776AD80682A}"/>
              </a:ext>
            </a:extLst>
          </p:cNvPr>
          <p:cNvSpPr txBox="1"/>
          <p:nvPr/>
        </p:nvSpPr>
        <p:spPr>
          <a:xfrm>
            <a:off x="525516" y="481724"/>
            <a:ext cx="11140966" cy="15292551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9C51845-7A0A-4442-A25D-6C0633C66638}"/>
              </a:ext>
            </a:extLst>
          </p:cNvPr>
          <p:cNvSpPr txBox="1"/>
          <p:nvPr/>
        </p:nvSpPr>
        <p:spPr>
          <a:xfrm>
            <a:off x="1041833" y="827649"/>
            <a:ext cx="10108333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u="sng" dirty="0">
                <a:latin typeface="Comic Sans MS" panose="030F0702030302020204" pitchFamily="66" charset="0"/>
              </a:rPr>
              <a:t>Being British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5" name="Rectangle 1">
            <a:extLst>
              <a:ext uri="{FF2B5EF4-FFF2-40B4-BE49-F238E27FC236}">
                <a16:creationId xmlns:a16="http://schemas.microsoft.com/office/drawing/2014/main" id="{A35541DB-CCA1-4610-9BE2-642B664B07AF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8200" y="8799513"/>
            <a:ext cx="12192000" cy="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400" b="0" i="0" u="none" strike="noStrike" cap="none" normalizeH="0" baseline="0">
              <a:ln>
                <a:noFill/>
              </a:ln>
              <a:solidFill>
                <a:srgbClr val="323232"/>
              </a:solidFill>
              <a:effectLst/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br>
              <a:rPr kumimoji="0" lang="en-US" altLang="en-US" sz="15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</a:rPr>
            </a:b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0B6A7BD3-1BD7-46C6-AB52-70797A1EAAEC}"/>
              </a:ext>
            </a:extLst>
          </p:cNvPr>
          <p:cNvSpPr/>
          <p:nvPr/>
        </p:nvSpPr>
        <p:spPr>
          <a:xfrm>
            <a:off x="3541985" y="2197257"/>
            <a:ext cx="5108028" cy="3970318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GB" sz="2800" b="1" i="1" dirty="0">
                <a:latin typeface="Comic Sans MS" panose="030F0702030302020204" pitchFamily="66" charset="0"/>
              </a:rPr>
              <a:t>Sentence Stems</a:t>
            </a:r>
          </a:p>
          <a:p>
            <a:r>
              <a:rPr lang="en-GB" sz="2800" i="1" dirty="0">
                <a:latin typeface="Comic Sans MS" panose="030F0702030302020204" pitchFamily="66" charset="0"/>
              </a:rPr>
              <a:t>Take a…  </a:t>
            </a:r>
          </a:p>
          <a:p>
            <a:r>
              <a:rPr lang="en-GB" sz="2800" i="1" dirty="0">
                <a:latin typeface="Comic Sans MS" panose="030F0702030302020204" pitchFamily="66" charset="0"/>
              </a:rPr>
              <a:t>Add…  </a:t>
            </a:r>
          </a:p>
          <a:p>
            <a:r>
              <a:rPr lang="en-GB" sz="2800" i="1" dirty="0">
                <a:latin typeface="Comic Sans MS" panose="030F0702030302020204" pitchFamily="66" charset="0"/>
              </a:rPr>
              <a:t>Sprinkle…</a:t>
            </a:r>
          </a:p>
          <a:p>
            <a:r>
              <a:rPr lang="en-GB" sz="2800" i="1" dirty="0">
                <a:latin typeface="Comic Sans MS" panose="030F0702030302020204" pitchFamily="66" charset="0"/>
              </a:rPr>
              <a:t>Mix in…  </a:t>
            </a:r>
          </a:p>
          <a:p>
            <a:r>
              <a:rPr lang="en-GB" sz="2800" i="1" dirty="0">
                <a:latin typeface="Comic Sans MS" panose="030F0702030302020204" pitchFamily="66" charset="0"/>
              </a:rPr>
              <a:t>Stir… </a:t>
            </a:r>
          </a:p>
          <a:p>
            <a:r>
              <a:rPr lang="en-GB" sz="2800" i="1" dirty="0">
                <a:latin typeface="Comic Sans MS" panose="030F0702030302020204" pitchFamily="66" charset="0"/>
              </a:rPr>
              <a:t> Lend in…</a:t>
            </a:r>
          </a:p>
          <a:p>
            <a:r>
              <a:rPr lang="en-GB" sz="2800" i="1" dirty="0">
                <a:latin typeface="Comic Sans MS" panose="030F0702030302020204" pitchFamily="66" charset="0"/>
              </a:rPr>
              <a:t>Leave to simmer…</a:t>
            </a:r>
          </a:p>
          <a:p>
            <a:r>
              <a:rPr lang="en-GB" sz="2800" i="1" dirty="0">
                <a:latin typeface="Comic Sans MS" panose="030F0702030302020204" pitchFamily="66" charset="0"/>
              </a:rPr>
              <a:t>Leave to cool…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F45860F-ACF1-4F33-97D4-541089D99B67}"/>
              </a:ext>
            </a:extLst>
          </p:cNvPr>
          <p:cNvSpPr/>
          <p:nvPr/>
        </p:nvSpPr>
        <p:spPr>
          <a:xfrm>
            <a:off x="838200" y="7505954"/>
            <a:ext cx="11140965" cy="78483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______________________________________________________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______________________________________________________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______________________________________________________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______________________________________________________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______________________________________________________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______________________________________________________</a:t>
            </a:r>
            <a:endParaRPr lang="en-GB" sz="2400" dirty="0">
              <a:solidFill>
                <a:srgbClr val="7030A0"/>
              </a:solidFill>
              <a:latin typeface="Comic Sans MS" panose="030F0702030302020204" pitchFamily="66" charset="0"/>
            </a:endParaRPr>
          </a:p>
          <a:p>
            <a:endParaRPr lang="en-GB" sz="2400" dirty="0">
              <a:solidFill>
                <a:srgbClr val="7030A0"/>
              </a:solidFill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______________________________________________________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______________________________________________________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______________________________________________________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______________________________________________________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______________________________________________________</a:t>
            </a:r>
          </a:p>
        </p:txBody>
      </p:sp>
    </p:spTree>
    <p:extLst>
      <p:ext uri="{BB962C8B-B14F-4D97-AF65-F5344CB8AC3E}">
        <p14:creationId xmlns:p14="http://schemas.microsoft.com/office/powerpoint/2010/main" val="143925111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50D3EC58-2CE8-4385-B838-80AB01113B64}"/>
              </a:ext>
            </a:extLst>
          </p:cNvPr>
          <p:cNvSpPr txBox="1"/>
          <p:nvPr/>
        </p:nvSpPr>
        <p:spPr>
          <a:xfrm>
            <a:off x="453293" y="2000069"/>
            <a:ext cx="10925908" cy="65488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978" u="sng" dirty="0">
                <a:latin typeface="Comic Sans MS" panose="030F0702030302020204" pitchFamily="66" charset="0"/>
              </a:rPr>
              <a:t>Self Assessment</a:t>
            </a:r>
          </a:p>
          <a:p>
            <a:pPr algn="ctr"/>
            <a:endParaRPr lang="en-GB" sz="4978" u="sng" dirty="0">
              <a:latin typeface="Comic Sans MS" panose="030F0702030302020204" pitchFamily="66" charset="0"/>
            </a:endParaRPr>
          </a:p>
          <a:p>
            <a:pPr algn="ctr"/>
            <a:r>
              <a:rPr lang="en-GB" sz="3200" dirty="0">
                <a:latin typeface="Comic Sans MS" panose="030F0702030302020204" pitchFamily="66" charset="0"/>
              </a:rPr>
              <a:t>Well done! You completed the first week on poetry. </a:t>
            </a:r>
          </a:p>
          <a:p>
            <a:pPr algn="ctr"/>
            <a:endParaRPr lang="en-GB" sz="3200" dirty="0">
              <a:latin typeface="Comic Sans MS" panose="030F0702030302020204" pitchFamily="66" charset="0"/>
            </a:endParaRPr>
          </a:p>
          <a:p>
            <a:pPr algn="ctr"/>
            <a:r>
              <a:rPr lang="en-GB" sz="3200" dirty="0">
                <a:latin typeface="Comic Sans MS" panose="030F0702030302020204" pitchFamily="66" charset="0"/>
              </a:rPr>
              <a:t>What do you think Benjamin Zephaniah wanted you to think about Britain?</a:t>
            </a:r>
          </a:p>
          <a:p>
            <a:pPr algn="ctr"/>
            <a:endParaRPr lang="en-GB" sz="3200" dirty="0">
              <a:latin typeface="Comic Sans MS" panose="030F0702030302020204" pitchFamily="66" charset="0"/>
            </a:endParaRPr>
          </a:p>
          <a:p>
            <a:pPr algn="ctr"/>
            <a:r>
              <a:rPr lang="en-GB" sz="3200" dirty="0">
                <a:latin typeface="Comic Sans MS" panose="030F0702030302020204" pitchFamily="66" charset="0"/>
              </a:rPr>
              <a:t>_________________________________________</a:t>
            </a:r>
          </a:p>
          <a:p>
            <a:pPr algn="ctr"/>
            <a:endParaRPr lang="en-GB" sz="3200" dirty="0">
              <a:latin typeface="Comic Sans MS" panose="030F0702030302020204" pitchFamily="66" charset="0"/>
            </a:endParaRPr>
          </a:p>
          <a:p>
            <a:pPr algn="ctr"/>
            <a:r>
              <a:rPr lang="en-GB" sz="3200" dirty="0">
                <a:latin typeface="Comic Sans MS" panose="030F0702030302020204" pitchFamily="66" charset="0"/>
              </a:rPr>
              <a:t>_________________________________________</a:t>
            </a:r>
          </a:p>
          <a:p>
            <a:pPr algn="ctr"/>
            <a:endParaRPr lang="en-GB" sz="3200" dirty="0">
              <a:latin typeface="Comic Sans MS" panose="030F0702030302020204" pitchFamily="66" charset="0"/>
            </a:endParaRPr>
          </a:p>
          <a:p>
            <a:pPr algn="ctr"/>
            <a:r>
              <a:rPr lang="en-GB" sz="3200" dirty="0">
                <a:latin typeface="Comic Sans MS" panose="030F0702030302020204" pitchFamily="66" charset="0"/>
              </a:rPr>
              <a:t>_________________________________________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A61783CE-9622-4436-9402-FC4FD164B6C9}"/>
              </a:ext>
            </a:extLst>
          </p:cNvPr>
          <p:cNvSpPr txBox="1"/>
          <p:nvPr/>
        </p:nvSpPr>
        <p:spPr>
          <a:xfrm>
            <a:off x="703385" y="9972429"/>
            <a:ext cx="6955691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latin typeface="Comic Sans MS" panose="030F0702030302020204" pitchFamily="66" charset="0"/>
              </a:rPr>
              <a:t>What went well this week?</a:t>
            </a:r>
          </a:p>
          <a:p>
            <a:endParaRPr lang="en-GB" sz="3200" dirty="0">
              <a:latin typeface="Comic Sans MS" panose="030F0702030302020204" pitchFamily="66" charset="0"/>
            </a:endParaRPr>
          </a:p>
          <a:p>
            <a:r>
              <a:rPr lang="en-GB" sz="3200" dirty="0">
                <a:latin typeface="Comic Sans MS" panose="030F0702030302020204" pitchFamily="66" charset="0"/>
              </a:rPr>
              <a:t>My best piece of work is…</a:t>
            </a:r>
          </a:p>
          <a:p>
            <a:endParaRPr lang="en-GB" sz="3200" dirty="0">
              <a:latin typeface="Comic Sans MS" panose="030F0702030302020204" pitchFamily="66" charset="0"/>
            </a:endParaRPr>
          </a:p>
          <a:p>
            <a:r>
              <a:rPr lang="en-GB" sz="3200" dirty="0">
                <a:latin typeface="Comic Sans MS" panose="030F0702030302020204" pitchFamily="66" charset="0"/>
              </a:rPr>
              <a:t>_________________________</a:t>
            </a:r>
          </a:p>
          <a:p>
            <a:endParaRPr lang="en-GB" sz="3200" dirty="0">
              <a:latin typeface="Comic Sans MS" panose="030F0702030302020204" pitchFamily="66" charset="0"/>
            </a:endParaRPr>
          </a:p>
          <a:p>
            <a:r>
              <a:rPr lang="en-GB" sz="3200" dirty="0">
                <a:latin typeface="Comic Sans MS" panose="030F0702030302020204" pitchFamily="66" charset="0"/>
              </a:rPr>
              <a:t>because…</a:t>
            </a:r>
          </a:p>
          <a:p>
            <a:endParaRPr lang="en-GB" sz="3200" dirty="0">
              <a:latin typeface="Comic Sans MS" panose="030F0702030302020204" pitchFamily="66" charset="0"/>
            </a:endParaRPr>
          </a:p>
          <a:p>
            <a:r>
              <a:rPr lang="en-GB" sz="3200" dirty="0">
                <a:latin typeface="Comic Sans MS" panose="030F0702030302020204" pitchFamily="66" charset="0"/>
              </a:rPr>
              <a:t>_________________________</a:t>
            </a:r>
          </a:p>
          <a:p>
            <a:endParaRPr lang="en-GB" sz="3200" dirty="0">
              <a:latin typeface="Comic Sans MS" panose="030F0702030302020204" pitchFamily="66" charset="0"/>
            </a:endParaRPr>
          </a:p>
          <a:p>
            <a:r>
              <a:rPr lang="en-GB" sz="3200" dirty="0">
                <a:latin typeface="Comic Sans MS" panose="030F0702030302020204" pitchFamily="66" charset="0"/>
              </a:rPr>
              <a:t>_________________________</a:t>
            </a:r>
          </a:p>
        </p:txBody>
      </p:sp>
      <p:pic>
        <p:nvPicPr>
          <p:cNvPr id="11266" name="Picture 2" descr="Do We Really Need a GOLD STAR? - The Cryptofolk Movement - Medium">
            <a:extLst>
              <a:ext uri="{FF2B5EF4-FFF2-40B4-BE49-F238E27FC236}">
                <a16:creationId xmlns:a16="http://schemas.microsoft.com/office/drawing/2014/main" id="{D4279263-28BD-4617-8EC4-6198327E1CE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5130" y="11035110"/>
            <a:ext cx="3943486" cy="39434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2C6186BE-3ABA-4087-9144-3C4B233BEA7D}"/>
              </a:ext>
            </a:extLst>
          </p:cNvPr>
          <p:cNvSpPr txBox="1"/>
          <p:nvPr/>
        </p:nvSpPr>
        <p:spPr>
          <a:xfrm>
            <a:off x="453293" y="481724"/>
            <a:ext cx="11140966" cy="15292551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7737878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411</TotalTime>
  <Words>1787</Words>
  <Application>Microsoft Office PowerPoint</Application>
  <PresentationFormat>Custom</PresentationFormat>
  <Paragraphs>519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4" baseType="lpstr">
      <vt:lpstr>Arial</vt:lpstr>
      <vt:lpstr>Calibri</vt:lpstr>
      <vt:lpstr>Calibri Light</vt:lpstr>
      <vt:lpstr>Comic Sans MS</vt:lpstr>
      <vt:lpstr>Courier New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Felicity Russell</dc:creator>
  <cp:lastModifiedBy>Felicity Russell</cp:lastModifiedBy>
  <cp:revision>27</cp:revision>
  <cp:lastPrinted>2021-01-07T10:50:15Z</cp:lastPrinted>
  <dcterms:created xsi:type="dcterms:W3CDTF">2020-08-26T08:22:50Z</dcterms:created>
  <dcterms:modified xsi:type="dcterms:W3CDTF">2021-01-07T13:10:11Z</dcterms:modified>
</cp:coreProperties>
</file>