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68" r:id="rId3"/>
    <p:sldId id="277" r:id="rId4"/>
    <p:sldId id="278" r:id="rId5"/>
    <p:sldId id="270" r:id="rId6"/>
    <p:sldId id="273" r:id="rId7"/>
    <p:sldId id="257" r:id="rId8"/>
    <p:sldId id="258" r:id="rId9"/>
    <p:sldId id="279" r:id="rId10"/>
    <p:sldId id="275" r:id="rId11"/>
    <p:sldId id="271" r:id="rId12"/>
    <p:sldId id="274" r:id="rId1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171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38308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40356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5C352F-2335-434E-8062-B5B2D35D41AC}"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50993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5C352F-2335-434E-8062-B5B2D35D41AC}"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34478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5C352F-2335-434E-8062-B5B2D35D41AC}"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760132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5C352F-2335-434E-8062-B5B2D35D41AC}" type="datetimeFigureOut">
              <a:rPr lang="en-GB" smtClean="0"/>
              <a:t>22/01/2021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1478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352F-2335-434E-8062-B5B2D35D41AC}" type="datetimeFigureOut">
              <a:rPr lang="en-GB" smtClean="0"/>
              <a:t>22/01/2021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838583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661902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6918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145184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417075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85C352F-2335-434E-8062-B5B2D35D41AC}" type="datetimeFigureOut">
              <a:rPr lang="en-GB" smtClean="0"/>
              <a:t>22/01/2021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7582B3E-B3CD-4BED-ACC7-40469BA24613}" type="slidenum">
              <a:rPr lang="en-GB" smtClean="0"/>
              <a:t>‹#›</a:t>
            </a:fld>
            <a:endParaRPr lang="en-GB"/>
          </a:p>
        </p:txBody>
      </p:sp>
    </p:spTree>
    <p:extLst>
      <p:ext uri="{BB962C8B-B14F-4D97-AF65-F5344CB8AC3E}">
        <p14:creationId xmlns:p14="http://schemas.microsoft.com/office/powerpoint/2010/main" val="19777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hyperlink" Target="https://www.bbc.co.uk/bitesize/guides/zggk87h/revision/2"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hyperlink" Target="https://kids.kiddle.co/Nuclear_power" TargetMode="External"/><Relationship Id="rId3" Type="http://schemas.openxmlformats.org/officeDocument/2006/relationships/hyperlink" Target="https://kids.kiddle.co/Chernobyl" TargetMode="External"/><Relationship Id="rId7" Type="http://schemas.openxmlformats.org/officeDocument/2006/relationships/hyperlink" Target="https://kids.kiddle.co/Nuclear_accident" TargetMode="External"/><Relationship Id="rId12" Type="http://schemas.openxmlformats.org/officeDocument/2006/relationships/image" Target="../media/image26.png"/><Relationship Id="rId2" Type="http://schemas.openxmlformats.org/officeDocument/2006/relationships/hyperlink" Target="https://kids.kiddle.co/Chernobyl_disaster" TargetMode="External"/><Relationship Id="rId1" Type="http://schemas.openxmlformats.org/officeDocument/2006/relationships/slideLayout" Target="../slideLayouts/slideLayout2.xml"/><Relationship Id="rId6" Type="http://schemas.openxmlformats.org/officeDocument/2006/relationships/hyperlink" Target="https://kids.kiddle.co/Soviet_Union" TargetMode="External"/><Relationship Id="rId11" Type="http://schemas.openxmlformats.org/officeDocument/2006/relationships/image" Target="../media/image25.png"/><Relationship Id="rId5" Type="http://schemas.openxmlformats.org/officeDocument/2006/relationships/hyperlink" Target="https://kids.kiddle.co/Pripyat,_Ukraine" TargetMode="External"/><Relationship Id="rId10" Type="http://schemas.openxmlformats.org/officeDocument/2006/relationships/hyperlink" Target="https://www.bbc.com/future/article/20190725-will-we-ever-know-chernobyls-true-death-toll" TargetMode="External"/><Relationship Id="rId4" Type="http://schemas.openxmlformats.org/officeDocument/2006/relationships/hyperlink" Target="https://kids.kiddle.co/Power_plant" TargetMode="External"/><Relationship Id="rId9" Type="http://schemas.openxmlformats.org/officeDocument/2006/relationships/hyperlink" Target="https://kids.kiddle.co/International_Nuclear_Event_Scale"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bbc.co.uk/newsround/42542894"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F4EBEB-19D8-4608-A365-B483764C0C8F}"/>
              </a:ext>
            </a:extLst>
          </p:cNvPr>
          <p:cNvSpPr txBox="1"/>
          <p:nvPr/>
        </p:nvSpPr>
        <p:spPr>
          <a:xfrm>
            <a:off x="86416" y="399974"/>
            <a:ext cx="6724650" cy="1200329"/>
          </a:xfrm>
          <a:prstGeom prst="rect">
            <a:avLst/>
          </a:prstGeom>
          <a:solidFill>
            <a:srgbClr val="FFFF00"/>
          </a:solidFill>
        </p:spPr>
        <p:txBody>
          <a:bodyPr wrap="square" rtlCol="0">
            <a:spAutoFit/>
          </a:bodyPr>
          <a:lstStyle/>
          <a:p>
            <a:r>
              <a:rPr lang="en-GB" b="1" dirty="0"/>
              <a:t>If want to do some work online please visit SENECA learning and sign up using the class code:  4ggjlziov</a:t>
            </a:r>
          </a:p>
          <a:p>
            <a:r>
              <a:rPr lang="en-GB" b="1" dirty="0"/>
              <a:t>Use: </a:t>
            </a:r>
            <a:r>
              <a:rPr lang="en-GB" b="1" dirty="0">
                <a:hlinkClick r:id="rId2"/>
              </a:rPr>
              <a:t>https://www.bbc.co.uk/bitesize/guides/zggk87h/revision/2</a:t>
            </a:r>
            <a:r>
              <a:rPr lang="en-GB" b="1" dirty="0"/>
              <a:t> to help if you get stuck or contact me!</a:t>
            </a:r>
            <a:endParaRPr lang="en-GB" dirty="0"/>
          </a:p>
        </p:txBody>
      </p:sp>
      <p:sp>
        <p:nvSpPr>
          <p:cNvPr id="3" name="Rectangle 2">
            <a:extLst>
              <a:ext uri="{FF2B5EF4-FFF2-40B4-BE49-F238E27FC236}">
                <a16:creationId xmlns:a16="http://schemas.microsoft.com/office/drawing/2014/main" id="{ADDAD35B-BD5B-44AF-A7F5-E37FDA660F6F}"/>
              </a:ext>
            </a:extLst>
          </p:cNvPr>
          <p:cNvSpPr/>
          <p:nvPr/>
        </p:nvSpPr>
        <p:spPr>
          <a:xfrm>
            <a:off x="86241" y="-130941"/>
            <a:ext cx="6724649" cy="584775"/>
          </a:xfrm>
          <a:prstGeom prst="rect">
            <a:avLst/>
          </a:prstGeom>
          <a:noFill/>
        </p:spPr>
        <p:txBody>
          <a:bodyPr wrap="squar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Nuclear power and biomass</a:t>
            </a:r>
          </a:p>
        </p:txBody>
      </p:sp>
      <p:pic>
        <p:nvPicPr>
          <p:cNvPr id="5" name="Picture 4">
            <a:extLst>
              <a:ext uri="{FF2B5EF4-FFF2-40B4-BE49-F238E27FC236}">
                <a16:creationId xmlns:a16="http://schemas.microsoft.com/office/drawing/2014/main" id="{2CE224DA-A9ED-411A-8FF3-81CFDB01CFEE}"/>
              </a:ext>
            </a:extLst>
          </p:cNvPr>
          <p:cNvPicPr>
            <a:picLocks noChangeAspect="1"/>
          </p:cNvPicPr>
          <p:nvPr/>
        </p:nvPicPr>
        <p:blipFill>
          <a:blip r:embed="rId3"/>
          <a:stretch>
            <a:fillRect/>
          </a:stretch>
        </p:blipFill>
        <p:spPr>
          <a:xfrm>
            <a:off x="4362449" y="1671244"/>
            <a:ext cx="2258253" cy="1562100"/>
          </a:xfrm>
          <a:prstGeom prst="rect">
            <a:avLst/>
          </a:prstGeom>
        </p:spPr>
      </p:pic>
      <p:sp>
        <p:nvSpPr>
          <p:cNvPr id="6" name="Rectangle 5">
            <a:extLst>
              <a:ext uri="{FF2B5EF4-FFF2-40B4-BE49-F238E27FC236}">
                <a16:creationId xmlns:a16="http://schemas.microsoft.com/office/drawing/2014/main" id="{5FE0B45D-0BD0-481D-9F5F-FD17680D41E9}"/>
              </a:ext>
            </a:extLst>
          </p:cNvPr>
          <p:cNvSpPr/>
          <p:nvPr/>
        </p:nvSpPr>
        <p:spPr>
          <a:xfrm>
            <a:off x="-35418" y="1490394"/>
            <a:ext cx="2495551" cy="923330"/>
          </a:xfrm>
          <a:prstGeom prst="rect">
            <a:avLst/>
          </a:prstGeom>
          <a:noFill/>
        </p:spPr>
        <p:txBody>
          <a:bodyPr wrap="squar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7" name="TextBox 6">
            <a:extLst>
              <a:ext uri="{FF2B5EF4-FFF2-40B4-BE49-F238E27FC236}">
                <a16:creationId xmlns:a16="http://schemas.microsoft.com/office/drawing/2014/main" id="{14EE9300-DA98-4DC7-921B-ED67F700084A}"/>
              </a:ext>
            </a:extLst>
          </p:cNvPr>
          <p:cNvSpPr txBox="1"/>
          <p:nvPr/>
        </p:nvSpPr>
        <p:spPr>
          <a:xfrm>
            <a:off x="121836" y="2403898"/>
            <a:ext cx="4276033" cy="2308324"/>
          </a:xfrm>
          <a:prstGeom prst="rect">
            <a:avLst/>
          </a:prstGeom>
          <a:noFill/>
          <a:ln>
            <a:solidFill>
              <a:schemeClr val="tx1"/>
            </a:solidFill>
          </a:ln>
        </p:spPr>
        <p:txBody>
          <a:bodyPr wrap="square" rtlCol="0">
            <a:spAutoFit/>
          </a:bodyPr>
          <a:lstStyle/>
          <a:p>
            <a:r>
              <a:rPr lang="en-GB" dirty="0"/>
              <a:t>What are the energy transfers in tidal power?</a:t>
            </a:r>
          </a:p>
          <a:p>
            <a:endParaRPr lang="en-GB" dirty="0"/>
          </a:p>
          <a:p>
            <a:r>
              <a:rPr lang="en-GB" dirty="0"/>
              <a:t>What is geothermal power?</a:t>
            </a:r>
          </a:p>
          <a:p>
            <a:endParaRPr lang="en-GB" dirty="0"/>
          </a:p>
          <a:p>
            <a:r>
              <a:rPr lang="en-GB" dirty="0"/>
              <a:t>Name the 3 fossil fuels.</a:t>
            </a:r>
          </a:p>
          <a:p>
            <a:endParaRPr lang="en-GB" dirty="0"/>
          </a:p>
          <a:p>
            <a:endParaRPr lang="en-GB" dirty="0"/>
          </a:p>
        </p:txBody>
      </p:sp>
      <p:pic>
        <p:nvPicPr>
          <p:cNvPr id="17" name="Picture 16">
            <a:extLst>
              <a:ext uri="{FF2B5EF4-FFF2-40B4-BE49-F238E27FC236}">
                <a16:creationId xmlns:a16="http://schemas.microsoft.com/office/drawing/2014/main" id="{36CCCCCC-3E9C-40BD-BC69-965901173664}"/>
              </a:ext>
            </a:extLst>
          </p:cNvPr>
          <p:cNvPicPr>
            <a:picLocks noChangeAspect="1"/>
          </p:cNvPicPr>
          <p:nvPr/>
        </p:nvPicPr>
        <p:blipFill rotWithShape="1">
          <a:blip r:embed="rId4"/>
          <a:srcRect l="13087" t="43483"/>
          <a:stretch/>
        </p:blipFill>
        <p:spPr>
          <a:xfrm>
            <a:off x="4135590" y="5435813"/>
            <a:ext cx="2739880" cy="1337908"/>
          </a:xfrm>
          <a:prstGeom prst="rect">
            <a:avLst/>
          </a:prstGeom>
        </p:spPr>
      </p:pic>
      <p:pic>
        <p:nvPicPr>
          <p:cNvPr id="18" name="Picture 17">
            <a:extLst>
              <a:ext uri="{FF2B5EF4-FFF2-40B4-BE49-F238E27FC236}">
                <a16:creationId xmlns:a16="http://schemas.microsoft.com/office/drawing/2014/main" id="{0C51E3FA-5256-470C-9415-2EC211FDE55E}"/>
              </a:ext>
            </a:extLst>
          </p:cNvPr>
          <p:cNvPicPr>
            <a:picLocks noChangeAspect="1"/>
          </p:cNvPicPr>
          <p:nvPr/>
        </p:nvPicPr>
        <p:blipFill>
          <a:blip r:embed="rId5"/>
          <a:stretch>
            <a:fillRect/>
          </a:stretch>
        </p:blipFill>
        <p:spPr>
          <a:xfrm>
            <a:off x="222296" y="5444876"/>
            <a:ext cx="1980685" cy="1387250"/>
          </a:xfrm>
          <a:prstGeom prst="rect">
            <a:avLst/>
          </a:prstGeom>
        </p:spPr>
      </p:pic>
      <p:pic>
        <p:nvPicPr>
          <p:cNvPr id="19" name="Picture 18">
            <a:extLst>
              <a:ext uri="{FF2B5EF4-FFF2-40B4-BE49-F238E27FC236}">
                <a16:creationId xmlns:a16="http://schemas.microsoft.com/office/drawing/2014/main" id="{79055B6F-0852-49E8-8530-B69E7F0E5C4A}"/>
              </a:ext>
            </a:extLst>
          </p:cNvPr>
          <p:cNvPicPr>
            <a:picLocks noChangeAspect="1"/>
          </p:cNvPicPr>
          <p:nvPr/>
        </p:nvPicPr>
        <p:blipFill>
          <a:blip r:embed="rId6"/>
          <a:stretch>
            <a:fillRect/>
          </a:stretch>
        </p:blipFill>
        <p:spPr>
          <a:xfrm>
            <a:off x="4575389" y="7259760"/>
            <a:ext cx="2225541" cy="1527493"/>
          </a:xfrm>
          <a:prstGeom prst="rect">
            <a:avLst/>
          </a:prstGeom>
        </p:spPr>
      </p:pic>
      <p:pic>
        <p:nvPicPr>
          <p:cNvPr id="20" name="Picture 19">
            <a:extLst>
              <a:ext uri="{FF2B5EF4-FFF2-40B4-BE49-F238E27FC236}">
                <a16:creationId xmlns:a16="http://schemas.microsoft.com/office/drawing/2014/main" id="{8399C0F9-BEC2-4E63-9D6A-10E236D19A90}"/>
              </a:ext>
            </a:extLst>
          </p:cNvPr>
          <p:cNvPicPr>
            <a:picLocks noChangeAspect="1"/>
          </p:cNvPicPr>
          <p:nvPr/>
        </p:nvPicPr>
        <p:blipFill>
          <a:blip r:embed="rId7"/>
          <a:stretch>
            <a:fillRect/>
          </a:stretch>
        </p:blipFill>
        <p:spPr>
          <a:xfrm>
            <a:off x="196124" y="7529768"/>
            <a:ext cx="1980685" cy="1112893"/>
          </a:xfrm>
          <a:prstGeom prst="rect">
            <a:avLst/>
          </a:prstGeom>
        </p:spPr>
      </p:pic>
      <p:pic>
        <p:nvPicPr>
          <p:cNvPr id="21" name="Picture 20">
            <a:extLst>
              <a:ext uri="{FF2B5EF4-FFF2-40B4-BE49-F238E27FC236}">
                <a16:creationId xmlns:a16="http://schemas.microsoft.com/office/drawing/2014/main" id="{246ED494-C924-4095-8F79-3D8E978A4CB4}"/>
              </a:ext>
            </a:extLst>
          </p:cNvPr>
          <p:cNvPicPr>
            <a:picLocks noChangeAspect="1"/>
          </p:cNvPicPr>
          <p:nvPr/>
        </p:nvPicPr>
        <p:blipFill>
          <a:blip r:embed="rId8"/>
          <a:stretch>
            <a:fillRect/>
          </a:stretch>
        </p:blipFill>
        <p:spPr>
          <a:xfrm>
            <a:off x="2401370" y="7191357"/>
            <a:ext cx="1959511" cy="1527493"/>
          </a:xfrm>
          <a:prstGeom prst="rect">
            <a:avLst/>
          </a:prstGeom>
        </p:spPr>
      </p:pic>
      <p:sp>
        <p:nvSpPr>
          <p:cNvPr id="22" name="TextBox 21">
            <a:extLst>
              <a:ext uri="{FF2B5EF4-FFF2-40B4-BE49-F238E27FC236}">
                <a16:creationId xmlns:a16="http://schemas.microsoft.com/office/drawing/2014/main" id="{06DCEF6C-5BF5-4BF2-8DC8-4F62FB47F845}"/>
              </a:ext>
            </a:extLst>
          </p:cNvPr>
          <p:cNvSpPr txBox="1"/>
          <p:nvPr/>
        </p:nvSpPr>
        <p:spPr>
          <a:xfrm>
            <a:off x="0" y="4843185"/>
            <a:ext cx="6858000" cy="461665"/>
          </a:xfrm>
          <a:prstGeom prst="rect">
            <a:avLst/>
          </a:prstGeom>
          <a:solidFill>
            <a:schemeClr val="accent6">
              <a:lumMod val="60000"/>
              <a:lumOff val="40000"/>
            </a:schemeClr>
          </a:solidFill>
        </p:spPr>
        <p:txBody>
          <a:bodyPr wrap="square" rtlCol="0">
            <a:spAutoFit/>
          </a:bodyPr>
          <a:lstStyle/>
          <a:p>
            <a:r>
              <a:rPr lang="en-GB" sz="2400" dirty="0"/>
              <a:t>Name the energy resource</a:t>
            </a:r>
          </a:p>
        </p:txBody>
      </p:sp>
      <p:sp>
        <p:nvSpPr>
          <p:cNvPr id="24" name="Rectangle 23">
            <a:extLst>
              <a:ext uri="{FF2B5EF4-FFF2-40B4-BE49-F238E27FC236}">
                <a16:creationId xmlns:a16="http://schemas.microsoft.com/office/drawing/2014/main" id="{7E6E01E7-0D7D-42AA-AF41-1C5E23844165}"/>
              </a:ext>
            </a:extLst>
          </p:cNvPr>
          <p:cNvSpPr/>
          <p:nvPr/>
        </p:nvSpPr>
        <p:spPr>
          <a:xfrm>
            <a:off x="57070" y="6803075"/>
            <a:ext cx="2145911"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 _ _ _ _ _ _ </a:t>
            </a:r>
          </a:p>
        </p:txBody>
      </p:sp>
      <p:sp>
        <p:nvSpPr>
          <p:cNvPr id="25" name="Rectangle 24">
            <a:extLst>
              <a:ext uri="{FF2B5EF4-FFF2-40B4-BE49-F238E27FC236}">
                <a16:creationId xmlns:a16="http://schemas.microsoft.com/office/drawing/2014/main" id="{058DE0BC-F185-4CE8-816F-C05CC890C820}"/>
              </a:ext>
            </a:extLst>
          </p:cNvPr>
          <p:cNvSpPr/>
          <p:nvPr/>
        </p:nvSpPr>
        <p:spPr>
          <a:xfrm>
            <a:off x="4135590" y="6574732"/>
            <a:ext cx="2657549"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 _ _ _ _ _ _ _ _ _ </a:t>
            </a:r>
          </a:p>
        </p:txBody>
      </p:sp>
      <p:sp>
        <p:nvSpPr>
          <p:cNvPr id="26" name="Rectangle 25">
            <a:extLst>
              <a:ext uri="{FF2B5EF4-FFF2-40B4-BE49-F238E27FC236}">
                <a16:creationId xmlns:a16="http://schemas.microsoft.com/office/drawing/2014/main" id="{182AE422-6EEA-4B65-A55D-E54922164E6D}"/>
              </a:ext>
            </a:extLst>
          </p:cNvPr>
          <p:cNvSpPr/>
          <p:nvPr/>
        </p:nvSpPr>
        <p:spPr>
          <a:xfrm>
            <a:off x="30898" y="8757985"/>
            <a:ext cx="2145911"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 _</a:t>
            </a:r>
          </a:p>
        </p:txBody>
      </p:sp>
      <p:sp>
        <p:nvSpPr>
          <p:cNvPr id="27" name="Rectangle 26">
            <a:extLst>
              <a:ext uri="{FF2B5EF4-FFF2-40B4-BE49-F238E27FC236}">
                <a16:creationId xmlns:a16="http://schemas.microsoft.com/office/drawing/2014/main" id="{DA145A74-932F-47ED-82BC-9EECD9939114}"/>
              </a:ext>
            </a:extLst>
          </p:cNvPr>
          <p:cNvSpPr/>
          <p:nvPr/>
        </p:nvSpPr>
        <p:spPr>
          <a:xfrm>
            <a:off x="2322224" y="8750863"/>
            <a:ext cx="2145911"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 _ </a:t>
            </a:r>
          </a:p>
        </p:txBody>
      </p:sp>
      <p:sp>
        <p:nvSpPr>
          <p:cNvPr id="28" name="Rectangle 27">
            <a:extLst>
              <a:ext uri="{FF2B5EF4-FFF2-40B4-BE49-F238E27FC236}">
                <a16:creationId xmlns:a16="http://schemas.microsoft.com/office/drawing/2014/main" id="{885633B9-35F8-4299-844D-305377DCD277}"/>
              </a:ext>
            </a:extLst>
          </p:cNvPr>
          <p:cNvSpPr/>
          <p:nvPr/>
        </p:nvSpPr>
        <p:spPr>
          <a:xfrm>
            <a:off x="4647228" y="8816607"/>
            <a:ext cx="2145911"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a:t>
            </a:r>
          </a:p>
        </p:txBody>
      </p:sp>
      <p:sp>
        <p:nvSpPr>
          <p:cNvPr id="29" name="TextBox 28">
            <a:extLst>
              <a:ext uri="{FF2B5EF4-FFF2-40B4-BE49-F238E27FC236}">
                <a16:creationId xmlns:a16="http://schemas.microsoft.com/office/drawing/2014/main" id="{37764893-EC14-46F1-BB3D-624F2AE1BAAA}"/>
              </a:ext>
            </a:extLst>
          </p:cNvPr>
          <p:cNvSpPr txBox="1"/>
          <p:nvPr/>
        </p:nvSpPr>
        <p:spPr>
          <a:xfrm>
            <a:off x="0" y="9396919"/>
            <a:ext cx="6810890" cy="369332"/>
          </a:xfrm>
          <a:prstGeom prst="rect">
            <a:avLst/>
          </a:prstGeom>
          <a:solidFill>
            <a:srgbClr val="FFFF00"/>
          </a:solidFill>
        </p:spPr>
        <p:txBody>
          <a:bodyPr wrap="square" rtlCol="0">
            <a:spAutoFit/>
          </a:bodyPr>
          <a:lstStyle/>
          <a:p>
            <a:pPr algn="ctr"/>
            <a:r>
              <a:rPr lang="en-GB" dirty="0"/>
              <a:t>Solar         wind          tidal          geothermal        hydroelectric </a:t>
            </a:r>
          </a:p>
        </p:txBody>
      </p:sp>
    </p:spTree>
    <p:extLst>
      <p:ext uri="{BB962C8B-B14F-4D97-AF65-F5344CB8AC3E}">
        <p14:creationId xmlns:p14="http://schemas.microsoft.com/office/powerpoint/2010/main" val="182431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84476-2102-4A97-9D6D-DC19F05B0BD1}"/>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9107128E-6E45-4124-83FF-EE21A1920DAA}"/>
              </a:ext>
            </a:extLst>
          </p:cNvPr>
          <p:cNvPicPr>
            <a:picLocks noChangeAspect="1"/>
          </p:cNvPicPr>
          <p:nvPr/>
        </p:nvPicPr>
        <p:blipFill rotWithShape="1">
          <a:blip r:embed="rId2"/>
          <a:srcRect l="16389" t="16898" r="21389" b="6028"/>
          <a:stretch/>
        </p:blipFill>
        <p:spPr>
          <a:xfrm>
            <a:off x="133350" y="266699"/>
            <a:ext cx="6553200" cy="4563837"/>
          </a:xfrm>
          <a:prstGeom prst="rect">
            <a:avLst/>
          </a:prstGeom>
        </p:spPr>
      </p:pic>
      <p:sp>
        <p:nvSpPr>
          <p:cNvPr id="10" name="TextBox 9">
            <a:extLst>
              <a:ext uri="{FF2B5EF4-FFF2-40B4-BE49-F238E27FC236}">
                <a16:creationId xmlns:a16="http://schemas.microsoft.com/office/drawing/2014/main" id="{D88AA5F1-8CB4-40CF-BF63-3EBCA6BA72FC}"/>
              </a:ext>
            </a:extLst>
          </p:cNvPr>
          <p:cNvSpPr txBox="1"/>
          <p:nvPr/>
        </p:nvSpPr>
        <p:spPr>
          <a:xfrm>
            <a:off x="309281" y="5378824"/>
            <a:ext cx="6077231" cy="954107"/>
          </a:xfrm>
          <a:prstGeom prst="rect">
            <a:avLst/>
          </a:prstGeom>
          <a:solidFill>
            <a:srgbClr val="92D050"/>
          </a:solidFill>
        </p:spPr>
        <p:txBody>
          <a:bodyPr wrap="square" rtlCol="0">
            <a:spAutoFit/>
          </a:bodyPr>
          <a:lstStyle/>
          <a:p>
            <a:r>
              <a:rPr lang="en-GB" sz="2800" dirty="0"/>
              <a:t>Look at the information on the next 2 pages to help you to decide!</a:t>
            </a:r>
          </a:p>
        </p:txBody>
      </p:sp>
    </p:spTree>
    <p:extLst>
      <p:ext uri="{BB962C8B-B14F-4D97-AF65-F5344CB8AC3E}">
        <p14:creationId xmlns:p14="http://schemas.microsoft.com/office/powerpoint/2010/main" val="891930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7B730-A638-405D-B739-12090D68FA66}"/>
              </a:ext>
            </a:extLst>
          </p:cNvPr>
          <p:cNvSpPr>
            <a:spLocks noGrp="1"/>
          </p:cNvSpPr>
          <p:nvPr>
            <p:ph type="title"/>
          </p:nvPr>
        </p:nvSpPr>
        <p:spPr/>
        <p:txBody>
          <a:bodyPr/>
          <a:lstStyle/>
          <a:p>
            <a:endParaRPr lang="en-GB"/>
          </a:p>
        </p:txBody>
      </p:sp>
      <p:graphicFrame>
        <p:nvGraphicFramePr>
          <p:cNvPr id="17" name="Content Placeholder 16">
            <a:extLst>
              <a:ext uri="{FF2B5EF4-FFF2-40B4-BE49-F238E27FC236}">
                <a16:creationId xmlns:a16="http://schemas.microsoft.com/office/drawing/2014/main" id="{D6134901-8F0F-4889-A205-48EDA16C1301}"/>
              </a:ext>
            </a:extLst>
          </p:cNvPr>
          <p:cNvGraphicFramePr>
            <a:graphicFrameLocks noGrp="1"/>
          </p:cNvGraphicFramePr>
          <p:nvPr>
            <p:ph idx="1"/>
            <p:extLst>
              <p:ext uri="{D42A27DB-BD31-4B8C-83A1-F6EECF244321}">
                <p14:modId xmlns:p14="http://schemas.microsoft.com/office/powerpoint/2010/main" val="1982444917"/>
              </p:ext>
            </p:extLst>
          </p:nvPr>
        </p:nvGraphicFramePr>
        <p:xfrm>
          <a:off x="515980" y="4633816"/>
          <a:ext cx="5915026" cy="2900680"/>
        </p:xfrm>
        <a:graphic>
          <a:graphicData uri="http://schemas.openxmlformats.org/drawingml/2006/table">
            <a:tbl>
              <a:tblPr firstRow="1" bandRow="1">
                <a:tableStyleId>{5C22544A-7EE6-4342-B048-85BDC9FD1C3A}</a:tableStyleId>
              </a:tblPr>
              <a:tblGrid>
                <a:gridCol w="2957513">
                  <a:extLst>
                    <a:ext uri="{9D8B030D-6E8A-4147-A177-3AD203B41FA5}">
                      <a16:colId xmlns:a16="http://schemas.microsoft.com/office/drawing/2014/main" val="2589269971"/>
                    </a:ext>
                  </a:extLst>
                </a:gridCol>
                <a:gridCol w="2957513">
                  <a:extLst>
                    <a:ext uri="{9D8B030D-6E8A-4147-A177-3AD203B41FA5}">
                      <a16:colId xmlns:a16="http://schemas.microsoft.com/office/drawing/2014/main" val="1955059563"/>
                    </a:ext>
                  </a:extLst>
                </a:gridCol>
              </a:tblGrid>
              <a:tr h="370840">
                <a:tc>
                  <a:txBody>
                    <a:bodyPr/>
                    <a:lstStyle/>
                    <a:p>
                      <a:r>
                        <a:rPr lang="en-GB" dirty="0">
                          <a:solidFill>
                            <a:schemeClr val="tx1"/>
                          </a:solidFill>
                        </a:rPr>
                        <a:t>Good points</a:t>
                      </a:r>
                    </a:p>
                  </a:txBody>
                  <a:tcPr>
                    <a:solidFill>
                      <a:srgbClr val="92D050"/>
                    </a:solidFill>
                  </a:tcPr>
                </a:tc>
                <a:tc>
                  <a:txBody>
                    <a:bodyPr/>
                    <a:lstStyle/>
                    <a:p>
                      <a:r>
                        <a:rPr lang="en-GB" dirty="0">
                          <a:solidFill>
                            <a:schemeClr val="tx1"/>
                          </a:solidFill>
                        </a:rPr>
                        <a:t>Bad points</a:t>
                      </a:r>
                    </a:p>
                  </a:txBody>
                  <a:tcPr>
                    <a:solidFill>
                      <a:srgbClr val="FF5050"/>
                    </a:solidFill>
                  </a:tcPr>
                </a:tc>
                <a:extLst>
                  <a:ext uri="{0D108BD9-81ED-4DB2-BD59-A6C34878D82A}">
                    <a16:rowId xmlns:a16="http://schemas.microsoft.com/office/drawing/2014/main" val="671106160"/>
                  </a:ext>
                </a:extLst>
              </a:tr>
              <a:tr h="370840">
                <a:tc>
                  <a:txBody>
                    <a:bodyPr/>
                    <a:lstStyle/>
                    <a:p>
                      <a:r>
                        <a:rPr lang="en-GB" sz="1600" dirty="0">
                          <a:solidFill>
                            <a:schemeClr val="tx1"/>
                          </a:solidFill>
                        </a:rPr>
                        <a:t>Does not give off smoke </a:t>
                      </a:r>
                    </a:p>
                    <a:p>
                      <a:r>
                        <a:rPr lang="en-GB" sz="1600" dirty="0">
                          <a:solidFill>
                            <a:schemeClr val="tx1"/>
                          </a:solidFill>
                        </a:rPr>
                        <a:t>Does not give off carbon dioxide so won’t make global warming worse</a:t>
                      </a:r>
                    </a:p>
                    <a:p>
                      <a:r>
                        <a:rPr lang="en-GB" sz="1600" dirty="0">
                          <a:solidFill>
                            <a:schemeClr val="tx1"/>
                          </a:solidFill>
                        </a:rPr>
                        <a:t>1 power station generate enough energy for 5 million light bulbs</a:t>
                      </a:r>
                    </a:p>
                  </a:txBody>
                  <a:tcPr>
                    <a:solidFill>
                      <a:srgbClr val="92D050"/>
                    </a:solidFill>
                  </a:tcPr>
                </a:tc>
                <a:tc>
                  <a:txBody>
                    <a:bodyPr/>
                    <a:lstStyle/>
                    <a:p>
                      <a:r>
                        <a:rPr lang="en-GB" sz="1600" dirty="0">
                          <a:solidFill>
                            <a:schemeClr val="tx1"/>
                          </a:solidFill>
                        </a:rPr>
                        <a:t>People could be hurt in there is a nuclear power station accident</a:t>
                      </a:r>
                    </a:p>
                    <a:p>
                      <a:endParaRPr lang="en-GB" sz="1600" dirty="0">
                        <a:solidFill>
                          <a:schemeClr val="tx1"/>
                        </a:solidFill>
                      </a:endParaRPr>
                    </a:p>
                    <a:p>
                      <a:r>
                        <a:rPr lang="en-GB" sz="1600" dirty="0">
                          <a:solidFill>
                            <a:schemeClr val="tx1"/>
                          </a:solidFill>
                        </a:rPr>
                        <a:t>Radioactive chemicals in the power station increase your risk of getting cancer</a:t>
                      </a:r>
                    </a:p>
                    <a:p>
                      <a:endParaRPr lang="en-GB" sz="1600" dirty="0">
                        <a:solidFill>
                          <a:schemeClr val="tx1"/>
                        </a:solidFill>
                      </a:endParaRPr>
                    </a:p>
                    <a:p>
                      <a:r>
                        <a:rPr lang="en-GB" sz="1600" dirty="0">
                          <a:solidFill>
                            <a:schemeClr val="tx1"/>
                          </a:solidFill>
                        </a:rPr>
                        <a:t>Waste from nuclear power stations stays radioactive for hundreds of years</a:t>
                      </a:r>
                    </a:p>
                  </a:txBody>
                  <a:tcPr>
                    <a:solidFill>
                      <a:srgbClr val="FF5050"/>
                    </a:solidFill>
                  </a:tcPr>
                </a:tc>
                <a:extLst>
                  <a:ext uri="{0D108BD9-81ED-4DB2-BD59-A6C34878D82A}">
                    <a16:rowId xmlns:a16="http://schemas.microsoft.com/office/drawing/2014/main" val="2493903949"/>
                  </a:ext>
                </a:extLst>
              </a:tr>
            </a:tbl>
          </a:graphicData>
        </a:graphic>
      </p:graphicFrame>
      <p:pic>
        <p:nvPicPr>
          <p:cNvPr id="5" name="Picture 4">
            <a:extLst>
              <a:ext uri="{FF2B5EF4-FFF2-40B4-BE49-F238E27FC236}">
                <a16:creationId xmlns:a16="http://schemas.microsoft.com/office/drawing/2014/main" id="{4DE51548-C65A-4078-BA95-7A577AA407EF}"/>
              </a:ext>
            </a:extLst>
          </p:cNvPr>
          <p:cNvPicPr>
            <a:picLocks noChangeAspect="1"/>
          </p:cNvPicPr>
          <p:nvPr/>
        </p:nvPicPr>
        <p:blipFill>
          <a:blip r:embed="rId2"/>
          <a:stretch>
            <a:fillRect/>
          </a:stretch>
        </p:blipFill>
        <p:spPr>
          <a:xfrm>
            <a:off x="721895" y="406098"/>
            <a:ext cx="5072009" cy="2621213"/>
          </a:xfrm>
          <a:prstGeom prst="rect">
            <a:avLst/>
          </a:prstGeom>
        </p:spPr>
      </p:pic>
      <p:sp>
        <p:nvSpPr>
          <p:cNvPr id="6" name="TextBox 5">
            <a:extLst>
              <a:ext uri="{FF2B5EF4-FFF2-40B4-BE49-F238E27FC236}">
                <a16:creationId xmlns:a16="http://schemas.microsoft.com/office/drawing/2014/main" id="{F945E452-651C-4339-93EB-B82F7A0696DF}"/>
              </a:ext>
            </a:extLst>
          </p:cNvPr>
          <p:cNvSpPr txBox="1"/>
          <p:nvPr/>
        </p:nvSpPr>
        <p:spPr>
          <a:xfrm>
            <a:off x="133350" y="3673642"/>
            <a:ext cx="2128587" cy="646331"/>
          </a:xfrm>
          <a:prstGeom prst="rect">
            <a:avLst/>
          </a:prstGeom>
          <a:noFill/>
          <a:ln>
            <a:solidFill>
              <a:srgbClr val="00B050"/>
            </a:solidFill>
          </a:ln>
        </p:spPr>
        <p:txBody>
          <a:bodyPr wrap="square" rtlCol="0">
            <a:spAutoFit/>
          </a:bodyPr>
          <a:lstStyle/>
          <a:p>
            <a:r>
              <a:rPr lang="en-GB" dirty="0"/>
              <a:t>A nuclear reaction gives off heat</a:t>
            </a:r>
          </a:p>
        </p:txBody>
      </p:sp>
      <p:cxnSp>
        <p:nvCxnSpPr>
          <p:cNvPr id="8" name="Straight Arrow Connector 7">
            <a:extLst>
              <a:ext uri="{FF2B5EF4-FFF2-40B4-BE49-F238E27FC236}">
                <a16:creationId xmlns:a16="http://schemas.microsoft.com/office/drawing/2014/main" id="{C725A596-8714-4FCF-8CF6-B3FB8D9F89E7}"/>
              </a:ext>
            </a:extLst>
          </p:cNvPr>
          <p:cNvCxnSpPr/>
          <p:nvPr/>
        </p:nvCxnSpPr>
        <p:spPr>
          <a:xfrm flipV="1">
            <a:off x="721895" y="2288648"/>
            <a:ext cx="465221" cy="1384994"/>
          </a:xfrm>
          <a:prstGeom prst="straightConnector1">
            <a:avLst/>
          </a:prstGeom>
          <a:ln w="41275">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9173847-F503-41D3-A7EC-6C1260E13CED}"/>
              </a:ext>
            </a:extLst>
          </p:cNvPr>
          <p:cNvSpPr txBox="1"/>
          <p:nvPr/>
        </p:nvSpPr>
        <p:spPr>
          <a:xfrm>
            <a:off x="2030706" y="2985107"/>
            <a:ext cx="2128587" cy="646331"/>
          </a:xfrm>
          <a:prstGeom prst="rect">
            <a:avLst/>
          </a:prstGeom>
          <a:noFill/>
          <a:ln>
            <a:solidFill>
              <a:srgbClr val="00B050"/>
            </a:solidFill>
          </a:ln>
        </p:spPr>
        <p:txBody>
          <a:bodyPr wrap="square" rtlCol="0">
            <a:spAutoFit/>
          </a:bodyPr>
          <a:lstStyle/>
          <a:p>
            <a:r>
              <a:rPr lang="en-GB" dirty="0"/>
              <a:t>This heats up water turning it into steam</a:t>
            </a:r>
          </a:p>
        </p:txBody>
      </p:sp>
      <p:cxnSp>
        <p:nvCxnSpPr>
          <p:cNvPr id="10" name="Straight Arrow Connector 9">
            <a:extLst>
              <a:ext uri="{FF2B5EF4-FFF2-40B4-BE49-F238E27FC236}">
                <a16:creationId xmlns:a16="http://schemas.microsoft.com/office/drawing/2014/main" id="{A80AB611-D456-4BCE-9E6C-6C5E36301751}"/>
              </a:ext>
            </a:extLst>
          </p:cNvPr>
          <p:cNvCxnSpPr>
            <a:cxnSpLocks/>
          </p:cNvCxnSpPr>
          <p:nvPr/>
        </p:nvCxnSpPr>
        <p:spPr>
          <a:xfrm flipH="1" flipV="1">
            <a:off x="2091521" y="1446447"/>
            <a:ext cx="956479" cy="1534698"/>
          </a:xfrm>
          <a:prstGeom prst="straightConnector1">
            <a:avLst/>
          </a:prstGeom>
          <a:ln w="41275">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3C93DAAD-3B73-42A6-8A8A-06C93CFA26CC}"/>
              </a:ext>
            </a:extLst>
          </p:cNvPr>
          <p:cNvSpPr txBox="1"/>
          <p:nvPr/>
        </p:nvSpPr>
        <p:spPr>
          <a:xfrm>
            <a:off x="4631697" y="2586577"/>
            <a:ext cx="2128587" cy="1754326"/>
          </a:xfrm>
          <a:prstGeom prst="rect">
            <a:avLst/>
          </a:prstGeom>
          <a:noFill/>
          <a:ln>
            <a:solidFill>
              <a:srgbClr val="00B050"/>
            </a:solidFill>
          </a:ln>
        </p:spPr>
        <p:txBody>
          <a:bodyPr wrap="square" rtlCol="0">
            <a:spAutoFit/>
          </a:bodyPr>
          <a:lstStyle/>
          <a:p>
            <a:r>
              <a:rPr lang="en-GB" dirty="0"/>
              <a:t>The steam makes the turbine spin which makes the generator spin which makes electricity</a:t>
            </a:r>
          </a:p>
        </p:txBody>
      </p:sp>
      <p:cxnSp>
        <p:nvCxnSpPr>
          <p:cNvPr id="13" name="Straight Arrow Connector 12">
            <a:extLst>
              <a:ext uri="{FF2B5EF4-FFF2-40B4-BE49-F238E27FC236}">
                <a16:creationId xmlns:a16="http://schemas.microsoft.com/office/drawing/2014/main" id="{A8B77B4F-0B54-4E18-A039-3729273E6582}"/>
              </a:ext>
            </a:extLst>
          </p:cNvPr>
          <p:cNvCxnSpPr>
            <a:cxnSpLocks/>
          </p:cNvCxnSpPr>
          <p:nvPr/>
        </p:nvCxnSpPr>
        <p:spPr>
          <a:xfrm flipH="1" flipV="1">
            <a:off x="3119876" y="1780674"/>
            <a:ext cx="1511821" cy="1367944"/>
          </a:xfrm>
          <a:prstGeom prst="straightConnector1">
            <a:avLst/>
          </a:prstGeom>
          <a:ln w="41275">
            <a:tailEnd type="triangle"/>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014EDFB8-4380-4DF3-8674-26D97BEB01D7}"/>
              </a:ext>
            </a:extLst>
          </p:cNvPr>
          <p:cNvPicPr>
            <a:picLocks noChangeAspect="1"/>
          </p:cNvPicPr>
          <p:nvPr/>
        </p:nvPicPr>
        <p:blipFill rotWithShape="1">
          <a:blip r:embed="rId3"/>
          <a:srcRect l="32500" t="43150" r="36944" b="42301"/>
          <a:stretch/>
        </p:blipFill>
        <p:spPr>
          <a:xfrm>
            <a:off x="152400" y="8036762"/>
            <a:ext cx="6553200" cy="1754326"/>
          </a:xfrm>
          <a:prstGeom prst="rect">
            <a:avLst/>
          </a:prstGeom>
        </p:spPr>
      </p:pic>
      <p:sp>
        <p:nvSpPr>
          <p:cNvPr id="19" name="TextBox 18">
            <a:extLst>
              <a:ext uri="{FF2B5EF4-FFF2-40B4-BE49-F238E27FC236}">
                <a16:creationId xmlns:a16="http://schemas.microsoft.com/office/drawing/2014/main" id="{C8F3EA23-D049-451F-9A92-A5306FE7913C}"/>
              </a:ext>
            </a:extLst>
          </p:cNvPr>
          <p:cNvSpPr txBox="1"/>
          <p:nvPr/>
        </p:nvSpPr>
        <p:spPr>
          <a:xfrm>
            <a:off x="471486" y="108966"/>
            <a:ext cx="5322418" cy="461665"/>
          </a:xfrm>
          <a:prstGeom prst="rect">
            <a:avLst/>
          </a:prstGeom>
          <a:noFill/>
        </p:spPr>
        <p:txBody>
          <a:bodyPr wrap="square" rtlCol="0">
            <a:spAutoFit/>
          </a:bodyPr>
          <a:lstStyle/>
          <a:p>
            <a:r>
              <a:rPr lang="en-GB" sz="2400" dirty="0"/>
              <a:t>Nuclear power</a:t>
            </a:r>
          </a:p>
        </p:txBody>
      </p:sp>
    </p:spTree>
    <p:extLst>
      <p:ext uri="{BB962C8B-B14F-4D97-AF65-F5344CB8AC3E}">
        <p14:creationId xmlns:p14="http://schemas.microsoft.com/office/powerpoint/2010/main" val="3170971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8698F-06D7-4827-9560-631D97FF6EF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9C1E38-0B8D-4463-8A61-B0F17183F6EC}"/>
              </a:ext>
            </a:extLst>
          </p:cNvPr>
          <p:cNvSpPr>
            <a:spLocks noGrp="1"/>
          </p:cNvSpPr>
          <p:nvPr>
            <p:ph idx="1"/>
          </p:nvPr>
        </p:nvSpPr>
        <p:spPr/>
        <p:txBody>
          <a:bodyPr/>
          <a:lstStyle/>
          <a:p>
            <a:endParaRPr lang="en-GB" dirty="0"/>
          </a:p>
        </p:txBody>
      </p:sp>
      <p:sp>
        <p:nvSpPr>
          <p:cNvPr id="4" name="Rectangle 3">
            <a:extLst>
              <a:ext uri="{FF2B5EF4-FFF2-40B4-BE49-F238E27FC236}">
                <a16:creationId xmlns:a16="http://schemas.microsoft.com/office/drawing/2014/main" id="{5D7C7D5B-7588-46F3-8DE4-53CFDD92F35E}"/>
              </a:ext>
            </a:extLst>
          </p:cNvPr>
          <p:cNvSpPr/>
          <p:nvPr/>
        </p:nvSpPr>
        <p:spPr>
          <a:xfrm>
            <a:off x="714590" y="3230785"/>
            <a:ext cx="5671922" cy="1477328"/>
          </a:xfrm>
          <a:prstGeom prst="rect">
            <a:avLst/>
          </a:prstGeom>
          <a:ln>
            <a:solidFill>
              <a:schemeClr val="accent6">
                <a:lumMod val="60000"/>
                <a:lumOff val="40000"/>
              </a:schemeClr>
            </a:solidFill>
          </a:ln>
        </p:spPr>
        <p:txBody>
          <a:bodyPr wrap="square">
            <a:spAutoFit/>
          </a:bodyPr>
          <a:lstStyle/>
          <a:p>
            <a:r>
              <a:rPr lang="en-GB" dirty="0"/>
              <a:t>Poo power uses the chemical energy stored in poo. The poo starts to break down, and as this happens it can generate an electricity</a:t>
            </a:r>
          </a:p>
          <a:p>
            <a:endParaRPr lang="en-GB" dirty="0"/>
          </a:p>
          <a:p>
            <a:endParaRPr lang="en-GB" dirty="0"/>
          </a:p>
        </p:txBody>
      </p:sp>
      <p:pic>
        <p:nvPicPr>
          <p:cNvPr id="5" name="Picture 4">
            <a:extLst>
              <a:ext uri="{FF2B5EF4-FFF2-40B4-BE49-F238E27FC236}">
                <a16:creationId xmlns:a16="http://schemas.microsoft.com/office/drawing/2014/main" id="{100AB822-DDA7-4635-8017-2D368D4ED550}"/>
              </a:ext>
            </a:extLst>
          </p:cNvPr>
          <p:cNvPicPr>
            <a:picLocks noChangeAspect="1"/>
          </p:cNvPicPr>
          <p:nvPr/>
        </p:nvPicPr>
        <p:blipFill rotWithShape="1">
          <a:blip r:embed="rId2"/>
          <a:srcRect r="13750"/>
          <a:stretch/>
        </p:blipFill>
        <p:spPr>
          <a:xfrm>
            <a:off x="2646429" y="332498"/>
            <a:ext cx="3988509" cy="2601202"/>
          </a:xfrm>
          <a:prstGeom prst="rect">
            <a:avLst/>
          </a:prstGeom>
        </p:spPr>
      </p:pic>
      <p:sp>
        <p:nvSpPr>
          <p:cNvPr id="6" name="TextBox 5">
            <a:extLst>
              <a:ext uri="{FF2B5EF4-FFF2-40B4-BE49-F238E27FC236}">
                <a16:creationId xmlns:a16="http://schemas.microsoft.com/office/drawing/2014/main" id="{ECBA2EA2-5A75-47E1-B40D-65A63311B417}"/>
              </a:ext>
            </a:extLst>
          </p:cNvPr>
          <p:cNvSpPr txBox="1"/>
          <p:nvPr/>
        </p:nvSpPr>
        <p:spPr>
          <a:xfrm>
            <a:off x="471486" y="108966"/>
            <a:ext cx="5322418" cy="461665"/>
          </a:xfrm>
          <a:prstGeom prst="rect">
            <a:avLst/>
          </a:prstGeom>
          <a:noFill/>
        </p:spPr>
        <p:txBody>
          <a:bodyPr wrap="square" rtlCol="0">
            <a:spAutoFit/>
          </a:bodyPr>
          <a:lstStyle/>
          <a:p>
            <a:r>
              <a:rPr lang="en-GB" sz="2400" dirty="0"/>
              <a:t>Poo power</a:t>
            </a:r>
          </a:p>
        </p:txBody>
      </p:sp>
      <p:graphicFrame>
        <p:nvGraphicFramePr>
          <p:cNvPr id="7" name="Content Placeholder 16">
            <a:extLst>
              <a:ext uri="{FF2B5EF4-FFF2-40B4-BE49-F238E27FC236}">
                <a16:creationId xmlns:a16="http://schemas.microsoft.com/office/drawing/2014/main" id="{841CE381-CAED-42AF-A1EE-283611A7BA6E}"/>
              </a:ext>
            </a:extLst>
          </p:cNvPr>
          <p:cNvGraphicFramePr>
            <a:graphicFrameLocks/>
          </p:cNvGraphicFramePr>
          <p:nvPr>
            <p:extLst>
              <p:ext uri="{D42A27DB-BD31-4B8C-83A1-F6EECF244321}">
                <p14:modId xmlns:p14="http://schemas.microsoft.com/office/powerpoint/2010/main" val="2084673081"/>
              </p:ext>
            </p:extLst>
          </p:nvPr>
        </p:nvGraphicFramePr>
        <p:xfrm>
          <a:off x="223063" y="4229100"/>
          <a:ext cx="6163450" cy="4119353"/>
        </p:xfrm>
        <a:graphic>
          <a:graphicData uri="http://schemas.openxmlformats.org/drawingml/2006/table">
            <a:tbl>
              <a:tblPr firstRow="1" bandRow="1">
                <a:tableStyleId>{5C22544A-7EE6-4342-B048-85BDC9FD1C3A}</a:tableStyleId>
              </a:tblPr>
              <a:tblGrid>
                <a:gridCol w="3720287">
                  <a:extLst>
                    <a:ext uri="{9D8B030D-6E8A-4147-A177-3AD203B41FA5}">
                      <a16:colId xmlns:a16="http://schemas.microsoft.com/office/drawing/2014/main" val="2589269971"/>
                    </a:ext>
                  </a:extLst>
                </a:gridCol>
                <a:gridCol w="2443163">
                  <a:extLst>
                    <a:ext uri="{9D8B030D-6E8A-4147-A177-3AD203B41FA5}">
                      <a16:colId xmlns:a16="http://schemas.microsoft.com/office/drawing/2014/main" val="1955059563"/>
                    </a:ext>
                  </a:extLst>
                </a:gridCol>
              </a:tblGrid>
              <a:tr h="310671">
                <a:tc>
                  <a:txBody>
                    <a:bodyPr/>
                    <a:lstStyle/>
                    <a:p>
                      <a:r>
                        <a:rPr lang="en-GB" sz="1800" dirty="0">
                          <a:solidFill>
                            <a:schemeClr val="tx1"/>
                          </a:solidFill>
                        </a:rPr>
                        <a:t>Good points</a:t>
                      </a:r>
                    </a:p>
                  </a:txBody>
                  <a:tcPr>
                    <a:solidFill>
                      <a:srgbClr val="92D050"/>
                    </a:solidFill>
                  </a:tcPr>
                </a:tc>
                <a:tc>
                  <a:txBody>
                    <a:bodyPr/>
                    <a:lstStyle/>
                    <a:p>
                      <a:r>
                        <a:rPr lang="en-GB" sz="1800" dirty="0">
                          <a:solidFill>
                            <a:schemeClr val="tx1"/>
                          </a:solidFill>
                        </a:rPr>
                        <a:t>Bad points</a:t>
                      </a:r>
                    </a:p>
                  </a:txBody>
                  <a:tcPr>
                    <a:solidFill>
                      <a:srgbClr val="FF5050"/>
                    </a:solidFill>
                  </a:tcPr>
                </a:tc>
                <a:extLst>
                  <a:ext uri="{0D108BD9-81ED-4DB2-BD59-A6C34878D82A}">
                    <a16:rowId xmlns:a16="http://schemas.microsoft.com/office/drawing/2014/main" val="671106160"/>
                  </a:ext>
                </a:extLst>
              </a:tr>
              <a:tr h="3753593">
                <a:tc>
                  <a:txBody>
                    <a:bodyPr/>
                    <a:lstStyle/>
                    <a:p>
                      <a:pPr marL="285750" indent="-285750">
                        <a:buFont typeface="Arial" panose="020B0604020202020204" pitchFamily="34" charset="0"/>
                        <a:buChar char="•"/>
                      </a:pPr>
                      <a:r>
                        <a:rPr lang="en-GB" sz="1800" dirty="0">
                          <a:solidFill>
                            <a:schemeClr val="tx1"/>
                          </a:solidFill>
                        </a:rPr>
                        <a:t>Environmentally friendly</a:t>
                      </a:r>
                    </a:p>
                    <a:p>
                      <a:pPr marL="285750" indent="-285750">
                        <a:buFont typeface="Arial" panose="020B0604020202020204" pitchFamily="34" charset="0"/>
                        <a:buChar char="•"/>
                      </a:pPr>
                      <a:r>
                        <a:rPr lang="en-GB" sz="1800" dirty="0">
                          <a:solidFill>
                            <a:schemeClr val="tx1"/>
                          </a:solidFill>
                        </a:rPr>
                        <a:t>Can generate some electricity (but not enough for the whole country) would need other renewable energy resources such as wind power</a:t>
                      </a:r>
                    </a:p>
                    <a:p>
                      <a:pPr marL="285750" indent="-285750">
                        <a:buFont typeface="Arial" panose="020B0604020202020204" pitchFamily="34" charset="0"/>
                        <a:buChar char="•"/>
                      </a:pPr>
                      <a:r>
                        <a:rPr lang="en-GB" sz="1800" dirty="0">
                          <a:solidFill>
                            <a:schemeClr val="tx1"/>
                          </a:solidFill>
                        </a:rPr>
                        <a:t>By selling the electricity from poo power it could make water treatment cheaper</a:t>
                      </a:r>
                    </a:p>
                    <a:p>
                      <a:pPr marL="285750" indent="-285750">
                        <a:buFont typeface="Arial" panose="020B0604020202020204" pitchFamily="34" charset="0"/>
                        <a:buChar char="•"/>
                      </a:pPr>
                      <a:r>
                        <a:rPr lang="en-GB" sz="1800" dirty="0">
                          <a:solidFill>
                            <a:schemeClr val="tx1"/>
                          </a:solidFill>
                        </a:rPr>
                        <a:t>Does not make smoke </a:t>
                      </a:r>
                    </a:p>
                    <a:p>
                      <a:pPr marL="285750" indent="-285750">
                        <a:buFont typeface="Arial" panose="020B0604020202020204" pitchFamily="34" charset="0"/>
                        <a:buChar char="•"/>
                      </a:pPr>
                      <a:r>
                        <a:rPr lang="en-GB" sz="1800" dirty="0">
                          <a:solidFill>
                            <a:schemeClr val="tx1"/>
                          </a:solidFill>
                        </a:rPr>
                        <a:t>Does not give off carbon dioxide so won’t make global warming worse</a:t>
                      </a:r>
                    </a:p>
                  </a:txBody>
                  <a:tcPr>
                    <a:solidFill>
                      <a:srgbClr val="92D050"/>
                    </a:solidFill>
                  </a:tcPr>
                </a:tc>
                <a:tc>
                  <a:txBody>
                    <a:bodyPr/>
                    <a:lstStyle/>
                    <a:p>
                      <a:pPr marL="285750" indent="-285750">
                        <a:buFont typeface="Arial" panose="020B0604020202020204" pitchFamily="34" charset="0"/>
                        <a:buChar char="•"/>
                      </a:pPr>
                      <a:r>
                        <a:rPr lang="en-GB" sz="1800" dirty="0">
                          <a:solidFill>
                            <a:schemeClr val="tx1"/>
                          </a:solidFill>
                        </a:rPr>
                        <a:t>It doesn’t smell good</a:t>
                      </a:r>
                    </a:p>
                    <a:p>
                      <a:pPr marL="285750" indent="-285750">
                        <a:buFont typeface="Arial" panose="020B0604020202020204" pitchFamily="34" charset="0"/>
                        <a:buChar char="•"/>
                      </a:pPr>
                      <a:r>
                        <a:rPr lang="en-GB" sz="1800" dirty="0">
                          <a:solidFill>
                            <a:schemeClr val="tx1"/>
                          </a:solidFill>
                        </a:rPr>
                        <a:t>It needs 100 000 people’s poos to give enough electricity for 500 light bulbs</a:t>
                      </a:r>
                    </a:p>
                  </a:txBody>
                  <a:tcPr>
                    <a:solidFill>
                      <a:srgbClr val="FF5050"/>
                    </a:solidFill>
                  </a:tcPr>
                </a:tc>
                <a:extLst>
                  <a:ext uri="{0D108BD9-81ED-4DB2-BD59-A6C34878D82A}">
                    <a16:rowId xmlns:a16="http://schemas.microsoft.com/office/drawing/2014/main" val="2493903949"/>
                  </a:ext>
                </a:extLst>
              </a:tr>
            </a:tbl>
          </a:graphicData>
        </a:graphic>
      </p:graphicFrame>
      <p:pic>
        <p:nvPicPr>
          <p:cNvPr id="8" name="Picture 7">
            <a:extLst>
              <a:ext uri="{FF2B5EF4-FFF2-40B4-BE49-F238E27FC236}">
                <a16:creationId xmlns:a16="http://schemas.microsoft.com/office/drawing/2014/main" id="{5C4808D4-35BC-4599-BAC7-85423A88BAD6}"/>
              </a:ext>
            </a:extLst>
          </p:cNvPr>
          <p:cNvPicPr>
            <a:picLocks noChangeAspect="1"/>
          </p:cNvPicPr>
          <p:nvPr/>
        </p:nvPicPr>
        <p:blipFill rotWithShape="1">
          <a:blip r:embed="rId3"/>
          <a:srcRect l="32213" t="58398" r="36872" b="36425"/>
          <a:stretch/>
        </p:blipFill>
        <p:spPr>
          <a:xfrm>
            <a:off x="89012" y="8705276"/>
            <a:ext cx="6679974" cy="628916"/>
          </a:xfrm>
          <a:prstGeom prst="rect">
            <a:avLst/>
          </a:prstGeom>
        </p:spPr>
      </p:pic>
    </p:spTree>
    <p:extLst>
      <p:ext uri="{BB962C8B-B14F-4D97-AF65-F5344CB8AC3E}">
        <p14:creationId xmlns:p14="http://schemas.microsoft.com/office/powerpoint/2010/main" val="1886855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3653E-BE4F-4391-A095-106F36491464}"/>
              </a:ext>
            </a:extLst>
          </p:cNvPr>
          <p:cNvSpPr>
            <a:spLocks noGrp="1"/>
          </p:cNvSpPr>
          <p:nvPr>
            <p:ph type="title"/>
          </p:nvPr>
        </p:nvSpPr>
        <p:spPr>
          <a:xfrm>
            <a:off x="185738" y="26369"/>
            <a:ext cx="6672262" cy="957351"/>
          </a:xfrm>
        </p:spPr>
        <p:txBody>
          <a:bodyPr/>
          <a:lstStyle/>
          <a:p>
            <a:r>
              <a:rPr lang="en-GB" dirty="0">
                <a:solidFill>
                  <a:srgbClr val="FF0000"/>
                </a:solidFill>
                <a:latin typeface="Bahnschrift SemiBold" panose="020B0502040204020203" pitchFamily="34" charset="0"/>
              </a:rPr>
              <a:t>Scientific advice to the government</a:t>
            </a:r>
          </a:p>
        </p:txBody>
      </p:sp>
      <p:sp>
        <p:nvSpPr>
          <p:cNvPr id="3" name="Content Placeholder 2">
            <a:extLst>
              <a:ext uri="{FF2B5EF4-FFF2-40B4-BE49-F238E27FC236}">
                <a16:creationId xmlns:a16="http://schemas.microsoft.com/office/drawing/2014/main" id="{3F1E17A4-2772-49A4-96F2-D74CBB207423}"/>
              </a:ext>
            </a:extLst>
          </p:cNvPr>
          <p:cNvSpPr>
            <a:spLocks noGrp="1"/>
          </p:cNvSpPr>
          <p:nvPr>
            <p:ph idx="1"/>
          </p:nvPr>
        </p:nvSpPr>
        <p:spPr>
          <a:xfrm>
            <a:off x="185739" y="983720"/>
            <a:ext cx="5014912" cy="1930930"/>
          </a:xfrm>
        </p:spPr>
        <p:txBody>
          <a:bodyPr/>
          <a:lstStyle/>
          <a:p>
            <a:r>
              <a:rPr lang="en-GB" dirty="0"/>
              <a:t>I would choose:</a:t>
            </a:r>
          </a:p>
          <a:p>
            <a:pPr lvl="1"/>
            <a:r>
              <a:rPr lang="en-GB" dirty="0"/>
              <a:t>Building 20 enormous nuclear power stations</a:t>
            </a:r>
          </a:p>
          <a:p>
            <a:pPr lvl="1"/>
            <a:endParaRPr lang="en-GB" dirty="0"/>
          </a:p>
          <a:p>
            <a:pPr lvl="1"/>
            <a:r>
              <a:rPr lang="en-GB" dirty="0"/>
              <a:t>Build thousands of small renewable energy generators including poo power</a:t>
            </a:r>
          </a:p>
        </p:txBody>
      </p:sp>
      <p:sp>
        <p:nvSpPr>
          <p:cNvPr id="8" name="TextBox 7">
            <a:extLst>
              <a:ext uri="{FF2B5EF4-FFF2-40B4-BE49-F238E27FC236}">
                <a16:creationId xmlns:a16="http://schemas.microsoft.com/office/drawing/2014/main" id="{66896427-ECDA-4208-9894-C89849287675}"/>
              </a:ext>
            </a:extLst>
          </p:cNvPr>
          <p:cNvSpPr txBox="1"/>
          <p:nvPr/>
        </p:nvSpPr>
        <p:spPr>
          <a:xfrm>
            <a:off x="5314950" y="1314450"/>
            <a:ext cx="426245" cy="454912"/>
          </a:xfrm>
          <a:prstGeom prst="rect">
            <a:avLst/>
          </a:prstGeom>
          <a:noFill/>
          <a:ln>
            <a:solidFill>
              <a:schemeClr val="tx1"/>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16BBDA08-4157-4930-A23E-1DB092F2F4D5}"/>
              </a:ext>
            </a:extLst>
          </p:cNvPr>
          <p:cNvSpPr txBox="1"/>
          <p:nvPr/>
        </p:nvSpPr>
        <p:spPr>
          <a:xfrm>
            <a:off x="5314950" y="1985792"/>
            <a:ext cx="426245" cy="454912"/>
          </a:xfrm>
          <a:prstGeom prst="rect">
            <a:avLst/>
          </a:prstGeom>
          <a:noFill/>
          <a:ln>
            <a:solidFill>
              <a:schemeClr val="tx1"/>
            </a:solidFill>
          </a:ln>
        </p:spPr>
        <p:txBody>
          <a:bodyPr wrap="square" rtlCol="0">
            <a:spAutoFit/>
          </a:bodyPr>
          <a:lstStyle/>
          <a:p>
            <a:endParaRPr lang="en-GB" dirty="0"/>
          </a:p>
        </p:txBody>
      </p:sp>
      <p:sp>
        <p:nvSpPr>
          <p:cNvPr id="10" name="TextBox 9">
            <a:extLst>
              <a:ext uri="{FF2B5EF4-FFF2-40B4-BE49-F238E27FC236}">
                <a16:creationId xmlns:a16="http://schemas.microsoft.com/office/drawing/2014/main" id="{9BFDE375-17B0-4355-9D18-F5335CD88F76}"/>
              </a:ext>
            </a:extLst>
          </p:cNvPr>
          <p:cNvSpPr txBox="1"/>
          <p:nvPr/>
        </p:nvSpPr>
        <p:spPr>
          <a:xfrm>
            <a:off x="5044678" y="921629"/>
            <a:ext cx="1627583" cy="369332"/>
          </a:xfrm>
          <a:prstGeom prst="rect">
            <a:avLst/>
          </a:prstGeom>
          <a:noFill/>
        </p:spPr>
        <p:txBody>
          <a:bodyPr wrap="square" rtlCol="0">
            <a:spAutoFit/>
          </a:bodyPr>
          <a:lstStyle/>
          <a:p>
            <a:r>
              <a:rPr lang="en-GB" dirty="0"/>
              <a:t>Tick one</a:t>
            </a:r>
          </a:p>
        </p:txBody>
      </p:sp>
      <p:sp>
        <p:nvSpPr>
          <p:cNvPr id="11" name="TextBox 10">
            <a:extLst>
              <a:ext uri="{FF2B5EF4-FFF2-40B4-BE49-F238E27FC236}">
                <a16:creationId xmlns:a16="http://schemas.microsoft.com/office/drawing/2014/main" id="{BBD0C910-F6C7-4CB6-9335-15EC741F1A9C}"/>
              </a:ext>
            </a:extLst>
          </p:cNvPr>
          <p:cNvSpPr txBox="1"/>
          <p:nvPr/>
        </p:nvSpPr>
        <p:spPr>
          <a:xfrm>
            <a:off x="373857" y="3131080"/>
            <a:ext cx="5886450" cy="586635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Nuclear power stations are good because………….</a:t>
            </a:r>
          </a:p>
          <a:p>
            <a:pPr>
              <a:lnSpc>
                <a:spcPct val="150000"/>
              </a:lnSpc>
            </a:pPr>
            <a:r>
              <a:rPr lang="en-GB" dirty="0"/>
              <a:t>……………………………………………………………………………………………..</a:t>
            </a:r>
          </a:p>
          <a:p>
            <a:pPr>
              <a:lnSpc>
                <a:spcPct val="150000"/>
              </a:lnSpc>
            </a:pPr>
            <a:r>
              <a:rPr lang="en-GB" dirty="0"/>
              <a:t>Nuclear power stations are not good because……………………….</a:t>
            </a:r>
          </a:p>
          <a:p>
            <a:pPr>
              <a:lnSpc>
                <a:spcPct val="150000"/>
              </a:lnSpc>
            </a:pPr>
            <a:r>
              <a:rPr lang="en-GB" dirty="0"/>
              <a:t>……………………………………………………………………………………………..</a:t>
            </a:r>
          </a:p>
          <a:p>
            <a:pPr>
              <a:lnSpc>
                <a:spcPct val="150000"/>
              </a:lnSpc>
            </a:pPr>
            <a:endParaRPr lang="en-GB" dirty="0"/>
          </a:p>
          <a:p>
            <a:pPr>
              <a:lnSpc>
                <a:spcPct val="150000"/>
              </a:lnSpc>
            </a:pPr>
            <a:r>
              <a:rPr lang="en-GB" dirty="0"/>
              <a:t>Poo power is good because …………………………………………………</a:t>
            </a:r>
          </a:p>
          <a:p>
            <a:pPr>
              <a:lnSpc>
                <a:spcPct val="150000"/>
              </a:lnSpc>
            </a:pPr>
            <a:r>
              <a:rPr lang="en-GB" dirty="0"/>
              <a:t>...................................................................................................</a:t>
            </a:r>
          </a:p>
          <a:p>
            <a:pPr>
              <a:lnSpc>
                <a:spcPct val="150000"/>
              </a:lnSpc>
            </a:pPr>
            <a:r>
              <a:rPr lang="en-GB" dirty="0"/>
              <a:t>Poo power is not good because …………………………………………..</a:t>
            </a:r>
          </a:p>
          <a:p>
            <a:pPr>
              <a:lnSpc>
                <a:spcPct val="150000"/>
              </a:lnSpc>
            </a:pPr>
            <a:r>
              <a:rPr lang="en-GB" dirty="0"/>
              <a:t>...................................................................................................</a:t>
            </a:r>
          </a:p>
          <a:p>
            <a:pPr>
              <a:lnSpc>
                <a:spcPct val="150000"/>
              </a:lnSpc>
            </a:pPr>
            <a:endParaRPr lang="en-GB" dirty="0"/>
          </a:p>
          <a:p>
            <a:pPr>
              <a:lnSpc>
                <a:spcPct val="150000"/>
              </a:lnSpc>
            </a:pPr>
            <a:r>
              <a:rPr lang="en-GB" dirty="0"/>
              <a:t>Overall I chose (circle)  </a:t>
            </a:r>
            <a:r>
              <a:rPr lang="en-GB" b="1" dirty="0"/>
              <a:t>nuclear power</a:t>
            </a:r>
            <a:r>
              <a:rPr lang="en-GB" dirty="0"/>
              <a:t>/</a:t>
            </a:r>
            <a:r>
              <a:rPr lang="en-GB" b="1" dirty="0"/>
              <a:t>poo power </a:t>
            </a:r>
            <a:r>
              <a:rPr lang="en-GB" dirty="0"/>
              <a:t>because………………………………………………………………………………….</a:t>
            </a:r>
          </a:p>
          <a:p>
            <a:pPr>
              <a:lnSpc>
                <a:spcPct val="150000"/>
              </a:lnSpc>
            </a:pPr>
            <a:r>
              <a:rPr lang="en-GB" dirty="0"/>
              <a:t>..................................................................................................</a:t>
            </a:r>
          </a:p>
          <a:p>
            <a:pPr>
              <a:lnSpc>
                <a:spcPct val="150000"/>
              </a:lnSpc>
            </a:pPr>
            <a:r>
              <a:rPr lang="en-GB" dirty="0"/>
              <a:t>..................................................................................................</a:t>
            </a:r>
          </a:p>
        </p:txBody>
      </p:sp>
      <p:sp>
        <p:nvSpPr>
          <p:cNvPr id="12" name="TextBox 11">
            <a:extLst>
              <a:ext uri="{FF2B5EF4-FFF2-40B4-BE49-F238E27FC236}">
                <a16:creationId xmlns:a16="http://schemas.microsoft.com/office/drawing/2014/main" id="{66BF2505-B7E9-4196-AF65-2506EDE9A765}"/>
              </a:ext>
            </a:extLst>
          </p:cNvPr>
          <p:cNvSpPr txBox="1"/>
          <p:nvPr/>
        </p:nvSpPr>
        <p:spPr>
          <a:xfrm>
            <a:off x="0" y="8997430"/>
            <a:ext cx="6672261" cy="646331"/>
          </a:xfrm>
          <a:prstGeom prst="rect">
            <a:avLst/>
          </a:prstGeom>
          <a:solidFill>
            <a:srgbClr val="FFFF00"/>
          </a:solidFill>
        </p:spPr>
        <p:txBody>
          <a:bodyPr wrap="square" rtlCol="0">
            <a:spAutoFit/>
          </a:bodyPr>
          <a:lstStyle/>
          <a:p>
            <a:r>
              <a:rPr lang="en-GB" dirty="0"/>
              <a:t>Cheaper    dangerous   expensive  smell   radioactive   electricity    </a:t>
            </a:r>
          </a:p>
          <a:p>
            <a:r>
              <a:rPr lang="en-GB" dirty="0"/>
              <a:t> 5 million light bulbs     500 light bulbs      renewable</a:t>
            </a:r>
          </a:p>
        </p:txBody>
      </p:sp>
    </p:spTree>
    <p:extLst>
      <p:ext uri="{BB962C8B-B14F-4D97-AF65-F5344CB8AC3E}">
        <p14:creationId xmlns:p14="http://schemas.microsoft.com/office/powerpoint/2010/main" val="3130354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361730" y="3420641"/>
            <a:ext cx="1476375" cy="4848225"/>
          </a:xfrm>
          <a:prstGeom prst="rect">
            <a:avLst/>
          </a:prstGeom>
        </p:spPr>
      </p:pic>
      <p:pic>
        <p:nvPicPr>
          <p:cNvPr id="4" name="Picture 3"/>
          <p:cNvPicPr>
            <a:picLocks noChangeAspect="1"/>
          </p:cNvPicPr>
          <p:nvPr/>
        </p:nvPicPr>
        <p:blipFill rotWithShape="1">
          <a:blip r:embed="rId3"/>
          <a:srcRect l="13307"/>
          <a:stretch/>
        </p:blipFill>
        <p:spPr>
          <a:xfrm>
            <a:off x="970384" y="291678"/>
            <a:ext cx="5887616" cy="5553075"/>
          </a:xfrm>
          <a:prstGeom prst="rect">
            <a:avLst/>
          </a:prstGeom>
        </p:spPr>
      </p:pic>
      <p:pic>
        <p:nvPicPr>
          <p:cNvPr id="5" name="Picture 4"/>
          <p:cNvPicPr>
            <a:picLocks noChangeAspect="1"/>
          </p:cNvPicPr>
          <p:nvPr/>
        </p:nvPicPr>
        <p:blipFill rotWithShape="1">
          <a:blip r:embed="rId4"/>
          <a:srcRect l="8526" t="42752" r="30984" b="10309"/>
          <a:stretch/>
        </p:blipFill>
        <p:spPr>
          <a:xfrm>
            <a:off x="-315757" y="5844752"/>
            <a:ext cx="7295055" cy="3448537"/>
          </a:xfrm>
          <a:prstGeom prst="rect">
            <a:avLst/>
          </a:prstGeom>
        </p:spPr>
      </p:pic>
      <p:sp>
        <p:nvSpPr>
          <p:cNvPr id="8" name="Rectangle 7"/>
          <p:cNvSpPr/>
          <p:nvPr/>
        </p:nvSpPr>
        <p:spPr>
          <a:xfrm>
            <a:off x="970384" y="7109927"/>
            <a:ext cx="3900196" cy="154888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Village 1 = 20 people</a:t>
            </a:r>
          </a:p>
          <a:p>
            <a:pPr algn="ctr"/>
            <a:r>
              <a:rPr lang="en-GB" dirty="0">
                <a:solidFill>
                  <a:schemeClr val="tx1"/>
                </a:solidFill>
                <a:latin typeface="Comic Sans MS" panose="030F0702030302020204" pitchFamily="66" charset="0"/>
              </a:rPr>
              <a:t>Village 2 = 45 people</a:t>
            </a:r>
          </a:p>
          <a:p>
            <a:pPr algn="ctr"/>
            <a:r>
              <a:rPr lang="en-GB" dirty="0">
                <a:solidFill>
                  <a:schemeClr val="tx1"/>
                </a:solidFill>
                <a:latin typeface="Comic Sans MS" panose="030F0702030302020204" pitchFamily="66" charset="0"/>
              </a:rPr>
              <a:t>Village 3 = 40 people</a:t>
            </a:r>
          </a:p>
          <a:p>
            <a:pPr algn="ctr"/>
            <a:r>
              <a:rPr lang="en-GB" dirty="0">
                <a:solidFill>
                  <a:schemeClr val="tx1"/>
                </a:solidFill>
                <a:latin typeface="Comic Sans MS" panose="030F0702030302020204" pitchFamily="66" charset="0"/>
              </a:rPr>
              <a:t>Village 4 = 30 people</a:t>
            </a:r>
          </a:p>
          <a:p>
            <a:pPr algn="ctr"/>
            <a:r>
              <a:rPr lang="en-GB" dirty="0">
                <a:solidFill>
                  <a:schemeClr val="tx1"/>
                </a:solidFill>
                <a:latin typeface="Comic Sans MS" panose="030F0702030302020204" pitchFamily="66" charset="0"/>
              </a:rPr>
              <a:t>Village 5 = 25 people</a:t>
            </a:r>
          </a:p>
        </p:txBody>
      </p:sp>
    </p:spTree>
    <p:extLst>
      <p:ext uri="{BB962C8B-B14F-4D97-AF65-F5344CB8AC3E}">
        <p14:creationId xmlns:p14="http://schemas.microsoft.com/office/powerpoint/2010/main" val="2257247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1075837"/>
            <a:ext cx="5915025" cy="1914702"/>
          </a:xfrm>
        </p:spPr>
        <p:txBody>
          <a:bodyPr/>
          <a:lstStyle/>
          <a:p>
            <a:endParaRPr lang="en-GB"/>
          </a:p>
        </p:txBody>
      </p:sp>
      <p:sp>
        <p:nvSpPr>
          <p:cNvPr id="3" name="Content Placeholder 2"/>
          <p:cNvSpPr>
            <a:spLocks noGrp="1"/>
          </p:cNvSpPr>
          <p:nvPr>
            <p:ph idx="1"/>
          </p:nvPr>
        </p:nvSpPr>
        <p:spPr>
          <a:xfrm>
            <a:off x="471488" y="3185446"/>
            <a:ext cx="5915025" cy="6285266"/>
          </a:xfrm>
        </p:spPr>
        <p:txBody>
          <a:bodyPr/>
          <a:lstStyle/>
          <a:p>
            <a:endParaRPr lang="en-GB" dirty="0"/>
          </a:p>
        </p:txBody>
      </p:sp>
      <p:pic>
        <p:nvPicPr>
          <p:cNvPr id="4" name="Picture 3"/>
          <p:cNvPicPr>
            <a:picLocks noChangeAspect="1"/>
          </p:cNvPicPr>
          <p:nvPr/>
        </p:nvPicPr>
        <p:blipFill rotWithShape="1">
          <a:blip r:embed="rId2"/>
          <a:srcRect l="5222" t="16731" r="22817" b="6484"/>
          <a:stretch/>
        </p:blipFill>
        <p:spPr>
          <a:xfrm>
            <a:off x="55706" y="548432"/>
            <a:ext cx="6802294" cy="4086808"/>
          </a:xfrm>
          <a:prstGeom prst="rect">
            <a:avLst/>
          </a:prstGeom>
        </p:spPr>
      </p:pic>
      <p:pic>
        <p:nvPicPr>
          <p:cNvPr id="5" name="Picture 4"/>
          <p:cNvPicPr>
            <a:picLocks noChangeAspect="1"/>
          </p:cNvPicPr>
          <p:nvPr/>
        </p:nvPicPr>
        <p:blipFill rotWithShape="1">
          <a:blip r:embed="rId3"/>
          <a:srcRect l="10967" t="17240" r="58268" b="13371"/>
          <a:stretch/>
        </p:blipFill>
        <p:spPr>
          <a:xfrm>
            <a:off x="16006" y="5474995"/>
            <a:ext cx="3489194" cy="4431005"/>
          </a:xfrm>
          <a:prstGeom prst="rect">
            <a:avLst/>
          </a:prstGeom>
        </p:spPr>
      </p:pic>
      <p:pic>
        <p:nvPicPr>
          <p:cNvPr id="6" name="Picture 5"/>
          <p:cNvPicPr>
            <a:picLocks noChangeAspect="1"/>
          </p:cNvPicPr>
          <p:nvPr/>
        </p:nvPicPr>
        <p:blipFill rotWithShape="1">
          <a:blip r:embed="rId4"/>
          <a:srcRect l="21820" t="3142" r="33685" b="10616"/>
          <a:stretch/>
        </p:blipFill>
        <p:spPr>
          <a:xfrm>
            <a:off x="1763487" y="1215313"/>
            <a:ext cx="1208314" cy="2195104"/>
          </a:xfrm>
          <a:prstGeom prst="rect">
            <a:avLst/>
          </a:prstGeom>
        </p:spPr>
      </p:pic>
      <p:pic>
        <p:nvPicPr>
          <p:cNvPr id="7" name="Picture 6"/>
          <p:cNvPicPr>
            <a:picLocks noChangeAspect="1"/>
          </p:cNvPicPr>
          <p:nvPr/>
        </p:nvPicPr>
        <p:blipFill rotWithShape="1">
          <a:blip r:embed="rId5"/>
          <a:srcRect r="13417"/>
          <a:stretch/>
        </p:blipFill>
        <p:spPr>
          <a:xfrm>
            <a:off x="4073550" y="1975467"/>
            <a:ext cx="2122713" cy="1542477"/>
          </a:xfrm>
          <a:prstGeom prst="rect">
            <a:avLst/>
          </a:prstGeom>
        </p:spPr>
      </p:pic>
      <p:pic>
        <p:nvPicPr>
          <p:cNvPr id="8" name="Picture 7"/>
          <p:cNvPicPr>
            <a:picLocks noChangeAspect="1"/>
          </p:cNvPicPr>
          <p:nvPr/>
        </p:nvPicPr>
        <p:blipFill>
          <a:blip r:embed="rId6"/>
          <a:stretch>
            <a:fillRect/>
          </a:stretch>
        </p:blipFill>
        <p:spPr>
          <a:xfrm>
            <a:off x="501597" y="6903389"/>
            <a:ext cx="2181445" cy="1574215"/>
          </a:xfrm>
          <a:prstGeom prst="rect">
            <a:avLst/>
          </a:prstGeom>
        </p:spPr>
      </p:pic>
      <p:sp>
        <p:nvSpPr>
          <p:cNvPr id="9" name="Rectangle 8"/>
          <p:cNvSpPr/>
          <p:nvPr/>
        </p:nvSpPr>
        <p:spPr>
          <a:xfrm>
            <a:off x="336884" y="1215312"/>
            <a:ext cx="1534057" cy="113037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 Whenever wind blows electricity is provided</a:t>
            </a:r>
          </a:p>
        </p:txBody>
      </p:sp>
      <p:sp>
        <p:nvSpPr>
          <p:cNvPr id="10" name="Rectangle 9"/>
          <p:cNvSpPr/>
          <p:nvPr/>
        </p:nvSpPr>
        <p:spPr>
          <a:xfrm>
            <a:off x="524971" y="3119793"/>
            <a:ext cx="1712903" cy="113037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wind turbine provides power for 15 people</a:t>
            </a:r>
          </a:p>
        </p:txBody>
      </p:sp>
      <p:sp>
        <p:nvSpPr>
          <p:cNvPr id="11" name="Rectangle 10"/>
          <p:cNvSpPr/>
          <p:nvPr/>
        </p:nvSpPr>
        <p:spPr>
          <a:xfrm>
            <a:off x="653825" y="2345691"/>
            <a:ext cx="1217116" cy="7534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853544" y="1169684"/>
            <a:ext cx="410256" cy="12216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3885608" y="1116684"/>
            <a:ext cx="2635509" cy="10494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 </a:t>
            </a:r>
            <a:r>
              <a:rPr lang="en-GB" sz="1600" dirty="0">
                <a:solidFill>
                  <a:schemeClr val="tx1"/>
                </a:solidFill>
              </a:rPr>
              <a:t>As long as there is enough water you can always make electricity</a:t>
            </a:r>
          </a:p>
        </p:txBody>
      </p:sp>
      <p:sp>
        <p:nvSpPr>
          <p:cNvPr id="14" name="Rectangle 13"/>
          <p:cNvSpPr/>
          <p:nvPr/>
        </p:nvSpPr>
        <p:spPr>
          <a:xfrm>
            <a:off x="4058672" y="3619521"/>
            <a:ext cx="2137591" cy="6306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 </a:t>
            </a:r>
            <a:r>
              <a:rPr lang="en-GB" sz="1600" dirty="0">
                <a:solidFill>
                  <a:schemeClr val="tx1"/>
                </a:solidFill>
              </a:rPr>
              <a:t>1 provides power for 40 people</a:t>
            </a:r>
          </a:p>
        </p:txBody>
      </p:sp>
      <p:sp>
        <p:nvSpPr>
          <p:cNvPr id="15" name="Rectangle 14"/>
          <p:cNvSpPr/>
          <p:nvPr/>
        </p:nvSpPr>
        <p:spPr>
          <a:xfrm>
            <a:off x="336884" y="6063634"/>
            <a:ext cx="2478505" cy="8397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If there are trees you can cut them down and burn them</a:t>
            </a:r>
          </a:p>
        </p:txBody>
      </p:sp>
      <p:sp>
        <p:nvSpPr>
          <p:cNvPr id="16" name="Rectangle 15"/>
          <p:cNvSpPr/>
          <p:nvPr/>
        </p:nvSpPr>
        <p:spPr>
          <a:xfrm>
            <a:off x="524971" y="8428724"/>
            <a:ext cx="1712903" cy="8397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provides power for 25 people</a:t>
            </a:r>
          </a:p>
        </p:txBody>
      </p:sp>
      <p:pic>
        <p:nvPicPr>
          <p:cNvPr id="17" name="Picture 16">
            <a:extLst>
              <a:ext uri="{FF2B5EF4-FFF2-40B4-BE49-F238E27FC236}">
                <a16:creationId xmlns:a16="http://schemas.microsoft.com/office/drawing/2014/main" id="{DB8FA825-AA55-4429-BA5E-D1EC484028EF}"/>
              </a:ext>
            </a:extLst>
          </p:cNvPr>
          <p:cNvPicPr>
            <a:picLocks noChangeAspect="1"/>
          </p:cNvPicPr>
          <p:nvPr/>
        </p:nvPicPr>
        <p:blipFill rotWithShape="1">
          <a:blip r:embed="rId7"/>
          <a:srcRect l="11255" t="20047" r="58670" b="9289"/>
          <a:stretch/>
        </p:blipFill>
        <p:spPr>
          <a:xfrm>
            <a:off x="3551642" y="5424110"/>
            <a:ext cx="3350467" cy="4432492"/>
          </a:xfrm>
          <a:prstGeom prst="rect">
            <a:avLst/>
          </a:prstGeom>
        </p:spPr>
      </p:pic>
      <p:pic>
        <p:nvPicPr>
          <p:cNvPr id="18" name="Picture 17">
            <a:extLst>
              <a:ext uri="{FF2B5EF4-FFF2-40B4-BE49-F238E27FC236}">
                <a16:creationId xmlns:a16="http://schemas.microsoft.com/office/drawing/2014/main" id="{099D6496-80FE-4119-8161-5BF3101C4A5E}"/>
              </a:ext>
            </a:extLst>
          </p:cNvPr>
          <p:cNvPicPr>
            <a:picLocks noChangeAspect="1"/>
          </p:cNvPicPr>
          <p:nvPr/>
        </p:nvPicPr>
        <p:blipFill>
          <a:blip r:embed="rId8"/>
          <a:stretch>
            <a:fillRect/>
          </a:stretch>
        </p:blipFill>
        <p:spPr>
          <a:xfrm>
            <a:off x="4933864" y="6075697"/>
            <a:ext cx="1306257" cy="2575615"/>
          </a:xfrm>
          <a:prstGeom prst="rect">
            <a:avLst/>
          </a:prstGeom>
        </p:spPr>
      </p:pic>
      <p:sp>
        <p:nvSpPr>
          <p:cNvPr id="19" name="Rectangle 18">
            <a:extLst>
              <a:ext uri="{FF2B5EF4-FFF2-40B4-BE49-F238E27FC236}">
                <a16:creationId xmlns:a16="http://schemas.microsoft.com/office/drawing/2014/main" id="{72BB7F0F-EDBE-444C-A631-D986B0037BB4}"/>
              </a:ext>
            </a:extLst>
          </p:cNvPr>
          <p:cNvSpPr/>
          <p:nvPr/>
        </p:nvSpPr>
        <p:spPr>
          <a:xfrm>
            <a:off x="4028393" y="7638354"/>
            <a:ext cx="905471" cy="15371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0" name="Rectangle 19">
            <a:extLst>
              <a:ext uri="{FF2B5EF4-FFF2-40B4-BE49-F238E27FC236}">
                <a16:creationId xmlns:a16="http://schemas.microsoft.com/office/drawing/2014/main" id="{B92D9F2A-338A-4568-B4F3-28693ABB079F}"/>
              </a:ext>
            </a:extLst>
          </p:cNvPr>
          <p:cNvSpPr/>
          <p:nvPr/>
        </p:nvSpPr>
        <p:spPr>
          <a:xfrm>
            <a:off x="3807988" y="6123068"/>
            <a:ext cx="1125876" cy="16639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As the tide goes in and out it makes electricity</a:t>
            </a:r>
          </a:p>
        </p:txBody>
      </p:sp>
      <p:sp>
        <p:nvSpPr>
          <p:cNvPr id="21" name="Rectangle 20">
            <a:extLst>
              <a:ext uri="{FF2B5EF4-FFF2-40B4-BE49-F238E27FC236}">
                <a16:creationId xmlns:a16="http://schemas.microsoft.com/office/drawing/2014/main" id="{5468631E-42B8-42E4-8EA8-B9DF52830ED6}"/>
              </a:ext>
            </a:extLst>
          </p:cNvPr>
          <p:cNvSpPr/>
          <p:nvPr/>
        </p:nvSpPr>
        <p:spPr>
          <a:xfrm>
            <a:off x="3994725" y="8602858"/>
            <a:ext cx="2211728" cy="600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provides power for 25 people </a:t>
            </a:r>
          </a:p>
        </p:txBody>
      </p:sp>
      <p:sp>
        <p:nvSpPr>
          <p:cNvPr id="22" name="TextBox 21">
            <a:extLst>
              <a:ext uri="{FF2B5EF4-FFF2-40B4-BE49-F238E27FC236}">
                <a16:creationId xmlns:a16="http://schemas.microsoft.com/office/drawing/2014/main" id="{765E24A2-7B56-4CB1-A791-50E9A8493B9A}"/>
              </a:ext>
            </a:extLst>
          </p:cNvPr>
          <p:cNvSpPr txBox="1"/>
          <p:nvPr/>
        </p:nvSpPr>
        <p:spPr>
          <a:xfrm>
            <a:off x="55706" y="0"/>
            <a:ext cx="5735494" cy="369332"/>
          </a:xfrm>
          <a:prstGeom prst="rect">
            <a:avLst/>
          </a:prstGeom>
          <a:noFill/>
        </p:spPr>
        <p:txBody>
          <a:bodyPr wrap="square" rtlCol="0">
            <a:spAutoFit/>
          </a:bodyPr>
          <a:lstStyle/>
          <a:p>
            <a:r>
              <a:rPr lang="en-GB" dirty="0"/>
              <a:t>Renewable energy sources</a:t>
            </a:r>
          </a:p>
        </p:txBody>
      </p:sp>
    </p:spTree>
    <p:extLst>
      <p:ext uri="{BB962C8B-B14F-4D97-AF65-F5344CB8AC3E}">
        <p14:creationId xmlns:p14="http://schemas.microsoft.com/office/powerpoint/2010/main" val="3226007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91A1BC9A-6C92-4DAB-B073-400F0F487C01}"/>
              </a:ext>
            </a:extLst>
          </p:cNvPr>
          <p:cNvGraphicFramePr>
            <a:graphicFrameLocks noGrp="1"/>
          </p:cNvGraphicFramePr>
          <p:nvPr>
            <p:ph idx="1"/>
            <p:extLst>
              <p:ext uri="{D42A27DB-BD31-4B8C-83A1-F6EECF244321}">
                <p14:modId xmlns:p14="http://schemas.microsoft.com/office/powerpoint/2010/main" val="51014452"/>
              </p:ext>
            </p:extLst>
          </p:nvPr>
        </p:nvGraphicFramePr>
        <p:xfrm>
          <a:off x="217676" y="5537819"/>
          <a:ext cx="6422646" cy="3949285"/>
        </p:xfrm>
        <a:graphic>
          <a:graphicData uri="http://schemas.openxmlformats.org/drawingml/2006/table">
            <a:tbl>
              <a:tblPr firstRow="1" bandRow="1">
                <a:tableStyleId>{5C22544A-7EE6-4342-B048-85BDC9FD1C3A}</a:tableStyleId>
              </a:tblPr>
              <a:tblGrid>
                <a:gridCol w="705940">
                  <a:extLst>
                    <a:ext uri="{9D8B030D-6E8A-4147-A177-3AD203B41FA5}">
                      <a16:colId xmlns:a16="http://schemas.microsoft.com/office/drawing/2014/main" val="2813863410"/>
                    </a:ext>
                  </a:extLst>
                </a:gridCol>
                <a:gridCol w="1790700">
                  <a:extLst>
                    <a:ext uri="{9D8B030D-6E8A-4147-A177-3AD203B41FA5}">
                      <a16:colId xmlns:a16="http://schemas.microsoft.com/office/drawing/2014/main" val="1233818457"/>
                    </a:ext>
                  </a:extLst>
                </a:gridCol>
                <a:gridCol w="3926006">
                  <a:extLst>
                    <a:ext uri="{9D8B030D-6E8A-4147-A177-3AD203B41FA5}">
                      <a16:colId xmlns:a16="http://schemas.microsoft.com/office/drawing/2014/main" val="3327727265"/>
                    </a:ext>
                  </a:extLst>
                </a:gridCol>
              </a:tblGrid>
              <a:tr h="748885">
                <a:tc>
                  <a:txBody>
                    <a:bodyPr/>
                    <a:lstStyle/>
                    <a:p>
                      <a:r>
                        <a:rPr lang="en-GB" sz="1800" dirty="0">
                          <a:solidFill>
                            <a:sysClr val="windowText" lastClr="000000"/>
                          </a:solidFill>
                        </a:rPr>
                        <a:t>Area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800" dirty="0">
                          <a:solidFill>
                            <a:sysClr val="windowText" lastClr="000000"/>
                          </a:solidFill>
                        </a:rPr>
                        <a:t>Renewable energy choice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800" dirty="0">
                          <a:solidFill>
                            <a:sysClr val="windowText" lastClr="000000"/>
                          </a:solidFill>
                        </a:rPr>
                        <a:t>Reasons for choice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4037986"/>
                  </a:ext>
                </a:extLst>
              </a:tr>
              <a:tr h="552209">
                <a:tc>
                  <a:txBody>
                    <a:bodyPr/>
                    <a:lstStyle/>
                    <a:p>
                      <a:r>
                        <a:rPr lang="en-GB" sz="1800" dirty="0">
                          <a:solidFill>
                            <a:sysClr val="windowText" lastClr="000000"/>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800" dirty="0">
                          <a:solidFill>
                            <a:sysClr val="windowText" lastClr="000000"/>
                          </a:solidFill>
                        </a:rPr>
                        <a:t>Wind turbine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ysClr val="windowText" lastClr="000000"/>
                          </a:solidFill>
                        </a:rPr>
                        <a:t>Area 1 is high up so would be very windy, you would only need 2 wind turbines for the whole village to have plenty of 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45943309"/>
                  </a:ext>
                </a:extLst>
              </a:tr>
              <a:tr h="552209">
                <a:tc>
                  <a:txBody>
                    <a:bodyPr/>
                    <a:lstStyle/>
                    <a:p>
                      <a:r>
                        <a:rPr lang="en-GB" sz="1800" dirty="0">
                          <a:solidFill>
                            <a:sysClr val="windowText" lastClr="000000"/>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ysClr val="windowText" lastClr="000000"/>
                        </a:solidFill>
                      </a:endParaRPr>
                    </a:p>
                    <a:p>
                      <a:endParaRPr lang="en-GB" sz="18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19694024"/>
                  </a:ext>
                </a:extLst>
              </a:tr>
              <a:tr h="552209">
                <a:tc>
                  <a:txBody>
                    <a:bodyPr/>
                    <a:lstStyle/>
                    <a:p>
                      <a:r>
                        <a:rPr lang="en-GB" sz="1800" dirty="0">
                          <a:solidFill>
                            <a:sysClr val="windowText" lastClr="000000"/>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ysClr val="windowText" lastClr="000000"/>
                        </a:solidFill>
                      </a:endParaRPr>
                    </a:p>
                    <a:p>
                      <a:endParaRPr lang="en-GB" sz="18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59628273"/>
                  </a:ext>
                </a:extLst>
              </a:tr>
              <a:tr h="552209">
                <a:tc>
                  <a:txBody>
                    <a:bodyPr/>
                    <a:lstStyle/>
                    <a:p>
                      <a:r>
                        <a:rPr lang="en-GB" sz="1800" dirty="0">
                          <a:solidFill>
                            <a:sysClr val="windowText" lastClr="000000"/>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ysClr val="windowText" lastClr="000000"/>
                        </a:solidFill>
                      </a:endParaRPr>
                    </a:p>
                    <a:p>
                      <a:endParaRPr lang="en-GB" sz="18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35957643"/>
                  </a:ext>
                </a:extLst>
              </a:tr>
              <a:tr h="552209">
                <a:tc>
                  <a:txBody>
                    <a:bodyPr/>
                    <a:lstStyle/>
                    <a:p>
                      <a:r>
                        <a:rPr lang="en-GB" sz="1800" dirty="0">
                          <a:solidFill>
                            <a:sysClr val="windowText" lastClr="000000"/>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ysClr val="windowText" lastClr="000000"/>
                        </a:solidFill>
                      </a:endParaRPr>
                    </a:p>
                    <a:p>
                      <a:endParaRPr lang="en-GB" sz="18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28744086"/>
                  </a:ext>
                </a:extLst>
              </a:tr>
            </a:tbl>
          </a:graphicData>
        </a:graphic>
      </p:graphicFrame>
      <p:pic>
        <p:nvPicPr>
          <p:cNvPr id="6" name="Picture 5"/>
          <p:cNvPicPr>
            <a:picLocks noChangeAspect="1"/>
          </p:cNvPicPr>
          <p:nvPr/>
        </p:nvPicPr>
        <p:blipFill rotWithShape="1">
          <a:blip r:embed="rId2"/>
          <a:srcRect l="10798" t="18219" r="29448" b="12138"/>
          <a:stretch/>
        </p:blipFill>
        <p:spPr>
          <a:xfrm>
            <a:off x="78831" y="25045"/>
            <a:ext cx="6700337" cy="4397098"/>
          </a:xfrm>
          <a:prstGeom prst="rect">
            <a:avLst/>
          </a:prstGeom>
        </p:spPr>
      </p:pic>
      <p:pic>
        <p:nvPicPr>
          <p:cNvPr id="8" name="Picture 7"/>
          <p:cNvPicPr>
            <a:picLocks noChangeAspect="1"/>
          </p:cNvPicPr>
          <p:nvPr/>
        </p:nvPicPr>
        <p:blipFill>
          <a:blip r:embed="rId3"/>
          <a:stretch>
            <a:fillRect/>
          </a:stretch>
        </p:blipFill>
        <p:spPr>
          <a:xfrm>
            <a:off x="658931" y="1291733"/>
            <a:ext cx="2211728" cy="1550343"/>
          </a:xfrm>
          <a:prstGeom prst="rect">
            <a:avLst/>
          </a:prstGeom>
        </p:spPr>
      </p:pic>
      <p:pic>
        <p:nvPicPr>
          <p:cNvPr id="9" name="Picture 8"/>
          <p:cNvPicPr>
            <a:picLocks noChangeAspect="1"/>
          </p:cNvPicPr>
          <p:nvPr/>
        </p:nvPicPr>
        <p:blipFill>
          <a:blip r:embed="rId4"/>
          <a:stretch>
            <a:fillRect/>
          </a:stretch>
        </p:blipFill>
        <p:spPr>
          <a:xfrm>
            <a:off x="4958120" y="516553"/>
            <a:ext cx="1615836" cy="2087325"/>
          </a:xfrm>
          <a:prstGeom prst="rect">
            <a:avLst/>
          </a:prstGeom>
        </p:spPr>
      </p:pic>
      <p:sp>
        <p:nvSpPr>
          <p:cNvPr id="13" name="Rectangle 12"/>
          <p:cNvSpPr/>
          <p:nvPr/>
        </p:nvSpPr>
        <p:spPr>
          <a:xfrm>
            <a:off x="392656" y="509212"/>
            <a:ext cx="2478003" cy="6932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Uses heat from underground to heat up water and make electricity</a:t>
            </a:r>
          </a:p>
        </p:txBody>
      </p:sp>
      <p:sp>
        <p:nvSpPr>
          <p:cNvPr id="14" name="Rectangle 13"/>
          <p:cNvSpPr/>
          <p:nvPr/>
        </p:nvSpPr>
        <p:spPr>
          <a:xfrm>
            <a:off x="658931" y="2938594"/>
            <a:ext cx="1897153" cy="600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provides power for 20 people </a:t>
            </a:r>
          </a:p>
        </p:txBody>
      </p:sp>
      <p:sp>
        <p:nvSpPr>
          <p:cNvPr id="15" name="Rectangle 14"/>
          <p:cNvSpPr/>
          <p:nvPr/>
        </p:nvSpPr>
        <p:spPr>
          <a:xfrm>
            <a:off x="392656" y="1231646"/>
            <a:ext cx="266275" cy="3285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6" name="Rectangle 15"/>
          <p:cNvSpPr/>
          <p:nvPr/>
        </p:nvSpPr>
        <p:spPr>
          <a:xfrm>
            <a:off x="3975810" y="555367"/>
            <a:ext cx="1094874" cy="20485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Energy from the sun is converted into electricity</a:t>
            </a:r>
          </a:p>
        </p:txBody>
      </p:sp>
      <p:sp>
        <p:nvSpPr>
          <p:cNvPr id="17" name="Rectangle 16"/>
          <p:cNvSpPr/>
          <p:nvPr/>
        </p:nvSpPr>
        <p:spPr>
          <a:xfrm>
            <a:off x="4169182" y="3029468"/>
            <a:ext cx="1897153" cy="600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provides power for 5 people </a:t>
            </a:r>
          </a:p>
        </p:txBody>
      </p:sp>
      <p:sp>
        <p:nvSpPr>
          <p:cNvPr id="19" name="Rectangle 18"/>
          <p:cNvSpPr/>
          <p:nvPr/>
        </p:nvSpPr>
        <p:spPr>
          <a:xfrm>
            <a:off x="4066576" y="2690205"/>
            <a:ext cx="2241105" cy="3392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 name="TextBox 4">
            <a:extLst>
              <a:ext uri="{FF2B5EF4-FFF2-40B4-BE49-F238E27FC236}">
                <a16:creationId xmlns:a16="http://schemas.microsoft.com/office/drawing/2014/main" id="{F45DACFF-AD56-41C8-8626-9380F8BFF961}"/>
              </a:ext>
            </a:extLst>
          </p:cNvPr>
          <p:cNvSpPr txBox="1"/>
          <p:nvPr/>
        </p:nvSpPr>
        <p:spPr>
          <a:xfrm>
            <a:off x="79584" y="4518316"/>
            <a:ext cx="6779169" cy="923330"/>
          </a:xfrm>
          <a:prstGeom prst="rect">
            <a:avLst/>
          </a:prstGeom>
          <a:noFill/>
        </p:spPr>
        <p:txBody>
          <a:bodyPr wrap="square" rtlCol="0">
            <a:spAutoFit/>
          </a:bodyPr>
          <a:lstStyle/>
          <a:p>
            <a:r>
              <a:rPr lang="en-GB" dirty="0"/>
              <a:t>For each of the areas marked on the map decide which type of energy resource could be used. Area 1 has been done as an example</a:t>
            </a:r>
          </a:p>
          <a:p>
            <a:r>
              <a:rPr lang="en-GB" dirty="0"/>
              <a:t>Try to use a </a:t>
            </a:r>
            <a:r>
              <a:rPr lang="en-GB" b="1" dirty="0"/>
              <a:t>different</a:t>
            </a:r>
            <a:r>
              <a:rPr lang="en-GB" dirty="0"/>
              <a:t> energy source for each area</a:t>
            </a:r>
          </a:p>
        </p:txBody>
      </p:sp>
    </p:spTree>
    <p:extLst>
      <p:ext uri="{BB962C8B-B14F-4D97-AF65-F5344CB8AC3E}">
        <p14:creationId xmlns:p14="http://schemas.microsoft.com/office/powerpoint/2010/main" val="77139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50A306-6B0E-4AC5-89A2-E869A423D04F}"/>
              </a:ext>
            </a:extLst>
          </p:cNvPr>
          <p:cNvSpPr/>
          <p:nvPr/>
        </p:nvSpPr>
        <p:spPr>
          <a:xfrm>
            <a:off x="191029" y="9378595"/>
            <a:ext cx="4788744" cy="646331"/>
          </a:xfrm>
          <a:prstGeom prst="rect">
            <a:avLst/>
          </a:prstGeom>
        </p:spPr>
        <p:txBody>
          <a:bodyPr wrap="square">
            <a:spAutoFit/>
          </a:bodyPr>
          <a:lstStyle/>
          <a:p>
            <a:r>
              <a:rPr lang="en-GB" dirty="0">
                <a:hlinkClick r:id="rId2"/>
              </a:rPr>
              <a:t>https://kids.kiddle.co/Chernobyl_disaster</a:t>
            </a:r>
            <a:endParaRPr lang="en-GB" dirty="0"/>
          </a:p>
          <a:p>
            <a:endParaRPr lang="en-GB" dirty="0"/>
          </a:p>
        </p:txBody>
      </p:sp>
      <p:sp>
        <p:nvSpPr>
          <p:cNvPr id="5" name="Rectangle 4">
            <a:extLst>
              <a:ext uri="{FF2B5EF4-FFF2-40B4-BE49-F238E27FC236}">
                <a16:creationId xmlns:a16="http://schemas.microsoft.com/office/drawing/2014/main" id="{4CC874A1-CD53-4DC3-82B5-00FAD8A013AA}"/>
              </a:ext>
            </a:extLst>
          </p:cNvPr>
          <p:cNvSpPr/>
          <p:nvPr/>
        </p:nvSpPr>
        <p:spPr>
          <a:xfrm>
            <a:off x="191029" y="1824802"/>
            <a:ext cx="6243387" cy="6124754"/>
          </a:xfrm>
          <a:prstGeom prst="rect">
            <a:avLst/>
          </a:prstGeom>
        </p:spPr>
        <p:txBody>
          <a:bodyPr wrap="square">
            <a:spAutoFit/>
          </a:bodyPr>
          <a:lstStyle/>
          <a:p>
            <a:pPr fontAlgn="base"/>
            <a:r>
              <a:rPr lang="en-GB" sz="1400" dirty="0">
                <a:solidFill>
                  <a:srgbClr val="222222"/>
                </a:solidFill>
                <a:latin typeface="Helvetica Neue"/>
              </a:rPr>
              <a:t>The </a:t>
            </a:r>
            <a:r>
              <a:rPr lang="en-GB" sz="1400" b="1" dirty="0">
                <a:solidFill>
                  <a:srgbClr val="222222"/>
                </a:solidFill>
                <a:latin typeface="inherit"/>
              </a:rPr>
              <a:t>Chernobyl disaster</a:t>
            </a:r>
            <a:r>
              <a:rPr lang="en-GB" sz="1400" dirty="0">
                <a:solidFill>
                  <a:srgbClr val="222222"/>
                </a:solidFill>
                <a:latin typeface="Helvetica Neue"/>
              </a:rPr>
              <a:t> was a nuclear disaster which occurred on April 26, 1986 at the </a:t>
            </a:r>
            <a:r>
              <a:rPr lang="en-GB" sz="1400" dirty="0">
                <a:solidFill>
                  <a:srgbClr val="5A3696"/>
                </a:solidFill>
                <a:latin typeface="inherit"/>
                <a:hlinkClick r:id="rId3" tooltip="Chernobyl"/>
              </a:rPr>
              <a:t>Chernobyl</a:t>
            </a:r>
            <a:r>
              <a:rPr lang="en-GB" sz="1400" dirty="0">
                <a:solidFill>
                  <a:srgbClr val="222222"/>
                </a:solidFill>
                <a:latin typeface="Helvetica Neue"/>
              </a:rPr>
              <a:t> </a:t>
            </a:r>
            <a:r>
              <a:rPr lang="en-GB" sz="1400" dirty="0">
                <a:solidFill>
                  <a:srgbClr val="5A3696"/>
                </a:solidFill>
                <a:latin typeface="inherit"/>
                <a:hlinkClick r:id="rId4" tooltip="Power plant"/>
              </a:rPr>
              <a:t>nuclear power plant</a:t>
            </a:r>
            <a:r>
              <a:rPr lang="en-GB" sz="1400" dirty="0">
                <a:solidFill>
                  <a:srgbClr val="222222"/>
                </a:solidFill>
                <a:latin typeface="Helvetica Neue"/>
              </a:rPr>
              <a:t> in </a:t>
            </a:r>
            <a:r>
              <a:rPr lang="en-GB" sz="1400" dirty="0">
                <a:solidFill>
                  <a:srgbClr val="5A3696"/>
                </a:solidFill>
                <a:latin typeface="inherit"/>
                <a:hlinkClick r:id="rId5" tooltip="Pripyat, Ukraine"/>
              </a:rPr>
              <a:t>Pripyat, Ukraine</a:t>
            </a:r>
            <a:r>
              <a:rPr lang="en-GB" sz="1400" dirty="0">
                <a:solidFill>
                  <a:srgbClr val="222222"/>
                </a:solidFill>
                <a:latin typeface="Helvetica Neue"/>
              </a:rPr>
              <a:t>. At that time, Ukraine was part of the </a:t>
            </a:r>
            <a:r>
              <a:rPr lang="en-GB" sz="1400" dirty="0">
                <a:solidFill>
                  <a:srgbClr val="5A3696"/>
                </a:solidFill>
                <a:latin typeface="inherit"/>
                <a:hlinkClick r:id="rId6" tooltip="Soviet Union"/>
              </a:rPr>
              <a:t>Soviet Union</a:t>
            </a:r>
            <a:r>
              <a:rPr lang="en-GB" sz="1400" dirty="0">
                <a:solidFill>
                  <a:srgbClr val="222222"/>
                </a:solidFill>
                <a:latin typeface="Helvetica Neue"/>
              </a:rPr>
              <a:t>.</a:t>
            </a:r>
          </a:p>
          <a:p>
            <a:pPr fontAlgn="base"/>
            <a:endParaRPr lang="en-GB" sz="1400" dirty="0">
              <a:solidFill>
                <a:srgbClr val="222222"/>
              </a:solidFill>
              <a:latin typeface="Helvetica Neue"/>
            </a:endParaRPr>
          </a:p>
          <a:p>
            <a:pPr fontAlgn="base"/>
            <a:endParaRPr lang="en-GB" sz="1400" dirty="0">
              <a:solidFill>
                <a:srgbClr val="222222"/>
              </a:solidFill>
              <a:latin typeface="Helvetica Neue"/>
            </a:endParaRPr>
          </a:p>
          <a:p>
            <a:pPr fontAlgn="base"/>
            <a:r>
              <a:rPr lang="en-GB" sz="1400" dirty="0">
                <a:solidFill>
                  <a:srgbClr val="222222"/>
                </a:solidFill>
                <a:latin typeface="Helvetica Neue"/>
              </a:rPr>
              <a:t>This event was one of the worst </a:t>
            </a:r>
            <a:r>
              <a:rPr lang="en-GB" sz="1400" dirty="0">
                <a:solidFill>
                  <a:srgbClr val="5A3696"/>
                </a:solidFill>
                <a:latin typeface="inherit"/>
                <a:hlinkClick r:id="rId7" tooltip="Nuclear accident"/>
              </a:rPr>
              <a:t>accidents</a:t>
            </a:r>
            <a:r>
              <a:rPr lang="en-GB" sz="1400" dirty="0">
                <a:solidFill>
                  <a:srgbClr val="222222"/>
                </a:solidFill>
                <a:latin typeface="Helvetica Neue"/>
              </a:rPr>
              <a:t> in the history of </a:t>
            </a:r>
            <a:r>
              <a:rPr lang="en-GB" sz="1400" dirty="0">
                <a:solidFill>
                  <a:srgbClr val="5A3696"/>
                </a:solidFill>
                <a:latin typeface="inherit"/>
                <a:hlinkClick r:id="rId8" tooltip="Nuclear power"/>
              </a:rPr>
              <a:t>nuclear power</a:t>
            </a:r>
            <a:r>
              <a:rPr lang="en-GB" sz="1400" dirty="0">
                <a:solidFill>
                  <a:srgbClr val="222222"/>
                </a:solidFill>
                <a:latin typeface="Helvetica Neue"/>
              </a:rPr>
              <a:t>. It was rated at level 7, the most severe level, on the </a:t>
            </a:r>
            <a:r>
              <a:rPr lang="en-GB" sz="1400" dirty="0">
                <a:solidFill>
                  <a:srgbClr val="5A3696"/>
                </a:solidFill>
                <a:latin typeface="inherit"/>
                <a:hlinkClick r:id="rId9" tooltip="International Nuclear Event Scale"/>
              </a:rPr>
              <a:t>International Nuclear Event Scale</a:t>
            </a:r>
            <a:r>
              <a:rPr lang="en-GB" sz="1400" dirty="0">
                <a:solidFill>
                  <a:srgbClr val="222222"/>
                </a:solidFill>
                <a:latin typeface="Helvetica Neue"/>
              </a:rPr>
              <a:t>. </a:t>
            </a:r>
          </a:p>
          <a:p>
            <a:pPr fontAlgn="base"/>
            <a:endParaRPr lang="en-GB" sz="1400" dirty="0">
              <a:solidFill>
                <a:srgbClr val="222222"/>
              </a:solidFill>
              <a:latin typeface="Helvetica Neue"/>
            </a:endParaRPr>
          </a:p>
          <a:p>
            <a:pPr fontAlgn="base"/>
            <a:endParaRPr lang="en-GB" sz="1400" dirty="0">
              <a:solidFill>
                <a:srgbClr val="222222"/>
              </a:solidFill>
              <a:latin typeface="Helvetica Neue"/>
            </a:endParaRPr>
          </a:p>
          <a:p>
            <a:pPr fontAlgn="base"/>
            <a:r>
              <a:rPr lang="en-GB" sz="1400" dirty="0">
                <a:solidFill>
                  <a:srgbClr val="222222"/>
                </a:solidFill>
                <a:latin typeface="Helvetica Neue"/>
              </a:rPr>
              <a:t>About 60% of the radioactive material went into Belarus. About 360,000 people needed to be moved to other places, because the radiation was so high in their area. In addition, many people suffered from long term illnesses and some people were even diagnosed with thyroid cancer and acute radiation poisoning.</a:t>
            </a:r>
          </a:p>
          <a:p>
            <a:pPr fontAlgn="base"/>
            <a:endParaRPr lang="en-GB" sz="1400" dirty="0">
              <a:solidFill>
                <a:srgbClr val="222222"/>
              </a:solidFill>
              <a:latin typeface="Helvetica Neue"/>
            </a:endParaRPr>
          </a:p>
          <a:p>
            <a:pPr fontAlgn="base"/>
            <a:endParaRPr lang="en-GB" sz="1400" dirty="0">
              <a:solidFill>
                <a:srgbClr val="222222"/>
              </a:solidFill>
              <a:latin typeface="Helvetica Neue"/>
            </a:endParaRPr>
          </a:p>
          <a:p>
            <a:pPr fontAlgn="base"/>
            <a:r>
              <a:rPr lang="en-GB" sz="1400" dirty="0">
                <a:solidFill>
                  <a:srgbClr val="222222"/>
                </a:solidFill>
                <a:latin typeface="Helvetica Neue"/>
              </a:rPr>
              <a:t>Before the accident, there was a safety test planned but this went wrong leading to the core reactor exploding. The explosion was so powerful that it blew the 1000 ton steel lid off the reactor. Due to this explosion, large amounts of radioactive materials and fuel were released. </a:t>
            </a:r>
          </a:p>
          <a:p>
            <a:pPr fontAlgn="base"/>
            <a:endParaRPr lang="en-GB" sz="1400" dirty="0">
              <a:solidFill>
                <a:srgbClr val="222222"/>
              </a:solidFill>
              <a:latin typeface="Helvetica Neue"/>
            </a:endParaRPr>
          </a:p>
          <a:p>
            <a:pPr fontAlgn="base"/>
            <a:endParaRPr lang="en-GB" sz="1400" dirty="0">
              <a:solidFill>
                <a:srgbClr val="222222"/>
              </a:solidFill>
              <a:latin typeface="Helvetica Neue"/>
            </a:endParaRPr>
          </a:p>
          <a:p>
            <a:pPr fontAlgn="base"/>
            <a:r>
              <a:rPr lang="en-GB" sz="1400" dirty="0">
                <a:solidFill>
                  <a:srgbClr val="222222"/>
                </a:solidFill>
                <a:latin typeface="Helvetica Neue"/>
              </a:rPr>
              <a:t>According to the official, internationally recognised death toll, just </a:t>
            </a:r>
            <a:r>
              <a:rPr lang="en-GB" sz="1400" b="1" dirty="0">
                <a:solidFill>
                  <a:srgbClr val="222222"/>
                </a:solidFill>
                <a:latin typeface="Helvetica Neue"/>
              </a:rPr>
              <a:t>31 people </a:t>
            </a:r>
            <a:r>
              <a:rPr lang="en-GB" sz="1400" dirty="0">
                <a:solidFill>
                  <a:srgbClr val="222222"/>
                </a:solidFill>
                <a:latin typeface="Helvetica Neue"/>
              </a:rPr>
              <a:t>died as an immediate result of Chernobyl while the UN estimates that only 50 deaths can be directly attributed to the disaster. In 2005, it predicted a further </a:t>
            </a:r>
            <a:r>
              <a:rPr lang="en-GB" sz="1400" b="1" dirty="0">
                <a:solidFill>
                  <a:srgbClr val="222222"/>
                </a:solidFill>
                <a:latin typeface="Helvetica Neue"/>
              </a:rPr>
              <a:t>4,000 </a:t>
            </a:r>
            <a:r>
              <a:rPr lang="en-GB" sz="1400" dirty="0">
                <a:solidFill>
                  <a:srgbClr val="222222"/>
                </a:solidFill>
                <a:latin typeface="Helvetica Neue"/>
              </a:rPr>
              <a:t>might eventually die as a result cancers from being exposed to the radiation.</a:t>
            </a:r>
          </a:p>
        </p:txBody>
      </p:sp>
      <p:sp>
        <p:nvSpPr>
          <p:cNvPr id="6" name="Rectangle 5">
            <a:extLst>
              <a:ext uri="{FF2B5EF4-FFF2-40B4-BE49-F238E27FC236}">
                <a16:creationId xmlns:a16="http://schemas.microsoft.com/office/drawing/2014/main" id="{871CFED0-E1C4-4330-B848-90DC13CCD011}"/>
              </a:ext>
            </a:extLst>
          </p:cNvPr>
          <p:cNvSpPr/>
          <p:nvPr/>
        </p:nvSpPr>
        <p:spPr>
          <a:xfrm>
            <a:off x="191029" y="8455265"/>
            <a:ext cx="6374158" cy="923330"/>
          </a:xfrm>
          <a:prstGeom prst="rect">
            <a:avLst/>
          </a:prstGeom>
        </p:spPr>
        <p:txBody>
          <a:bodyPr wrap="square">
            <a:spAutoFit/>
          </a:bodyPr>
          <a:lstStyle/>
          <a:p>
            <a:r>
              <a:rPr lang="en-GB" dirty="0">
                <a:hlinkClick r:id="rId10"/>
              </a:rPr>
              <a:t>https://www.bbc.com/future/article/20190725-will-we-ever-know-chernobyls-true-death-toll</a:t>
            </a:r>
            <a:endParaRPr lang="en-GB" dirty="0"/>
          </a:p>
          <a:p>
            <a:endParaRPr lang="en-GB" dirty="0"/>
          </a:p>
        </p:txBody>
      </p:sp>
      <p:pic>
        <p:nvPicPr>
          <p:cNvPr id="7" name="Picture 6">
            <a:extLst>
              <a:ext uri="{FF2B5EF4-FFF2-40B4-BE49-F238E27FC236}">
                <a16:creationId xmlns:a16="http://schemas.microsoft.com/office/drawing/2014/main" id="{835ACF62-CE2D-4140-A415-A768852EEA26}"/>
              </a:ext>
            </a:extLst>
          </p:cNvPr>
          <p:cNvPicPr>
            <a:picLocks noChangeAspect="1"/>
          </p:cNvPicPr>
          <p:nvPr/>
        </p:nvPicPr>
        <p:blipFill>
          <a:blip r:embed="rId11"/>
          <a:stretch>
            <a:fillRect/>
          </a:stretch>
        </p:blipFill>
        <p:spPr>
          <a:xfrm>
            <a:off x="4822694" y="22100"/>
            <a:ext cx="1953113" cy="1299708"/>
          </a:xfrm>
          <a:prstGeom prst="rect">
            <a:avLst/>
          </a:prstGeom>
        </p:spPr>
      </p:pic>
      <p:pic>
        <p:nvPicPr>
          <p:cNvPr id="8" name="Picture 7">
            <a:extLst>
              <a:ext uri="{FF2B5EF4-FFF2-40B4-BE49-F238E27FC236}">
                <a16:creationId xmlns:a16="http://schemas.microsoft.com/office/drawing/2014/main" id="{46377F5D-86D7-43FA-925D-D5F7FC8F0D31}"/>
              </a:ext>
            </a:extLst>
          </p:cNvPr>
          <p:cNvPicPr>
            <a:picLocks noChangeAspect="1"/>
          </p:cNvPicPr>
          <p:nvPr/>
        </p:nvPicPr>
        <p:blipFill>
          <a:blip r:embed="rId12"/>
          <a:stretch>
            <a:fillRect/>
          </a:stretch>
        </p:blipFill>
        <p:spPr>
          <a:xfrm>
            <a:off x="1" y="47346"/>
            <a:ext cx="1953113" cy="1274462"/>
          </a:xfrm>
          <a:prstGeom prst="rect">
            <a:avLst/>
          </a:prstGeom>
        </p:spPr>
      </p:pic>
      <p:sp>
        <p:nvSpPr>
          <p:cNvPr id="9" name="Rectangle 8">
            <a:extLst>
              <a:ext uri="{FF2B5EF4-FFF2-40B4-BE49-F238E27FC236}">
                <a16:creationId xmlns:a16="http://schemas.microsoft.com/office/drawing/2014/main" id="{FAF6C7DD-E06A-4CF4-86DE-43FDC7050BC8}"/>
              </a:ext>
            </a:extLst>
          </p:cNvPr>
          <p:cNvSpPr/>
          <p:nvPr/>
        </p:nvSpPr>
        <p:spPr>
          <a:xfrm>
            <a:off x="2331620" y="249557"/>
            <a:ext cx="2312299" cy="646331"/>
          </a:xfrm>
          <a:prstGeom prst="rect">
            <a:avLst/>
          </a:prstGeom>
        </p:spPr>
        <p:txBody>
          <a:bodyPr wrap="square">
            <a:spAutoFit/>
          </a:bodyPr>
          <a:lstStyle/>
          <a:p>
            <a:r>
              <a:rPr lang="en-GB" b="1" dirty="0">
                <a:solidFill>
                  <a:srgbClr val="222222"/>
                </a:solidFill>
                <a:latin typeface="inherit"/>
              </a:rPr>
              <a:t>Chernobyl nuclear power station disaster</a:t>
            </a:r>
            <a:endParaRPr lang="en-GB" dirty="0"/>
          </a:p>
        </p:txBody>
      </p:sp>
    </p:spTree>
    <p:extLst>
      <p:ext uri="{BB962C8B-B14F-4D97-AF65-F5344CB8AC3E}">
        <p14:creationId xmlns:p14="http://schemas.microsoft.com/office/powerpoint/2010/main" val="2364404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5F8D1F-0606-4B5E-92E0-DE97AA18EA10}"/>
              </a:ext>
            </a:extLst>
          </p:cNvPr>
          <p:cNvSpPr>
            <a:spLocks noGrp="1"/>
          </p:cNvSpPr>
          <p:nvPr>
            <p:ph idx="1"/>
          </p:nvPr>
        </p:nvSpPr>
        <p:spPr>
          <a:xfrm>
            <a:off x="354756" y="0"/>
            <a:ext cx="5915025" cy="6285266"/>
          </a:xfrm>
        </p:spPr>
        <p:txBody>
          <a:bodyPr/>
          <a:lstStyle/>
          <a:p>
            <a:r>
              <a:rPr lang="en-GB" dirty="0"/>
              <a:t>Nuclear power station disaster-Chernobyl </a:t>
            </a:r>
          </a:p>
          <a:p>
            <a:r>
              <a:rPr lang="en-GB" sz="1800" dirty="0"/>
              <a:t>Research what happened to Chernobyl power station</a:t>
            </a:r>
          </a:p>
          <a:p>
            <a:r>
              <a:rPr lang="en-GB" sz="1800" dirty="0"/>
              <a:t>Fill in the news article to explain what happened</a:t>
            </a:r>
          </a:p>
        </p:txBody>
      </p:sp>
      <p:pic>
        <p:nvPicPr>
          <p:cNvPr id="15" name="Picture 14">
            <a:extLst>
              <a:ext uri="{FF2B5EF4-FFF2-40B4-BE49-F238E27FC236}">
                <a16:creationId xmlns:a16="http://schemas.microsoft.com/office/drawing/2014/main" id="{0DCF1762-9050-40F6-9587-7C71CB873AA3}"/>
              </a:ext>
            </a:extLst>
          </p:cNvPr>
          <p:cNvPicPr>
            <a:picLocks noChangeAspect="1"/>
          </p:cNvPicPr>
          <p:nvPr/>
        </p:nvPicPr>
        <p:blipFill>
          <a:blip r:embed="rId2"/>
          <a:stretch>
            <a:fillRect/>
          </a:stretch>
        </p:blipFill>
        <p:spPr>
          <a:xfrm>
            <a:off x="354756" y="1373209"/>
            <a:ext cx="5950265" cy="8505229"/>
          </a:xfrm>
          <a:prstGeom prst="rect">
            <a:avLst/>
          </a:prstGeom>
        </p:spPr>
      </p:pic>
      <p:sp>
        <p:nvSpPr>
          <p:cNvPr id="2" name="TextBox 1">
            <a:extLst>
              <a:ext uri="{FF2B5EF4-FFF2-40B4-BE49-F238E27FC236}">
                <a16:creationId xmlns:a16="http://schemas.microsoft.com/office/drawing/2014/main" id="{70E4663E-2764-4844-9316-A977F9625D82}"/>
              </a:ext>
            </a:extLst>
          </p:cNvPr>
          <p:cNvSpPr txBox="1"/>
          <p:nvPr/>
        </p:nvSpPr>
        <p:spPr>
          <a:xfrm>
            <a:off x="552979" y="3867150"/>
            <a:ext cx="2552171" cy="5632311"/>
          </a:xfrm>
          <a:prstGeom prst="rect">
            <a:avLst/>
          </a:prstGeom>
          <a:solidFill>
            <a:schemeClr val="bg1"/>
          </a:solidFill>
        </p:spPr>
        <p:txBody>
          <a:bodyPr wrap="square" rtlCol="0">
            <a:spAutoFit/>
          </a:bodyPr>
          <a:lstStyle/>
          <a:p>
            <a:r>
              <a:rPr lang="en-GB" dirty="0"/>
              <a:t>Where is Chernobyl power station?</a:t>
            </a:r>
          </a:p>
          <a:p>
            <a:r>
              <a:rPr lang="en-GB" dirty="0"/>
              <a:t>___________________</a:t>
            </a:r>
          </a:p>
          <a:p>
            <a:endParaRPr lang="en-GB" dirty="0"/>
          </a:p>
          <a:p>
            <a:r>
              <a:rPr lang="en-GB" dirty="0"/>
              <a:t>In what year was there a problem with the power station?</a:t>
            </a:r>
          </a:p>
          <a:p>
            <a:r>
              <a:rPr lang="en-GB" dirty="0"/>
              <a:t>_________</a:t>
            </a:r>
          </a:p>
          <a:p>
            <a:endParaRPr lang="en-GB" dirty="0"/>
          </a:p>
          <a:p>
            <a:r>
              <a:rPr lang="en-GB" dirty="0"/>
              <a:t>What happened?</a:t>
            </a:r>
          </a:p>
          <a:p>
            <a:endParaRPr lang="en-GB" dirty="0"/>
          </a:p>
          <a:p>
            <a:r>
              <a:rPr lang="en-GB" dirty="0"/>
              <a:t>____________________________________________________________________________________________________________________________________________________________________________________</a:t>
            </a:r>
          </a:p>
        </p:txBody>
      </p:sp>
      <p:sp>
        <p:nvSpPr>
          <p:cNvPr id="5" name="TextBox 4">
            <a:extLst>
              <a:ext uri="{FF2B5EF4-FFF2-40B4-BE49-F238E27FC236}">
                <a16:creationId xmlns:a16="http://schemas.microsoft.com/office/drawing/2014/main" id="{676EE400-ABBC-466E-88A8-BA0F85CDE38F}"/>
              </a:ext>
            </a:extLst>
          </p:cNvPr>
          <p:cNvSpPr txBox="1"/>
          <p:nvPr/>
        </p:nvSpPr>
        <p:spPr>
          <a:xfrm>
            <a:off x="3429000" y="6608432"/>
            <a:ext cx="2705100" cy="2862322"/>
          </a:xfrm>
          <a:prstGeom prst="rect">
            <a:avLst/>
          </a:prstGeom>
          <a:solidFill>
            <a:schemeClr val="bg1"/>
          </a:solidFill>
        </p:spPr>
        <p:txBody>
          <a:bodyPr wrap="square" rtlCol="0">
            <a:spAutoFit/>
          </a:bodyPr>
          <a:lstStyle/>
          <a:p>
            <a:r>
              <a:rPr lang="en-GB" dirty="0"/>
              <a:t>How many people were killed?</a:t>
            </a:r>
          </a:p>
          <a:p>
            <a:r>
              <a:rPr lang="en-GB" dirty="0"/>
              <a:t>___________________</a:t>
            </a:r>
          </a:p>
          <a:p>
            <a:endParaRPr lang="en-GB" dirty="0"/>
          </a:p>
          <a:p>
            <a:r>
              <a:rPr lang="en-GB" dirty="0"/>
              <a:t>What caused people to die?</a:t>
            </a:r>
          </a:p>
          <a:p>
            <a:r>
              <a:rPr lang="en-GB" dirty="0"/>
              <a:t>________________________________________________________________________________________</a:t>
            </a:r>
          </a:p>
        </p:txBody>
      </p:sp>
      <p:sp>
        <p:nvSpPr>
          <p:cNvPr id="7" name="TextBox 6">
            <a:extLst>
              <a:ext uri="{FF2B5EF4-FFF2-40B4-BE49-F238E27FC236}">
                <a16:creationId xmlns:a16="http://schemas.microsoft.com/office/drawing/2014/main" id="{9640577D-BB34-4BC3-B7B7-1601774D329F}"/>
              </a:ext>
            </a:extLst>
          </p:cNvPr>
          <p:cNvSpPr txBox="1"/>
          <p:nvPr/>
        </p:nvSpPr>
        <p:spPr>
          <a:xfrm>
            <a:off x="3505464" y="3728650"/>
            <a:ext cx="2552171" cy="261610"/>
          </a:xfrm>
          <a:prstGeom prst="rect">
            <a:avLst/>
          </a:prstGeom>
          <a:solidFill>
            <a:schemeClr val="bg1"/>
          </a:solidFill>
        </p:spPr>
        <p:txBody>
          <a:bodyPr wrap="square" rtlCol="0">
            <a:spAutoFit/>
          </a:bodyPr>
          <a:lstStyle/>
          <a:p>
            <a:r>
              <a:rPr lang="en-GB" sz="1050" dirty="0"/>
              <a:t>Draw a diagram of what happened</a:t>
            </a:r>
          </a:p>
        </p:txBody>
      </p:sp>
      <p:sp>
        <p:nvSpPr>
          <p:cNvPr id="8" name="TextBox 7">
            <a:extLst>
              <a:ext uri="{FF2B5EF4-FFF2-40B4-BE49-F238E27FC236}">
                <a16:creationId xmlns:a16="http://schemas.microsoft.com/office/drawing/2014/main" id="{51A7FEF5-445F-4CE1-9B38-8F3A2EA84DBD}"/>
              </a:ext>
            </a:extLst>
          </p:cNvPr>
          <p:cNvSpPr txBox="1"/>
          <p:nvPr/>
        </p:nvSpPr>
        <p:spPr>
          <a:xfrm>
            <a:off x="2152914" y="2567327"/>
            <a:ext cx="3169099" cy="261610"/>
          </a:xfrm>
          <a:prstGeom prst="rect">
            <a:avLst/>
          </a:prstGeom>
          <a:solidFill>
            <a:schemeClr val="bg1"/>
          </a:solidFill>
        </p:spPr>
        <p:txBody>
          <a:bodyPr wrap="square" rtlCol="0">
            <a:spAutoFit/>
          </a:bodyPr>
          <a:lstStyle/>
          <a:p>
            <a:r>
              <a:rPr lang="en-GB" sz="1050" dirty="0"/>
              <a:t>Write a headline to catch the reader’s attention</a:t>
            </a:r>
          </a:p>
        </p:txBody>
      </p:sp>
    </p:spTree>
    <p:extLst>
      <p:ext uri="{BB962C8B-B14F-4D97-AF65-F5344CB8AC3E}">
        <p14:creationId xmlns:p14="http://schemas.microsoft.com/office/powerpoint/2010/main" val="3194275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707F8-3CD7-4E66-9EA9-64D1DB0DACF1}"/>
              </a:ext>
            </a:extLst>
          </p:cNvPr>
          <p:cNvSpPr>
            <a:spLocks noGrp="1"/>
          </p:cNvSpPr>
          <p:nvPr>
            <p:ph type="title"/>
          </p:nvPr>
        </p:nvSpPr>
        <p:spPr>
          <a:xfrm>
            <a:off x="298708" y="190501"/>
            <a:ext cx="5915025" cy="418598"/>
          </a:xfrm>
          <a:solidFill>
            <a:schemeClr val="accent6">
              <a:lumMod val="40000"/>
              <a:lumOff val="60000"/>
            </a:schemeClr>
          </a:solidFill>
          <a:ln>
            <a:solidFill>
              <a:schemeClr val="accent6">
                <a:lumMod val="60000"/>
                <a:lumOff val="40000"/>
              </a:schemeClr>
            </a:solidFill>
          </a:ln>
        </p:spPr>
        <p:txBody>
          <a:bodyPr>
            <a:normAutofit fontScale="90000"/>
          </a:bodyPr>
          <a:lstStyle/>
          <a:p>
            <a:r>
              <a:rPr lang="en-GB" dirty="0"/>
              <a:t>Watch the video</a:t>
            </a:r>
          </a:p>
        </p:txBody>
      </p:sp>
      <p:sp>
        <p:nvSpPr>
          <p:cNvPr id="3" name="Content Placeholder 2">
            <a:extLst>
              <a:ext uri="{FF2B5EF4-FFF2-40B4-BE49-F238E27FC236}">
                <a16:creationId xmlns:a16="http://schemas.microsoft.com/office/drawing/2014/main" id="{F36A68D6-325E-4764-A5D1-7A3FAECD9054}"/>
              </a:ext>
            </a:extLst>
          </p:cNvPr>
          <p:cNvSpPr>
            <a:spLocks noGrp="1"/>
          </p:cNvSpPr>
          <p:nvPr>
            <p:ph idx="1"/>
          </p:nvPr>
        </p:nvSpPr>
        <p:spPr>
          <a:xfrm>
            <a:off x="147638" y="1810367"/>
            <a:ext cx="6559292" cy="5009533"/>
          </a:xfrm>
        </p:spPr>
        <p:txBody>
          <a:bodyPr>
            <a:normAutofit/>
          </a:bodyPr>
          <a:lstStyle/>
          <a:p>
            <a:r>
              <a:rPr lang="en-GB" sz="1600" b="1" dirty="0">
                <a:solidFill>
                  <a:srgbClr val="0070C0"/>
                </a:solidFill>
              </a:rPr>
              <a:t>It sounds like a pretty smelly source of light!</a:t>
            </a:r>
          </a:p>
          <a:p>
            <a:r>
              <a:rPr lang="en-GB" sz="1600" dirty="0"/>
              <a:t>But one man in Worcestershire has invented a special gas-lit street lamp that uses dog poo as fuel.</a:t>
            </a:r>
          </a:p>
          <a:p>
            <a:r>
              <a:rPr lang="en-GB" sz="1600" b="1" dirty="0"/>
              <a:t>Brian Harper </a:t>
            </a:r>
            <a:r>
              <a:rPr lang="en-GB" sz="1600" dirty="0"/>
              <a:t>made a special machine where people simply put their dog waste in to power the lamp!</a:t>
            </a:r>
          </a:p>
          <a:p>
            <a:r>
              <a:rPr lang="en-GB" sz="1600" b="1" dirty="0">
                <a:solidFill>
                  <a:srgbClr val="0070C0"/>
                </a:solidFill>
              </a:rPr>
              <a:t>So how does it work?</a:t>
            </a:r>
          </a:p>
          <a:p>
            <a:r>
              <a:rPr lang="en-GB" sz="1600" dirty="0"/>
              <a:t>Once put into the lamp, the </a:t>
            </a:r>
            <a:r>
              <a:rPr lang="en-GB" sz="1600" b="1" dirty="0"/>
              <a:t>dog waste is broken down by microbes, producing methane</a:t>
            </a:r>
            <a:r>
              <a:rPr lang="en-GB" sz="1600" dirty="0"/>
              <a:t> which fuels the light. Brian says that ten small bags of poo could keep the light going for two hours each evening.</a:t>
            </a:r>
          </a:p>
          <a:p>
            <a:r>
              <a:rPr lang="en-GB" sz="1600" dirty="0"/>
              <a:t>It's the first dog-poo powered street lamp in the UK, and it also produces fertiliser!</a:t>
            </a:r>
          </a:p>
          <a:p>
            <a:r>
              <a:rPr lang="en-GB" sz="1600" dirty="0"/>
              <a:t>In many countries around the world, including Mongolia and Pakistan, animal dung is sometimes burned on fires to produce heat.</a:t>
            </a:r>
          </a:p>
        </p:txBody>
      </p:sp>
      <p:sp>
        <p:nvSpPr>
          <p:cNvPr id="4" name="Rectangle 3">
            <a:extLst>
              <a:ext uri="{FF2B5EF4-FFF2-40B4-BE49-F238E27FC236}">
                <a16:creationId xmlns:a16="http://schemas.microsoft.com/office/drawing/2014/main" id="{A1167232-6DD9-4E6C-9B70-80DBD61C4FF7}"/>
              </a:ext>
            </a:extLst>
          </p:cNvPr>
          <p:cNvSpPr/>
          <p:nvPr/>
        </p:nvSpPr>
        <p:spPr>
          <a:xfrm>
            <a:off x="298708" y="799598"/>
            <a:ext cx="6559292" cy="646331"/>
          </a:xfrm>
          <a:prstGeom prst="rect">
            <a:avLst/>
          </a:prstGeom>
        </p:spPr>
        <p:txBody>
          <a:bodyPr wrap="square">
            <a:spAutoFit/>
          </a:bodyPr>
          <a:lstStyle/>
          <a:p>
            <a:r>
              <a:rPr lang="en-GB" dirty="0">
                <a:hlinkClick r:id="rId2"/>
              </a:rPr>
              <a:t>https://www.bbc.co.uk/newsround/42542894</a:t>
            </a:r>
            <a:endParaRPr lang="en-GB" dirty="0"/>
          </a:p>
          <a:p>
            <a:endParaRPr lang="en-GB" dirty="0"/>
          </a:p>
        </p:txBody>
      </p:sp>
      <p:sp>
        <p:nvSpPr>
          <p:cNvPr id="5" name="Rectangle 4">
            <a:extLst>
              <a:ext uri="{FF2B5EF4-FFF2-40B4-BE49-F238E27FC236}">
                <a16:creationId xmlns:a16="http://schemas.microsoft.com/office/drawing/2014/main" id="{C273A910-60BD-4660-98D8-EE2616FD5205}"/>
              </a:ext>
            </a:extLst>
          </p:cNvPr>
          <p:cNvSpPr/>
          <p:nvPr/>
        </p:nvSpPr>
        <p:spPr>
          <a:xfrm>
            <a:off x="147638" y="1284457"/>
            <a:ext cx="4443412" cy="369332"/>
          </a:xfrm>
          <a:prstGeom prst="rect">
            <a:avLst/>
          </a:prstGeom>
        </p:spPr>
        <p:txBody>
          <a:bodyPr wrap="square">
            <a:spAutoFit/>
          </a:bodyPr>
          <a:lstStyle/>
          <a:p>
            <a:pPr fontAlgn="t"/>
            <a:r>
              <a:rPr lang="en-GB" b="1" dirty="0">
                <a:solidFill>
                  <a:srgbClr val="0070C0"/>
                </a:solidFill>
                <a:latin typeface="ReithSans"/>
              </a:rPr>
              <a:t>Could poo-power light your street?</a:t>
            </a:r>
            <a:endParaRPr lang="en-GB" b="1" i="0" dirty="0">
              <a:solidFill>
                <a:srgbClr val="0070C0"/>
              </a:solidFill>
              <a:effectLst/>
              <a:latin typeface="ReithSans"/>
            </a:endParaRPr>
          </a:p>
        </p:txBody>
      </p:sp>
      <p:sp>
        <p:nvSpPr>
          <p:cNvPr id="7" name="TextBox 6">
            <a:extLst>
              <a:ext uri="{FF2B5EF4-FFF2-40B4-BE49-F238E27FC236}">
                <a16:creationId xmlns:a16="http://schemas.microsoft.com/office/drawing/2014/main" id="{33539CB1-3E61-4371-B8CE-9765A365293E}"/>
              </a:ext>
            </a:extLst>
          </p:cNvPr>
          <p:cNvSpPr txBox="1"/>
          <p:nvPr/>
        </p:nvSpPr>
        <p:spPr>
          <a:xfrm>
            <a:off x="223173" y="6109270"/>
            <a:ext cx="6408222" cy="2862322"/>
          </a:xfrm>
          <a:prstGeom prst="rect">
            <a:avLst/>
          </a:prstGeom>
          <a:noFill/>
          <a:ln>
            <a:solidFill>
              <a:srgbClr val="00B050"/>
            </a:solidFill>
          </a:ln>
        </p:spPr>
        <p:txBody>
          <a:bodyPr wrap="square" rtlCol="0">
            <a:spAutoFit/>
          </a:bodyPr>
          <a:lstStyle/>
          <a:p>
            <a:r>
              <a:rPr lang="en-GB" dirty="0"/>
              <a:t>Who invented a special gas-lit street lamp?</a:t>
            </a:r>
          </a:p>
          <a:p>
            <a:endParaRPr lang="en-GB" dirty="0"/>
          </a:p>
          <a:p>
            <a:endParaRPr lang="en-GB" dirty="0"/>
          </a:p>
          <a:p>
            <a:r>
              <a:rPr lang="en-GB" dirty="0"/>
              <a:t>How does the poo powered street lamp work?</a:t>
            </a:r>
          </a:p>
          <a:p>
            <a:endParaRPr lang="en-GB" dirty="0"/>
          </a:p>
          <a:p>
            <a:endParaRPr lang="en-GB" dirty="0"/>
          </a:p>
          <a:p>
            <a:r>
              <a:rPr lang="en-GB" dirty="0"/>
              <a:t>Which other countries use animal poo (dung) </a:t>
            </a:r>
          </a:p>
          <a:p>
            <a:endParaRPr lang="en-GB" dirty="0"/>
          </a:p>
          <a:p>
            <a:endParaRPr lang="en-GB" dirty="0"/>
          </a:p>
          <a:p>
            <a:endParaRPr lang="en-GB" dirty="0"/>
          </a:p>
        </p:txBody>
      </p:sp>
      <p:pic>
        <p:nvPicPr>
          <p:cNvPr id="8" name="Picture 7">
            <a:extLst>
              <a:ext uri="{FF2B5EF4-FFF2-40B4-BE49-F238E27FC236}">
                <a16:creationId xmlns:a16="http://schemas.microsoft.com/office/drawing/2014/main" id="{1F3B76B8-5E27-4E56-8674-F89538EA81A1}"/>
              </a:ext>
            </a:extLst>
          </p:cNvPr>
          <p:cNvPicPr>
            <a:picLocks noChangeAspect="1"/>
          </p:cNvPicPr>
          <p:nvPr/>
        </p:nvPicPr>
        <p:blipFill rotWithShape="1">
          <a:blip r:embed="rId3"/>
          <a:srcRect l="23889" t="31719" r="28611" b="18874"/>
          <a:stretch/>
        </p:blipFill>
        <p:spPr>
          <a:xfrm>
            <a:off x="4761170" y="761499"/>
            <a:ext cx="2084645" cy="1219091"/>
          </a:xfrm>
          <a:prstGeom prst="rect">
            <a:avLst/>
          </a:prstGeom>
        </p:spPr>
      </p:pic>
    </p:spTree>
    <p:extLst>
      <p:ext uri="{BB962C8B-B14F-4D97-AF65-F5344CB8AC3E}">
        <p14:creationId xmlns:p14="http://schemas.microsoft.com/office/powerpoint/2010/main" val="469820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D25EAD-E1DE-4558-B42F-46B06A64604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6AC4BBC-40FB-4BF8-A128-969C9FE7BAB4}"/>
              </a:ext>
            </a:extLst>
          </p:cNvPr>
          <p:cNvPicPr>
            <a:picLocks noChangeAspect="1"/>
          </p:cNvPicPr>
          <p:nvPr/>
        </p:nvPicPr>
        <p:blipFill rotWithShape="1">
          <a:blip r:embed="rId2"/>
          <a:srcRect l="9356" t="5136" r="6875"/>
          <a:stretch/>
        </p:blipFill>
        <p:spPr>
          <a:xfrm>
            <a:off x="0" y="1518961"/>
            <a:ext cx="6569242" cy="6005967"/>
          </a:xfrm>
          <a:prstGeom prst="rect">
            <a:avLst/>
          </a:prstGeom>
        </p:spPr>
      </p:pic>
      <p:sp>
        <p:nvSpPr>
          <p:cNvPr id="6" name="TextBox 5">
            <a:extLst>
              <a:ext uri="{FF2B5EF4-FFF2-40B4-BE49-F238E27FC236}">
                <a16:creationId xmlns:a16="http://schemas.microsoft.com/office/drawing/2014/main" id="{E7B230F1-20C5-4CCD-AEE3-9ADBE14BA691}"/>
              </a:ext>
            </a:extLst>
          </p:cNvPr>
          <p:cNvSpPr txBox="1"/>
          <p:nvPr/>
        </p:nvSpPr>
        <p:spPr>
          <a:xfrm>
            <a:off x="1120602" y="277494"/>
            <a:ext cx="5265911" cy="1200329"/>
          </a:xfrm>
          <a:prstGeom prst="rect">
            <a:avLst/>
          </a:prstGeom>
          <a:noFill/>
        </p:spPr>
        <p:txBody>
          <a:bodyPr wrap="square" rtlCol="0">
            <a:spAutoFit/>
          </a:bodyPr>
          <a:lstStyle/>
          <a:p>
            <a:r>
              <a:rPr lang="en-GB" sz="3600" dirty="0"/>
              <a:t>Renewable and non renewable energy</a:t>
            </a:r>
          </a:p>
        </p:txBody>
      </p:sp>
    </p:spTree>
    <p:extLst>
      <p:ext uri="{BB962C8B-B14F-4D97-AF65-F5344CB8AC3E}">
        <p14:creationId xmlns:p14="http://schemas.microsoft.com/office/powerpoint/2010/main" val="3122317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E812E31-4DCD-4A2A-AAFC-7C73464E40AE}"/>
</file>

<file path=customXml/itemProps2.xml><?xml version="1.0" encoding="utf-8"?>
<ds:datastoreItem xmlns:ds="http://schemas.openxmlformats.org/officeDocument/2006/customXml" ds:itemID="{E26CE952-97B8-4868-863F-5585F2761C53}"/>
</file>

<file path=customXml/itemProps3.xml><?xml version="1.0" encoding="utf-8"?>
<ds:datastoreItem xmlns:ds="http://schemas.openxmlformats.org/officeDocument/2006/customXml" ds:itemID="{0350574A-6200-4485-AF4D-1CDEEDF0E648}"/>
</file>

<file path=docProps/app.xml><?xml version="1.0" encoding="utf-8"?>
<Properties xmlns="http://schemas.openxmlformats.org/officeDocument/2006/extended-properties" xmlns:vt="http://schemas.openxmlformats.org/officeDocument/2006/docPropsVTypes">
  <Template>Office Theme</Template>
  <TotalTime>1052</TotalTime>
  <Words>1173</Words>
  <Application>Microsoft Office PowerPoint</Application>
  <PresentationFormat>A4 Paper (210x297 mm)</PresentationFormat>
  <Paragraphs>147</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Bahnschrift SemiBold</vt:lpstr>
      <vt:lpstr>Calibri</vt:lpstr>
      <vt:lpstr>Calibri Light</vt:lpstr>
      <vt:lpstr>Comic Sans MS</vt:lpstr>
      <vt:lpstr>Helvetica Neue</vt:lpstr>
      <vt:lpstr>inherit</vt:lpstr>
      <vt:lpstr>ReithSans</vt:lpstr>
      <vt:lpstr>Office Theme</vt:lpstr>
      <vt:lpstr>PowerPoint Presentation</vt:lpstr>
      <vt:lpstr>PowerPoint Presentation</vt:lpstr>
      <vt:lpstr>PowerPoint Presentation</vt:lpstr>
      <vt:lpstr>PowerPoint Presentation</vt:lpstr>
      <vt:lpstr>Scientific advice to the government</vt:lpstr>
      <vt:lpstr>PowerPoint Presentation</vt:lpstr>
      <vt:lpstr>PowerPoint Presentation</vt:lpstr>
      <vt:lpstr>PowerPoint Presentation</vt:lpstr>
      <vt:lpstr>PowerPoint Presentation</vt:lpstr>
      <vt:lpstr>PowerPoint Presentation</vt:lpstr>
      <vt:lpstr>Watch the video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87</cp:revision>
  <cp:lastPrinted>2021-01-12T14:35:22Z</cp:lastPrinted>
  <dcterms:created xsi:type="dcterms:W3CDTF">2020-12-29T11:22:28Z</dcterms:created>
  <dcterms:modified xsi:type="dcterms:W3CDTF">2021-01-22T13:31:32Z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