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6" r:id="rId2"/>
    <p:sldId id="325" r:id="rId3"/>
    <p:sldId id="322" r:id="rId4"/>
    <p:sldId id="319" r:id="rId5"/>
    <p:sldId id="321" r:id="rId6"/>
    <p:sldId id="320" r:id="rId7"/>
    <p:sldId id="293" r:id="rId8"/>
    <p:sldId id="323" r:id="rId9"/>
    <p:sldId id="324" r:id="rId10"/>
    <p:sldId id="317" r:id="rId11"/>
    <p:sldId id="318" r:id="rId1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23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0963F49-6E20-4F44-B65E-2FFEEA421036}"/>
              </a:ext>
            </a:extLst>
          </p:cNvPr>
          <p:cNvSpPr txBox="1"/>
          <p:nvPr/>
        </p:nvSpPr>
        <p:spPr>
          <a:xfrm>
            <a:off x="117888" y="522310"/>
            <a:ext cx="6724650" cy="73866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400" b="1" dirty="0"/>
              <a:t>Use Seneca learning online with the code:  ow0q7tt10a</a:t>
            </a:r>
          </a:p>
          <a:p>
            <a:r>
              <a:rPr lang="en-GB" sz="1400" b="1" dirty="0"/>
              <a:t>Or have a look at BBC bitesize, follow the link below</a:t>
            </a:r>
          </a:p>
          <a:p>
            <a:r>
              <a:rPr lang="en-GB" sz="1400" b="1" dirty="0"/>
              <a:t>https://www.bbc.co.uk/bitesize/guides/zttrd2p/revision/1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232F18-B759-4096-8EA8-844F4FF0AC35}"/>
              </a:ext>
            </a:extLst>
          </p:cNvPr>
          <p:cNvSpPr/>
          <p:nvPr/>
        </p:nvSpPr>
        <p:spPr>
          <a:xfrm>
            <a:off x="406021" y="-48886"/>
            <a:ext cx="61484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Science: calculating power and the national grid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9515D-E4C6-44E3-ADB1-E65CAA665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404" y="1313189"/>
            <a:ext cx="1477134" cy="102177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52B93F-18E2-49B6-A926-413AFA7C059B}"/>
              </a:ext>
            </a:extLst>
          </p:cNvPr>
          <p:cNvSpPr/>
          <p:nvPr/>
        </p:nvSpPr>
        <p:spPr>
          <a:xfrm>
            <a:off x="0" y="1047435"/>
            <a:ext cx="18771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Recap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84C923-BC42-4AC8-A338-37AFBAB7268E}"/>
              </a:ext>
            </a:extLst>
          </p:cNvPr>
          <p:cNvSpPr txBox="1"/>
          <p:nvPr/>
        </p:nvSpPr>
        <p:spPr>
          <a:xfrm>
            <a:off x="89151" y="1981075"/>
            <a:ext cx="5016249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Name 3 renewable energy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If a circuit has high resistance, what does this mean?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type of materials conduct electricity?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endParaRPr lang="en-GB" sz="16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1105021-0DE6-49A5-8CB5-AFA9B49EF0B8}"/>
              </a:ext>
            </a:extLst>
          </p:cNvPr>
          <p:cNvSpPr/>
          <p:nvPr/>
        </p:nvSpPr>
        <p:spPr>
          <a:xfrm>
            <a:off x="117888" y="4641235"/>
            <a:ext cx="634006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Name the circuit 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913130-816F-40F2-BA8F-DA5DD8D1E7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1622"/>
          <a:stretch/>
        </p:blipFill>
        <p:spPr>
          <a:xfrm>
            <a:off x="560583" y="5190102"/>
            <a:ext cx="5736833" cy="366846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5006DB8-8829-4DCB-B45D-249AF738AA88}"/>
              </a:ext>
            </a:extLst>
          </p:cNvPr>
          <p:cNvSpPr/>
          <p:nvPr/>
        </p:nvSpPr>
        <p:spPr>
          <a:xfrm>
            <a:off x="4514849" y="6033414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9DA747F-F1F5-4F47-95BB-00D7314BC697}"/>
              </a:ext>
            </a:extLst>
          </p:cNvPr>
          <p:cNvSpPr/>
          <p:nvPr/>
        </p:nvSpPr>
        <p:spPr>
          <a:xfrm>
            <a:off x="2537715" y="6033414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899C770-D7EA-48A3-A6D1-29BE572EE486}"/>
              </a:ext>
            </a:extLst>
          </p:cNvPr>
          <p:cNvSpPr/>
          <p:nvPr/>
        </p:nvSpPr>
        <p:spPr>
          <a:xfrm>
            <a:off x="560583" y="6033414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BED115-4226-44D3-8FE4-0878F88476D8}"/>
              </a:ext>
            </a:extLst>
          </p:cNvPr>
          <p:cNvSpPr/>
          <p:nvPr/>
        </p:nvSpPr>
        <p:spPr>
          <a:xfrm>
            <a:off x="556515" y="7132170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576617A-1F31-44EA-8C0D-4F07A1C49CB8}"/>
              </a:ext>
            </a:extLst>
          </p:cNvPr>
          <p:cNvSpPr/>
          <p:nvPr/>
        </p:nvSpPr>
        <p:spPr>
          <a:xfrm>
            <a:off x="2535681" y="7172216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AB4B0A-BB1A-4499-B2A9-839BB605C366}"/>
              </a:ext>
            </a:extLst>
          </p:cNvPr>
          <p:cNvSpPr/>
          <p:nvPr/>
        </p:nvSpPr>
        <p:spPr>
          <a:xfrm>
            <a:off x="4613149" y="7228954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2F49F26-148F-4005-954E-DC095EAF95EE}"/>
              </a:ext>
            </a:extLst>
          </p:cNvPr>
          <p:cNvSpPr/>
          <p:nvPr/>
        </p:nvSpPr>
        <p:spPr>
          <a:xfrm>
            <a:off x="753114" y="8403910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5AD58F5-1683-4094-A4D6-F04DB1CB2138}"/>
              </a:ext>
            </a:extLst>
          </p:cNvPr>
          <p:cNvSpPr/>
          <p:nvPr/>
        </p:nvSpPr>
        <p:spPr>
          <a:xfrm>
            <a:off x="2781300" y="8403910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506CEBF-8AA7-4981-B8C2-F4F0553AFFF2}"/>
              </a:ext>
            </a:extLst>
          </p:cNvPr>
          <p:cNvSpPr/>
          <p:nvPr/>
        </p:nvSpPr>
        <p:spPr>
          <a:xfrm>
            <a:off x="4760468" y="8403910"/>
            <a:ext cx="1782567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2321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C3228-BDD1-44CA-9BB8-00AC5DBF5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0FD8FB4-C477-4662-9DA2-A015D20B6B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5540187"/>
              </p:ext>
            </p:extLst>
          </p:nvPr>
        </p:nvGraphicFramePr>
        <p:xfrm>
          <a:off x="190500" y="527405"/>
          <a:ext cx="6386514" cy="7622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4106862756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367666745"/>
                    </a:ext>
                  </a:extLst>
                </a:gridCol>
                <a:gridCol w="2500314">
                  <a:extLst>
                    <a:ext uri="{9D8B030D-6E8A-4147-A177-3AD203B41FA5}">
                      <a16:colId xmlns:a16="http://schemas.microsoft.com/office/drawing/2014/main" val="4161813053"/>
                    </a:ext>
                  </a:extLst>
                </a:gridCol>
              </a:tblGrid>
              <a:tr h="84419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Diagram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Is it a circuit? Will it work?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Draw a diagram ((using correct symbols) to make the circuit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6961958"/>
                  </a:ext>
                </a:extLst>
              </a:tr>
              <a:tr h="1355628"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674008"/>
                  </a:ext>
                </a:extLst>
              </a:tr>
              <a:tr h="1355628">
                <a:tc>
                  <a:txBody>
                    <a:bodyPr/>
                    <a:lstStyle/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476829"/>
                  </a:ext>
                </a:extLst>
              </a:tr>
              <a:tr h="1355628"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734912"/>
                  </a:ext>
                </a:extLst>
              </a:tr>
              <a:tr h="1355628"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3471998"/>
                  </a:ext>
                </a:extLst>
              </a:tr>
              <a:tr h="1355628">
                <a:tc>
                  <a:txBody>
                    <a:bodyPr/>
                    <a:lstStyle/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6416927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7628F8A-3424-4E63-B8E2-7134A29E95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35178" r="29028" b="25791"/>
          <a:stretch/>
        </p:blipFill>
        <p:spPr>
          <a:xfrm>
            <a:off x="280987" y="1669519"/>
            <a:ext cx="2195514" cy="7725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8C168B-7570-4175-899F-86ABC6580C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75" t="37384" r="26667" b="11956"/>
          <a:stretch/>
        </p:blipFill>
        <p:spPr>
          <a:xfrm>
            <a:off x="514351" y="3105150"/>
            <a:ext cx="1866900" cy="800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C04AAE-0D6C-4FCA-B09C-7C651ACDDB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501" t="29743" r="28611" b="20599"/>
          <a:stretch/>
        </p:blipFill>
        <p:spPr>
          <a:xfrm>
            <a:off x="340218" y="4233005"/>
            <a:ext cx="2151607" cy="940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F56252-CC34-42F6-9744-85A691B415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000" t="27273" r="27500" b="13439"/>
          <a:stretch/>
        </p:blipFill>
        <p:spPr>
          <a:xfrm>
            <a:off x="659131" y="5696148"/>
            <a:ext cx="1577339" cy="914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694A63-45BB-4BB7-851E-B9A72ADCC6A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750" t="26779" r="28055" b="16403"/>
          <a:stretch/>
        </p:blipFill>
        <p:spPr>
          <a:xfrm>
            <a:off x="514351" y="6895907"/>
            <a:ext cx="1977474" cy="108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17D49-A901-44DF-90F0-546F0E82D0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76FD67-2B1C-4317-B871-2CF1B90137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44" t="13925" r="38905" b="35812"/>
          <a:stretch/>
        </p:blipFill>
        <p:spPr>
          <a:xfrm>
            <a:off x="0" y="692246"/>
            <a:ext cx="6386512" cy="36130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0537B8-9ADA-4B9F-A727-A50451F969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25" t="30365" r="40753" b="22013"/>
          <a:stretch/>
        </p:blipFill>
        <p:spPr>
          <a:xfrm>
            <a:off x="0" y="4305334"/>
            <a:ext cx="6182436" cy="3289373"/>
          </a:xfrm>
          <a:prstGeom prst="rect">
            <a:avLst/>
          </a:prstGeom>
        </p:spPr>
      </p:pic>
      <p:pic>
        <p:nvPicPr>
          <p:cNvPr id="6" name="Picture 2" descr="UK 3-pin Plug">
            <a:extLst>
              <a:ext uri="{FF2B5EF4-FFF2-40B4-BE49-F238E27FC236}">
                <a16:creationId xmlns:a16="http://schemas.microsoft.com/office/drawing/2014/main" id="{D409950E-686A-44E2-AF80-11A97BA34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140" y="7750713"/>
            <a:ext cx="2567805" cy="217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4C4CA2C-B519-40DF-8EF9-5E23A3050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230" y="-168631"/>
            <a:ext cx="5915025" cy="946553"/>
          </a:xfrm>
        </p:spPr>
        <p:txBody>
          <a:bodyPr/>
          <a:lstStyle/>
          <a:p>
            <a:r>
              <a:rPr lang="en-GB" dirty="0"/>
              <a:t>Electricity in the house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9BA1C9-987B-4E9B-874F-D26236D65DE5}"/>
              </a:ext>
            </a:extLst>
          </p:cNvPr>
          <p:cNvSpPr txBox="1"/>
          <p:nvPr/>
        </p:nvSpPr>
        <p:spPr>
          <a:xfrm>
            <a:off x="158230" y="8024884"/>
            <a:ext cx="2407549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In the UK mains electricity is 230V</a:t>
            </a:r>
          </a:p>
        </p:txBody>
      </p:sp>
    </p:spTree>
    <p:extLst>
      <p:ext uri="{BB962C8B-B14F-4D97-AF65-F5344CB8AC3E}">
        <p14:creationId xmlns:p14="http://schemas.microsoft.com/office/powerpoint/2010/main" val="722318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A4379B-2141-4F38-A1AF-224CA2468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589" y="5595582"/>
            <a:ext cx="5915025" cy="3790722"/>
          </a:xfrm>
        </p:spPr>
        <p:txBody>
          <a:bodyPr/>
          <a:lstStyle/>
          <a:p>
            <a:r>
              <a:rPr lang="en-GB" dirty="0"/>
              <a:t>Example: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D8871B-B7B8-4AF6-BBC6-21ED7CFDFC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822"/>
          <a:stretch/>
        </p:blipFill>
        <p:spPr>
          <a:xfrm>
            <a:off x="0" y="-103112"/>
            <a:ext cx="4895850" cy="39834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662D09-922E-4E70-9BF5-ED34D21CBB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78" t="20297" r="25373" b="50000"/>
          <a:stretch/>
        </p:blipFill>
        <p:spPr>
          <a:xfrm>
            <a:off x="0" y="3870503"/>
            <a:ext cx="6471811" cy="21551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E18767-E2AA-4630-9A98-302647C88A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079" t="24544" r="25771" b="22715"/>
          <a:stretch/>
        </p:blipFill>
        <p:spPr>
          <a:xfrm>
            <a:off x="157589" y="6066980"/>
            <a:ext cx="6411157" cy="37907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53E576-B64C-46EF-966E-0441FD6110AC}"/>
              </a:ext>
            </a:extLst>
          </p:cNvPr>
          <p:cNvSpPr txBox="1"/>
          <p:nvPr/>
        </p:nvSpPr>
        <p:spPr>
          <a:xfrm>
            <a:off x="3289109" y="3179928"/>
            <a:ext cx="318270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Sometimes called potential difference</a:t>
            </a:r>
          </a:p>
        </p:txBody>
      </p:sp>
    </p:spTree>
    <p:extLst>
      <p:ext uri="{BB962C8B-B14F-4D97-AF65-F5344CB8AC3E}">
        <p14:creationId xmlns:p14="http://schemas.microsoft.com/office/powerpoint/2010/main" val="498541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9256C-7905-4608-8258-FC9C76A0B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77" y="0"/>
            <a:ext cx="5915025" cy="782780"/>
          </a:xfrm>
        </p:spPr>
        <p:txBody>
          <a:bodyPr/>
          <a:lstStyle/>
          <a:p>
            <a:r>
              <a:rPr lang="en-GB" dirty="0"/>
              <a:t>Efficiency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23C4F-5856-4AA1-B751-FF35AC0F42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22" t="22332" r="26250" b="16403"/>
          <a:stretch/>
        </p:blipFill>
        <p:spPr>
          <a:xfrm>
            <a:off x="238124" y="4883624"/>
            <a:ext cx="6497123" cy="456455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D10C047-6F75-4E93-B13A-9313DC575514}"/>
              </a:ext>
            </a:extLst>
          </p:cNvPr>
          <p:cNvSpPr/>
          <p:nvPr/>
        </p:nvSpPr>
        <p:spPr>
          <a:xfrm>
            <a:off x="208476" y="561522"/>
            <a:ext cx="65267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31F20"/>
                </a:solidFill>
                <a:latin typeface="ReithSans"/>
              </a:rPr>
              <a:t>Devices are designed to waste as little energy as possible. This means that as much of the input energy as possible should be transferred into useful energy stores.</a:t>
            </a:r>
          </a:p>
          <a:p>
            <a:r>
              <a:rPr lang="en-GB" dirty="0">
                <a:solidFill>
                  <a:srgbClr val="231F20"/>
                </a:solidFill>
                <a:latin typeface="ReithSans"/>
              </a:rPr>
              <a:t>How good a device is at transferring energy input to useful energy output is called </a:t>
            </a:r>
            <a:r>
              <a:rPr lang="en-GB" b="1" dirty="0">
                <a:solidFill>
                  <a:srgbClr val="231F20"/>
                </a:solidFill>
                <a:latin typeface="ReithSans"/>
              </a:rPr>
              <a:t>efficiency</a:t>
            </a:r>
            <a:r>
              <a:rPr lang="en-GB" dirty="0">
                <a:solidFill>
                  <a:srgbClr val="231F20"/>
                </a:solidFill>
                <a:latin typeface="ReithSans"/>
              </a:rPr>
              <a:t>.</a:t>
            </a:r>
            <a:endParaRPr lang="en-GB" b="0" i="0" dirty="0">
              <a:solidFill>
                <a:srgbClr val="231F20"/>
              </a:solidFill>
              <a:effectLst/>
              <a:latin typeface="ReithSan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35EAAA-04C4-4D91-B747-8C3D14CE3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216" y="2076337"/>
            <a:ext cx="3959238" cy="22769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27338D-7932-4373-B1A3-2BAC693C10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320" t="10222" r="20033" b="54382"/>
          <a:stretch/>
        </p:blipFill>
        <p:spPr>
          <a:xfrm>
            <a:off x="128910" y="2320576"/>
            <a:ext cx="3130337" cy="20326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CFDA45-7786-4843-807F-3C958126E8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0044" y="3132704"/>
            <a:ext cx="721587" cy="12205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7CBF5F-FE01-42C4-977A-D6E7484C71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0381" y="3336918"/>
            <a:ext cx="1113063" cy="11130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5BA59F-DD0F-44F0-8ED8-10EC4918691B}"/>
              </a:ext>
            </a:extLst>
          </p:cNvPr>
          <p:cNvSpPr txBox="1"/>
          <p:nvPr/>
        </p:nvSpPr>
        <p:spPr>
          <a:xfrm>
            <a:off x="0" y="3041964"/>
            <a:ext cx="1241972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Older light bulbs were not very efficient. </a:t>
            </a:r>
          </a:p>
          <a:p>
            <a:r>
              <a:rPr lang="en-GB" sz="1200" dirty="0"/>
              <a:t>-90J of energy turned into heat (wasted) </a:t>
            </a:r>
          </a:p>
          <a:p>
            <a:r>
              <a:rPr lang="en-GB" sz="1200" dirty="0"/>
              <a:t>-10J into light (useful).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2BA448-C660-47A3-B523-03B46A24DE8A}"/>
              </a:ext>
            </a:extLst>
          </p:cNvPr>
          <p:cNvSpPr txBox="1"/>
          <p:nvPr/>
        </p:nvSpPr>
        <p:spPr>
          <a:xfrm>
            <a:off x="3117860" y="3313964"/>
            <a:ext cx="139117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Energy saving light bulbs are more efficient</a:t>
            </a:r>
          </a:p>
          <a:p>
            <a:r>
              <a:rPr lang="en-GB" sz="1200" dirty="0"/>
              <a:t>-25J of energy turned into heat (wasted) </a:t>
            </a:r>
          </a:p>
          <a:p>
            <a:r>
              <a:rPr lang="en-GB" sz="1200" dirty="0"/>
              <a:t>-75J into light (useful).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36D2B4-95AF-4B60-A3BB-B93D350209EB}"/>
              </a:ext>
            </a:extLst>
          </p:cNvPr>
          <p:cNvSpPr txBox="1"/>
          <p:nvPr/>
        </p:nvSpPr>
        <p:spPr>
          <a:xfrm>
            <a:off x="5866646" y="3177964"/>
            <a:ext cx="92201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More energy converted into light so more efficient</a:t>
            </a:r>
          </a:p>
        </p:txBody>
      </p:sp>
    </p:spTree>
    <p:extLst>
      <p:ext uri="{BB962C8B-B14F-4D97-AF65-F5344CB8AC3E}">
        <p14:creationId xmlns:p14="http://schemas.microsoft.com/office/powerpoint/2010/main" val="19429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F75D8-C800-4ADB-A9EC-459F4CA3F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3" y="-182083"/>
            <a:ext cx="5915025" cy="810076"/>
          </a:xfrm>
        </p:spPr>
        <p:txBody>
          <a:bodyPr/>
          <a:lstStyle/>
          <a:p>
            <a:r>
              <a:rPr lang="en-GB" dirty="0"/>
              <a:t>The national grid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FF77E71-E3C2-428D-B100-71DB4F71B577}"/>
              </a:ext>
            </a:extLst>
          </p:cNvPr>
          <p:cNvSpPr txBox="1">
            <a:spLocks/>
          </p:cNvSpPr>
          <p:nvPr/>
        </p:nvSpPr>
        <p:spPr>
          <a:xfrm>
            <a:off x="352941" y="931668"/>
            <a:ext cx="1525521" cy="8100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Can you break the code?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EBEC25-0D45-4AEB-AF46-BD9DF8A72262}"/>
              </a:ext>
            </a:extLst>
          </p:cNvPr>
          <p:cNvSpPr>
            <a:spLocks noGrp="1" noChangeArrowheads="1"/>
          </p:cNvSpPr>
          <p:nvPr/>
        </p:nvSpPr>
        <p:spPr>
          <a:xfrm>
            <a:off x="1783138" y="398848"/>
            <a:ext cx="2520058" cy="252028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eaLnBrk="1" hangingPunct="1">
              <a:buFontTx/>
              <a:buNone/>
            </a:pPr>
            <a:r>
              <a:rPr lang="en-US" sz="2400" dirty="0">
                <a:latin typeface="Wingdings" pitchFamily="2" charset="2"/>
              </a:rPr>
              <a:t>electricity </a:t>
            </a:r>
          </a:p>
          <a:p>
            <a:pPr marL="533400" indent="-533400" eaLnBrk="1" hangingPunct="1">
              <a:buFontTx/>
              <a:buNone/>
            </a:pPr>
            <a:r>
              <a:rPr lang="en-US" sz="2400" dirty="0">
                <a:latin typeface="Wingdings" pitchFamily="2" charset="2"/>
              </a:rPr>
              <a:t>is generated in a power station and transported around the </a:t>
            </a:r>
            <a:r>
              <a:rPr lang="en-US" sz="2400" dirty="0" err="1">
                <a:latin typeface="Wingdings" pitchFamily="2" charset="2"/>
              </a:rPr>
              <a:t>uk</a:t>
            </a:r>
            <a:r>
              <a:rPr lang="en-US" sz="2400" dirty="0">
                <a:latin typeface="Wingdings" pitchFamily="2" charset="2"/>
              </a:rPr>
              <a:t> by the </a:t>
            </a:r>
          </a:p>
          <a:p>
            <a:pPr marL="533400" indent="-533400" eaLnBrk="1" hangingPunct="1">
              <a:buFontTx/>
              <a:buNone/>
            </a:pPr>
            <a:r>
              <a:rPr lang="en-US" sz="2400" dirty="0">
                <a:latin typeface="Wingdings" pitchFamily="2" charset="2"/>
              </a:rPr>
              <a:t>national grid </a:t>
            </a:r>
          </a:p>
        </p:txBody>
      </p:sp>
      <p:pic>
        <p:nvPicPr>
          <p:cNvPr id="6" name="table">
            <a:extLst>
              <a:ext uri="{FF2B5EF4-FFF2-40B4-BE49-F238E27FC236}">
                <a16:creationId xmlns:a16="http://schemas.microsoft.com/office/drawing/2014/main" id="{5EC30AF4-D11E-4847-95E7-80EF5ACB2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4690" y="132290"/>
            <a:ext cx="2424734" cy="23813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D78F8C-CD46-4F05-873E-62D467DE5F6C}"/>
              </a:ext>
            </a:extLst>
          </p:cNvPr>
          <p:cNvSpPr txBox="1"/>
          <p:nvPr/>
        </p:nvSpPr>
        <p:spPr>
          <a:xfrm>
            <a:off x="271464" y="2043769"/>
            <a:ext cx="379460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4CC5F3-9ED5-451C-87D5-9010DF064B83}"/>
              </a:ext>
            </a:extLst>
          </p:cNvPr>
          <p:cNvSpPr/>
          <p:nvPr/>
        </p:nvSpPr>
        <p:spPr>
          <a:xfrm>
            <a:off x="9128" y="5882533"/>
            <a:ext cx="67192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Comic Sans MS" pitchFamily="66" charset="0"/>
              </a:rPr>
              <a:t>Energy is transferred by electricity from a power station to your home along the _________ ______. </a:t>
            </a:r>
          </a:p>
          <a:p>
            <a:pPr marL="109728" indent="0">
              <a:buNone/>
            </a:pPr>
            <a:endParaRPr lang="en-GB" sz="1400" dirty="0">
              <a:latin typeface="Comic Sans MS" pitchFamily="66" charset="0"/>
            </a:endParaRPr>
          </a:p>
          <a:p>
            <a:r>
              <a:rPr lang="en-GB" sz="1400" dirty="0">
                <a:latin typeface="Comic Sans MS" pitchFamily="66" charset="0"/>
              </a:rPr>
              <a:t>At the power station a ________ is used to step _____ the voltage . </a:t>
            </a:r>
          </a:p>
          <a:p>
            <a:pPr marL="109728" indent="0">
              <a:buNone/>
            </a:pPr>
            <a:endParaRPr lang="en-GB" sz="1400" dirty="0">
              <a:latin typeface="Comic Sans MS" pitchFamily="66" charset="0"/>
            </a:endParaRPr>
          </a:p>
          <a:p>
            <a:r>
              <a:rPr lang="en-GB" sz="1400" dirty="0">
                <a:latin typeface="Comic Sans MS" pitchFamily="66" charset="0"/>
              </a:rPr>
              <a:t>Increasing the voltage ________ the current.</a:t>
            </a:r>
          </a:p>
          <a:p>
            <a:pPr marL="109728" indent="0">
              <a:buNone/>
            </a:pPr>
            <a:endParaRPr lang="en-GB" sz="1400" dirty="0">
              <a:latin typeface="Comic Sans MS" pitchFamily="66" charset="0"/>
            </a:endParaRPr>
          </a:p>
          <a:p>
            <a:r>
              <a:rPr lang="en-GB" sz="1400" dirty="0">
                <a:latin typeface="Comic Sans MS" pitchFamily="66" charset="0"/>
              </a:rPr>
              <a:t>The smaller current reduces the _______ losses in the cables. This is because there is less _________ of the cables. </a:t>
            </a:r>
          </a:p>
          <a:p>
            <a:pPr marL="109728" indent="0">
              <a:buNone/>
            </a:pPr>
            <a:endParaRPr lang="en-GB" sz="1400" dirty="0">
              <a:latin typeface="Comic Sans MS" pitchFamily="66" charset="0"/>
            </a:endParaRPr>
          </a:p>
          <a:p>
            <a:r>
              <a:rPr lang="en-GB" sz="1400" dirty="0">
                <a:latin typeface="Comic Sans MS" pitchFamily="66" charset="0"/>
              </a:rPr>
              <a:t>Near your home a step ______ transformer produces a safer voltage of approximately ______ V.  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4F0CA0BF-70EA-4CA6-B9EA-9CE18515CD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7" b="25709"/>
          <a:stretch/>
        </p:blipFill>
        <p:spPr bwMode="auto">
          <a:xfrm>
            <a:off x="786950" y="4210505"/>
            <a:ext cx="5385269" cy="1672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AFB2798-579B-4FEC-9D6C-0A15D8CA6CA5}"/>
              </a:ext>
            </a:extLst>
          </p:cNvPr>
          <p:cNvSpPr txBox="1"/>
          <p:nvPr/>
        </p:nvSpPr>
        <p:spPr>
          <a:xfrm>
            <a:off x="3262320" y="4927829"/>
            <a:ext cx="803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132 000V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A4264F-106E-4277-9A92-FA25AD006B98}"/>
              </a:ext>
            </a:extLst>
          </p:cNvPr>
          <p:cNvSpPr txBox="1"/>
          <p:nvPr/>
        </p:nvSpPr>
        <p:spPr>
          <a:xfrm>
            <a:off x="4303196" y="4919561"/>
            <a:ext cx="803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11 000V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96A32A-FF1A-4E47-9590-73C9E5B45D97}"/>
              </a:ext>
            </a:extLst>
          </p:cNvPr>
          <p:cNvSpPr txBox="1"/>
          <p:nvPr/>
        </p:nvSpPr>
        <p:spPr>
          <a:xfrm>
            <a:off x="5085184" y="5543408"/>
            <a:ext cx="803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240V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1E0888-55DA-4646-93CA-D6C696B3F6CD}"/>
              </a:ext>
            </a:extLst>
          </p:cNvPr>
          <p:cNvSpPr/>
          <p:nvPr/>
        </p:nvSpPr>
        <p:spPr>
          <a:xfrm>
            <a:off x="0" y="8748464"/>
            <a:ext cx="6858000" cy="3955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Transformer    240V    down    resistance    National grid     heat    up     decreases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10B46F-0D98-4BB7-9B3A-8D915FFA0C3C}"/>
              </a:ext>
            </a:extLst>
          </p:cNvPr>
          <p:cNvSpPr txBox="1"/>
          <p:nvPr/>
        </p:nvSpPr>
        <p:spPr>
          <a:xfrm>
            <a:off x="125588" y="2786368"/>
            <a:ext cx="62734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Electricity is transported around the UK to your homes using the national grid. The national grid is cables which carry electricity. The electricity is stepped-up to a high voltage so that electricity isn’t wasted by heating up the cables. The electricity is then stepped-down to 230V to be safe for use in your home. Transformers are used to change the voltage.</a:t>
            </a:r>
          </a:p>
        </p:txBody>
      </p:sp>
    </p:spTree>
    <p:extLst>
      <p:ext uri="{BB962C8B-B14F-4D97-AF65-F5344CB8AC3E}">
        <p14:creationId xmlns:p14="http://schemas.microsoft.com/office/powerpoint/2010/main" val="3125073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45649" y="752088"/>
            <a:ext cx="64706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Equilibrium means:</a:t>
            </a:r>
            <a:endParaRPr lang="en-GB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50674" y="0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Equilibrium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93675" y="1161663"/>
            <a:ext cx="6470650" cy="1603104"/>
          </a:xfrm>
          <a:prstGeom prst="rect">
            <a:avLst/>
          </a:prstGeom>
          <a:solidFill>
            <a:schemeClr val="bg1"/>
          </a:solidFill>
          <a:ln w="28575">
            <a:solidFill>
              <a:srgbClr val="ED6D76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/>
              </a:defRPr>
            </a:lvl9pPr>
          </a:lstStyle>
          <a:p>
            <a:pPr eaLnBrk="1" hangingPunct="1"/>
            <a:r>
              <a:rPr lang="en-GB" altLang="en-US" dirty="0"/>
              <a:t>Hot objects cool down. Energy is always transferred from a hot object to a cold object, and not the other way round. Think of a cup of tea - as the temperature gradually cools, and it reaches the same temperature as the room, there are no more energy transfers and it has reached equilibrium.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097950" y="725081"/>
            <a:ext cx="327183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j-lt"/>
              </a:rPr>
              <a:t>When something is balanced. </a:t>
            </a:r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38" y="3225800"/>
            <a:ext cx="240347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235" y="3167860"/>
            <a:ext cx="240347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374913" y="5286375"/>
            <a:ext cx="839788" cy="369887"/>
          </a:xfrm>
          <a:prstGeom prst="rect">
            <a:avLst/>
          </a:prstGeom>
          <a:solidFill>
            <a:schemeClr val="bg1"/>
          </a:solidFill>
          <a:ln w="38100">
            <a:solidFill>
              <a:srgbClr val="ED6D76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 50</a:t>
            </a:r>
            <a:r>
              <a:rPr lang="en-US" spc="-300" baseline="30000" dirty="0">
                <a:latin typeface="+mn-lt"/>
              </a:rPr>
              <a:t> </a:t>
            </a:r>
            <a:r>
              <a:rPr lang="en-US" baseline="30000" dirty="0">
                <a:latin typeface="+mn-lt"/>
              </a:rPr>
              <a:t>°</a:t>
            </a:r>
            <a:r>
              <a:rPr lang="en-US" dirty="0">
                <a:latin typeface="+mn-lt"/>
              </a:rPr>
              <a:t>C </a:t>
            </a:r>
            <a:endParaRPr lang="en-GB" dirty="0">
              <a:latin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45201" y="5344466"/>
            <a:ext cx="839787" cy="369887"/>
          </a:xfrm>
          <a:prstGeom prst="rect">
            <a:avLst/>
          </a:prstGeom>
          <a:solidFill>
            <a:schemeClr val="bg1"/>
          </a:solidFill>
          <a:ln w="38100">
            <a:solidFill>
              <a:srgbClr val="ED6D76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 20</a:t>
            </a:r>
            <a:r>
              <a:rPr lang="en-US" spc="-300" baseline="30000" dirty="0">
                <a:latin typeface="+mn-lt"/>
              </a:rPr>
              <a:t> </a:t>
            </a:r>
            <a:r>
              <a:rPr lang="en-US" baseline="30000" dirty="0">
                <a:latin typeface="+mn-lt"/>
              </a:rPr>
              <a:t>°</a:t>
            </a:r>
            <a:r>
              <a:rPr lang="en-US" dirty="0">
                <a:latin typeface="+mn-lt"/>
              </a:rPr>
              <a:t>C </a:t>
            </a:r>
            <a:endParaRPr lang="en-GB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45201" y="2736850"/>
            <a:ext cx="13747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j-lt"/>
              </a:rPr>
              <a:t>equilibrium</a:t>
            </a:r>
            <a:endParaRPr lang="en-GB" dirty="0">
              <a:latin typeface="+mj-lt"/>
            </a:endParaRPr>
          </a:p>
        </p:txBody>
      </p:sp>
      <p:grpSp>
        <p:nvGrpSpPr>
          <p:cNvPr id="13" name="Group 15"/>
          <p:cNvGrpSpPr>
            <a:grpSpLocks/>
          </p:cNvGrpSpPr>
          <p:nvPr/>
        </p:nvGrpSpPr>
        <p:grpSpPr bwMode="auto">
          <a:xfrm>
            <a:off x="1571763" y="2844800"/>
            <a:ext cx="442913" cy="831850"/>
            <a:chOff x="2405972" y="3429000"/>
            <a:chExt cx="443768" cy="831715"/>
          </a:xfrm>
        </p:grpSpPr>
        <p:cxnSp>
          <p:nvCxnSpPr>
            <p:cNvPr id="14" name="Straight Arrow Connector 13"/>
            <p:cNvCxnSpPr/>
            <p:nvPr/>
          </p:nvCxnSpPr>
          <p:spPr>
            <a:xfrm flipV="1">
              <a:off x="2628651" y="3598834"/>
              <a:ext cx="0" cy="661881"/>
            </a:xfrm>
            <a:prstGeom prst="straightConnector1">
              <a:avLst/>
            </a:prstGeom>
            <a:ln w="38100">
              <a:solidFill>
                <a:srgbClr val="ED6D7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V="1">
              <a:off x="2849740" y="3429000"/>
              <a:ext cx="0" cy="661880"/>
            </a:xfrm>
            <a:prstGeom prst="straightConnector1">
              <a:avLst/>
            </a:prstGeom>
            <a:ln w="38100">
              <a:solidFill>
                <a:srgbClr val="ED6D7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V="1">
              <a:off x="2405972" y="3429000"/>
              <a:ext cx="0" cy="661880"/>
            </a:xfrm>
            <a:prstGeom prst="straightConnector1">
              <a:avLst/>
            </a:prstGeom>
            <a:ln w="38100">
              <a:solidFill>
                <a:srgbClr val="ED6D7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7029" t="23867" r="22318" b="21513"/>
          <a:stretch/>
        </p:blipFill>
        <p:spPr>
          <a:xfrm>
            <a:off x="-8546" y="6085377"/>
            <a:ext cx="6759724" cy="293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47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1A3F7-048A-446C-A486-4174A3EAC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6C26F-8F6C-4886-9548-E464228D52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C31117-D160-4C91-961D-A9EAA5D83A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28" t="29277" r="23238" b="23970"/>
          <a:stretch/>
        </p:blipFill>
        <p:spPr>
          <a:xfrm>
            <a:off x="169816" y="82382"/>
            <a:ext cx="6505304" cy="32061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DCC65-D799-4B8C-9C14-75F3487362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048" t="23521" r="23810" b="21596"/>
          <a:stretch/>
        </p:blipFill>
        <p:spPr>
          <a:xfrm>
            <a:off x="169816" y="3095897"/>
            <a:ext cx="6335487" cy="3678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74B50F-E87E-4E34-9BFD-F6B76CD130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897" t="20826" r="23551" b="50000"/>
          <a:stretch/>
        </p:blipFill>
        <p:spPr>
          <a:xfrm>
            <a:off x="346165" y="6949339"/>
            <a:ext cx="6152606" cy="216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44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3CEB8-1CCD-4AD1-B0D2-67EBC88D4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15CA2-7542-431A-837A-9531E073A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908748-DAC5-45DC-9118-D92384F146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24" t="23857" r="24571" b="31084"/>
          <a:stretch/>
        </p:blipFill>
        <p:spPr>
          <a:xfrm>
            <a:off x="280851" y="2269112"/>
            <a:ext cx="5688316" cy="28875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0068BA-83FB-4F48-8C74-A765F1A787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72" t="23170" r="23238" b="13806"/>
          <a:stretch/>
        </p:blipFill>
        <p:spPr>
          <a:xfrm>
            <a:off x="280851" y="5254147"/>
            <a:ext cx="6296298" cy="4274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54D459-3934-42DC-8C98-34E4DD2A0E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905" t="21133" r="24000" b="42190"/>
          <a:stretch/>
        </p:blipFill>
        <p:spPr>
          <a:xfrm>
            <a:off x="280852" y="95250"/>
            <a:ext cx="6063117" cy="231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00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11B86-14BE-49BF-9315-0A3407AED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A180C-9AA0-4A58-8ADF-71C934A6B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9C4EF1-5837-4F61-9AAB-319A21ECA1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35" t="19234" r="35323" b="12452"/>
          <a:stretch/>
        </p:blipFill>
        <p:spPr>
          <a:xfrm>
            <a:off x="327546" y="0"/>
            <a:ext cx="4987404" cy="60538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EC9CEE-F631-4DE8-BBA5-1F5CD7DC9B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234" t="21562" r="34328" b="37228"/>
          <a:stretch/>
        </p:blipFill>
        <p:spPr>
          <a:xfrm>
            <a:off x="327546" y="5905499"/>
            <a:ext cx="5557956" cy="396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98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9C89D-97EC-4CF7-B55B-08A4B3AA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F49D5-4382-4895-BCEB-0D7E786A6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A27E22-7B75-4CA9-A2BC-6879C51859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67" t="21147" r="29333" b="13128"/>
          <a:stretch/>
        </p:blipFill>
        <p:spPr>
          <a:xfrm>
            <a:off x="118790" y="4550964"/>
            <a:ext cx="5915025" cy="49675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DC8F2E-6075-491F-BFA4-BE1C85AC86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048" t="20523" r="28952" b="17193"/>
          <a:stretch/>
        </p:blipFill>
        <p:spPr>
          <a:xfrm>
            <a:off x="352697" y="-17032"/>
            <a:ext cx="5681118" cy="452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66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571B89-CE28-4CC5-9005-288529E44231}"/>
</file>

<file path=customXml/itemProps2.xml><?xml version="1.0" encoding="utf-8"?>
<ds:datastoreItem xmlns:ds="http://schemas.openxmlformats.org/officeDocument/2006/customXml" ds:itemID="{E4513A47-F4CD-4AD6-ABC2-0DD54CA991FA}"/>
</file>

<file path=customXml/itemProps3.xml><?xml version="1.0" encoding="utf-8"?>
<ds:datastoreItem xmlns:ds="http://schemas.openxmlformats.org/officeDocument/2006/customXml" ds:itemID="{F7A82E11-E702-452C-9305-42DF6A0C9A2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815</TotalTime>
  <Words>481</Words>
  <Application>Microsoft Office PowerPoint</Application>
  <PresentationFormat>A4 Paper (210x297 mm)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Clear Sans Light</vt:lpstr>
      <vt:lpstr>Comic Sans MS</vt:lpstr>
      <vt:lpstr>ReithSans</vt:lpstr>
      <vt:lpstr>Twinkl Light</vt:lpstr>
      <vt:lpstr>Wingdings</vt:lpstr>
      <vt:lpstr>Office Theme</vt:lpstr>
      <vt:lpstr>PowerPoint Presentation</vt:lpstr>
      <vt:lpstr>PowerPoint Presentation</vt:lpstr>
      <vt:lpstr>Electricity in the house</vt:lpstr>
      <vt:lpstr>PowerPoint Presentation</vt:lpstr>
      <vt:lpstr>Efficiency </vt:lpstr>
      <vt:lpstr>The national grid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79</cp:revision>
  <cp:lastPrinted>2020-04-24T08:22:05Z</cp:lastPrinted>
  <dcterms:created xsi:type="dcterms:W3CDTF">2020-03-25T07:28:48Z</dcterms:created>
  <dcterms:modified xsi:type="dcterms:W3CDTF">2021-01-22T15:55:21Z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