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Roboto" panose="020B0604020202020204" charset="0"/>
      <p:regular r:id="rId25"/>
      <p:bold r:id="rId26"/>
      <p:italic r:id="rId27"/>
      <p:boldItalic r:id="rId2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4FE83E49-A7C1-44F5-91FE-6D620EB1DF9B}">
  <a:tblStyle styleId="{4FE83E49-A7C1-44F5-91FE-6D620EB1DF9B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8EBF5"/>
          </a:solidFill>
        </a:fill>
      </a:tcStyle>
    </a:wholeTbl>
    <a:band1H>
      <a:tcTxStyle/>
      <a:tcStyle>
        <a:tcBdr/>
        <a:fill>
          <a:solidFill>
            <a:srgbClr val="CDD4EA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CDD4EA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075B8646-D484-4796-BF95-86BE7763CFEA}" styleName="Table_1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004E2FF2-ED79-457C-AD0B-297450E993E3}" styleName="Table_2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98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7248ca8d16_1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g7248ca8d16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7248aaf2d5_0_1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0" name="Google Shape;110;g7248aaf2d5_0_1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g7248aaf2d5_0_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8" name="Google Shape;118;g7248aaf2d5_0_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g7248aaf2d5_0_1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5" name="Google Shape;125;g7248aaf2d5_0_1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g7248aaf2d5_1_8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2" name="Google Shape;152;g7248aaf2d5_1_8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g7248aaf2d5_1_89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4" name="Google Shape;174;g7248aaf2d5_1_8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g7248aaf2d5_1_9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0" name="Google Shape;180;g7248aaf2d5_1_9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g7248aaf2d5_1_95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2" name="Google Shape;202;g7248aaf2d5_1_9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" name="Google Shape;22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7" name="Google Shape;237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g7248aaf2d5_0_1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5" name="Google Shape;245;g7248aaf2d5_0_1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g7248aaf2d5_0_1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2" name="Google Shape;252;g7248aaf2d5_0_1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9" name="Google Shape;259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8" name="Google Shape;268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g7248aaf2d5_1_98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6" name="Google Shape;276;g7248aaf2d5_1_9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1" name="Google Shape;281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0" name="Google Shape;290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8" name="Google Shape;298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 rot="5400000">
            <a:off x="2309018" y="-251619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>
            <a:alpha val="17647"/>
          </a:srgbClr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dictionary.cambridge.org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m3hpgHeQLjY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g"/><Relationship Id="rId4" Type="http://schemas.openxmlformats.org/officeDocument/2006/relationships/image" Target="../media/image6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KT5_uDQsP98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g"/><Relationship Id="rId4" Type="http://schemas.openxmlformats.org/officeDocument/2006/relationships/image" Target="../media/image8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4" name="Google Shape;84;p13"/>
          <p:cNvGraphicFramePr/>
          <p:nvPr/>
        </p:nvGraphicFramePr>
        <p:xfrm>
          <a:off x="0" y="4"/>
          <a:ext cx="9144000" cy="7069445"/>
        </p:xfrm>
        <a:graphic>
          <a:graphicData uri="http://schemas.openxmlformats.org/drawingml/2006/table">
            <a:tbl>
              <a:tblPr firstRow="1" bandRow="1">
                <a:noFill/>
                <a:tableStyleId>{4FE83E49-A7C1-44F5-91FE-6D620EB1DF9B}</a:tableStyleId>
              </a:tblPr>
              <a:tblGrid>
                <a:gridCol w="24224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458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463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005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58200">
                <a:tc gridSpan="4"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800" b="1" u="none" strike="noStrike" cap="none">
                          <a:latin typeface="Arial"/>
                          <a:ea typeface="Arial"/>
                          <a:cs typeface="Arial"/>
                          <a:sym typeface="Arial"/>
                        </a:rPr>
                        <a:t>Title: </a:t>
                      </a:r>
                      <a:r>
                        <a:rPr lang="en-GB" sz="2800">
                          <a:latin typeface="Arial"/>
                          <a:ea typeface="Arial"/>
                          <a:cs typeface="Arial"/>
                          <a:sym typeface="Arial"/>
                        </a:rPr>
                        <a:t>Relationships</a:t>
                      </a:r>
                      <a:endParaRPr sz="2400" b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3000">
                        <a:latin typeface="Aharoni"/>
                        <a:ea typeface="Aharoni"/>
                        <a:cs typeface="Aharoni"/>
                        <a:sym typeface="Aharoni"/>
                      </a:endParaRPr>
                    </a:p>
                  </a:txBody>
                  <a:tcPr marL="91450" marR="91450" marT="45725" marB="45725">
                    <a:gradFill>
                      <a:gsLst>
                        <a:gs pos="0">
                          <a:srgbClr val="FFFF7E"/>
                        </a:gs>
                        <a:gs pos="50000">
                          <a:srgbClr val="FFFFB1"/>
                        </a:gs>
                        <a:gs pos="100000">
                          <a:srgbClr val="FFFFD9"/>
                        </a:gs>
                      </a:gsLst>
                      <a:lin ang="2700006" scaled="0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16325">
                <a:tc gridSpan="4"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latin typeface="Arial"/>
                          <a:ea typeface="Arial"/>
                          <a:cs typeface="Arial"/>
                          <a:sym typeface="Arial"/>
                        </a:rPr>
                        <a:t>Learning Challenge: </a:t>
                      </a:r>
                      <a:r>
                        <a:rPr lang="en-GB" sz="2200" i="1">
                          <a:solidFill>
                            <a:srgbClr val="002060"/>
                          </a:solidFill>
                        </a:rPr>
                        <a:t>To recognise the value of healthy relationships and understand how expected and unexpected life events can affect your life</a:t>
                      </a:r>
                      <a:endParaRPr sz="2200" b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58050">
                <a:tc gridSpan="5"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3200" b="1">
                          <a:latin typeface="Aharoni"/>
                          <a:ea typeface="Aharoni"/>
                          <a:cs typeface="Aharoni"/>
                          <a:sym typeface="Aharoni"/>
                        </a:rPr>
                        <a:t>Learning Outcomes</a:t>
                      </a:r>
                      <a:endParaRPr/>
                    </a:p>
                  </a:txBody>
                  <a:tcPr marL="91450" marR="91450" marT="45725" marB="45725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254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 b="1">
                          <a:latin typeface="Arial"/>
                          <a:ea typeface="Arial"/>
                          <a:cs typeface="Arial"/>
                          <a:sym typeface="Arial"/>
                        </a:rPr>
                        <a:t>SPaG Focus</a:t>
                      </a:r>
                      <a:endParaRPr sz="2200" b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>
                          <a:latin typeface="Arial"/>
                          <a:ea typeface="Arial"/>
                          <a:cs typeface="Arial"/>
                          <a:sym typeface="Arial"/>
                        </a:rPr>
                        <a:t>Accuracy</a:t>
                      </a:r>
                      <a:endParaRPr sz="22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200"/>
                        <a:buFont typeface="Arial"/>
                        <a:buNone/>
                      </a:pPr>
                      <a:r>
                        <a:rPr lang="en-GB" sz="2200" b="1">
                          <a:latin typeface="Arial"/>
                          <a:ea typeface="Arial"/>
                          <a:cs typeface="Arial"/>
                          <a:sym typeface="Arial"/>
                        </a:rPr>
                        <a:t>Numeracy Focus</a:t>
                      </a:r>
                      <a:endParaRPr sz="2200" b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200"/>
                        <a:buFont typeface="Arial"/>
                        <a:buNone/>
                      </a:pPr>
                      <a:r>
                        <a:rPr lang="en-GB" sz="2200">
                          <a:latin typeface="Arial"/>
                          <a:ea typeface="Arial"/>
                          <a:cs typeface="Arial"/>
                          <a:sym typeface="Arial"/>
                        </a:rPr>
                        <a:t>Surveys</a:t>
                      </a:r>
                      <a:endParaRPr sz="22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200" b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 b="1">
                          <a:latin typeface="Arial"/>
                          <a:ea typeface="Arial"/>
                          <a:cs typeface="Arial"/>
                          <a:sym typeface="Arial"/>
                        </a:rPr>
                        <a:t>SMSC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>
                          <a:latin typeface="Arial"/>
                          <a:ea typeface="Arial"/>
                          <a:cs typeface="Arial"/>
                          <a:sym typeface="Arial"/>
                        </a:rPr>
                        <a:t>Healthy Relationships</a:t>
                      </a:r>
                      <a:endParaRPr sz="22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solidFill>
                      <a:srgbClr val="FF66CC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200" b="1">
                          <a:latin typeface="Arial"/>
                          <a:ea typeface="Arial"/>
                          <a:cs typeface="Arial"/>
                          <a:sym typeface="Arial"/>
                        </a:rPr>
                        <a:t>Terminology:</a:t>
                      </a:r>
                      <a:endParaRPr sz="2200" b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Positive</a:t>
                      </a:r>
                      <a:endParaRPr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Negative</a:t>
                      </a:r>
                      <a:endParaRPr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Formal</a:t>
                      </a:r>
                      <a:endParaRPr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Arial"/>
                          <a:ea typeface="Arial"/>
                          <a:cs typeface="Arial"/>
                          <a:sym typeface="Arial"/>
                        </a:rPr>
                        <a:t>Informal</a:t>
                      </a:r>
                      <a:endParaRPr sz="180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25" marB="45725"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85" name="Google Shape;85;p13"/>
          <p:cNvGrpSpPr/>
          <p:nvPr/>
        </p:nvGrpSpPr>
        <p:grpSpPr>
          <a:xfrm>
            <a:off x="227719" y="2636825"/>
            <a:ext cx="8816082" cy="2810245"/>
            <a:chOff x="6906" y="477054"/>
            <a:chExt cx="11242135" cy="2810245"/>
          </a:xfrm>
        </p:grpSpPr>
        <p:sp>
          <p:nvSpPr>
            <p:cNvPr id="86" name="Google Shape;86;p13"/>
            <p:cNvSpPr/>
            <p:nvPr/>
          </p:nvSpPr>
          <p:spPr>
            <a:xfrm>
              <a:off x="6906" y="477054"/>
              <a:ext cx="2449200" cy="1828200"/>
            </a:xfrm>
            <a:prstGeom prst="round2SameRect">
              <a:avLst>
                <a:gd name="adj1" fmla="val 8000"/>
                <a:gd name="adj2" fmla="val 0"/>
              </a:avLst>
            </a:prstGeom>
            <a:solidFill>
              <a:srgbClr val="D4E2CE">
                <a:alpha val="89800"/>
              </a:srgbClr>
            </a:solidFill>
            <a:ln w="12700" cap="flat" cmpd="sng">
              <a:solidFill>
                <a:schemeClr val="accent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87;p13"/>
            <p:cNvSpPr txBox="1"/>
            <p:nvPr/>
          </p:nvSpPr>
          <p:spPr>
            <a:xfrm>
              <a:off x="49745" y="519893"/>
              <a:ext cx="2363400" cy="1785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9050" tIns="57150" rIns="19050" bIns="19050" anchor="t" anchorCtr="0">
              <a:noAutofit/>
            </a:bodyPr>
            <a:lstStyle/>
            <a:p>
              <a:pPr marL="114300" marR="0" lvl="1" indent="-14605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Calibri"/>
                <a:buChar char="•"/>
              </a:pPr>
              <a:r>
                <a:rPr lang="en-GB" sz="20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I</a:t>
              </a:r>
              <a:r>
                <a:rPr lang="en-GB"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dentify key facts about healthy relationships </a:t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114300" marR="0" lvl="1" indent="-14605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000"/>
                <a:buFont typeface="Calibri"/>
                <a:buChar char="•"/>
              </a:pPr>
              <a:r>
                <a:rPr lang="en-GB"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Identify the effects of life events on us</a:t>
              </a: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8" name="Google Shape;88;p13"/>
            <p:cNvSpPr/>
            <p:nvPr/>
          </p:nvSpPr>
          <p:spPr>
            <a:xfrm>
              <a:off x="6906" y="2305325"/>
              <a:ext cx="2449200" cy="786300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chemeClr val="accent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" name="Google Shape;89;p13"/>
            <p:cNvSpPr txBox="1"/>
            <p:nvPr/>
          </p:nvSpPr>
          <p:spPr>
            <a:xfrm>
              <a:off x="6906" y="2305325"/>
              <a:ext cx="1724700" cy="786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87625" tIns="0" rIns="29200" bIns="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EMERGING</a:t>
              </a:r>
              <a:endParaRPr sz="1800"/>
            </a:p>
          </p:txBody>
        </p:sp>
        <p:sp>
          <p:nvSpPr>
            <p:cNvPr id="90" name="Google Shape;90;p13"/>
            <p:cNvSpPr/>
            <p:nvPr/>
          </p:nvSpPr>
          <p:spPr>
            <a:xfrm>
              <a:off x="1800974" y="2430199"/>
              <a:ext cx="857100" cy="857100"/>
            </a:xfrm>
            <a:prstGeom prst="ellipse">
              <a:avLst/>
            </a:prstGeom>
            <a:blipFill rotWithShape="1">
              <a:blip r:embed="rId3">
                <a:alphaModFix/>
              </a:blip>
              <a:stretch>
                <a:fillRect t="-10999" b="-10999"/>
              </a:stretch>
            </a:blipFill>
            <a:ln w="12700" cap="flat" cmpd="sng">
              <a:solidFill>
                <a:schemeClr val="accent6">
                  <a:alpha val="898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91;p13"/>
            <p:cNvSpPr/>
            <p:nvPr/>
          </p:nvSpPr>
          <p:spPr>
            <a:xfrm>
              <a:off x="2870562" y="477054"/>
              <a:ext cx="2449200" cy="1828200"/>
            </a:xfrm>
            <a:prstGeom prst="round2SameRect">
              <a:avLst>
                <a:gd name="adj1" fmla="val 8000"/>
                <a:gd name="adj2" fmla="val 0"/>
              </a:avLst>
            </a:prstGeom>
            <a:solidFill>
              <a:srgbClr val="D4E2CE">
                <a:alpha val="89800"/>
              </a:srgbClr>
            </a:solidFill>
            <a:ln w="12700" cap="flat" cmpd="sng">
              <a:solidFill>
                <a:schemeClr val="accent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92;p13"/>
            <p:cNvSpPr txBox="1"/>
            <p:nvPr/>
          </p:nvSpPr>
          <p:spPr>
            <a:xfrm>
              <a:off x="2913401" y="519893"/>
              <a:ext cx="2363400" cy="1785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7775" tIns="53325" rIns="17775" bIns="17775" anchor="t" anchorCtr="0">
              <a:noAutofit/>
            </a:bodyPr>
            <a:lstStyle/>
            <a:p>
              <a:pPr marL="114300" marR="0" lvl="1" indent="-127000" algn="l" rtl="0">
                <a:lnSpc>
                  <a:spcPct val="90000"/>
                </a:lnSpc>
                <a:spcBef>
                  <a:spcPts val="21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Calibri"/>
                <a:buChar char="•"/>
              </a:pPr>
              <a:r>
                <a:rPr lang="en-GB" sz="16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Describe what healthy relationships look like.</a:t>
              </a:r>
              <a:endParaRPr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114300" marR="0" lvl="1" indent="-127000" algn="l" rtl="0">
                <a:lnSpc>
                  <a:spcPct val="90000"/>
                </a:lnSpc>
                <a:spcBef>
                  <a:spcPts val="21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Calibri"/>
                <a:buChar char="•"/>
              </a:pPr>
              <a:r>
                <a:rPr lang="en-GB" sz="16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Describe the effects of life events on our relationships.</a:t>
              </a:r>
              <a:endParaRPr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114300" marR="0" lvl="1" indent="-127000" algn="l" rtl="0">
                <a:lnSpc>
                  <a:spcPct val="90000"/>
                </a:lnSpc>
                <a:spcBef>
                  <a:spcPts val="210"/>
                </a:spcBef>
                <a:spcAft>
                  <a:spcPts val="0"/>
                </a:spcAft>
                <a:buClr>
                  <a:schemeClr val="dk1"/>
                </a:buClr>
                <a:buSzPts val="1600"/>
                <a:buFont typeface="Calibri"/>
                <a:buChar char="•"/>
              </a:pPr>
              <a:endParaRPr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3" name="Google Shape;93;p13"/>
            <p:cNvSpPr/>
            <p:nvPr/>
          </p:nvSpPr>
          <p:spPr>
            <a:xfrm>
              <a:off x="2870562" y="2305325"/>
              <a:ext cx="2449200" cy="786300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chemeClr val="accent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" name="Google Shape;94;p13"/>
            <p:cNvSpPr txBox="1"/>
            <p:nvPr/>
          </p:nvSpPr>
          <p:spPr>
            <a:xfrm>
              <a:off x="2870562" y="2305325"/>
              <a:ext cx="1724700" cy="786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87625" tIns="0" rIns="29200" bIns="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DEVELOPING</a:t>
              </a: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5" name="Google Shape;95;p13"/>
            <p:cNvSpPr/>
            <p:nvPr/>
          </p:nvSpPr>
          <p:spPr>
            <a:xfrm>
              <a:off x="4664630" y="2430199"/>
              <a:ext cx="857100" cy="857100"/>
            </a:xfrm>
            <a:prstGeom prst="ellipse">
              <a:avLst/>
            </a:prstGeom>
            <a:blipFill rotWithShape="1">
              <a:blip r:embed="rId4">
                <a:alphaModFix/>
              </a:blip>
              <a:stretch>
                <a:fillRect t="-8999" b="-8999"/>
              </a:stretch>
            </a:blipFill>
            <a:ln w="12700" cap="flat" cmpd="sng">
              <a:solidFill>
                <a:schemeClr val="accent6">
                  <a:alpha val="898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" name="Google Shape;96;p13"/>
            <p:cNvSpPr/>
            <p:nvPr/>
          </p:nvSpPr>
          <p:spPr>
            <a:xfrm>
              <a:off x="5734218" y="477054"/>
              <a:ext cx="2449200" cy="1828200"/>
            </a:xfrm>
            <a:prstGeom prst="round2SameRect">
              <a:avLst>
                <a:gd name="adj1" fmla="val 8000"/>
                <a:gd name="adj2" fmla="val 0"/>
              </a:avLst>
            </a:prstGeom>
            <a:solidFill>
              <a:srgbClr val="D4E2CE">
                <a:alpha val="89800"/>
              </a:srgbClr>
            </a:solidFill>
            <a:ln w="12700" cap="flat" cmpd="sng">
              <a:solidFill>
                <a:schemeClr val="accent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" name="Google Shape;97;p13"/>
            <p:cNvSpPr txBox="1"/>
            <p:nvPr/>
          </p:nvSpPr>
          <p:spPr>
            <a:xfrm>
              <a:off x="5777057" y="519893"/>
              <a:ext cx="2363400" cy="1785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4125" tIns="72375" rIns="24125" bIns="24125" anchor="t" anchorCtr="0">
              <a:noAutofit/>
            </a:bodyPr>
            <a:lstStyle/>
            <a:p>
              <a:pPr marL="171450" marR="0" lvl="1" indent="-16510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Char char="•"/>
              </a:pPr>
              <a:r>
                <a:rPr lang="en-GB"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Evaluate opinions about a major life event and it’s effects on individuals. </a:t>
              </a: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8" name="Google Shape;98;p13"/>
            <p:cNvSpPr/>
            <p:nvPr/>
          </p:nvSpPr>
          <p:spPr>
            <a:xfrm>
              <a:off x="5734218" y="2305325"/>
              <a:ext cx="2449200" cy="786300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chemeClr val="accent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" name="Google Shape;99;p13"/>
            <p:cNvSpPr txBox="1"/>
            <p:nvPr/>
          </p:nvSpPr>
          <p:spPr>
            <a:xfrm>
              <a:off x="5734218" y="2305325"/>
              <a:ext cx="1724700" cy="786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87625" tIns="0" rIns="29200" bIns="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SECURE</a:t>
              </a: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0" name="Google Shape;100;p13"/>
            <p:cNvSpPr/>
            <p:nvPr/>
          </p:nvSpPr>
          <p:spPr>
            <a:xfrm>
              <a:off x="7528285" y="2430199"/>
              <a:ext cx="857100" cy="857100"/>
            </a:xfrm>
            <a:prstGeom prst="ellipse">
              <a:avLst/>
            </a:prstGeom>
            <a:blipFill rotWithShape="1">
              <a:blip r:embed="rId5">
                <a:alphaModFix/>
              </a:blip>
              <a:stretch>
                <a:fillRect t="-8999" b="-8999"/>
              </a:stretch>
            </a:blipFill>
            <a:ln w="12700" cap="flat" cmpd="sng">
              <a:solidFill>
                <a:schemeClr val="accent6">
                  <a:alpha val="898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" name="Google Shape;101;p13"/>
            <p:cNvSpPr/>
            <p:nvPr/>
          </p:nvSpPr>
          <p:spPr>
            <a:xfrm>
              <a:off x="8597873" y="477054"/>
              <a:ext cx="2449200" cy="1828200"/>
            </a:xfrm>
            <a:prstGeom prst="round2SameRect">
              <a:avLst>
                <a:gd name="adj1" fmla="val 8000"/>
                <a:gd name="adj2" fmla="val 0"/>
              </a:avLst>
            </a:prstGeom>
            <a:solidFill>
              <a:srgbClr val="D4E2CE">
                <a:alpha val="89800"/>
              </a:srgbClr>
            </a:solidFill>
            <a:ln w="12700" cap="flat" cmpd="sng">
              <a:solidFill>
                <a:schemeClr val="accent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" name="Google Shape;102;p13"/>
            <p:cNvSpPr txBox="1"/>
            <p:nvPr/>
          </p:nvSpPr>
          <p:spPr>
            <a:xfrm>
              <a:off x="8640712" y="519893"/>
              <a:ext cx="2363400" cy="1785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0300" tIns="60950" rIns="20300" bIns="20300" anchor="t" anchorCtr="0">
              <a:noAutofit/>
            </a:bodyPr>
            <a:lstStyle/>
            <a:p>
              <a:pPr marL="171450" marR="0" lvl="1" indent="-18415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Char char="•"/>
              </a:pPr>
              <a:r>
                <a:rPr lang="en-GB"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Explain how organisations can support people in their relationships and why this is important</a:t>
              </a: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3" name="Google Shape;103;p13"/>
            <p:cNvSpPr/>
            <p:nvPr/>
          </p:nvSpPr>
          <p:spPr>
            <a:xfrm>
              <a:off x="8597873" y="2305325"/>
              <a:ext cx="2449200" cy="786300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chemeClr val="accent6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" name="Google Shape;104;p13"/>
            <p:cNvSpPr txBox="1"/>
            <p:nvPr/>
          </p:nvSpPr>
          <p:spPr>
            <a:xfrm>
              <a:off x="8597873" y="2305325"/>
              <a:ext cx="1724700" cy="786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87625" tIns="0" rIns="29200" bIns="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r>
                <a:rPr lang="en-GB" sz="1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MASTERY</a:t>
              </a: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5" name="Google Shape;105;p13"/>
            <p:cNvSpPr/>
            <p:nvPr/>
          </p:nvSpPr>
          <p:spPr>
            <a:xfrm>
              <a:off x="10391941" y="2430199"/>
              <a:ext cx="857100" cy="857100"/>
            </a:xfrm>
            <a:prstGeom prst="ellipse">
              <a:avLst/>
            </a:prstGeom>
            <a:blipFill rotWithShape="1">
              <a:blip r:embed="rId6">
                <a:alphaModFix/>
              </a:blip>
              <a:stretch>
                <a:fillRect t="-15999" b="-15999"/>
              </a:stretch>
            </a:blipFill>
            <a:ln w="12700" cap="flat" cmpd="sng">
              <a:solidFill>
                <a:schemeClr val="accent6">
                  <a:alpha val="89800"/>
                </a:schemeClr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06" name="Google Shape;106;p13"/>
          <p:cNvSpPr/>
          <p:nvPr/>
        </p:nvSpPr>
        <p:spPr>
          <a:xfrm>
            <a:off x="4832347" y="1835499"/>
            <a:ext cx="1782300" cy="8640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lt1"/>
          </a:solidFill>
          <a:ln w="38100" cap="flat" cmpd="sng">
            <a:solidFill>
              <a:schemeClr val="accent4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Challenge</a:t>
            </a:r>
            <a:endParaRPr/>
          </a:p>
        </p:txBody>
      </p:sp>
      <p:sp>
        <p:nvSpPr>
          <p:cNvPr id="107" name="Google Shape;107;p13"/>
          <p:cNvSpPr/>
          <p:nvPr/>
        </p:nvSpPr>
        <p:spPr>
          <a:xfrm>
            <a:off x="7181400" y="1701850"/>
            <a:ext cx="1782300" cy="11313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lt1"/>
          </a:solidFill>
          <a:ln w="38100" cap="flat" cmpd="sng">
            <a:solidFill>
              <a:schemeClr val="accent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Super Challenge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Google Shape;112;p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8983" y="2047391"/>
            <a:ext cx="1981573" cy="1981573"/>
          </a:xfrm>
          <a:prstGeom prst="rect">
            <a:avLst/>
          </a:prstGeom>
          <a:noFill/>
          <a:ln>
            <a:noFill/>
          </a:ln>
        </p:spPr>
      </p:pic>
      <p:sp>
        <p:nvSpPr>
          <p:cNvPr id="113" name="Google Shape;113;p14"/>
          <p:cNvSpPr/>
          <p:nvPr/>
        </p:nvSpPr>
        <p:spPr>
          <a:xfrm>
            <a:off x="3176725" y="1786400"/>
            <a:ext cx="5568600" cy="2399400"/>
          </a:xfrm>
          <a:prstGeom prst="wedgeRoundRectCallout">
            <a:avLst>
              <a:gd name="adj1" fmla="val -64215"/>
              <a:gd name="adj2" fmla="val -2038"/>
              <a:gd name="adj3" fmla="val 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800"/>
              <a:buFont typeface="Calibri"/>
              <a:buNone/>
            </a:pPr>
            <a:endParaRPr sz="28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800"/>
              <a:buFont typeface="Calibri"/>
              <a:buNone/>
            </a:pPr>
            <a:r>
              <a:rPr lang="en-GB" sz="28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Use the dictionary to find out what the terms </a:t>
            </a:r>
            <a:r>
              <a:rPr lang="en-GB" sz="2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formal relationships (F) </a:t>
            </a:r>
            <a:r>
              <a:rPr lang="en-GB" sz="28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and  </a:t>
            </a:r>
            <a:r>
              <a:rPr lang="en-GB" sz="2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informal relationships (I) </a:t>
            </a:r>
            <a:r>
              <a:rPr lang="en-GB" sz="28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mean.</a:t>
            </a:r>
            <a:endParaRPr sz="28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800"/>
              <a:buFont typeface="Calibri"/>
              <a:buNone/>
            </a:pPr>
            <a:r>
              <a:rPr lang="en-GB" sz="28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Write the definition below...</a:t>
            </a:r>
            <a:endParaRPr sz="28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endParaRPr sz="28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" name="Google Shape;114;p14"/>
          <p:cNvSpPr txBox="1"/>
          <p:nvPr/>
        </p:nvSpPr>
        <p:spPr>
          <a:xfrm>
            <a:off x="448475" y="429800"/>
            <a:ext cx="8296800" cy="135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latin typeface="Calibri"/>
                <a:ea typeface="Calibri"/>
                <a:cs typeface="Calibri"/>
                <a:sym typeface="Calibri"/>
              </a:rPr>
              <a:t>LITERACY: Dictionary Task</a:t>
            </a:r>
            <a:endParaRPr sz="2200" b="1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latin typeface="Calibri"/>
                <a:ea typeface="Calibri"/>
                <a:cs typeface="Calibri"/>
                <a:sym typeface="Calibri"/>
              </a:rPr>
              <a:t>Either use a regular dictionary or click this link to access an online dictionary: </a:t>
            </a:r>
            <a:r>
              <a:rPr lang="en-GB" sz="2000" u="sng">
                <a:solidFill>
                  <a:schemeClr val="hlink"/>
                </a:solidFill>
                <a:hlinkClick r:id="rId4"/>
              </a:rPr>
              <a:t>https://dictionary.cambridge.org/</a:t>
            </a:r>
            <a:endParaRPr sz="20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" name="Google Shape;115;p14"/>
          <p:cNvSpPr txBox="1"/>
          <p:nvPr/>
        </p:nvSpPr>
        <p:spPr>
          <a:xfrm>
            <a:off x="317650" y="4503475"/>
            <a:ext cx="8558400" cy="2130300"/>
          </a:xfrm>
          <a:prstGeom prst="rect">
            <a:avLst/>
          </a:prstGeom>
          <a:noFill/>
          <a:ln w="952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Formal relationships:</a:t>
            </a:r>
            <a:endParaRPr sz="2200" b="1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 b="1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 b="1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Informal relationships</a:t>
            </a:r>
            <a:endParaRPr sz="2200" b="1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" name="Google Shape;120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61308" y="316766"/>
            <a:ext cx="1981573" cy="1981573"/>
          </a:xfrm>
          <a:prstGeom prst="rect">
            <a:avLst/>
          </a:prstGeom>
          <a:noFill/>
          <a:ln>
            <a:noFill/>
          </a:ln>
        </p:spPr>
      </p:pic>
      <p:sp>
        <p:nvSpPr>
          <p:cNvPr id="121" name="Google Shape;121;p15"/>
          <p:cNvSpPr/>
          <p:nvPr/>
        </p:nvSpPr>
        <p:spPr>
          <a:xfrm>
            <a:off x="5624675" y="3153500"/>
            <a:ext cx="3195600" cy="3424200"/>
          </a:xfrm>
          <a:prstGeom prst="wedgeRoundRectCallout">
            <a:avLst>
              <a:gd name="adj1" fmla="val 2044"/>
              <a:gd name="adj2" fmla="val -82611"/>
              <a:gd name="adj3" fmla="val 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800"/>
              <a:buFont typeface="Calibri"/>
              <a:buNone/>
            </a:pPr>
            <a:r>
              <a:rPr lang="en-GB" sz="22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Put an </a:t>
            </a:r>
            <a:r>
              <a:rPr lang="en-GB" sz="22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F</a:t>
            </a:r>
            <a:r>
              <a:rPr lang="en-GB" sz="22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 or an </a:t>
            </a:r>
            <a:r>
              <a:rPr lang="en-GB" sz="22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r>
              <a:rPr lang="en-GB" sz="22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 next to the following types of relationships to show that you know which are </a:t>
            </a:r>
            <a:r>
              <a:rPr lang="en-GB" sz="22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formal relationships (F) </a:t>
            </a:r>
            <a:r>
              <a:rPr lang="en-GB" sz="22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and which are </a:t>
            </a:r>
            <a:r>
              <a:rPr lang="en-GB" sz="22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informal relationships (I)</a:t>
            </a:r>
            <a:endParaRPr sz="22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endParaRPr sz="22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2" name="Google Shape;122;p15"/>
          <p:cNvSpPr txBox="1"/>
          <p:nvPr/>
        </p:nvSpPr>
        <p:spPr>
          <a:xfrm>
            <a:off x="469450" y="741750"/>
            <a:ext cx="4725300" cy="53745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0000" tIns="180000" rIns="91425" bIns="91425" anchor="t" anchorCtr="0">
            <a:no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Calibri"/>
              <a:buAutoNum type="arabicPeriod"/>
            </a:pPr>
            <a:r>
              <a:rPr lang="en-GB" sz="2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Teacher – pupil</a:t>
            </a:r>
            <a:endParaRPr>
              <a:solidFill>
                <a:schemeClr val="dk1"/>
              </a:solidFill>
            </a:endParaRPr>
          </a:p>
          <a:p>
            <a:pPr marL="342900" lvl="0" indent="-19050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Calibri"/>
              <a:buAutoNum type="arabicPeriod"/>
            </a:pPr>
            <a:r>
              <a:rPr lang="en-GB" sz="2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Husband-wife</a:t>
            </a:r>
            <a:endParaRPr>
              <a:solidFill>
                <a:schemeClr val="dk1"/>
              </a:solidFill>
            </a:endParaRPr>
          </a:p>
          <a:p>
            <a:pPr marL="342900" lvl="0" indent="-19050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Calibri"/>
              <a:buAutoNum type="arabicPeriod"/>
            </a:pPr>
            <a:r>
              <a:rPr lang="en-GB" sz="2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Girlfriend-boyfriend</a:t>
            </a:r>
            <a:endParaRPr>
              <a:solidFill>
                <a:schemeClr val="dk1"/>
              </a:solidFill>
            </a:endParaRPr>
          </a:p>
          <a:p>
            <a:pPr marL="342900" lvl="0" indent="-19050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Calibri"/>
              <a:buAutoNum type="arabicPeriod"/>
            </a:pPr>
            <a:r>
              <a:rPr lang="en-GB" sz="2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Head teacher-teacher</a:t>
            </a:r>
            <a:endParaRPr>
              <a:solidFill>
                <a:schemeClr val="dk1"/>
              </a:solidFill>
            </a:endParaRPr>
          </a:p>
          <a:p>
            <a:pPr marL="342900" lvl="0" indent="-19050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Calibri"/>
              <a:buAutoNum type="arabicPeriod"/>
            </a:pPr>
            <a:r>
              <a:rPr lang="en-GB" sz="2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Employer-Employee</a:t>
            </a:r>
            <a:endParaRPr>
              <a:solidFill>
                <a:schemeClr val="dk1"/>
              </a:solidFill>
            </a:endParaRPr>
          </a:p>
          <a:p>
            <a:pPr marL="342900" lvl="0" indent="-19050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Calibri"/>
              <a:buAutoNum type="arabicPeriod"/>
            </a:pPr>
            <a:r>
              <a:rPr lang="en-GB" sz="2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Friend-Friend</a:t>
            </a:r>
            <a:endParaRPr>
              <a:solidFill>
                <a:schemeClr val="dk1"/>
              </a:solidFill>
            </a:endParaRPr>
          </a:p>
          <a:p>
            <a:pPr marL="342900" lvl="0" indent="-19050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Font typeface="Calibri"/>
              <a:buAutoNum type="arabicPeriod"/>
            </a:pPr>
            <a:r>
              <a:rPr lang="en-GB" sz="24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Brother-Sister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7" name="Google Shape;127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5201" y="242023"/>
            <a:ext cx="1645350" cy="1645325"/>
          </a:xfrm>
          <a:prstGeom prst="rect">
            <a:avLst/>
          </a:prstGeom>
          <a:noFill/>
          <a:ln>
            <a:noFill/>
          </a:ln>
        </p:spPr>
      </p:pic>
      <p:sp>
        <p:nvSpPr>
          <p:cNvPr id="128" name="Google Shape;128;p16"/>
          <p:cNvSpPr/>
          <p:nvPr/>
        </p:nvSpPr>
        <p:spPr>
          <a:xfrm>
            <a:off x="2092925" y="427525"/>
            <a:ext cx="6727200" cy="1645200"/>
          </a:xfrm>
          <a:prstGeom prst="wedgeRoundRectCallout">
            <a:avLst>
              <a:gd name="adj1" fmla="val -60000"/>
              <a:gd name="adj2" fmla="val -7836"/>
              <a:gd name="adj3" fmla="val 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r>
              <a:rPr lang="en-GB" sz="20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What relationships do you have in your life?</a:t>
            </a:r>
            <a:endParaRPr sz="20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r>
              <a:rPr lang="en-GB" sz="20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Which are formal? </a:t>
            </a:r>
            <a:endParaRPr sz="20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r>
              <a:rPr lang="en-GB" sz="20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Which are informal?</a:t>
            </a:r>
            <a:endParaRPr sz="20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r>
              <a:rPr lang="en-GB" sz="20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Create a mindmap of all of your relationships, and label them Informal and Formal. Here’s mine as an example...</a:t>
            </a:r>
            <a:endParaRPr sz="20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9" name="Google Shape;129;p16"/>
          <p:cNvSpPr/>
          <p:nvPr/>
        </p:nvSpPr>
        <p:spPr>
          <a:xfrm rot="-2081266">
            <a:off x="3913420" y="3998558"/>
            <a:ext cx="1323660" cy="1321079"/>
          </a:xfrm>
          <a:prstGeom prst="ellipse">
            <a:avLst/>
          </a:prstGeom>
          <a:solidFill>
            <a:srgbClr val="D686E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/>
              <a:t>Miss Robinson</a:t>
            </a:r>
            <a:endParaRPr sz="1200"/>
          </a:p>
        </p:txBody>
      </p:sp>
      <p:grpSp>
        <p:nvGrpSpPr>
          <p:cNvPr id="130" name="Google Shape;130;p16"/>
          <p:cNvGrpSpPr/>
          <p:nvPr/>
        </p:nvGrpSpPr>
        <p:grpSpPr>
          <a:xfrm>
            <a:off x="1978637" y="3295438"/>
            <a:ext cx="2407147" cy="2190413"/>
            <a:chOff x="1978637" y="1202068"/>
            <a:chExt cx="2407147" cy="2190413"/>
          </a:xfrm>
        </p:grpSpPr>
        <p:sp>
          <p:nvSpPr>
            <p:cNvPr id="131" name="Google Shape;131;p16"/>
            <p:cNvSpPr/>
            <p:nvPr/>
          </p:nvSpPr>
          <p:spPr>
            <a:xfrm rot="-2081187">
              <a:off x="2278971" y="1519484"/>
              <a:ext cx="1601327" cy="1555582"/>
            </a:xfrm>
            <a:custGeom>
              <a:avLst/>
              <a:gdLst/>
              <a:ahLst/>
              <a:cxnLst/>
              <a:rect l="l" t="t" r="r" b="b"/>
              <a:pathLst>
                <a:path w="246" h="240" extrusionOk="0">
                  <a:moveTo>
                    <a:pt x="246" y="29"/>
                  </a:moveTo>
                  <a:cubicBezTo>
                    <a:pt x="241" y="19"/>
                    <a:pt x="235" y="9"/>
                    <a:pt x="228" y="0"/>
                  </a:cubicBezTo>
                  <a:cubicBezTo>
                    <a:pt x="111" y="25"/>
                    <a:pt x="19" y="120"/>
                    <a:pt x="0" y="240"/>
                  </a:cubicBezTo>
                  <a:cubicBezTo>
                    <a:pt x="11" y="237"/>
                    <a:pt x="22" y="234"/>
                    <a:pt x="34" y="232"/>
                  </a:cubicBezTo>
                  <a:cubicBezTo>
                    <a:pt x="56" y="128"/>
                    <a:pt x="140" y="46"/>
                    <a:pt x="246" y="29"/>
                  </a:cubicBezTo>
                  <a:close/>
                </a:path>
              </a:pathLst>
            </a:custGeom>
            <a:solidFill>
              <a:srgbClr val="E06666"/>
            </a:solidFill>
            <a:ln w="9525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" name="Google Shape;132;p16"/>
            <p:cNvSpPr/>
            <p:nvPr/>
          </p:nvSpPr>
          <p:spPr>
            <a:xfrm rot="-2081188">
              <a:off x="2605674" y="1601249"/>
              <a:ext cx="1541190" cy="1320966"/>
            </a:xfrm>
            <a:custGeom>
              <a:avLst/>
              <a:gdLst/>
              <a:ahLst/>
              <a:cxnLst/>
              <a:rect l="l" t="t" r="r" b="b"/>
              <a:pathLst>
                <a:path w="248" h="213" extrusionOk="0">
                  <a:moveTo>
                    <a:pt x="142" y="213"/>
                  </a:moveTo>
                  <a:cubicBezTo>
                    <a:pt x="152" y="188"/>
                    <a:pt x="170" y="167"/>
                    <a:pt x="194" y="153"/>
                  </a:cubicBezTo>
                  <a:cubicBezTo>
                    <a:pt x="211" y="143"/>
                    <a:pt x="230" y="137"/>
                    <a:pt x="248" y="136"/>
                  </a:cubicBezTo>
                  <a:cubicBezTo>
                    <a:pt x="247" y="87"/>
                    <a:pt x="234" y="41"/>
                    <a:pt x="212" y="0"/>
                  </a:cubicBezTo>
                  <a:cubicBezTo>
                    <a:pt x="106" y="17"/>
                    <a:pt x="22" y="99"/>
                    <a:pt x="0" y="203"/>
                  </a:cubicBezTo>
                  <a:cubicBezTo>
                    <a:pt x="46" y="195"/>
                    <a:pt x="95" y="198"/>
                    <a:pt x="142" y="213"/>
                  </a:cubicBezTo>
                  <a:close/>
                </a:path>
              </a:pathLst>
            </a:custGeom>
            <a:solidFill>
              <a:srgbClr val="E06666"/>
            </a:solidFill>
            <a:ln w="12700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" name="Google Shape;133;p16"/>
            <p:cNvSpPr txBox="1"/>
            <p:nvPr/>
          </p:nvSpPr>
          <p:spPr>
            <a:xfrm rot="-4432199">
              <a:off x="2798390" y="1964894"/>
              <a:ext cx="1304451" cy="562537"/>
            </a:xfrm>
            <a:prstGeom prst="rect">
              <a:avLst/>
            </a:prstGeom>
            <a:solidFill>
              <a:srgbClr val="E066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>
                  <a:latin typeface="Roboto"/>
                  <a:ea typeface="Roboto"/>
                  <a:cs typeface="Roboto"/>
                  <a:sym typeface="Roboto"/>
                </a:rPr>
                <a:t>Brother and Sisters</a:t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>
                  <a:latin typeface="Roboto"/>
                  <a:ea typeface="Roboto"/>
                  <a:cs typeface="Roboto"/>
                  <a:sym typeface="Roboto"/>
                </a:rPr>
                <a:t>Informal</a:t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134" name="Google Shape;134;p16"/>
          <p:cNvGrpSpPr/>
          <p:nvPr/>
        </p:nvGrpSpPr>
        <p:grpSpPr>
          <a:xfrm>
            <a:off x="4337515" y="4557784"/>
            <a:ext cx="2424506" cy="2097542"/>
            <a:chOff x="4337515" y="2464414"/>
            <a:chExt cx="2424506" cy="2097542"/>
          </a:xfrm>
        </p:grpSpPr>
        <p:sp>
          <p:nvSpPr>
            <p:cNvPr id="135" name="Google Shape;135;p16"/>
            <p:cNvSpPr/>
            <p:nvPr/>
          </p:nvSpPr>
          <p:spPr>
            <a:xfrm rot="-2081187">
              <a:off x="4648818" y="3375680"/>
              <a:ext cx="2119401" cy="640096"/>
            </a:xfrm>
            <a:custGeom>
              <a:avLst/>
              <a:gdLst/>
              <a:ahLst/>
              <a:cxnLst/>
              <a:rect l="l" t="t" r="r" b="b"/>
              <a:pathLst>
                <a:path w="326" h="99" extrusionOk="0">
                  <a:moveTo>
                    <a:pt x="119" y="67"/>
                  </a:moveTo>
                  <a:cubicBezTo>
                    <a:pt x="77" y="67"/>
                    <a:pt x="37" y="57"/>
                    <a:pt x="2" y="40"/>
                  </a:cubicBezTo>
                  <a:cubicBezTo>
                    <a:pt x="1" y="51"/>
                    <a:pt x="0" y="63"/>
                    <a:pt x="0" y="74"/>
                  </a:cubicBezTo>
                  <a:cubicBezTo>
                    <a:pt x="36" y="90"/>
                    <a:pt x="76" y="99"/>
                    <a:pt x="119" y="99"/>
                  </a:cubicBezTo>
                  <a:cubicBezTo>
                    <a:pt x="200" y="99"/>
                    <a:pt x="273" y="67"/>
                    <a:pt x="326" y="14"/>
                  </a:cubicBezTo>
                  <a:cubicBezTo>
                    <a:pt x="315" y="10"/>
                    <a:pt x="304" y="5"/>
                    <a:pt x="294" y="0"/>
                  </a:cubicBezTo>
                  <a:cubicBezTo>
                    <a:pt x="247" y="42"/>
                    <a:pt x="186" y="67"/>
                    <a:pt x="119" y="67"/>
                  </a:cubicBezTo>
                  <a:close/>
                </a:path>
              </a:pathLst>
            </a:custGeom>
            <a:solidFill>
              <a:srgbClr val="FFD966"/>
            </a:solidFill>
            <a:ln w="9525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" name="Google Shape;136;p16"/>
            <p:cNvSpPr/>
            <p:nvPr/>
          </p:nvSpPr>
          <p:spPr>
            <a:xfrm rot="-2081187">
              <a:off x="4457034" y="2893418"/>
              <a:ext cx="1815979" cy="987157"/>
            </a:xfrm>
            <a:custGeom>
              <a:avLst/>
              <a:gdLst/>
              <a:ahLst/>
              <a:cxnLst/>
              <a:rect l="l" t="t" r="r" b="b"/>
              <a:pathLst>
                <a:path w="292" h="159" extrusionOk="0">
                  <a:moveTo>
                    <a:pt x="182" y="1"/>
                  </a:moveTo>
                  <a:cubicBezTo>
                    <a:pt x="181" y="2"/>
                    <a:pt x="179" y="3"/>
                    <a:pt x="177" y="4"/>
                  </a:cubicBezTo>
                  <a:cubicBezTo>
                    <a:pt x="137" y="27"/>
                    <a:pt x="88" y="24"/>
                    <a:pt x="51" y="0"/>
                  </a:cubicBezTo>
                  <a:cubicBezTo>
                    <a:pt x="23" y="41"/>
                    <a:pt x="6" y="86"/>
                    <a:pt x="0" y="132"/>
                  </a:cubicBezTo>
                  <a:cubicBezTo>
                    <a:pt x="35" y="149"/>
                    <a:pt x="75" y="159"/>
                    <a:pt x="117" y="159"/>
                  </a:cubicBezTo>
                  <a:cubicBezTo>
                    <a:pt x="184" y="159"/>
                    <a:pt x="245" y="134"/>
                    <a:pt x="292" y="92"/>
                  </a:cubicBezTo>
                  <a:cubicBezTo>
                    <a:pt x="250" y="71"/>
                    <a:pt x="212" y="41"/>
                    <a:pt x="182" y="1"/>
                  </a:cubicBezTo>
                  <a:close/>
                </a:path>
              </a:pathLst>
            </a:custGeom>
            <a:solidFill>
              <a:srgbClr val="FFD966"/>
            </a:solidFill>
            <a:ln w="12700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" name="Google Shape;137;p16"/>
            <p:cNvSpPr txBox="1"/>
            <p:nvPr/>
          </p:nvSpPr>
          <p:spPr>
            <a:xfrm rot="-2245873">
              <a:off x="4639442" y="3207930"/>
              <a:ext cx="1304523" cy="563064"/>
            </a:xfrm>
            <a:prstGeom prst="rect">
              <a:avLst/>
            </a:prstGeom>
            <a:solidFill>
              <a:srgbClr val="FFD96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>
                  <a:latin typeface="Roboto"/>
                  <a:ea typeface="Roboto"/>
                  <a:cs typeface="Roboto"/>
                  <a:sym typeface="Roboto"/>
                </a:rPr>
                <a:t>Work Colleagues</a:t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>
                  <a:latin typeface="Roboto"/>
                  <a:ea typeface="Roboto"/>
                  <a:cs typeface="Roboto"/>
                  <a:sym typeface="Roboto"/>
                </a:rPr>
                <a:t>Formal</a:t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138" name="Google Shape;138;p16"/>
          <p:cNvGrpSpPr/>
          <p:nvPr/>
        </p:nvGrpSpPr>
        <p:grpSpPr>
          <a:xfrm>
            <a:off x="3263096" y="2164703"/>
            <a:ext cx="2344104" cy="2370669"/>
            <a:chOff x="3263096" y="71333"/>
            <a:chExt cx="2344104" cy="2370669"/>
          </a:xfrm>
        </p:grpSpPr>
        <p:sp>
          <p:nvSpPr>
            <p:cNvPr id="139" name="Google Shape;139;p16"/>
            <p:cNvSpPr/>
            <p:nvPr/>
          </p:nvSpPr>
          <p:spPr>
            <a:xfrm rot="-2081187">
              <a:off x="3407226" y="525393"/>
              <a:ext cx="1943480" cy="1113468"/>
            </a:xfrm>
            <a:custGeom>
              <a:avLst/>
              <a:gdLst/>
              <a:ahLst/>
              <a:cxnLst/>
              <a:rect l="l" t="t" r="r" b="b"/>
              <a:pathLst>
                <a:path w="299" h="172" extrusionOk="0">
                  <a:moveTo>
                    <a:pt x="45" y="32"/>
                  </a:moveTo>
                  <a:cubicBezTo>
                    <a:pt x="146" y="32"/>
                    <a:pt x="233" y="89"/>
                    <a:pt x="276" y="172"/>
                  </a:cubicBezTo>
                  <a:cubicBezTo>
                    <a:pt x="284" y="164"/>
                    <a:pt x="292" y="155"/>
                    <a:pt x="299" y="146"/>
                  </a:cubicBezTo>
                  <a:cubicBezTo>
                    <a:pt x="248" y="59"/>
                    <a:pt x="153" y="0"/>
                    <a:pt x="45" y="0"/>
                  </a:cubicBezTo>
                  <a:cubicBezTo>
                    <a:pt x="30" y="0"/>
                    <a:pt x="14" y="1"/>
                    <a:pt x="0" y="3"/>
                  </a:cubicBezTo>
                  <a:cubicBezTo>
                    <a:pt x="6" y="13"/>
                    <a:pt x="12" y="23"/>
                    <a:pt x="18" y="33"/>
                  </a:cubicBezTo>
                  <a:cubicBezTo>
                    <a:pt x="27" y="32"/>
                    <a:pt x="36" y="32"/>
                    <a:pt x="45" y="32"/>
                  </a:cubicBezTo>
                  <a:close/>
                </a:path>
              </a:pathLst>
            </a:custGeom>
            <a:solidFill>
              <a:srgbClr val="A4C2F4"/>
            </a:solidFill>
            <a:ln w="9525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200"/>
            </a:p>
          </p:txBody>
        </p:sp>
        <p:sp>
          <p:nvSpPr>
            <p:cNvPr id="140" name="Google Shape;140;p16"/>
            <p:cNvSpPr/>
            <p:nvPr/>
          </p:nvSpPr>
          <p:spPr>
            <a:xfrm rot="-2081187">
              <a:off x="3761328" y="760580"/>
              <a:ext cx="1606237" cy="1343790"/>
            </a:xfrm>
            <a:custGeom>
              <a:avLst/>
              <a:gdLst/>
              <a:ahLst/>
              <a:cxnLst/>
              <a:rect l="l" t="t" r="r" b="b"/>
              <a:pathLst>
                <a:path w="258" h="217" extrusionOk="0">
                  <a:moveTo>
                    <a:pt x="132" y="200"/>
                  </a:moveTo>
                  <a:cubicBezTo>
                    <a:pt x="135" y="205"/>
                    <a:pt x="138" y="211"/>
                    <a:pt x="140" y="217"/>
                  </a:cubicBezTo>
                  <a:cubicBezTo>
                    <a:pt x="186" y="200"/>
                    <a:pt x="227" y="174"/>
                    <a:pt x="258" y="140"/>
                  </a:cubicBezTo>
                  <a:cubicBezTo>
                    <a:pt x="215" y="57"/>
                    <a:pt x="128" y="0"/>
                    <a:pt x="27" y="0"/>
                  </a:cubicBezTo>
                  <a:cubicBezTo>
                    <a:pt x="18" y="0"/>
                    <a:pt x="9" y="0"/>
                    <a:pt x="0" y="1"/>
                  </a:cubicBezTo>
                  <a:cubicBezTo>
                    <a:pt x="21" y="43"/>
                    <a:pt x="34" y="90"/>
                    <a:pt x="34" y="140"/>
                  </a:cubicBezTo>
                  <a:cubicBezTo>
                    <a:pt x="74" y="142"/>
                    <a:pt x="111" y="163"/>
                    <a:pt x="132" y="200"/>
                  </a:cubicBezTo>
                  <a:close/>
                </a:path>
              </a:pathLst>
            </a:custGeom>
            <a:solidFill>
              <a:srgbClr val="A4C2F4"/>
            </a:solidFill>
            <a:ln w="12700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200"/>
            </a:p>
          </p:txBody>
        </p:sp>
        <p:sp>
          <p:nvSpPr>
            <p:cNvPr id="141" name="Google Shape;141;p16"/>
            <p:cNvSpPr txBox="1"/>
            <p:nvPr/>
          </p:nvSpPr>
          <p:spPr>
            <a:xfrm>
              <a:off x="3919788" y="1123225"/>
              <a:ext cx="1304400" cy="563100"/>
            </a:xfrm>
            <a:prstGeom prst="rect">
              <a:avLst/>
            </a:prstGeom>
            <a:solidFill>
              <a:srgbClr val="A4C2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200">
                  <a:latin typeface="Roboto"/>
                  <a:ea typeface="Roboto"/>
                  <a:cs typeface="Roboto"/>
                  <a:sym typeface="Roboto"/>
                </a:rPr>
                <a:t>Parents</a:t>
              </a:r>
              <a:endParaRPr sz="1200">
                <a:latin typeface="Roboto"/>
                <a:ea typeface="Roboto"/>
                <a:cs typeface="Roboto"/>
                <a:sym typeface="Roboto"/>
              </a:endParaRPr>
            </a:p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200">
                  <a:latin typeface="Roboto"/>
                  <a:ea typeface="Roboto"/>
                  <a:cs typeface="Roboto"/>
                  <a:sym typeface="Roboto"/>
                </a:rPr>
                <a:t>Informal</a:t>
              </a:r>
              <a:endParaRPr sz="1200"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142" name="Google Shape;142;p16"/>
          <p:cNvGrpSpPr/>
          <p:nvPr/>
        </p:nvGrpSpPr>
        <p:grpSpPr>
          <a:xfrm>
            <a:off x="4593307" y="2897746"/>
            <a:ext cx="2268741" cy="2444000"/>
            <a:chOff x="4593307" y="804376"/>
            <a:chExt cx="2268741" cy="2444000"/>
          </a:xfrm>
        </p:grpSpPr>
        <p:sp>
          <p:nvSpPr>
            <p:cNvPr id="143" name="Google Shape;143;p16"/>
            <p:cNvSpPr/>
            <p:nvPr/>
          </p:nvSpPr>
          <p:spPr>
            <a:xfrm rot="-2081188">
              <a:off x="5623193" y="814800"/>
              <a:ext cx="698156" cy="2118270"/>
            </a:xfrm>
            <a:custGeom>
              <a:avLst/>
              <a:gdLst/>
              <a:ahLst/>
              <a:cxnLst/>
              <a:rect l="l" t="t" r="r" b="b"/>
              <a:pathLst>
                <a:path w="107" h="328" extrusionOk="0">
                  <a:moveTo>
                    <a:pt x="52" y="26"/>
                  </a:moveTo>
                  <a:cubicBezTo>
                    <a:pt x="67" y="59"/>
                    <a:pt x="75" y="95"/>
                    <a:pt x="75" y="132"/>
                  </a:cubicBezTo>
                  <a:cubicBezTo>
                    <a:pt x="75" y="204"/>
                    <a:pt x="46" y="268"/>
                    <a:pt x="0" y="315"/>
                  </a:cubicBezTo>
                  <a:cubicBezTo>
                    <a:pt x="10" y="320"/>
                    <a:pt x="21" y="325"/>
                    <a:pt x="32" y="328"/>
                  </a:cubicBezTo>
                  <a:cubicBezTo>
                    <a:pt x="78" y="276"/>
                    <a:pt x="107" y="208"/>
                    <a:pt x="107" y="132"/>
                  </a:cubicBezTo>
                  <a:cubicBezTo>
                    <a:pt x="107" y="85"/>
                    <a:pt x="95" y="40"/>
                    <a:pt x="75" y="0"/>
                  </a:cubicBezTo>
                  <a:cubicBezTo>
                    <a:pt x="68" y="9"/>
                    <a:pt x="60" y="18"/>
                    <a:pt x="52" y="26"/>
                  </a:cubicBezTo>
                  <a:close/>
                </a:path>
              </a:pathLst>
            </a:custGeom>
            <a:solidFill>
              <a:srgbClr val="D5A6BD"/>
            </a:solidFill>
            <a:ln w="9525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" name="Google Shape;144;p16"/>
            <p:cNvSpPr/>
            <p:nvPr/>
          </p:nvSpPr>
          <p:spPr>
            <a:xfrm rot="-2081187">
              <a:off x="5001092" y="1289142"/>
              <a:ext cx="1148261" cy="1791718"/>
            </a:xfrm>
            <a:custGeom>
              <a:avLst/>
              <a:gdLst/>
              <a:ahLst/>
              <a:cxnLst/>
              <a:rect l="l" t="t" r="r" b="b"/>
              <a:pathLst>
                <a:path w="184" h="289" extrusionOk="0">
                  <a:moveTo>
                    <a:pt x="161" y="0"/>
                  </a:moveTo>
                  <a:cubicBezTo>
                    <a:pt x="128" y="34"/>
                    <a:pt x="87" y="60"/>
                    <a:pt x="40" y="76"/>
                  </a:cubicBezTo>
                  <a:cubicBezTo>
                    <a:pt x="52" y="121"/>
                    <a:pt x="36" y="170"/>
                    <a:pt x="0" y="200"/>
                  </a:cubicBezTo>
                  <a:cubicBezTo>
                    <a:pt x="29" y="240"/>
                    <a:pt x="67" y="270"/>
                    <a:pt x="109" y="289"/>
                  </a:cubicBezTo>
                  <a:cubicBezTo>
                    <a:pt x="155" y="242"/>
                    <a:pt x="184" y="178"/>
                    <a:pt x="184" y="106"/>
                  </a:cubicBezTo>
                  <a:cubicBezTo>
                    <a:pt x="184" y="69"/>
                    <a:pt x="176" y="33"/>
                    <a:pt x="161" y="0"/>
                  </a:cubicBezTo>
                  <a:close/>
                </a:path>
              </a:pathLst>
            </a:custGeom>
            <a:solidFill>
              <a:srgbClr val="D5A6BD"/>
            </a:solidFill>
            <a:ln w="12700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" name="Google Shape;145;p16"/>
            <p:cNvSpPr txBox="1"/>
            <p:nvPr/>
          </p:nvSpPr>
          <p:spPr>
            <a:xfrm rot="4352156">
              <a:off x="5032997" y="1939707"/>
              <a:ext cx="1304532" cy="562935"/>
            </a:xfrm>
            <a:prstGeom prst="rect">
              <a:avLst/>
            </a:prstGeom>
            <a:solidFill>
              <a:srgbClr val="D5A6B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>
                  <a:latin typeface="Roboto"/>
                  <a:ea typeface="Roboto"/>
                  <a:cs typeface="Roboto"/>
                  <a:sym typeface="Roboto"/>
                </a:rPr>
                <a:t>Children</a:t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>
                  <a:latin typeface="Roboto"/>
                  <a:ea typeface="Roboto"/>
                  <a:cs typeface="Roboto"/>
                  <a:sym typeface="Roboto"/>
                </a:rPr>
                <a:t>Informal</a:t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146" name="Google Shape;146;p16"/>
          <p:cNvGrpSpPr/>
          <p:nvPr/>
        </p:nvGrpSpPr>
        <p:grpSpPr>
          <a:xfrm>
            <a:off x="2867112" y="4693297"/>
            <a:ext cx="2108006" cy="2437164"/>
            <a:chOff x="2867112" y="2599927"/>
            <a:chExt cx="2108006" cy="2437164"/>
          </a:xfrm>
        </p:grpSpPr>
        <p:sp>
          <p:nvSpPr>
            <p:cNvPr id="147" name="Google Shape;147;p16"/>
            <p:cNvSpPr/>
            <p:nvPr/>
          </p:nvSpPr>
          <p:spPr>
            <a:xfrm rot="-2081188">
              <a:off x="3325156" y="2966530"/>
              <a:ext cx="1061085" cy="1941128"/>
            </a:xfrm>
            <a:custGeom>
              <a:avLst/>
              <a:gdLst/>
              <a:ahLst/>
              <a:cxnLst/>
              <a:rect l="l" t="t" r="r" b="b"/>
              <a:pathLst>
                <a:path w="163" h="300" extrusionOk="0">
                  <a:moveTo>
                    <a:pt x="32" y="39"/>
                  </a:moveTo>
                  <a:cubicBezTo>
                    <a:pt x="32" y="26"/>
                    <a:pt x="33" y="13"/>
                    <a:pt x="35" y="0"/>
                  </a:cubicBezTo>
                  <a:cubicBezTo>
                    <a:pt x="24" y="2"/>
                    <a:pt x="13" y="5"/>
                    <a:pt x="2" y="8"/>
                  </a:cubicBezTo>
                  <a:cubicBezTo>
                    <a:pt x="1" y="19"/>
                    <a:pt x="0" y="29"/>
                    <a:pt x="0" y="39"/>
                  </a:cubicBezTo>
                  <a:cubicBezTo>
                    <a:pt x="0" y="153"/>
                    <a:pt x="65" y="252"/>
                    <a:pt x="160" y="300"/>
                  </a:cubicBezTo>
                  <a:cubicBezTo>
                    <a:pt x="160" y="289"/>
                    <a:pt x="161" y="277"/>
                    <a:pt x="163" y="265"/>
                  </a:cubicBezTo>
                  <a:cubicBezTo>
                    <a:pt x="85" y="220"/>
                    <a:pt x="32" y="136"/>
                    <a:pt x="32" y="39"/>
                  </a:cubicBezTo>
                  <a:close/>
                </a:path>
              </a:pathLst>
            </a:custGeom>
            <a:solidFill>
              <a:srgbClr val="6AA84F"/>
            </a:solidFill>
            <a:ln w="9525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" name="Google Shape;148;p16"/>
            <p:cNvSpPr/>
            <p:nvPr/>
          </p:nvSpPr>
          <p:spPr>
            <a:xfrm rot="-2081187">
              <a:off x="3456358" y="2773799"/>
              <a:ext cx="1138968" cy="1690435"/>
            </a:xfrm>
            <a:custGeom>
              <a:avLst/>
              <a:gdLst/>
              <a:ahLst/>
              <a:cxnLst/>
              <a:rect l="l" t="t" r="r" b="b"/>
              <a:pathLst>
                <a:path w="183" h="273" extrusionOk="0">
                  <a:moveTo>
                    <a:pt x="156" y="108"/>
                  </a:moveTo>
                  <a:cubicBezTo>
                    <a:pt x="139" y="79"/>
                    <a:pt x="136" y="46"/>
                    <a:pt x="144" y="16"/>
                  </a:cubicBezTo>
                  <a:cubicBezTo>
                    <a:pt x="97" y="2"/>
                    <a:pt x="48" y="0"/>
                    <a:pt x="3" y="8"/>
                  </a:cubicBezTo>
                  <a:cubicBezTo>
                    <a:pt x="1" y="21"/>
                    <a:pt x="0" y="34"/>
                    <a:pt x="0" y="47"/>
                  </a:cubicBezTo>
                  <a:cubicBezTo>
                    <a:pt x="0" y="144"/>
                    <a:pt x="53" y="228"/>
                    <a:pt x="131" y="273"/>
                  </a:cubicBezTo>
                  <a:cubicBezTo>
                    <a:pt x="138" y="227"/>
                    <a:pt x="155" y="182"/>
                    <a:pt x="183" y="141"/>
                  </a:cubicBezTo>
                  <a:cubicBezTo>
                    <a:pt x="173" y="132"/>
                    <a:pt x="163" y="121"/>
                    <a:pt x="156" y="108"/>
                  </a:cubicBezTo>
                  <a:close/>
                </a:path>
              </a:pathLst>
            </a:custGeom>
            <a:solidFill>
              <a:srgbClr val="6AA84F"/>
            </a:solidFill>
            <a:ln w="12700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" name="Google Shape;149;p16"/>
            <p:cNvSpPr txBox="1"/>
            <p:nvPr/>
          </p:nvSpPr>
          <p:spPr>
            <a:xfrm rot="2156063">
              <a:off x="3231785" y="3231412"/>
              <a:ext cx="1304574" cy="562882"/>
            </a:xfrm>
            <a:prstGeom prst="rect">
              <a:avLst/>
            </a:prstGeom>
            <a:solidFill>
              <a:srgbClr val="6AA84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>
                  <a:latin typeface="Roboto"/>
                  <a:ea typeface="Roboto"/>
                  <a:cs typeface="Roboto"/>
                  <a:sym typeface="Roboto"/>
                </a:rPr>
                <a:t>Line Manager</a:t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>
                  <a:latin typeface="Roboto"/>
                  <a:ea typeface="Roboto"/>
                  <a:cs typeface="Roboto"/>
                  <a:sym typeface="Roboto"/>
                </a:rPr>
                <a:t>Formal</a:t>
              </a:r>
              <a:endParaRPr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" name="Google Shape;154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5201" y="242023"/>
            <a:ext cx="1645350" cy="1645325"/>
          </a:xfrm>
          <a:prstGeom prst="rect">
            <a:avLst/>
          </a:prstGeom>
          <a:noFill/>
          <a:ln>
            <a:noFill/>
          </a:ln>
        </p:spPr>
      </p:pic>
      <p:sp>
        <p:nvSpPr>
          <p:cNvPr id="155" name="Google Shape;155;p17"/>
          <p:cNvSpPr/>
          <p:nvPr/>
        </p:nvSpPr>
        <p:spPr>
          <a:xfrm>
            <a:off x="2298500" y="242025"/>
            <a:ext cx="6727200" cy="1254300"/>
          </a:xfrm>
          <a:prstGeom prst="wedgeRoundRectCallout">
            <a:avLst>
              <a:gd name="adj1" fmla="val -60000"/>
              <a:gd name="adj2" fmla="val -7836"/>
              <a:gd name="adj3" fmla="val 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r>
              <a:rPr lang="en-GB" sz="20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Create a mindmap of all of your relationships, and label them Informal and Formal. Look at my example and the examples of other relationships to help you.</a:t>
            </a:r>
            <a:endParaRPr sz="20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6" name="Google Shape;156;p17"/>
          <p:cNvSpPr/>
          <p:nvPr/>
        </p:nvSpPr>
        <p:spPr>
          <a:xfrm rot="-1942041">
            <a:off x="4594477" y="3263122"/>
            <a:ext cx="1726548" cy="1670532"/>
          </a:xfrm>
          <a:prstGeom prst="ellipse">
            <a:avLst/>
          </a:prstGeom>
          <a:solidFill>
            <a:srgbClr val="D686E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57" name="Google Shape;157;p17"/>
          <p:cNvGrpSpPr/>
          <p:nvPr/>
        </p:nvGrpSpPr>
        <p:grpSpPr>
          <a:xfrm>
            <a:off x="1978544" y="2425459"/>
            <a:ext cx="3225096" cy="2687199"/>
            <a:chOff x="1978637" y="1202068"/>
            <a:chExt cx="2407147" cy="2190413"/>
          </a:xfrm>
        </p:grpSpPr>
        <p:sp>
          <p:nvSpPr>
            <p:cNvPr id="158" name="Google Shape;158;p17"/>
            <p:cNvSpPr/>
            <p:nvPr/>
          </p:nvSpPr>
          <p:spPr>
            <a:xfrm rot="-2081187">
              <a:off x="2278971" y="1519484"/>
              <a:ext cx="1601327" cy="1555582"/>
            </a:xfrm>
            <a:custGeom>
              <a:avLst/>
              <a:gdLst/>
              <a:ahLst/>
              <a:cxnLst/>
              <a:rect l="l" t="t" r="r" b="b"/>
              <a:pathLst>
                <a:path w="246" h="240" extrusionOk="0">
                  <a:moveTo>
                    <a:pt x="246" y="29"/>
                  </a:moveTo>
                  <a:cubicBezTo>
                    <a:pt x="241" y="19"/>
                    <a:pt x="235" y="9"/>
                    <a:pt x="228" y="0"/>
                  </a:cubicBezTo>
                  <a:cubicBezTo>
                    <a:pt x="111" y="25"/>
                    <a:pt x="19" y="120"/>
                    <a:pt x="0" y="240"/>
                  </a:cubicBezTo>
                  <a:cubicBezTo>
                    <a:pt x="11" y="237"/>
                    <a:pt x="22" y="234"/>
                    <a:pt x="34" y="232"/>
                  </a:cubicBezTo>
                  <a:cubicBezTo>
                    <a:pt x="56" y="128"/>
                    <a:pt x="140" y="46"/>
                    <a:pt x="246" y="29"/>
                  </a:cubicBezTo>
                  <a:close/>
                </a:path>
              </a:pathLst>
            </a:custGeom>
            <a:solidFill>
              <a:srgbClr val="F6B26B"/>
            </a:solidFill>
            <a:ln w="9525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" name="Google Shape;159;p17"/>
            <p:cNvSpPr/>
            <p:nvPr/>
          </p:nvSpPr>
          <p:spPr>
            <a:xfrm rot="-2081188">
              <a:off x="2605674" y="1601249"/>
              <a:ext cx="1541190" cy="1320966"/>
            </a:xfrm>
            <a:custGeom>
              <a:avLst/>
              <a:gdLst/>
              <a:ahLst/>
              <a:cxnLst/>
              <a:rect l="l" t="t" r="r" b="b"/>
              <a:pathLst>
                <a:path w="248" h="213" extrusionOk="0">
                  <a:moveTo>
                    <a:pt x="142" y="213"/>
                  </a:moveTo>
                  <a:cubicBezTo>
                    <a:pt x="152" y="188"/>
                    <a:pt x="170" y="167"/>
                    <a:pt x="194" y="153"/>
                  </a:cubicBezTo>
                  <a:cubicBezTo>
                    <a:pt x="211" y="143"/>
                    <a:pt x="230" y="137"/>
                    <a:pt x="248" y="136"/>
                  </a:cubicBezTo>
                  <a:cubicBezTo>
                    <a:pt x="247" y="87"/>
                    <a:pt x="234" y="41"/>
                    <a:pt x="212" y="0"/>
                  </a:cubicBezTo>
                  <a:cubicBezTo>
                    <a:pt x="106" y="17"/>
                    <a:pt x="22" y="99"/>
                    <a:pt x="0" y="203"/>
                  </a:cubicBezTo>
                  <a:cubicBezTo>
                    <a:pt x="46" y="195"/>
                    <a:pt x="95" y="198"/>
                    <a:pt x="142" y="213"/>
                  </a:cubicBezTo>
                  <a:close/>
                </a:path>
              </a:pathLst>
            </a:custGeom>
            <a:solidFill>
              <a:srgbClr val="F6B26B"/>
            </a:solidFill>
            <a:ln w="12700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0" name="Google Shape;160;p17"/>
          <p:cNvGrpSpPr/>
          <p:nvPr/>
        </p:nvGrpSpPr>
        <p:grpSpPr>
          <a:xfrm>
            <a:off x="3168922" y="4140353"/>
            <a:ext cx="2824306" cy="2989912"/>
            <a:chOff x="2867112" y="2599927"/>
            <a:chExt cx="2108006" cy="2437164"/>
          </a:xfrm>
        </p:grpSpPr>
        <p:sp>
          <p:nvSpPr>
            <p:cNvPr id="161" name="Google Shape;161;p17"/>
            <p:cNvSpPr/>
            <p:nvPr/>
          </p:nvSpPr>
          <p:spPr>
            <a:xfrm rot="-2081188">
              <a:off x="3325156" y="2966530"/>
              <a:ext cx="1061085" cy="1941128"/>
            </a:xfrm>
            <a:custGeom>
              <a:avLst/>
              <a:gdLst/>
              <a:ahLst/>
              <a:cxnLst/>
              <a:rect l="l" t="t" r="r" b="b"/>
              <a:pathLst>
                <a:path w="163" h="300" extrusionOk="0">
                  <a:moveTo>
                    <a:pt x="32" y="39"/>
                  </a:moveTo>
                  <a:cubicBezTo>
                    <a:pt x="32" y="26"/>
                    <a:pt x="33" y="13"/>
                    <a:pt x="35" y="0"/>
                  </a:cubicBezTo>
                  <a:cubicBezTo>
                    <a:pt x="24" y="2"/>
                    <a:pt x="13" y="5"/>
                    <a:pt x="2" y="8"/>
                  </a:cubicBezTo>
                  <a:cubicBezTo>
                    <a:pt x="1" y="19"/>
                    <a:pt x="0" y="29"/>
                    <a:pt x="0" y="39"/>
                  </a:cubicBezTo>
                  <a:cubicBezTo>
                    <a:pt x="0" y="153"/>
                    <a:pt x="65" y="252"/>
                    <a:pt x="160" y="300"/>
                  </a:cubicBezTo>
                  <a:cubicBezTo>
                    <a:pt x="160" y="289"/>
                    <a:pt x="161" y="277"/>
                    <a:pt x="163" y="265"/>
                  </a:cubicBezTo>
                  <a:cubicBezTo>
                    <a:pt x="85" y="220"/>
                    <a:pt x="32" y="136"/>
                    <a:pt x="32" y="39"/>
                  </a:cubicBezTo>
                  <a:close/>
                </a:path>
              </a:pathLst>
            </a:custGeom>
            <a:solidFill>
              <a:srgbClr val="EA9999"/>
            </a:solidFill>
            <a:ln w="9525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" name="Google Shape;162;p17"/>
            <p:cNvSpPr/>
            <p:nvPr/>
          </p:nvSpPr>
          <p:spPr>
            <a:xfrm rot="-2081187">
              <a:off x="3456358" y="2773799"/>
              <a:ext cx="1138968" cy="1690435"/>
            </a:xfrm>
            <a:custGeom>
              <a:avLst/>
              <a:gdLst/>
              <a:ahLst/>
              <a:cxnLst/>
              <a:rect l="l" t="t" r="r" b="b"/>
              <a:pathLst>
                <a:path w="183" h="273" extrusionOk="0">
                  <a:moveTo>
                    <a:pt x="156" y="108"/>
                  </a:moveTo>
                  <a:cubicBezTo>
                    <a:pt x="139" y="79"/>
                    <a:pt x="136" y="46"/>
                    <a:pt x="144" y="16"/>
                  </a:cubicBezTo>
                  <a:cubicBezTo>
                    <a:pt x="97" y="2"/>
                    <a:pt x="48" y="0"/>
                    <a:pt x="3" y="8"/>
                  </a:cubicBezTo>
                  <a:cubicBezTo>
                    <a:pt x="1" y="21"/>
                    <a:pt x="0" y="34"/>
                    <a:pt x="0" y="47"/>
                  </a:cubicBezTo>
                  <a:cubicBezTo>
                    <a:pt x="0" y="144"/>
                    <a:pt x="53" y="228"/>
                    <a:pt x="131" y="273"/>
                  </a:cubicBezTo>
                  <a:cubicBezTo>
                    <a:pt x="138" y="227"/>
                    <a:pt x="155" y="182"/>
                    <a:pt x="183" y="141"/>
                  </a:cubicBezTo>
                  <a:cubicBezTo>
                    <a:pt x="173" y="132"/>
                    <a:pt x="163" y="121"/>
                    <a:pt x="156" y="108"/>
                  </a:cubicBezTo>
                  <a:close/>
                </a:path>
              </a:pathLst>
            </a:custGeom>
            <a:solidFill>
              <a:srgbClr val="EA9999"/>
            </a:solidFill>
            <a:ln w="12700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3" name="Google Shape;163;p17"/>
          <p:cNvGrpSpPr/>
          <p:nvPr/>
        </p:nvGrpSpPr>
        <p:grpSpPr>
          <a:xfrm>
            <a:off x="5138969" y="3974105"/>
            <a:ext cx="3248353" cy="2573265"/>
            <a:chOff x="4337515" y="2464414"/>
            <a:chExt cx="2424506" cy="2097542"/>
          </a:xfrm>
        </p:grpSpPr>
        <p:sp>
          <p:nvSpPr>
            <p:cNvPr id="164" name="Google Shape;164;p17"/>
            <p:cNvSpPr/>
            <p:nvPr/>
          </p:nvSpPr>
          <p:spPr>
            <a:xfrm rot="-2081187">
              <a:off x="4648818" y="3375680"/>
              <a:ext cx="2119401" cy="640096"/>
            </a:xfrm>
            <a:custGeom>
              <a:avLst/>
              <a:gdLst/>
              <a:ahLst/>
              <a:cxnLst/>
              <a:rect l="l" t="t" r="r" b="b"/>
              <a:pathLst>
                <a:path w="326" h="99" extrusionOk="0">
                  <a:moveTo>
                    <a:pt x="119" y="67"/>
                  </a:moveTo>
                  <a:cubicBezTo>
                    <a:pt x="77" y="67"/>
                    <a:pt x="37" y="57"/>
                    <a:pt x="2" y="40"/>
                  </a:cubicBezTo>
                  <a:cubicBezTo>
                    <a:pt x="1" y="51"/>
                    <a:pt x="0" y="63"/>
                    <a:pt x="0" y="74"/>
                  </a:cubicBezTo>
                  <a:cubicBezTo>
                    <a:pt x="36" y="90"/>
                    <a:pt x="76" y="99"/>
                    <a:pt x="119" y="99"/>
                  </a:cubicBezTo>
                  <a:cubicBezTo>
                    <a:pt x="200" y="99"/>
                    <a:pt x="273" y="67"/>
                    <a:pt x="326" y="14"/>
                  </a:cubicBezTo>
                  <a:cubicBezTo>
                    <a:pt x="315" y="10"/>
                    <a:pt x="304" y="5"/>
                    <a:pt x="294" y="0"/>
                  </a:cubicBezTo>
                  <a:cubicBezTo>
                    <a:pt x="247" y="42"/>
                    <a:pt x="186" y="67"/>
                    <a:pt x="119" y="67"/>
                  </a:cubicBezTo>
                  <a:close/>
                </a:path>
              </a:pathLst>
            </a:custGeom>
            <a:solidFill>
              <a:srgbClr val="B6D7A8"/>
            </a:solidFill>
            <a:ln w="9525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" name="Google Shape;165;p17"/>
            <p:cNvSpPr/>
            <p:nvPr/>
          </p:nvSpPr>
          <p:spPr>
            <a:xfrm rot="-2081187">
              <a:off x="4457034" y="2893418"/>
              <a:ext cx="1815979" cy="987157"/>
            </a:xfrm>
            <a:custGeom>
              <a:avLst/>
              <a:gdLst/>
              <a:ahLst/>
              <a:cxnLst/>
              <a:rect l="l" t="t" r="r" b="b"/>
              <a:pathLst>
                <a:path w="292" h="159" extrusionOk="0">
                  <a:moveTo>
                    <a:pt x="182" y="1"/>
                  </a:moveTo>
                  <a:cubicBezTo>
                    <a:pt x="181" y="2"/>
                    <a:pt x="179" y="3"/>
                    <a:pt x="177" y="4"/>
                  </a:cubicBezTo>
                  <a:cubicBezTo>
                    <a:pt x="137" y="27"/>
                    <a:pt x="88" y="24"/>
                    <a:pt x="51" y="0"/>
                  </a:cubicBezTo>
                  <a:cubicBezTo>
                    <a:pt x="23" y="41"/>
                    <a:pt x="6" y="86"/>
                    <a:pt x="0" y="132"/>
                  </a:cubicBezTo>
                  <a:cubicBezTo>
                    <a:pt x="35" y="149"/>
                    <a:pt x="75" y="159"/>
                    <a:pt x="117" y="159"/>
                  </a:cubicBezTo>
                  <a:cubicBezTo>
                    <a:pt x="184" y="159"/>
                    <a:pt x="245" y="134"/>
                    <a:pt x="292" y="92"/>
                  </a:cubicBezTo>
                  <a:cubicBezTo>
                    <a:pt x="250" y="71"/>
                    <a:pt x="212" y="41"/>
                    <a:pt x="182" y="1"/>
                  </a:cubicBezTo>
                  <a:close/>
                </a:path>
              </a:pathLst>
            </a:custGeom>
            <a:solidFill>
              <a:srgbClr val="B6D7A8"/>
            </a:solidFill>
            <a:ln w="12700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6" name="Google Shape;166;p17"/>
          <p:cNvGrpSpPr/>
          <p:nvPr/>
        </p:nvGrpSpPr>
        <p:grpSpPr>
          <a:xfrm>
            <a:off x="3699462" y="1038274"/>
            <a:ext cx="3140630" cy="2908336"/>
            <a:chOff x="3263096" y="71333"/>
            <a:chExt cx="2344104" cy="2370669"/>
          </a:xfrm>
        </p:grpSpPr>
        <p:sp>
          <p:nvSpPr>
            <p:cNvPr id="167" name="Google Shape;167;p17"/>
            <p:cNvSpPr/>
            <p:nvPr/>
          </p:nvSpPr>
          <p:spPr>
            <a:xfrm rot="-2081187">
              <a:off x="3407226" y="525393"/>
              <a:ext cx="1943480" cy="1113468"/>
            </a:xfrm>
            <a:custGeom>
              <a:avLst/>
              <a:gdLst/>
              <a:ahLst/>
              <a:cxnLst/>
              <a:rect l="l" t="t" r="r" b="b"/>
              <a:pathLst>
                <a:path w="299" h="172" extrusionOk="0">
                  <a:moveTo>
                    <a:pt x="45" y="32"/>
                  </a:moveTo>
                  <a:cubicBezTo>
                    <a:pt x="146" y="32"/>
                    <a:pt x="233" y="89"/>
                    <a:pt x="276" y="172"/>
                  </a:cubicBezTo>
                  <a:cubicBezTo>
                    <a:pt x="284" y="164"/>
                    <a:pt x="292" y="155"/>
                    <a:pt x="299" y="146"/>
                  </a:cubicBezTo>
                  <a:cubicBezTo>
                    <a:pt x="248" y="59"/>
                    <a:pt x="153" y="0"/>
                    <a:pt x="45" y="0"/>
                  </a:cubicBezTo>
                  <a:cubicBezTo>
                    <a:pt x="30" y="0"/>
                    <a:pt x="14" y="1"/>
                    <a:pt x="0" y="3"/>
                  </a:cubicBezTo>
                  <a:cubicBezTo>
                    <a:pt x="6" y="13"/>
                    <a:pt x="12" y="23"/>
                    <a:pt x="18" y="33"/>
                  </a:cubicBezTo>
                  <a:cubicBezTo>
                    <a:pt x="27" y="32"/>
                    <a:pt x="36" y="32"/>
                    <a:pt x="45" y="32"/>
                  </a:cubicBezTo>
                  <a:close/>
                </a:path>
              </a:pathLst>
            </a:custGeom>
            <a:solidFill>
              <a:srgbClr val="B4A7D6"/>
            </a:solidFill>
            <a:ln w="9525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" name="Google Shape;168;p17"/>
            <p:cNvSpPr/>
            <p:nvPr/>
          </p:nvSpPr>
          <p:spPr>
            <a:xfrm rot="-2081187">
              <a:off x="3761328" y="760580"/>
              <a:ext cx="1606237" cy="1343790"/>
            </a:xfrm>
            <a:custGeom>
              <a:avLst/>
              <a:gdLst/>
              <a:ahLst/>
              <a:cxnLst/>
              <a:rect l="l" t="t" r="r" b="b"/>
              <a:pathLst>
                <a:path w="258" h="217" extrusionOk="0">
                  <a:moveTo>
                    <a:pt x="132" y="200"/>
                  </a:moveTo>
                  <a:cubicBezTo>
                    <a:pt x="135" y="205"/>
                    <a:pt x="138" y="211"/>
                    <a:pt x="140" y="217"/>
                  </a:cubicBezTo>
                  <a:cubicBezTo>
                    <a:pt x="186" y="200"/>
                    <a:pt x="227" y="174"/>
                    <a:pt x="258" y="140"/>
                  </a:cubicBezTo>
                  <a:cubicBezTo>
                    <a:pt x="215" y="57"/>
                    <a:pt x="128" y="0"/>
                    <a:pt x="27" y="0"/>
                  </a:cubicBezTo>
                  <a:cubicBezTo>
                    <a:pt x="18" y="0"/>
                    <a:pt x="9" y="0"/>
                    <a:pt x="0" y="1"/>
                  </a:cubicBezTo>
                  <a:cubicBezTo>
                    <a:pt x="21" y="43"/>
                    <a:pt x="34" y="90"/>
                    <a:pt x="34" y="140"/>
                  </a:cubicBezTo>
                  <a:cubicBezTo>
                    <a:pt x="74" y="142"/>
                    <a:pt x="111" y="163"/>
                    <a:pt x="132" y="200"/>
                  </a:cubicBezTo>
                  <a:close/>
                </a:path>
              </a:pathLst>
            </a:custGeom>
            <a:solidFill>
              <a:srgbClr val="B4A7D6"/>
            </a:solidFill>
            <a:ln w="12700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9" name="Google Shape;169;p17"/>
          <p:cNvGrpSpPr/>
          <p:nvPr/>
        </p:nvGrpSpPr>
        <p:grpSpPr>
          <a:xfrm>
            <a:off x="5481678" y="1937571"/>
            <a:ext cx="3039660" cy="2998299"/>
            <a:chOff x="4593307" y="804376"/>
            <a:chExt cx="2268741" cy="2444000"/>
          </a:xfrm>
        </p:grpSpPr>
        <p:sp>
          <p:nvSpPr>
            <p:cNvPr id="170" name="Google Shape;170;p17"/>
            <p:cNvSpPr/>
            <p:nvPr/>
          </p:nvSpPr>
          <p:spPr>
            <a:xfrm rot="-2081188">
              <a:off x="5623193" y="814800"/>
              <a:ext cx="698156" cy="2118270"/>
            </a:xfrm>
            <a:custGeom>
              <a:avLst/>
              <a:gdLst/>
              <a:ahLst/>
              <a:cxnLst/>
              <a:rect l="l" t="t" r="r" b="b"/>
              <a:pathLst>
                <a:path w="107" h="328" extrusionOk="0">
                  <a:moveTo>
                    <a:pt x="52" y="26"/>
                  </a:moveTo>
                  <a:cubicBezTo>
                    <a:pt x="67" y="59"/>
                    <a:pt x="75" y="95"/>
                    <a:pt x="75" y="132"/>
                  </a:cubicBezTo>
                  <a:cubicBezTo>
                    <a:pt x="75" y="204"/>
                    <a:pt x="46" y="268"/>
                    <a:pt x="0" y="315"/>
                  </a:cubicBezTo>
                  <a:cubicBezTo>
                    <a:pt x="10" y="320"/>
                    <a:pt x="21" y="325"/>
                    <a:pt x="32" y="328"/>
                  </a:cubicBezTo>
                  <a:cubicBezTo>
                    <a:pt x="78" y="276"/>
                    <a:pt x="107" y="208"/>
                    <a:pt x="107" y="132"/>
                  </a:cubicBezTo>
                  <a:cubicBezTo>
                    <a:pt x="107" y="85"/>
                    <a:pt x="95" y="40"/>
                    <a:pt x="75" y="0"/>
                  </a:cubicBezTo>
                  <a:cubicBezTo>
                    <a:pt x="68" y="9"/>
                    <a:pt x="60" y="18"/>
                    <a:pt x="52" y="26"/>
                  </a:cubicBezTo>
                  <a:close/>
                </a:path>
              </a:pathLst>
            </a:custGeom>
            <a:solidFill>
              <a:srgbClr val="FFD966"/>
            </a:solidFill>
            <a:ln w="9525" cap="flat" cmpd="sng">
              <a:solidFill>
                <a:srgbClr val="FFE599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" name="Google Shape;171;p17"/>
            <p:cNvSpPr/>
            <p:nvPr/>
          </p:nvSpPr>
          <p:spPr>
            <a:xfrm rot="-2081187">
              <a:off x="5001092" y="1289142"/>
              <a:ext cx="1148261" cy="1791718"/>
            </a:xfrm>
            <a:custGeom>
              <a:avLst/>
              <a:gdLst/>
              <a:ahLst/>
              <a:cxnLst/>
              <a:rect l="l" t="t" r="r" b="b"/>
              <a:pathLst>
                <a:path w="184" h="289" extrusionOk="0">
                  <a:moveTo>
                    <a:pt x="161" y="0"/>
                  </a:moveTo>
                  <a:cubicBezTo>
                    <a:pt x="128" y="34"/>
                    <a:pt x="87" y="60"/>
                    <a:pt x="40" y="76"/>
                  </a:cubicBezTo>
                  <a:cubicBezTo>
                    <a:pt x="52" y="121"/>
                    <a:pt x="36" y="170"/>
                    <a:pt x="0" y="200"/>
                  </a:cubicBezTo>
                  <a:cubicBezTo>
                    <a:pt x="29" y="240"/>
                    <a:pt x="67" y="270"/>
                    <a:pt x="109" y="289"/>
                  </a:cubicBezTo>
                  <a:cubicBezTo>
                    <a:pt x="155" y="242"/>
                    <a:pt x="184" y="178"/>
                    <a:pt x="184" y="106"/>
                  </a:cubicBezTo>
                  <a:cubicBezTo>
                    <a:pt x="184" y="69"/>
                    <a:pt x="176" y="33"/>
                    <a:pt x="161" y="0"/>
                  </a:cubicBezTo>
                  <a:close/>
                </a:path>
              </a:pathLst>
            </a:custGeom>
            <a:solidFill>
              <a:srgbClr val="FFD966"/>
            </a:solidFill>
            <a:ln w="12700" cap="flat" cmpd="sng">
              <a:solidFill>
                <a:srgbClr val="FFE599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6" name="Google Shape;176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88124" y="1961651"/>
            <a:ext cx="2934750" cy="2934700"/>
          </a:xfrm>
          <a:prstGeom prst="rect">
            <a:avLst/>
          </a:prstGeom>
          <a:noFill/>
          <a:ln>
            <a:noFill/>
          </a:ln>
        </p:spPr>
      </p:pic>
      <p:sp>
        <p:nvSpPr>
          <p:cNvPr id="177" name="Google Shape;177;p18"/>
          <p:cNvSpPr/>
          <p:nvPr/>
        </p:nvSpPr>
        <p:spPr>
          <a:xfrm>
            <a:off x="3905550" y="1793000"/>
            <a:ext cx="4765200" cy="3551400"/>
          </a:xfrm>
          <a:prstGeom prst="wedgeRoundRectCallout">
            <a:avLst>
              <a:gd name="adj1" fmla="val -65295"/>
              <a:gd name="adj2" fmla="val 8418"/>
              <a:gd name="adj3" fmla="val 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r>
              <a:rPr lang="en-GB" sz="22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We have lots of relationships in our lives. They aren’t always easy or straightforward.</a:t>
            </a:r>
            <a:endParaRPr sz="22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r>
              <a:rPr lang="en-GB" sz="22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Some relationships are good for us and some are harmful to us.</a:t>
            </a:r>
            <a:endParaRPr sz="22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r>
              <a:rPr lang="en-GB" sz="22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Let’s think about what ‘good’ and ‘bad’ relationships look like.</a:t>
            </a:r>
            <a:endParaRPr sz="22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2" name="Google Shape;182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5201" y="242023"/>
            <a:ext cx="1645350" cy="1645325"/>
          </a:xfrm>
          <a:prstGeom prst="rect">
            <a:avLst/>
          </a:prstGeom>
          <a:noFill/>
          <a:ln>
            <a:noFill/>
          </a:ln>
        </p:spPr>
      </p:pic>
      <p:sp>
        <p:nvSpPr>
          <p:cNvPr id="183" name="Google Shape;183;p19"/>
          <p:cNvSpPr/>
          <p:nvPr/>
        </p:nvSpPr>
        <p:spPr>
          <a:xfrm rot="-2040900">
            <a:off x="4981149" y="2832840"/>
            <a:ext cx="1804580" cy="1785014"/>
          </a:xfrm>
          <a:prstGeom prst="ellipse">
            <a:avLst/>
          </a:prstGeom>
          <a:solidFill>
            <a:srgbClr val="D686E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84" name="Google Shape;184;p19"/>
          <p:cNvGrpSpPr/>
          <p:nvPr/>
        </p:nvGrpSpPr>
        <p:grpSpPr>
          <a:xfrm>
            <a:off x="2314949" y="1898071"/>
            <a:ext cx="3307902" cy="2934934"/>
            <a:chOff x="1978637" y="1202068"/>
            <a:chExt cx="2407147" cy="2190413"/>
          </a:xfrm>
        </p:grpSpPr>
        <p:sp>
          <p:nvSpPr>
            <p:cNvPr id="185" name="Google Shape;185;p19"/>
            <p:cNvSpPr/>
            <p:nvPr/>
          </p:nvSpPr>
          <p:spPr>
            <a:xfrm rot="-2081187">
              <a:off x="2278971" y="1519484"/>
              <a:ext cx="1601327" cy="1555582"/>
            </a:xfrm>
            <a:custGeom>
              <a:avLst/>
              <a:gdLst/>
              <a:ahLst/>
              <a:cxnLst/>
              <a:rect l="l" t="t" r="r" b="b"/>
              <a:pathLst>
                <a:path w="246" h="240" extrusionOk="0">
                  <a:moveTo>
                    <a:pt x="246" y="29"/>
                  </a:moveTo>
                  <a:cubicBezTo>
                    <a:pt x="241" y="19"/>
                    <a:pt x="235" y="9"/>
                    <a:pt x="228" y="0"/>
                  </a:cubicBezTo>
                  <a:cubicBezTo>
                    <a:pt x="111" y="25"/>
                    <a:pt x="19" y="120"/>
                    <a:pt x="0" y="240"/>
                  </a:cubicBezTo>
                  <a:cubicBezTo>
                    <a:pt x="11" y="237"/>
                    <a:pt x="22" y="234"/>
                    <a:pt x="34" y="232"/>
                  </a:cubicBezTo>
                  <a:cubicBezTo>
                    <a:pt x="56" y="128"/>
                    <a:pt x="140" y="46"/>
                    <a:pt x="246" y="29"/>
                  </a:cubicBezTo>
                  <a:close/>
                </a:path>
              </a:pathLst>
            </a:custGeom>
            <a:solidFill>
              <a:srgbClr val="F6B26B"/>
            </a:solidFill>
            <a:ln w="9525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" name="Google Shape;186;p19"/>
            <p:cNvSpPr/>
            <p:nvPr/>
          </p:nvSpPr>
          <p:spPr>
            <a:xfrm rot="-2081188">
              <a:off x="2605674" y="1601249"/>
              <a:ext cx="1541190" cy="1320966"/>
            </a:xfrm>
            <a:custGeom>
              <a:avLst/>
              <a:gdLst/>
              <a:ahLst/>
              <a:cxnLst/>
              <a:rect l="l" t="t" r="r" b="b"/>
              <a:pathLst>
                <a:path w="248" h="213" extrusionOk="0">
                  <a:moveTo>
                    <a:pt x="142" y="213"/>
                  </a:moveTo>
                  <a:cubicBezTo>
                    <a:pt x="152" y="188"/>
                    <a:pt x="170" y="167"/>
                    <a:pt x="194" y="153"/>
                  </a:cubicBezTo>
                  <a:cubicBezTo>
                    <a:pt x="211" y="143"/>
                    <a:pt x="230" y="137"/>
                    <a:pt x="248" y="136"/>
                  </a:cubicBezTo>
                  <a:cubicBezTo>
                    <a:pt x="247" y="87"/>
                    <a:pt x="234" y="41"/>
                    <a:pt x="212" y="0"/>
                  </a:cubicBezTo>
                  <a:cubicBezTo>
                    <a:pt x="106" y="17"/>
                    <a:pt x="22" y="99"/>
                    <a:pt x="0" y="203"/>
                  </a:cubicBezTo>
                  <a:cubicBezTo>
                    <a:pt x="46" y="195"/>
                    <a:pt x="95" y="198"/>
                    <a:pt x="142" y="213"/>
                  </a:cubicBezTo>
                  <a:close/>
                </a:path>
              </a:pathLst>
            </a:custGeom>
            <a:solidFill>
              <a:srgbClr val="F6B26B"/>
            </a:solidFill>
            <a:ln w="12700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87" name="Google Shape;187;p19"/>
          <p:cNvGrpSpPr/>
          <p:nvPr/>
        </p:nvGrpSpPr>
        <p:grpSpPr>
          <a:xfrm>
            <a:off x="3535891" y="3771062"/>
            <a:ext cx="2896821" cy="3265555"/>
            <a:chOff x="2867112" y="2599927"/>
            <a:chExt cx="2108006" cy="2437164"/>
          </a:xfrm>
        </p:grpSpPr>
        <p:sp>
          <p:nvSpPr>
            <p:cNvPr id="188" name="Google Shape;188;p19"/>
            <p:cNvSpPr/>
            <p:nvPr/>
          </p:nvSpPr>
          <p:spPr>
            <a:xfrm rot="-2081188">
              <a:off x="3325156" y="2966530"/>
              <a:ext cx="1061085" cy="1941128"/>
            </a:xfrm>
            <a:custGeom>
              <a:avLst/>
              <a:gdLst/>
              <a:ahLst/>
              <a:cxnLst/>
              <a:rect l="l" t="t" r="r" b="b"/>
              <a:pathLst>
                <a:path w="163" h="300" extrusionOk="0">
                  <a:moveTo>
                    <a:pt x="32" y="39"/>
                  </a:moveTo>
                  <a:cubicBezTo>
                    <a:pt x="32" y="26"/>
                    <a:pt x="33" y="13"/>
                    <a:pt x="35" y="0"/>
                  </a:cubicBezTo>
                  <a:cubicBezTo>
                    <a:pt x="24" y="2"/>
                    <a:pt x="13" y="5"/>
                    <a:pt x="2" y="8"/>
                  </a:cubicBezTo>
                  <a:cubicBezTo>
                    <a:pt x="1" y="19"/>
                    <a:pt x="0" y="29"/>
                    <a:pt x="0" y="39"/>
                  </a:cubicBezTo>
                  <a:cubicBezTo>
                    <a:pt x="0" y="153"/>
                    <a:pt x="65" y="252"/>
                    <a:pt x="160" y="300"/>
                  </a:cubicBezTo>
                  <a:cubicBezTo>
                    <a:pt x="160" y="289"/>
                    <a:pt x="161" y="277"/>
                    <a:pt x="163" y="265"/>
                  </a:cubicBezTo>
                  <a:cubicBezTo>
                    <a:pt x="85" y="220"/>
                    <a:pt x="32" y="136"/>
                    <a:pt x="32" y="39"/>
                  </a:cubicBezTo>
                  <a:close/>
                </a:path>
              </a:pathLst>
            </a:custGeom>
            <a:solidFill>
              <a:srgbClr val="EA9999"/>
            </a:solidFill>
            <a:ln w="9525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9" name="Google Shape;189;p19"/>
            <p:cNvSpPr/>
            <p:nvPr/>
          </p:nvSpPr>
          <p:spPr>
            <a:xfrm rot="-2081187">
              <a:off x="3456358" y="2773799"/>
              <a:ext cx="1138968" cy="1690435"/>
            </a:xfrm>
            <a:custGeom>
              <a:avLst/>
              <a:gdLst/>
              <a:ahLst/>
              <a:cxnLst/>
              <a:rect l="l" t="t" r="r" b="b"/>
              <a:pathLst>
                <a:path w="183" h="273" extrusionOk="0">
                  <a:moveTo>
                    <a:pt x="156" y="108"/>
                  </a:moveTo>
                  <a:cubicBezTo>
                    <a:pt x="139" y="79"/>
                    <a:pt x="136" y="46"/>
                    <a:pt x="144" y="16"/>
                  </a:cubicBezTo>
                  <a:cubicBezTo>
                    <a:pt x="97" y="2"/>
                    <a:pt x="48" y="0"/>
                    <a:pt x="3" y="8"/>
                  </a:cubicBezTo>
                  <a:cubicBezTo>
                    <a:pt x="1" y="21"/>
                    <a:pt x="0" y="34"/>
                    <a:pt x="0" y="47"/>
                  </a:cubicBezTo>
                  <a:cubicBezTo>
                    <a:pt x="0" y="144"/>
                    <a:pt x="53" y="228"/>
                    <a:pt x="131" y="273"/>
                  </a:cubicBezTo>
                  <a:cubicBezTo>
                    <a:pt x="138" y="227"/>
                    <a:pt x="155" y="182"/>
                    <a:pt x="183" y="141"/>
                  </a:cubicBezTo>
                  <a:cubicBezTo>
                    <a:pt x="173" y="132"/>
                    <a:pt x="163" y="121"/>
                    <a:pt x="156" y="108"/>
                  </a:cubicBezTo>
                  <a:close/>
                </a:path>
              </a:pathLst>
            </a:custGeom>
            <a:solidFill>
              <a:srgbClr val="EA9999"/>
            </a:solidFill>
            <a:ln w="12700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90" name="Google Shape;190;p19"/>
          <p:cNvGrpSpPr/>
          <p:nvPr/>
        </p:nvGrpSpPr>
        <p:grpSpPr>
          <a:xfrm>
            <a:off x="5556520" y="3589488"/>
            <a:ext cx="3331757" cy="2810497"/>
            <a:chOff x="4337515" y="2464414"/>
            <a:chExt cx="2424506" cy="2097542"/>
          </a:xfrm>
        </p:grpSpPr>
        <p:sp>
          <p:nvSpPr>
            <p:cNvPr id="191" name="Google Shape;191;p19"/>
            <p:cNvSpPr/>
            <p:nvPr/>
          </p:nvSpPr>
          <p:spPr>
            <a:xfrm rot="-2081187">
              <a:off x="4648818" y="3375680"/>
              <a:ext cx="2119401" cy="640096"/>
            </a:xfrm>
            <a:custGeom>
              <a:avLst/>
              <a:gdLst/>
              <a:ahLst/>
              <a:cxnLst/>
              <a:rect l="l" t="t" r="r" b="b"/>
              <a:pathLst>
                <a:path w="326" h="99" extrusionOk="0">
                  <a:moveTo>
                    <a:pt x="119" y="67"/>
                  </a:moveTo>
                  <a:cubicBezTo>
                    <a:pt x="77" y="67"/>
                    <a:pt x="37" y="57"/>
                    <a:pt x="2" y="40"/>
                  </a:cubicBezTo>
                  <a:cubicBezTo>
                    <a:pt x="1" y="51"/>
                    <a:pt x="0" y="63"/>
                    <a:pt x="0" y="74"/>
                  </a:cubicBezTo>
                  <a:cubicBezTo>
                    <a:pt x="36" y="90"/>
                    <a:pt x="76" y="99"/>
                    <a:pt x="119" y="99"/>
                  </a:cubicBezTo>
                  <a:cubicBezTo>
                    <a:pt x="200" y="99"/>
                    <a:pt x="273" y="67"/>
                    <a:pt x="326" y="14"/>
                  </a:cubicBezTo>
                  <a:cubicBezTo>
                    <a:pt x="315" y="10"/>
                    <a:pt x="304" y="5"/>
                    <a:pt x="294" y="0"/>
                  </a:cubicBezTo>
                  <a:cubicBezTo>
                    <a:pt x="247" y="42"/>
                    <a:pt x="186" y="67"/>
                    <a:pt x="119" y="67"/>
                  </a:cubicBezTo>
                  <a:close/>
                </a:path>
              </a:pathLst>
            </a:custGeom>
            <a:solidFill>
              <a:srgbClr val="B6D7A8"/>
            </a:solidFill>
            <a:ln w="9525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2" name="Google Shape;192;p19"/>
            <p:cNvSpPr/>
            <p:nvPr/>
          </p:nvSpPr>
          <p:spPr>
            <a:xfrm rot="-2081187">
              <a:off x="4457034" y="2893418"/>
              <a:ext cx="1815979" cy="987157"/>
            </a:xfrm>
            <a:custGeom>
              <a:avLst/>
              <a:gdLst/>
              <a:ahLst/>
              <a:cxnLst/>
              <a:rect l="l" t="t" r="r" b="b"/>
              <a:pathLst>
                <a:path w="292" h="159" extrusionOk="0">
                  <a:moveTo>
                    <a:pt x="182" y="1"/>
                  </a:moveTo>
                  <a:cubicBezTo>
                    <a:pt x="181" y="2"/>
                    <a:pt x="179" y="3"/>
                    <a:pt x="177" y="4"/>
                  </a:cubicBezTo>
                  <a:cubicBezTo>
                    <a:pt x="137" y="27"/>
                    <a:pt x="88" y="24"/>
                    <a:pt x="51" y="0"/>
                  </a:cubicBezTo>
                  <a:cubicBezTo>
                    <a:pt x="23" y="41"/>
                    <a:pt x="6" y="86"/>
                    <a:pt x="0" y="132"/>
                  </a:cubicBezTo>
                  <a:cubicBezTo>
                    <a:pt x="35" y="149"/>
                    <a:pt x="75" y="159"/>
                    <a:pt x="117" y="159"/>
                  </a:cubicBezTo>
                  <a:cubicBezTo>
                    <a:pt x="184" y="159"/>
                    <a:pt x="245" y="134"/>
                    <a:pt x="292" y="92"/>
                  </a:cubicBezTo>
                  <a:cubicBezTo>
                    <a:pt x="250" y="71"/>
                    <a:pt x="212" y="41"/>
                    <a:pt x="182" y="1"/>
                  </a:cubicBezTo>
                  <a:close/>
                </a:path>
              </a:pathLst>
            </a:custGeom>
            <a:solidFill>
              <a:srgbClr val="B6D7A8"/>
            </a:solidFill>
            <a:ln w="12700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93" name="Google Shape;193;p19"/>
          <p:cNvGrpSpPr/>
          <p:nvPr/>
        </p:nvGrpSpPr>
        <p:grpSpPr>
          <a:xfrm>
            <a:off x="4080052" y="382999"/>
            <a:ext cx="3221267" cy="3176459"/>
            <a:chOff x="3263096" y="71333"/>
            <a:chExt cx="2344104" cy="2370669"/>
          </a:xfrm>
        </p:grpSpPr>
        <p:sp>
          <p:nvSpPr>
            <p:cNvPr id="194" name="Google Shape;194;p19"/>
            <p:cNvSpPr/>
            <p:nvPr/>
          </p:nvSpPr>
          <p:spPr>
            <a:xfrm rot="-2081187">
              <a:off x="3407226" y="525393"/>
              <a:ext cx="1943480" cy="1113468"/>
            </a:xfrm>
            <a:custGeom>
              <a:avLst/>
              <a:gdLst/>
              <a:ahLst/>
              <a:cxnLst/>
              <a:rect l="l" t="t" r="r" b="b"/>
              <a:pathLst>
                <a:path w="299" h="172" extrusionOk="0">
                  <a:moveTo>
                    <a:pt x="45" y="32"/>
                  </a:moveTo>
                  <a:cubicBezTo>
                    <a:pt x="146" y="32"/>
                    <a:pt x="233" y="89"/>
                    <a:pt x="276" y="172"/>
                  </a:cubicBezTo>
                  <a:cubicBezTo>
                    <a:pt x="284" y="164"/>
                    <a:pt x="292" y="155"/>
                    <a:pt x="299" y="146"/>
                  </a:cubicBezTo>
                  <a:cubicBezTo>
                    <a:pt x="248" y="59"/>
                    <a:pt x="153" y="0"/>
                    <a:pt x="45" y="0"/>
                  </a:cubicBezTo>
                  <a:cubicBezTo>
                    <a:pt x="30" y="0"/>
                    <a:pt x="14" y="1"/>
                    <a:pt x="0" y="3"/>
                  </a:cubicBezTo>
                  <a:cubicBezTo>
                    <a:pt x="6" y="13"/>
                    <a:pt x="12" y="23"/>
                    <a:pt x="18" y="33"/>
                  </a:cubicBezTo>
                  <a:cubicBezTo>
                    <a:pt x="27" y="32"/>
                    <a:pt x="36" y="32"/>
                    <a:pt x="45" y="32"/>
                  </a:cubicBezTo>
                  <a:close/>
                </a:path>
              </a:pathLst>
            </a:custGeom>
            <a:solidFill>
              <a:srgbClr val="B4A7D6"/>
            </a:solidFill>
            <a:ln w="9525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5" name="Google Shape;195;p19"/>
            <p:cNvSpPr/>
            <p:nvPr/>
          </p:nvSpPr>
          <p:spPr>
            <a:xfrm rot="-2081187">
              <a:off x="3761328" y="760580"/>
              <a:ext cx="1606237" cy="1343790"/>
            </a:xfrm>
            <a:custGeom>
              <a:avLst/>
              <a:gdLst/>
              <a:ahLst/>
              <a:cxnLst/>
              <a:rect l="l" t="t" r="r" b="b"/>
              <a:pathLst>
                <a:path w="258" h="217" extrusionOk="0">
                  <a:moveTo>
                    <a:pt x="132" y="200"/>
                  </a:moveTo>
                  <a:cubicBezTo>
                    <a:pt x="135" y="205"/>
                    <a:pt x="138" y="211"/>
                    <a:pt x="140" y="217"/>
                  </a:cubicBezTo>
                  <a:cubicBezTo>
                    <a:pt x="186" y="200"/>
                    <a:pt x="227" y="174"/>
                    <a:pt x="258" y="140"/>
                  </a:cubicBezTo>
                  <a:cubicBezTo>
                    <a:pt x="215" y="57"/>
                    <a:pt x="128" y="0"/>
                    <a:pt x="27" y="0"/>
                  </a:cubicBezTo>
                  <a:cubicBezTo>
                    <a:pt x="18" y="0"/>
                    <a:pt x="9" y="0"/>
                    <a:pt x="0" y="1"/>
                  </a:cubicBezTo>
                  <a:cubicBezTo>
                    <a:pt x="21" y="43"/>
                    <a:pt x="34" y="90"/>
                    <a:pt x="34" y="140"/>
                  </a:cubicBezTo>
                  <a:cubicBezTo>
                    <a:pt x="74" y="142"/>
                    <a:pt x="111" y="163"/>
                    <a:pt x="132" y="200"/>
                  </a:cubicBezTo>
                  <a:close/>
                </a:path>
              </a:pathLst>
            </a:custGeom>
            <a:solidFill>
              <a:srgbClr val="B4A7D6"/>
            </a:solidFill>
            <a:ln w="12700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96" name="Google Shape;196;p19"/>
          <p:cNvGrpSpPr/>
          <p:nvPr/>
        </p:nvGrpSpPr>
        <p:grpSpPr>
          <a:xfrm>
            <a:off x="5908028" y="1365203"/>
            <a:ext cx="3117704" cy="3274715"/>
            <a:chOff x="4593307" y="804376"/>
            <a:chExt cx="2268741" cy="2444000"/>
          </a:xfrm>
        </p:grpSpPr>
        <p:sp>
          <p:nvSpPr>
            <p:cNvPr id="197" name="Google Shape;197;p19"/>
            <p:cNvSpPr/>
            <p:nvPr/>
          </p:nvSpPr>
          <p:spPr>
            <a:xfrm rot="-2081188">
              <a:off x="5623193" y="814800"/>
              <a:ext cx="698156" cy="2118270"/>
            </a:xfrm>
            <a:custGeom>
              <a:avLst/>
              <a:gdLst/>
              <a:ahLst/>
              <a:cxnLst/>
              <a:rect l="l" t="t" r="r" b="b"/>
              <a:pathLst>
                <a:path w="107" h="328" extrusionOk="0">
                  <a:moveTo>
                    <a:pt x="52" y="26"/>
                  </a:moveTo>
                  <a:cubicBezTo>
                    <a:pt x="67" y="59"/>
                    <a:pt x="75" y="95"/>
                    <a:pt x="75" y="132"/>
                  </a:cubicBezTo>
                  <a:cubicBezTo>
                    <a:pt x="75" y="204"/>
                    <a:pt x="46" y="268"/>
                    <a:pt x="0" y="315"/>
                  </a:cubicBezTo>
                  <a:cubicBezTo>
                    <a:pt x="10" y="320"/>
                    <a:pt x="21" y="325"/>
                    <a:pt x="32" y="328"/>
                  </a:cubicBezTo>
                  <a:cubicBezTo>
                    <a:pt x="78" y="276"/>
                    <a:pt x="107" y="208"/>
                    <a:pt x="107" y="132"/>
                  </a:cubicBezTo>
                  <a:cubicBezTo>
                    <a:pt x="107" y="85"/>
                    <a:pt x="95" y="40"/>
                    <a:pt x="75" y="0"/>
                  </a:cubicBezTo>
                  <a:cubicBezTo>
                    <a:pt x="68" y="9"/>
                    <a:pt x="60" y="18"/>
                    <a:pt x="52" y="26"/>
                  </a:cubicBezTo>
                  <a:close/>
                </a:path>
              </a:pathLst>
            </a:custGeom>
            <a:solidFill>
              <a:srgbClr val="FFD966"/>
            </a:solidFill>
            <a:ln w="9525" cap="flat" cmpd="sng">
              <a:solidFill>
                <a:srgbClr val="FFE599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198;p19"/>
            <p:cNvSpPr/>
            <p:nvPr/>
          </p:nvSpPr>
          <p:spPr>
            <a:xfrm rot="-2081187">
              <a:off x="5001092" y="1289142"/>
              <a:ext cx="1148261" cy="1791718"/>
            </a:xfrm>
            <a:custGeom>
              <a:avLst/>
              <a:gdLst/>
              <a:ahLst/>
              <a:cxnLst/>
              <a:rect l="l" t="t" r="r" b="b"/>
              <a:pathLst>
                <a:path w="184" h="289" extrusionOk="0">
                  <a:moveTo>
                    <a:pt x="161" y="0"/>
                  </a:moveTo>
                  <a:cubicBezTo>
                    <a:pt x="128" y="34"/>
                    <a:pt x="87" y="60"/>
                    <a:pt x="40" y="76"/>
                  </a:cubicBezTo>
                  <a:cubicBezTo>
                    <a:pt x="52" y="121"/>
                    <a:pt x="36" y="170"/>
                    <a:pt x="0" y="200"/>
                  </a:cubicBezTo>
                  <a:cubicBezTo>
                    <a:pt x="29" y="240"/>
                    <a:pt x="67" y="270"/>
                    <a:pt x="109" y="289"/>
                  </a:cubicBezTo>
                  <a:cubicBezTo>
                    <a:pt x="155" y="242"/>
                    <a:pt x="184" y="178"/>
                    <a:pt x="184" y="106"/>
                  </a:cubicBezTo>
                  <a:cubicBezTo>
                    <a:pt x="184" y="69"/>
                    <a:pt x="176" y="33"/>
                    <a:pt x="161" y="0"/>
                  </a:cubicBezTo>
                  <a:close/>
                </a:path>
              </a:pathLst>
            </a:custGeom>
            <a:solidFill>
              <a:srgbClr val="FFD966"/>
            </a:solidFill>
            <a:ln w="12700" cap="flat" cmpd="sng">
              <a:solidFill>
                <a:srgbClr val="FFE599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99" name="Google Shape;199;p19"/>
          <p:cNvSpPr/>
          <p:nvPr/>
        </p:nvSpPr>
        <p:spPr>
          <a:xfrm>
            <a:off x="336350" y="2425450"/>
            <a:ext cx="2465700" cy="3836700"/>
          </a:xfrm>
          <a:prstGeom prst="wedgeRoundRectCallout">
            <a:avLst>
              <a:gd name="adj1" fmla="val -12106"/>
              <a:gd name="adj2" fmla="val -70570"/>
              <a:gd name="adj3" fmla="val 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r>
              <a:rPr lang="en-GB" sz="20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What qualities do you think you should see in a good relationship?</a:t>
            </a:r>
            <a:endParaRPr sz="20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r>
              <a:rPr lang="en-GB" sz="20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Complete the diagram with examples of positive relationship qualities</a:t>
            </a:r>
            <a:endParaRPr sz="20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" name="Google Shape;204;p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5201" y="242023"/>
            <a:ext cx="1645350" cy="1645325"/>
          </a:xfrm>
          <a:prstGeom prst="rect">
            <a:avLst/>
          </a:prstGeom>
          <a:noFill/>
          <a:ln>
            <a:noFill/>
          </a:ln>
        </p:spPr>
      </p:pic>
      <p:sp>
        <p:nvSpPr>
          <p:cNvPr id="205" name="Google Shape;205;p20"/>
          <p:cNvSpPr/>
          <p:nvPr/>
        </p:nvSpPr>
        <p:spPr>
          <a:xfrm rot="-2008866">
            <a:off x="5033890" y="2819698"/>
            <a:ext cx="1825031" cy="1792265"/>
          </a:xfrm>
          <a:prstGeom prst="ellipse">
            <a:avLst/>
          </a:prstGeom>
          <a:solidFill>
            <a:srgbClr val="D686E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06" name="Google Shape;206;p20"/>
          <p:cNvGrpSpPr/>
          <p:nvPr/>
        </p:nvGrpSpPr>
        <p:grpSpPr>
          <a:xfrm>
            <a:off x="2314844" y="1893892"/>
            <a:ext cx="3366155" cy="2926830"/>
            <a:chOff x="1978637" y="1202068"/>
            <a:chExt cx="2407147" cy="2190413"/>
          </a:xfrm>
        </p:grpSpPr>
        <p:sp>
          <p:nvSpPr>
            <p:cNvPr id="207" name="Google Shape;207;p20"/>
            <p:cNvSpPr/>
            <p:nvPr/>
          </p:nvSpPr>
          <p:spPr>
            <a:xfrm rot="-2081187">
              <a:off x="2278971" y="1519484"/>
              <a:ext cx="1601327" cy="1555582"/>
            </a:xfrm>
            <a:custGeom>
              <a:avLst/>
              <a:gdLst/>
              <a:ahLst/>
              <a:cxnLst/>
              <a:rect l="l" t="t" r="r" b="b"/>
              <a:pathLst>
                <a:path w="246" h="240" extrusionOk="0">
                  <a:moveTo>
                    <a:pt x="246" y="29"/>
                  </a:moveTo>
                  <a:cubicBezTo>
                    <a:pt x="241" y="19"/>
                    <a:pt x="235" y="9"/>
                    <a:pt x="228" y="0"/>
                  </a:cubicBezTo>
                  <a:cubicBezTo>
                    <a:pt x="111" y="25"/>
                    <a:pt x="19" y="120"/>
                    <a:pt x="0" y="240"/>
                  </a:cubicBezTo>
                  <a:cubicBezTo>
                    <a:pt x="11" y="237"/>
                    <a:pt x="22" y="234"/>
                    <a:pt x="34" y="232"/>
                  </a:cubicBezTo>
                  <a:cubicBezTo>
                    <a:pt x="56" y="128"/>
                    <a:pt x="140" y="46"/>
                    <a:pt x="246" y="29"/>
                  </a:cubicBezTo>
                  <a:close/>
                </a:path>
              </a:pathLst>
            </a:custGeom>
            <a:solidFill>
              <a:srgbClr val="F6B26B"/>
            </a:solidFill>
            <a:ln w="9525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" name="Google Shape;208;p20"/>
            <p:cNvSpPr/>
            <p:nvPr/>
          </p:nvSpPr>
          <p:spPr>
            <a:xfrm rot="-2081188">
              <a:off x="2605674" y="1601249"/>
              <a:ext cx="1541190" cy="1320966"/>
            </a:xfrm>
            <a:custGeom>
              <a:avLst/>
              <a:gdLst/>
              <a:ahLst/>
              <a:cxnLst/>
              <a:rect l="l" t="t" r="r" b="b"/>
              <a:pathLst>
                <a:path w="248" h="213" extrusionOk="0">
                  <a:moveTo>
                    <a:pt x="142" y="213"/>
                  </a:moveTo>
                  <a:cubicBezTo>
                    <a:pt x="152" y="188"/>
                    <a:pt x="170" y="167"/>
                    <a:pt x="194" y="153"/>
                  </a:cubicBezTo>
                  <a:cubicBezTo>
                    <a:pt x="211" y="143"/>
                    <a:pt x="230" y="137"/>
                    <a:pt x="248" y="136"/>
                  </a:cubicBezTo>
                  <a:cubicBezTo>
                    <a:pt x="247" y="87"/>
                    <a:pt x="234" y="41"/>
                    <a:pt x="212" y="0"/>
                  </a:cubicBezTo>
                  <a:cubicBezTo>
                    <a:pt x="106" y="17"/>
                    <a:pt x="22" y="99"/>
                    <a:pt x="0" y="203"/>
                  </a:cubicBezTo>
                  <a:cubicBezTo>
                    <a:pt x="46" y="195"/>
                    <a:pt x="95" y="198"/>
                    <a:pt x="142" y="213"/>
                  </a:cubicBezTo>
                  <a:close/>
                </a:path>
              </a:pathLst>
            </a:custGeom>
            <a:solidFill>
              <a:srgbClr val="F6B26B"/>
            </a:solidFill>
            <a:ln w="12700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9" name="Google Shape;209;p20"/>
          <p:cNvGrpSpPr/>
          <p:nvPr/>
        </p:nvGrpSpPr>
        <p:grpSpPr>
          <a:xfrm>
            <a:off x="3557288" y="3761711"/>
            <a:ext cx="2947835" cy="3256538"/>
            <a:chOff x="2867112" y="2599927"/>
            <a:chExt cx="2108006" cy="2437164"/>
          </a:xfrm>
        </p:grpSpPr>
        <p:sp>
          <p:nvSpPr>
            <p:cNvPr id="210" name="Google Shape;210;p20"/>
            <p:cNvSpPr/>
            <p:nvPr/>
          </p:nvSpPr>
          <p:spPr>
            <a:xfrm rot="-2081188">
              <a:off x="3325156" y="2966530"/>
              <a:ext cx="1061085" cy="1941128"/>
            </a:xfrm>
            <a:custGeom>
              <a:avLst/>
              <a:gdLst/>
              <a:ahLst/>
              <a:cxnLst/>
              <a:rect l="l" t="t" r="r" b="b"/>
              <a:pathLst>
                <a:path w="163" h="300" extrusionOk="0">
                  <a:moveTo>
                    <a:pt x="32" y="39"/>
                  </a:moveTo>
                  <a:cubicBezTo>
                    <a:pt x="32" y="26"/>
                    <a:pt x="33" y="13"/>
                    <a:pt x="35" y="0"/>
                  </a:cubicBezTo>
                  <a:cubicBezTo>
                    <a:pt x="24" y="2"/>
                    <a:pt x="13" y="5"/>
                    <a:pt x="2" y="8"/>
                  </a:cubicBezTo>
                  <a:cubicBezTo>
                    <a:pt x="1" y="19"/>
                    <a:pt x="0" y="29"/>
                    <a:pt x="0" y="39"/>
                  </a:cubicBezTo>
                  <a:cubicBezTo>
                    <a:pt x="0" y="153"/>
                    <a:pt x="65" y="252"/>
                    <a:pt x="160" y="300"/>
                  </a:cubicBezTo>
                  <a:cubicBezTo>
                    <a:pt x="160" y="289"/>
                    <a:pt x="161" y="277"/>
                    <a:pt x="163" y="265"/>
                  </a:cubicBezTo>
                  <a:cubicBezTo>
                    <a:pt x="85" y="220"/>
                    <a:pt x="32" y="136"/>
                    <a:pt x="32" y="39"/>
                  </a:cubicBezTo>
                  <a:close/>
                </a:path>
              </a:pathLst>
            </a:custGeom>
            <a:solidFill>
              <a:srgbClr val="EA9999"/>
            </a:solidFill>
            <a:ln w="9525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20"/>
            <p:cNvSpPr/>
            <p:nvPr/>
          </p:nvSpPr>
          <p:spPr>
            <a:xfrm rot="-2081187">
              <a:off x="3456358" y="2773799"/>
              <a:ext cx="1138968" cy="1690435"/>
            </a:xfrm>
            <a:custGeom>
              <a:avLst/>
              <a:gdLst/>
              <a:ahLst/>
              <a:cxnLst/>
              <a:rect l="l" t="t" r="r" b="b"/>
              <a:pathLst>
                <a:path w="183" h="273" extrusionOk="0">
                  <a:moveTo>
                    <a:pt x="156" y="108"/>
                  </a:moveTo>
                  <a:cubicBezTo>
                    <a:pt x="139" y="79"/>
                    <a:pt x="136" y="46"/>
                    <a:pt x="144" y="16"/>
                  </a:cubicBezTo>
                  <a:cubicBezTo>
                    <a:pt x="97" y="2"/>
                    <a:pt x="48" y="0"/>
                    <a:pt x="3" y="8"/>
                  </a:cubicBezTo>
                  <a:cubicBezTo>
                    <a:pt x="1" y="21"/>
                    <a:pt x="0" y="34"/>
                    <a:pt x="0" y="47"/>
                  </a:cubicBezTo>
                  <a:cubicBezTo>
                    <a:pt x="0" y="144"/>
                    <a:pt x="53" y="228"/>
                    <a:pt x="131" y="273"/>
                  </a:cubicBezTo>
                  <a:cubicBezTo>
                    <a:pt x="138" y="227"/>
                    <a:pt x="155" y="182"/>
                    <a:pt x="183" y="141"/>
                  </a:cubicBezTo>
                  <a:cubicBezTo>
                    <a:pt x="173" y="132"/>
                    <a:pt x="163" y="121"/>
                    <a:pt x="156" y="108"/>
                  </a:cubicBezTo>
                  <a:close/>
                </a:path>
              </a:pathLst>
            </a:custGeom>
            <a:solidFill>
              <a:srgbClr val="EA9999"/>
            </a:solidFill>
            <a:ln w="12700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12" name="Google Shape;212;p20"/>
          <p:cNvGrpSpPr/>
          <p:nvPr/>
        </p:nvGrpSpPr>
        <p:grpSpPr>
          <a:xfrm>
            <a:off x="5613500" y="3580638"/>
            <a:ext cx="3390430" cy="2802736"/>
            <a:chOff x="4337515" y="2464414"/>
            <a:chExt cx="2424506" cy="2097542"/>
          </a:xfrm>
        </p:grpSpPr>
        <p:sp>
          <p:nvSpPr>
            <p:cNvPr id="213" name="Google Shape;213;p20"/>
            <p:cNvSpPr/>
            <p:nvPr/>
          </p:nvSpPr>
          <p:spPr>
            <a:xfrm rot="-2081187">
              <a:off x="4648818" y="3375680"/>
              <a:ext cx="2119401" cy="640096"/>
            </a:xfrm>
            <a:custGeom>
              <a:avLst/>
              <a:gdLst/>
              <a:ahLst/>
              <a:cxnLst/>
              <a:rect l="l" t="t" r="r" b="b"/>
              <a:pathLst>
                <a:path w="326" h="99" extrusionOk="0">
                  <a:moveTo>
                    <a:pt x="119" y="67"/>
                  </a:moveTo>
                  <a:cubicBezTo>
                    <a:pt x="77" y="67"/>
                    <a:pt x="37" y="57"/>
                    <a:pt x="2" y="40"/>
                  </a:cubicBezTo>
                  <a:cubicBezTo>
                    <a:pt x="1" y="51"/>
                    <a:pt x="0" y="63"/>
                    <a:pt x="0" y="74"/>
                  </a:cubicBezTo>
                  <a:cubicBezTo>
                    <a:pt x="36" y="90"/>
                    <a:pt x="76" y="99"/>
                    <a:pt x="119" y="99"/>
                  </a:cubicBezTo>
                  <a:cubicBezTo>
                    <a:pt x="200" y="99"/>
                    <a:pt x="273" y="67"/>
                    <a:pt x="326" y="14"/>
                  </a:cubicBezTo>
                  <a:cubicBezTo>
                    <a:pt x="315" y="10"/>
                    <a:pt x="304" y="5"/>
                    <a:pt x="294" y="0"/>
                  </a:cubicBezTo>
                  <a:cubicBezTo>
                    <a:pt x="247" y="42"/>
                    <a:pt x="186" y="67"/>
                    <a:pt x="119" y="67"/>
                  </a:cubicBezTo>
                  <a:close/>
                </a:path>
              </a:pathLst>
            </a:custGeom>
            <a:solidFill>
              <a:srgbClr val="B6D7A8"/>
            </a:solidFill>
            <a:ln w="9525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" name="Google Shape;214;p20"/>
            <p:cNvSpPr/>
            <p:nvPr/>
          </p:nvSpPr>
          <p:spPr>
            <a:xfrm rot="-2081187">
              <a:off x="4457034" y="2893418"/>
              <a:ext cx="1815979" cy="987157"/>
            </a:xfrm>
            <a:custGeom>
              <a:avLst/>
              <a:gdLst/>
              <a:ahLst/>
              <a:cxnLst/>
              <a:rect l="l" t="t" r="r" b="b"/>
              <a:pathLst>
                <a:path w="292" h="159" extrusionOk="0">
                  <a:moveTo>
                    <a:pt x="182" y="1"/>
                  </a:moveTo>
                  <a:cubicBezTo>
                    <a:pt x="181" y="2"/>
                    <a:pt x="179" y="3"/>
                    <a:pt x="177" y="4"/>
                  </a:cubicBezTo>
                  <a:cubicBezTo>
                    <a:pt x="137" y="27"/>
                    <a:pt x="88" y="24"/>
                    <a:pt x="51" y="0"/>
                  </a:cubicBezTo>
                  <a:cubicBezTo>
                    <a:pt x="23" y="41"/>
                    <a:pt x="6" y="86"/>
                    <a:pt x="0" y="132"/>
                  </a:cubicBezTo>
                  <a:cubicBezTo>
                    <a:pt x="35" y="149"/>
                    <a:pt x="75" y="159"/>
                    <a:pt x="117" y="159"/>
                  </a:cubicBezTo>
                  <a:cubicBezTo>
                    <a:pt x="184" y="159"/>
                    <a:pt x="245" y="134"/>
                    <a:pt x="292" y="92"/>
                  </a:cubicBezTo>
                  <a:cubicBezTo>
                    <a:pt x="250" y="71"/>
                    <a:pt x="212" y="41"/>
                    <a:pt x="182" y="1"/>
                  </a:cubicBezTo>
                  <a:close/>
                </a:path>
              </a:pathLst>
            </a:custGeom>
            <a:solidFill>
              <a:srgbClr val="B6D7A8"/>
            </a:solidFill>
            <a:ln w="12700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15" name="Google Shape;215;p20"/>
          <p:cNvGrpSpPr/>
          <p:nvPr/>
        </p:nvGrpSpPr>
        <p:grpSpPr>
          <a:xfrm>
            <a:off x="4111032" y="383004"/>
            <a:ext cx="3277995" cy="3167687"/>
            <a:chOff x="3263096" y="71333"/>
            <a:chExt cx="2344104" cy="2370669"/>
          </a:xfrm>
        </p:grpSpPr>
        <p:sp>
          <p:nvSpPr>
            <p:cNvPr id="216" name="Google Shape;216;p20"/>
            <p:cNvSpPr/>
            <p:nvPr/>
          </p:nvSpPr>
          <p:spPr>
            <a:xfrm rot="-2081187">
              <a:off x="3407226" y="525393"/>
              <a:ext cx="1943480" cy="1113468"/>
            </a:xfrm>
            <a:custGeom>
              <a:avLst/>
              <a:gdLst/>
              <a:ahLst/>
              <a:cxnLst/>
              <a:rect l="l" t="t" r="r" b="b"/>
              <a:pathLst>
                <a:path w="299" h="172" extrusionOk="0">
                  <a:moveTo>
                    <a:pt x="45" y="32"/>
                  </a:moveTo>
                  <a:cubicBezTo>
                    <a:pt x="146" y="32"/>
                    <a:pt x="233" y="89"/>
                    <a:pt x="276" y="172"/>
                  </a:cubicBezTo>
                  <a:cubicBezTo>
                    <a:pt x="284" y="164"/>
                    <a:pt x="292" y="155"/>
                    <a:pt x="299" y="146"/>
                  </a:cubicBezTo>
                  <a:cubicBezTo>
                    <a:pt x="248" y="59"/>
                    <a:pt x="153" y="0"/>
                    <a:pt x="45" y="0"/>
                  </a:cubicBezTo>
                  <a:cubicBezTo>
                    <a:pt x="30" y="0"/>
                    <a:pt x="14" y="1"/>
                    <a:pt x="0" y="3"/>
                  </a:cubicBezTo>
                  <a:cubicBezTo>
                    <a:pt x="6" y="13"/>
                    <a:pt x="12" y="23"/>
                    <a:pt x="18" y="33"/>
                  </a:cubicBezTo>
                  <a:cubicBezTo>
                    <a:pt x="27" y="32"/>
                    <a:pt x="36" y="32"/>
                    <a:pt x="45" y="32"/>
                  </a:cubicBezTo>
                  <a:close/>
                </a:path>
              </a:pathLst>
            </a:custGeom>
            <a:solidFill>
              <a:srgbClr val="B4A7D6"/>
            </a:solidFill>
            <a:ln w="9525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" name="Google Shape;217;p20"/>
            <p:cNvSpPr/>
            <p:nvPr/>
          </p:nvSpPr>
          <p:spPr>
            <a:xfrm rot="-2081187">
              <a:off x="3761328" y="760580"/>
              <a:ext cx="1606237" cy="1343790"/>
            </a:xfrm>
            <a:custGeom>
              <a:avLst/>
              <a:gdLst/>
              <a:ahLst/>
              <a:cxnLst/>
              <a:rect l="l" t="t" r="r" b="b"/>
              <a:pathLst>
                <a:path w="258" h="217" extrusionOk="0">
                  <a:moveTo>
                    <a:pt x="132" y="200"/>
                  </a:moveTo>
                  <a:cubicBezTo>
                    <a:pt x="135" y="205"/>
                    <a:pt x="138" y="211"/>
                    <a:pt x="140" y="217"/>
                  </a:cubicBezTo>
                  <a:cubicBezTo>
                    <a:pt x="186" y="200"/>
                    <a:pt x="227" y="174"/>
                    <a:pt x="258" y="140"/>
                  </a:cubicBezTo>
                  <a:cubicBezTo>
                    <a:pt x="215" y="57"/>
                    <a:pt x="128" y="0"/>
                    <a:pt x="27" y="0"/>
                  </a:cubicBezTo>
                  <a:cubicBezTo>
                    <a:pt x="18" y="0"/>
                    <a:pt x="9" y="0"/>
                    <a:pt x="0" y="1"/>
                  </a:cubicBezTo>
                  <a:cubicBezTo>
                    <a:pt x="21" y="43"/>
                    <a:pt x="34" y="90"/>
                    <a:pt x="34" y="140"/>
                  </a:cubicBezTo>
                  <a:cubicBezTo>
                    <a:pt x="74" y="142"/>
                    <a:pt x="111" y="163"/>
                    <a:pt x="132" y="200"/>
                  </a:cubicBezTo>
                  <a:close/>
                </a:path>
              </a:pathLst>
            </a:custGeom>
            <a:solidFill>
              <a:srgbClr val="B4A7D6"/>
            </a:solidFill>
            <a:ln w="12700" cap="flat" cmpd="sng">
              <a:solidFill>
                <a:srgbClr val="FFFFFF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18" name="Google Shape;218;p20"/>
          <p:cNvGrpSpPr/>
          <p:nvPr/>
        </p:nvGrpSpPr>
        <p:grpSpPr>
          <a:xfrm>
            <a:off x="5971199" y="1362496"/>
            <a:ext cx="3172608" cy="3265672"/>
            <a:chOff x="4593307" y="804376"/>
            <a:chExt cx="2268741" cy="2444000"/>
          </a:xfrm>
        </p:grpSpPr>
        <p:sp>
          <p:nvSpPr>
            <p:cNvPr id="219" name="Google Shape;219;p20"/>
            <p:cNvSpPr/>
            <p:nvPr/>
          </p:nvSpPr>
          <p:spPr>
            <a:xfrm rot="-2081188">
              <a:off x="5623193" y="814800"/>
              <a:ext cx="698156" cy="2118270"/>
            </a:xfrm>
            <a:custGeom>
              <a:avLst/>
              <a:gdLst/>
              <a:ahLst/>
              <a:cxnLst/>
              <a:rect l="l" t="t" r="r" b="b"/>
              <a:pathLst>
                <a:path w="107" h="328" extrusionOk="0">
                  <a:moveTo>
                    <a:pt x="52" y="26"/>
                  </a:moveTo>
                  <a:cubicBezTo>
                    <a:pt x="67" y="59"/>
                    <a:pt x="75" y="95"/>
                    <a:pt x="75" y="132"/>
                  </a:cubicBezTo>
                  <a:cubicBezTo>
                    <a:pt x="75" y="204"/>
                    <a:pt x="46" y="268"/>
                    <a:pt x="0" y="315"/>
                  </a:cubicBezTo>
                  <a:cubicBezTo>
                    <a:pt x="10" y="320"/>
                    <a:pt x="21" y="325"/>
                    <a:pt x="32" y="328"/>
                  </a:cubicBezTo>
                  <a:cubicBezTo>
                    <a:pt x="78" y="276"/>
                    <a:pt x="107" y="208"/>
                    <a:pt x="107" y="132"/>
                  </a:cubicBezTo>
                  <a:cubicBezTo>
                    <a:pt x="107" y="85"/>
                    <a:pt x="95" y="40"/>
                    <a:pt x="75" y="0"/>
                  </a:cubicBezTo>
                  <a:cubicBezTo>
                    <a:pt x="68" y="9"/>
                    <a:pt x="60" y="18"/>
                    <a:pt x="52" y="26"/>
                  </a:cubicBezTo>
                  <a:close/>
                </a:path>
              </a:pathLst>
            </a:custGeom>
            <a:solidFill>
              <a:srgbClr val="FFD966"/>
            </a:solidFill>
            <a:ln w="9525" cap="flat" cmpd="sng">
              <a:solidFill>
                <a:srgbClr val="FFE599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20"/>
            <p:cNvSpPr/>
            <p:nvPr/>
          </p:nvSpPr>
          <p:spPr>
            <a:xfrm rot="-2081187">
              <a:off x="5001092" y="1289142"/>
              <a:ext cx="1148261" cy="1791718"/>
            </a:xfrm>
            <a:custGeom>
              <a:avLst/>
              <a:gdLst/>
              <a:ahLst/>
              <a:cxnLst/>
              <a:rect l="l" t="t" r="r" b="b"/>
              <a:pathLst>
                <a:path w="184" h="289" extrusionOk="0">
                  <a:moveTo>
                    <a:pt x="161" y="0"/>
                  </a:moveTo>
                  <a:cubicBezTo>
                    <a:pt x="128" y="34"/>
                    <a:pt x="87" y="60"/>
                    <a:pt x="40" y="76"/>
                  </a:cubicBezTo>
                  <a:cubicBezTo>
                    <a:pt x="52" y="121"/>
                    <a:pt x="36" y="170"/>
                    <a:pt x="0" y="200"/>
                  </a:cubicBezTo>
                  <a:cubicBezTo>
                    <a:pt x="29" y="240"/>
                    <a:pt x="67" y="270"/>
                    <a:pt x="109" y="289"/>
                  </a:cubicBezTo>
                  <a:cubicBezTo>
                    <a:pt x="155" y="242"/>
                    <a:pt x="184" y="178"/>
                    <a:pt x="184" y="106"/>
                  </a:cubicBezTo>
                  <a:cubicBezTo>
                    <a:pt x="184" y="69"/>
                    <a:pt x="176" y="33"/>
                    <a:pt x="161" y="0"/>
                  </a:cubicBezTo>
                  <a:close/>
                </a:path>
              </a:pathLst>
            </a:custGeom>
            <a:solidFill>
              <a:srgbClr val="FFD966"/>
            </a:solidFill>
            <a:ln w="12700" cap="flat" cmpd="sng">
              <a:solidFill>
                <a:srgbClr val="FFE599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1" name="Google Shape;221;p20"/>
          <p:cNvSpPr/>
          <p:nvPr/>
        </p:nvSpPr>
        <p:spPr>
          <a:xfrm>
            <a:off x="464175" y="2262475"/>
            <a:ext cx="2170800" cy="4483500"/>
          </a:xfrm>
          <a:prstGeom prst="wedgeRoundRectCallout">
            <a:avLst>
              <a:gd name="adj1" fmla="val 4369"/>
              <a:gd name="adj2" fmla="val -71287"/>
              <a:gd name="adj3" fmla="val 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r>
              <a:rPr lang="en-GB" sz="2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What qualities do you think you would see in a bad relationship?</a:t>
            </a:r>
            <a:endParaRPr sz="2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endParaRPr sz="2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r>
              <a:rPr lang="en-GB" sz="2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Complete the diagram with examples of negative relationship qualities</a:t>
            </a:r>
            <a:endParaRPr sz="2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21"/>
          <p:cNvSpPr txBox="1">
            <a:spLocks noGrp="1"/>
          </p:cNvSpPr>
          <p:nvPr>
            <p:ph type="body" idx="1"/>
          </p:nvPr>
        </p:nvSpPr>
        <p:spPr>
          <a:xfrm>
            <a:off x="112125" y="2226775"/>
            <a:ext cx="4839900" cy="43428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514350" lvl="0" indent="-45339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000"/>
              <a:buAutoNum type="arabicPeriod"/>
            </a:pPr>
            <a:r>
              <a:rPr lang="en-GB" sz="2000">
                <a:solidFill>
                  <a:srgbClr val="00B050"/>
                </a:solidFill>
              </a:rPr>
              <a:t>You have a row with your manager and he gives you a written warning.  If you get another warning you could get sacked.</a:t>
            </a:r>
            <a:endParaRPr sz="2000"/>
          </a:p>
          <a:p>
            <a:pPr marL="514350" lvl="0" indent="-453390" algn="l" rtl="0">
              <a:lnSpc>
                <a:spcPct val="80000"/>
              </a:lnSpc>
              <a:spcBef>
                <a:spcPts val="592"/>
              </a:spcBef>
              <a:spcAft>
                <a:spcPts val="0"/>
              </a:spcAft>
              <a:buClr>
                <a:srgbClr val="002060"/>
              </a:buClr>
              <a:buSzPts val="2000"/>
              <a:buAutoNum type="arabicPeriod"/>
            </a:pPr>
            <a:r>
              <a:rPr lang="en-GB" sz="2000">
                <a:solidFill>
                  <a:srgbClr val="002060"/>
                </a:solidFill>
              </a:rPr>
              <a:t>You have just separated from your partner</a:t>
            </a:r>
            <a:endParaRPr sz="2000"/>
          </a:p>
          <a:p>
            <a:pPr marL="514350" lvl="0" indent="-453390" algn="l" rtl="0">
              <a:lnSpc>
                <a:spcPct val="80000"/>
              </a:lnSpc>
              <a:spcBef>
                <a:spcPts val="592"/>
              </a:spcBef>
              <a:spcAft>
                <a:spcPts val="0"/>
              </a:spcAft>
              <a:buClr>
                <a:srgbClr val="00B050"/>
              </a:buClr>
              <a:buSzPts val="2000"/>
              <a:buAutoNum type="arabicPeriod"/>
            </a:pPr>
            <a:r>
              <a:rPr lang="en-GB" sz="2000">
                <a:solidFill>
                  <a:srgbClr val="00B050"/>
                </a:solidFill>
              </a:rPr>
              <a:t>You walk out of a teacher’s lesson and do not speak to the teacher that day.  You have their lesson the next day.</a:t>
            </a:r>
            <a:endParaRPr sz="2000"/>
          </a:p>
          <a:p>
            <a:pPr marL="514350" lvl="0" indent="-453390" algn="l" rtl="0">
              <a:lnSpc>
                <a:spcPct val="80000"/>
              </a:lnSpc>
              <a:spcBef>
                <a:spcPts val="592"/>
              </a:spcBef>
              <a:spcAft>
                <a:spcPts val="0"/>
              </a:spcAft>
              <a:buClr>
                <a:srgbClr val="002060"/>
              </a:buClr>
              <a:buSzPts val="2000"/>
              <a:buAutoNum type="arabicPeriod"/>
            </a:pPr>
            <a:r>
              <a:rPr lang="en-GB" sz="2000">
                <a:solidFill>
                  <a:srgbClr val="002060"/>
                </a:solidFill>
              </a:rPr>
              <a:t>You and your partner have just got married and have just booked a honeymoon to celebrate your happiness.</a:t>
            </a:r>
            <a:endParaRPr sz="2000"/>
          </a:p>
          <a:p>
            <a:pPr marL="514350" lvl="0" indent="-453390" algn="l" rtl="0">
              <a:lnSpc>
                <a:spcPct val="80000"/>
              </a:lnSpc>
              <a:spcBef>
                <a:spcPts val="592"/>
              </a:spcBef>
              <a:spcAft>
                <a:spcPts val="0"/>
              </a:spcAft>
              <a:buClr>
                <a:srgbClr val="00B050"/>
              </a:buClr>
              <a:buSzPts val="2000"/>
              <a:buAutoNum type="arabicPeriod"/>
            </a:pPr>
            <a:r>
              <a:rPr lang="en-GB" sz="2000">
                <a:solidFill>
                  <a:srgbClr val="00B050"/>
                </a:solidFill>
              </a:rPr>
              <a:t>You have been stressed at work lately and your best friend books you a spa day as a treat. </a:t>
            </a:r>
            <a:endParaRPr sz="2000"/>
          </a:p>
        </p:txBody>
      </p:sp>
      <p:pic>
        <p:nvPicPr>
          <p:cNvPr id="227" name="Google Shape;227;p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82576" y="232698"/>
            <a:ext cx="1645350" cy="1645325"/>
          </a:xfrm>
          <a:prstGeom prst="rect">
            <a:avLst/>
          </a:prstGeom>
          <a:noFill/>
          <a:ln>
            <a:noFill/>
          </a:ln>
        </p:spPr>
      </p:pic>
      <p:sp>
        <p:nvSpPr>
          <p:cNvPr id="228" name="Google Shape;228;p21"/>
          <p:cNvSpPr/>
          <p:nvPr/>
        </p:nvSpPr>
        <p:spPr>
          <a:xfrm>
            <a:off x="2429275" y="232763"/>
            <a:ext cx="6409500" cy="1645200"/>
          </a:xfrm>
          <a:prstGeom prst="wedgeRoundRectCallout">
            <a:avLst>
              <a:gd name="adj1" fmla="val -62766"/>
              <a:gd name="adj2" fmla="val -26904"/>
              <a:gd name="adj3" fmla="val 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en-GB" sz="2000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Let’s look at some scenarios that might happen in everyday life and relationships.</a:t>
            </a:r>
            <a:endParaRPr sz="2000" i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r>
              <a:rPr lang="en-GB" sz="2000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Name </a:t>
            </a:r>
            <a:r>
              <a:rPr lang="en-GB" sz="2000" i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one emotional effect</a:t>
            </a:r>
            <a:r>
              <a:rPr lang="en-GB" sz="2000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of the following relationships</a:t>
            </a:r>
            <a:endParaRPr sz="2000" b="1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9" name="Google Shape;229;p21"/>
          <p:cNvSpPr txBox="1"/>
          <p:nvPr/>
        </p:nvSpPr>
        <p:spPr>
          <a:xfrm>
            <a:off x="5363075" y="2226675"/>
            <a:ext cx="3587700" cy="43428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0" name="Google Shape;230;p21"/>
          <p:cNvSpPr/>
          <p:nvPr/>
        </p:nvSpPr>
        <p:spPr>
          <a:xfrm>
            <a:off x="4765100" y="2738750"/>
            <a:ext cx="747600" cy="1683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1" name="Google Shape;231;p21"/>
          <p:cNvSpPr/>
          <p:nvPr/>
        </p:nvSpPr>
        <p:spPr>
          <a:xfrm>
            <a:off x="4765100" y="3368463"/>
            <a:ext cx="747600" cy="1683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2" name="Google Shape;232;p21"/>
          <p:cNvSpPr/>
          <p:nvPr/>
        </p:nvSpPr>
        <p:spPr>
          <a:xfrm>
            <a:off x="4765100" y="4202125"/>
            <a:ext cx="747600" cy="1683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3" name="Google Shape;233;p21"/>
          <p:cNvSpPr/>
          <p:nvPr/>
        </p:nvSpPr>
        <p:spPr>
          <a:xfrm>
            <a:off x="4765100" y="5027250"/>
            <a:ext cx="747600" cy="1683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4" name="Google Shape;234;p21"/>
          <p:cNvSpPr/>
          <p:nvPr/>
        </p:nvSpPr>
        <p:spPr>
          <a:xfrm>
            <a:off x="4765100" y="6057900"/>
            <a:ext cx="747600" cy="1683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22"/>
          <p:cNvSpPr txBox="1">
            <a:spLocks noGrp="1"/>
          </p:cNvSpPr>
          <p:nvPr>
            <p:ph type="body" idx="1"/>
          </p:nvPr>
        </p:nvSpPr>
        <p:spPr>
          <a:xfrm>
            <a:off x="341650" y="2874300"/>
            <a:ext cx="3564000" cy="32094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514350" lvl="0" indent="-477837" algn="l" rtl="0">
              <a:lnSpc>
                <a:spcPct val="90000"/>
              </a:lnSpc>
              <a:spcBef>
                <a:spcPts val="555"/>
              </a:spcBef>
              <a:spcAft>
                <a:spcPts val="0"/>
              </a:spcAft>
              <a:buClr>
                <a:srgbClr val="002060"/>
              </a:buClr>
              <a:buSzPts val="2200"/>
              <a:buAutoNum type="alphaLcParenR"/>
            </a:pPr>
            <a:r>
              <a:rPr lang="en-GB" sz="2200">
                <a:solidFill>
                  <a:srgbClr val="002060"/>
                </a:solidFill>
              </a:rPr>
              <a:t>Death</a:t>
            </a:r>
            <a:endParaRPr sz="2200"/>
          </a:p>
          <a:p>
            <a:pPr marL="514350" lvl="0" indent="-477837" algn="l" rtl="0">
              <a:lnSpc>
                <a:spcPct val="90000"/>
              </a:lnSpc>
              <a:spcBef>
                <a:spcPts val="555"/>
              </a:spcBef>
              <a:spcAft>
                <a:spcPts val="0"/>
              </a:spcAft>
              <a:buClr>
                <a:srgbClr val="002060"/>
              </a:buClr>
              <a:buSzPts val="2200"/>
              <a:buAutoNum type="alphaLcParenR"/>
            </a:pPr>
            <a:r>
              <a:rPr lang="en-GB" sz="2200">
                <a:solidFill>
                  <a:srgbClr val="002060"/>
                </a:solidFill>
              </a:rPr>
              <a:t>Having a baby</a:t>
            </a:r>
            <a:endParaRPr sz="2200"/>
          </a:p>
          <a:p>
            <a:pPr marL="514350" lvl="0" indent="-477837" algn="l" rtl="0">
              <a:lnSpc>
                <a:spcPct val="90000"/>
              </a:lnSpc>
              <a:spcBef>
                <a:spcPts val="555"/>
              </a:spcBef>
              <a:spcAft>
                <a:spcPts val="0"/>
              </a:spcAft>
              <a:buClr>
                <a:srgbClr val="002060"/>
              </a:buClr>
              <a:buSzPts val="2200"/>
              <a:buAutoNum type="alphaLcParenR"/>
            </a:pPr>
            <a:r>
              <a:rPr lang="en-GB" sz="2200">
                <a:solidFill>
                  <a:srgbClr val="002060"/>
                </a:solidFill>
              </a:rPr>
              <a:t>Getting pregnant</a:t>
            </a:r>
            <a:endParaRPr sz="2200"/>
          </a:p>
          <a:p>
            <a:pPr marL="514350" lvl="0" indent="-477837" algn="l" rtl="0">
              <a:lnSpc>
                <a:spcPct val="90000"/>
              </a:lnSpc>
              <a:spcBef>
                <a:spcPts val="555"/>
              </a:spcBef>
              <a:spcAft>
                <a:spcPts val="0"/>
              </a:spcAft>
              <a:buClr>
                <a:srgbClr val="002060"/>
              </a:buClr>
              <a:buSzPts val="2200"/>
              <a:buAutoNum type="alphaLcParenR"/>
            </a:pPr>
            <a:r>
              <a:rPr lang="en-GB" sz="2200">
                <a:solidFill>
                  <a:srgbClr val="002060"/>
                </a:solidFill>
              </a:rPr>
              <a:t>Becoming severely ill</a:t>
            </a:r>
            <a:endParaRPr sz="2200"/>
          </a:p>
          <a:p>
            <a:pPr marL="514350" lvl="0" indent="-477837" algn="l" rtl="0">
              <a:lnSpc>
                <a:spcPct val="90000"/>
              </a:lnSpc>
              <a:spcBef>
                <a:spcPts val="555"/>
              </a:spcBef>
              <a:spcAft>
                <a:spcPts val="0"/>
              </a:spcAft>
              <a:buClr>
                <a:srgbClr val="002060"/>
              </a:buClr>
              <a:buSzPts val="2200"/>
              <a:buAutoNum type="alphaLcParenR"/>
            </a:pPr>
            <a:r>
              <a:rPr lang="en-GB" sz="2200">
                <a:solidFill>
                  <a:srgbClr val="002060"/>
                </a:solidFill>
              </a:rPr>
              <a:t>Bankruptcy</a:t>
            </a:r>
            <a:endParaRPr sz="2200"/>
          </a:p>
          <a:p>
            <a:pPr marL="514350" lvl="0" indent="-477837" algn="l" rtl="0">
              <a:lnSpc>
                <a:spcPct val="90000"/>
              </a:lnSpc>
              <a:spcBef>
                <a:spcPts val="555"/>
              </a:spcBef>
              <a:spcAft>
                <a:spcPts val="0"/>
              </a:spcAft>
              <a:buClr>
                <a:srgbClr val="002060"/>
              </a:buClr>
              <a:buSzPts val="2200"/>
              <a:buAutoNum type="alphaLcParenR"/>
            </a:pPr>
            <a:r>
              <a:rPr lang="en-GB" sz="2200">
                <a:solidFill>
                  <a:srgbClr val="002060"/>
                </a:solidFill>
              </a:rPr>
              <a:t>Losing your job</a:t>
            </a:r>
            <a:endParaRPr sz="2200"/>
          </a:p>
          <a:p>
            <a:pPr marL="514350" lvl="0" indent="-477837" algn="l" rtl="0">
              <a:lnSpc>
                <a:spcPct val="90000"/>
              </a:lnSpc>
              <a:spcBef>
                <a:spcPts val="555"/>
              </a:spcBef>
              <a:spcAft>
                <a:spcPts val="0"/>
              </a:spcAft>
              <a:buClr>
                <a:srgbClr val="002060"/>
              </a:buClr>
              <a:buSzPts val="2200"/>
              <a:buAutoNum type="alphaLcParenR"/>
            </a:pPr>
            <a:r>
              <a:rPr lang="en-GB" sz="2200">
                <a:solidFill>
                  <a:srgbClr val="002060"/>
                </a:solidFill>
              </a:rPr>
              <a:t>Divorce</a:t>
            </a:r>
            <a:endParaRPr sz="2200"/>
          </a:p>
          <a:p>
            <a:pPr marL="514350" lvl="0" indent="-477837" algn="l" rtl="0">
              <a:lnSpc>
                <a:spcPct val="90000"/>
              </a:lnSpc>
              <a:spcBef>
                <a:spcPts val="555"/>
              </a:spcBef>
              <a:spcAft>
                <a:spcPts val="0"/>
              </a:spcAft>
              <a:buClr>
                <a:srgbClr val="002060"/>
              </a:buClr>
              <a:buSzPts val="2200"/>
              <a:buAutoNum type="alphaLcParenR"/>
            </a:pPr>
            <a:r>
              <a:rPr lang="en-GB" sz="2200">
                <a:solidFill>
                  <a:srgbClr val="002060"/>
                </a:solidFill>
              </a:rPr>
              <a:t>Getting you GCSE results</a:t>
            </a:r>
            <a:endParaRPr sz="2200">
              <a:solidFill>
                <a:srgbClr val="002060"/>
              </a:solidFill>
            </a:endParaRPr>
          </a:p>
          <a:p>
            <a:pPr marL="514350" lvl="0" indent="-326390" algn="l" rtl="0">
              <a:lnSpc>
                <a:spcPct val="9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ts val="2960"/>
              <a:buNone/>
            </a:pPr>
            <a:endParaRPr sz="2960"/>
          </a:p>
          <a:p>
            <a:pPr marL="514350" lvl="0" indent="-326390" algn="l" rtl="0">
              <a:lnSpc>
                <a:spcPct val="90000"/>
              </a:lnSpc>
              <a:spcBef>
                <a:spcPts val="592"/>
              </a:spcBef>
              <a:spcAft>
                <a:spcPts val="0"/>
              </a:spcAft>
              <a:buClr>
                <a:schemeClr val="dk1"/>
              </a:buClr>
              <a:buSzPts val="2960"/>
              <a:buNone/>
            </a:pPr>
            <a:endParaRPr sz="2960"/>
          </a:p>
        </p:txBody>
      </p:sp>
      <p:graphicFrame>
        <p:nvGraphicFramePr>
          <p:cNvPr id="240" name="Google Shape;240;p22"/>
          <p:cNvGraphicFramePr/>
          <p:nvPr/>
        </p:nvGraphicFramePr>
        <p:xfrm>
          <a:off x="4238762" y="2440465"/>
          <a:ext cx="3000000" cy="3000000"/>
        </p:xfrm>
        <a:graphic>
          <a:graphicData uri="http://schemas.openxmlformats.org/drawingml/2006/table">
            <a:tbl>
              <a:tblPr firstRow="1" bandRow="1">
                <a:noFill/>
                <a:tableStyleId>{075B8646-D484-4796-BF95-86BE7763CFEA}</a:tableStyleId>
              </a:tblPr>
              <a:tblGrid>
                <a:gridCol w="2374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74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090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u="none" strike="noStrike" cap="none"/>
                        <a:t>Expected Life Event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Unexpected Life Event</a:t>
                      </a:r>
                      <a:endParaRPr sz="18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18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241" name="Google Shape;241;p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2126" y="259573"/>
            <a:ext cx="1645350" cy="1645325"/>
          </a:xfrm>
          <a:prstGeom prst="rect">
            <a:avLst/>
          </a:prstGeom>
          <a:noFill/>
          <a:ln>
            <a:noFill/>
          </a:ln>
        </p:spPr>
      </p:pic>
      <p:sp>
        <p:nvSpPr>
          <p:cNvPr id="242" name="Google Shape;242;p22"/>
          <p:cNvSpPr/>
          <p:nvPr/>
        </p:nvSpPr>
        <p:spPr>
          <a:xfrm>
            <a:off x="2488325" y="259625"/>
            <a:ext cx="6409500" cy="1877400"/>
          </a:xfrm>
          <a:prstGeom prst="wedgeRoundRectCallout">
            <a:avLst>
              <a:gd name="adj1" fmla="val -62766"/>
              <a:gd name="adj2" fmla="val -26904"/>
              <a:gd name="adj3" fmla="val 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400"/>
              <a:buFont typeface="Calibri"/>
              <a:buNone/>
            </a:pPr>
            <a:r>
              <a:rPr lang="en-GB" sz="20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The following events can affect relationships in your life</a:t>
            </a:r>
            <a:endParaRPr sz="2000">
              <a:solidFill>
                <a:srgbClr val="00B05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035"/>
              <a:buFont typeface="Arial"/>
              <a:buNone/>
            </a:pPr>
            <a:endParaRPr sz="2035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035"/>
              <a:buFont typeface="Arial"/>
              <a:buNone/>
            </a:pPr>
            <a:r>
              <a:rPr lang="en-GB" sz="2035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Some of them are always expected life events and some are unexpected.  Complete the table and put them in the correct column</a:t>
            </a: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400"/>
              <a:buFont typeface="Calibri"/>
              <a:buNone/>
            </a:pPr>
            <a:r>
              <a:rPr lang="en-GB" sz="20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.  </a:t>
            </a:r>
            <a:endParaRPr sz="2000" b="1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7" name="Google Shape;247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07826" y="279398"/>
            <a:ext cx="1645350" cy="1645325"/>
          </a:xfrm>
          <a:prstGeom prst="rect">
            <a:avLst/>
          </a:prstGeom>
          <a:noFill/>
          <a:ln>
            <a:noFill/>
          </a:ln>
        </p:spPr>
      </p:pic>
      <p:sp>
        <p:nvSpPr>
          <p:cNvPr id="248" name="Google Shape;248;p23"/>
          <p:cNvSpPr/>
          <p:nvPr/>
        </p:nvSpPr>
        <p:spPr>
          <a:xfrm>
            <a:off x="2373200" y="279400"/>
            <a:ext cx="6409500" cy="3149700"/>
          </a:xfrm>
          <a:prstGeom prst="wedgeRoundRectCallout">
            <a:avLst>
              <a:gd name="adj1" fmla="val -62766"/>
              <a:gd name="adj2" fmla="val -26904"/>
              <a:gd name="adj3" fmla="val 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r>
              <a:rPr lang="en-GB" sz="220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As we have seen, l</a:t>
            </a:r>
            <a:r>
              <a:rPr lang="en-GB" sz="200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ife can be and is unpredictable. </a:t>
            </a:r>
            <a:endParaRPr sz="2000" b="1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r>
              <a:rPr lang="en-GB" sz="20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There are lots of life events that we can plan for, and a lot that just happen to us.</a:t>
            </a:r>
            <a:endParaRPr sz="20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r>
              <a:rPr lang="en-GB" sz="20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These events can be happy or sad and they can have an effect on our physical and mental health and well being.</a:t>
            </a:r>
            <a:endParaRPr sz="20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endParaRPr sz="20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r>
              <a:rPr lang="en-GB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Think about your life and complete the table with 5 life events you could plan for (predictable) and 5 events that you couldn’t plan for. (Unpredictable)</a:t>
            </a:r>
            <a:endParaRPr sz="2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endParaRPr sz="22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249" name="Google Shape;249;p23"/>
          <p:cNvGraphicFramePr/>
          <p:nvPr/>
        </p:nvGraphicFramePr>
        <p:xfrm>
          <a:off x="349850" y="37809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{004E2FF2-ED79-457C-AD0B-297450E993E3}</a:tableStyleId>
              </a:tblPr>
              <a:tblGrid>
                <a:gridCol w="4222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22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b="1"/>
                        <a:t>Predictable</a:t>
                      </a:r>
                      <a:endParaRPr sz="2000" b="1"/>
                    </a:p>
                  </a:txBody>
                  <a:tcPr marL="91425" marR="91425" marT="91425" marB="91425">
                    <a:lnL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b="1"/>
                        <a:t>Unpredictable</a:t>
                      </a:r>
                      <a:endParaRPr sz="2000" b="1"/>
                    </a:p>
                  </a:txBody>
                  <a:tcPr marL="91425" marR="91425" marT="91425" marB="91425">
                    <a:lnL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 Starting secondary school</a:t>
                      </a:r>
                      <a:endParaRPr sz="1800"/>
                    </a:p>
                  </a:txBody>
                  <a:tcPr marL="91425" marR="91425" marT="91425" marB="91425">
                    <a:lnL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Having an argument</a:t>
                      </a:r>
                      <a:endParaRPr sz="1800"/>
                    </a:p>
                  </a:txBody>
                  <a:tcPr marL="91425" marR="91425" marT="91425" marB="91425">
                    <a:lnL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>
                    <a:lnL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>
                    <a:lnL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>
                    <a:lnL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>
                    <a:lnL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>
                    <a:lnL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>
                    <a:lnL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>
                    <a:lnL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>
                    <a:lnL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4" name="Google Shape;254;p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07826" y="279398"/>
            <a:ext cx="1645350" cy="1645325"/>
          </a:xfrm>
          <a:prstGeom prst="rect">
            <a:avLst/>
          </a:prstGeom>
          <a:noFill/>
          <a:ln>
            <a:noFill/>
          </a:ln>
        </p:spPr>
      </p:pic>
      <p:sp>
        <p:nvSpPr>
          <p:cNvPr id="255" name="Google Shape;255;p24"/>
          <p:cNvSpPr/>
          <p:nvPr/>
        </p:nvSpPr>
        <p:spPr>
          <a:xfrm>
            <a:off x="2317125" y="279400"/>
            <a:ext cx="6409500" cy="3700800"/>
          </a:xfrm>
          <a:prstGeom prst="wedgeRoundRectCallout">
            <a:avLst>
              <a:gd name="adj1" fmla="val -62766"/>
              <a:gd name="adj2" fmla="val -26904"/>
              <a:gd name="adj3" fmla="val 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r>
              <a:rPr lang="en-GB" sz="180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These events have an effect on our  Mental Health. The effects are Emotional and can be good (positive) or bad (negative).</a:t>
            </a:r>
            <a:endParaRPr sz="1800" b="1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endParaRPr sz="18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r>
              <a:rPr lang="en-GB" sz="18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For example finding out that you have to move house to another area might make you feel nervous and worried.</a:t>
            </a:r>
            <a:endParaRPr sz="18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r>
              <a:rPr lang="en-GB" sz="18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This is a bad (negative) </a:t>
            </a:r>
            <a:r>
              <a:rPr lang="en-GB" sz="180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Emotional </a:t>
            </a:r>
            <a:r>
              <a:rPr lang="en-GB" sz="18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effect.</a:t>
            </a:r>
            <a:endParaRPr sz="18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endParaRPr sz="18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2800"/>
              <a:buFont typeface="Calibri"/>
              <a:buNone/>
            </a:pPr>
            <a:r>
              <a:rPr lang="en-GB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Complete the table with good (positive) and bad (negative) examples of the physical and emotional effects of life events</a:t>
            </a:r>
            <a:endParaRPr sz="18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256" name="Google Shape;256;p24"/>
          <p:cNvGraphicFramePr/>
          <p:nvPr/>
        </p:nvGraphicFramePr>
        <p:xfrm>
          <a:off x="443300" y="42854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{004E2FF2-ED79-457C-AD0B-297450E993E3}</a:tableStyleId>
              </a:tblPr>
              <a:tblGrid>
                <a:gridCol w="4222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22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b="1"/>
                        <a:t>Good</a:t>
                      </a:r>
                      <a:endParaRPr sz="2000" b="1"/>
                    </a:p>
                  </a:txBody>
                  <a:tcPr marL="91425" marR="91425" marT="91425" marB="91425">
                    <a:lnL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b="1"/>
                        <a:t>Bad</a:t>
                      </a:r>
                      <a:endParaRPr sz="2000" b="1"/>
                    </a:p>
                  </a:txBody>
                  <a:tcPr marL="91425" marR="91425" marT="91425" marB="91425">
                    <a:lnL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>
                    <a:lnL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>
                    <a:lnL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>
                    <a:lnL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>
                    <a:lnL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>
                    <a:lnL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>
                    <a:lnL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>
                    <a:lnL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>
                    <a:lnL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7030A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25"/>
          <p:cNvSpPr txBox="1">
            <a:spLocks noGrp="1"/>
          </p:cNvSpPr>
          <p:nvPr>
            <p:ph type="title"/>
          </p:nvPr>
        </p:nvSpPr>
        <p:spPr>
          <a:xfrm>
            <a:off x="457194" y="3027064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400"/>
              <a:buFont typeface="Calibri"/>
              <a:buNone/>
            </a:pPr>
            <a:r>
              <a:rPr lang="en-GB" sz="2400">
                <a:solidFill>
                  <a:srgbClr val="FF0000"/>
                </a:solidFill>
              </a:rPr>
              <a:t/>
            </a:r>
            <a:br>
              <a:rPr lang="en-GB" sz="2400">
                <a:solidFill>
                  <a:srgbClr val="FF0000"/>
                </a:solidFill>
              </a:rPr>
            </a:br>
            <a:r>
              <a:rPr lang="en-GB" sz="5400" u="sng">
                <a:solidFill>
                  <a:schemeClr val="hlink"/>
                </a:solidFill>
                <a:hlinkClick r:id="rId3"/>
              </a:rPr>
              <a:t/>
            </a:r>
            <a:br>
              <a:rPr lang="en-GB" sz="5400" u="sng">
                <a:solidFill>
                  <a:schemeClr val="hlink"/>
                </a:solidFill>
                <a:hlinkClick r:id="rId3"/>
              </a:rPr>
            </a:br>
            <a:r>
              <a:rPr lang="en-GB" sz="5400"/>
              <a:t/>
            </a:r>
            <a:br>
              <a:rPr lang="en-GB" sz="5400"/>
            </a:br>
            <a:r>
              <a:rPr lang="en-GB" sz="2400">
                <a:solidFill>
                  <a:srgbClr val="FF0000"/>
                </a:solidFill>
              </a:rPr>
              <a:t/>
            </a:r>
            <a:br>
              <a:rPr lang="en-GB" sz="2400">
                <a:solidFill>
                  <a:srgbClr val="FF0000"/>
                </a:solidFill>
              </a:rPr>
            </a:br>
            <a:r>
              <a:rPr lang="en-GB" sz="2400"/>
              <a:t/>
            </a:r>
            <a:br>
              <a:rPr lang="en-GB" sz="2400"/>
            </a:br>
            <a:endParaRPr sz="2400"/>
          </a:p>
        </p:txBody>
      </p:sp>
      <p:pic>
        <p:nvPicPr>
          <p:cNvPr id="262" name="Google Shape;262;p25" descr="http://t1.gstatic.com/images?q=tbn:ANd9GcQbAD2YwZb63urR8RYEBUdAfU3XZdyYH4roqggaK2iMv-LnB8dt:www.bangstyle.com/wp-content/uploads/2011/09/marriage5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51520" y="4005064"/>
            <a:ext cx="1847850" cy="2466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3" name="Google Shape;263;p2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65901" y="185948"/>
            <a:ext cx="1645350" cy="1645325"/>
          </a:xfrm>
          <a:prstGeom prst="rect">
            <a:avLst/>
          </a:prstGeom>
          <a:noFill/>
          <a:ln>
            <a:noFill/>
          </a:ln>
        </p:spPr>
      </p:pic>
      <p:sp>
        <p:nvSpPr>
          <p:cNvPr id="264" name="Google Shape;264;p25"/>
          <p:cNvSpPr/>
          <p:nvPr/>
        </p:nvSpPr>
        <p:spPr>
          <a:xfrm>
            <a:off x="2099375" y="298100"/>
            <a:ext cx="6888900" cy="1981800"/>
          </a:xfrm>
          <a:prstGeom prst="wedgeRoundRectCallout">
            <a:avLst>
              <a:gd name="adj1" fmla="val -62766"/>
              <a:gd name="adj2" fmla="val -26904"/>
              <a:gd name="adj3" fmla="val 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400"/>
              <a:buFont typeface="Calibri"/>
              <a:buNone/>
            </a:pPr>
            <a:endParaRPr sz="20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400"/>
              <a:buFont typeface="Calibri"/>
              <a:buNone/>
            </a:pPr>
            <a:r>
              <a:rPr lang="en-GB" sz="20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Marriage is a very important type of relationship which can massively affect our lives in both a positive and negative way</a:t>
            </a:r>
            <a:br>
              <a:rPr lang="en-GB" sz="20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GB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GB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GB" sz="20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Can you think of some ways in which marriage might affect your life whilst watching this clip</a:t>
            </a:r>
            <a:endParaRPr sz="200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400"/>
              <a:buFont typeface="Calibri"/>
              <a:buNone/>
            </a:pPr>
            <a:r>
              <a:rPr lang="en-GB" sz="1800" u="sng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3"/>
              </a:rPr>
              <a:t>http://www.youtube.com/watch?v=m3hpgHeQLjY</a:t>
            </a:r>
            <a:r>
              <a:rPr lang="en-GB"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GB"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18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5" name="Google Shape;265;p25"/>
          <p:cNvSpPr txBox="1"/>
          <p:nvPr/>
        </p:nvSpPr>
        <p:spPr>
          <a:xfrm>
            <a:off x="2410575" y="2634825"/>
            <a:ext cx="6577800" cy="39615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alibri"/>
                <a:ea typeface="Calibri"/>
                <a:cs typeface="Calibri"/>
                <a:sym typeface="Calibri"/>
              </a:rPr>
              <a:t>Write here: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26"/>
          <p:cNvSpPr txBox="1">
            <a:spLocks noGrp="1"/>
          </p:cNvSpPr>
          <p:nvPr>
            <p:ph type="title"/>
          </p:nvPr>
        </p:nvSpPr>
        <p:spPr>
          <a:xfrm>
            <a:off x="830950" y="20688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00"/>
              <a:buFont typeface="Calibri"/>
              <a:buNone/>
            </a:pPr>
            <a:r>
              <a:rPr lang="en-GB">
                <a:solidFill>
                  <a:srgbClr val="FF0000"/>
                </a:solidFill>
              </a:rPr>
              <a:t>Survey</a:t>
            </a:r>
            <a:endParaRPr>
              <a:solidFill>
                <a:srgbClr val="FF0000"/>
              </a:solidFill>
            </a:endParaRPr>
          </a:p>
        </p:txBody>
      </p:sp>
      <p:pic>
        <p:nvPicPr>
          <p:cNvPr id="271" name="Google Shape;271;p26" descr="http://t2.gstatic.com/images?q=tbn:ANd9GcQXyMWvEARQoD3bkWnFGjqjtuUbxaSIdVWQ7XlqrXyCHNzZrjmkr7LXLpmS:www.researchtoaction.org/wp-content/uploads/2011/09/survey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2080082" cy="1556792"/>
          </a:xfrm>
          <a:prstGeom prst="rect">
            <a:avLst/>
          </a:prstGeom>
          <a:noFill/>
          <a:ln>
            <a:noFill/>
          </a:ln>
        </p:spPr>
      </p:pic>
      <p:pic>
        <p:nvPicPr>
          <p:cNvPr id="272" name="Google Shape;272;p2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17364" y="2279898"/>
            <a:ext cx="1645350" cy="1645325"/>
          </a:xfrm>
          <a:prstGeom prst="rect">
            <a:avLst/>
          </a:prstGeom>
          <a:noFill/>
          <a:ln>
            <a:noFill/>
          </a:ln>
        </p:spPr>
      </p:pic>
      <p:sp>
        <p:nvSpPr>
          <p:cNvPr id="273" name="Google Shape;273;p26"/>
          <p:cNvSpPr/>
          <p:nvPr/>
        </p:nvSpPr>
        <p:spPr>
          <a:xfrm>
            <a:off x="2765625" y="1468075"/>
            <a:ext cx="6203400" cy="4316400"/>
          </a:xfrm>
          <a:prstGeom prst="wedgeRoundRectCallout">
            <a:avLst>
              <a:gd name="adj1" fmla="val -62766"/>
              <a:gd name="adj2" fmla="val -26904"/>
              <a:gd name="adj3" fmla="val 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Arial"/>
              <a:buNone/>
            </a:pPr>
            <a:r>
              <a:rPr lang="en-GB" sz="20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On the next pages are some statements about marriage… But do you agree or disagree?!</a:t>
            </a:r>
            <a:endParaRPr sz="2000" b="1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Arial"/>
              <a:buNone/>
            </a:pPr>
            <a:endParaRPr sz="20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Arial"/>
              <a:buNone/>
            </a:pPr>
            <a:r>
              <a:rPr lang="en-GB" sz="20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Read through the statements and tick in the agree or disagree box to share your opinion.</a:t>
            </a:r>
            <a:endParaRPr sz="20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640"/>
              </a:spcBef>
              <a:spcAft>
                <a:spcPts val="0"/>
              </a:spcAft>
              <a:buClr>
                <a:srgbClr val="00B050"/>
              </a:buClr>
              <a:buSzPts val="3200"/>
              <a:buFont typeface="Arial"/>
              <a:buNone/>
            </a:pPr>
            <a:endParaRPr sz="20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8" name="Google Shape;278;p27"/>
          <p:cNvGraphicFramePr/>
          <p:nvPr/>
        </p:nvGraphicFramePr>
        <p:xfrm>
          <a:off x="266275" y="504525"/>
          <a:ext cx="3000000" cy="3000000"/>
        </p:xfrm>
        <a:graphic>
          <a:graphicData uri="http://schemas.openxmlformats.org/drawingml/2006/table">
            <a:tbl>
              <a:tblPr firstRow="1" bandRow="1">
                <a:noFill/>
                <a:tableStyleId>{075B8646-D484-4796-BF95-86BE7763CFEA}</a:tableStyleId>
              </a:tblPr>
              <a:tblGrid>
                <a:gridCol w="5372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447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447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406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Statement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Agree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Disagree</a:t>
                      </a:r>
                      <a:endParaRPr sz="18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61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Marriage is old fashioned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8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Divorce is too easy nowadays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209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Divorce should be illegal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890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Marriage is just a piece of paper.  It does not mean anything.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35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Marriage means forever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572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Having children with someone is a bigger commitment than getting married to someone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451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The legal age to marry should be raised from 16 to 18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8572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If a woman gets married she should take the surname of her husband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28"/>
          <p:cNvSpPr txBox="1">
            <a:spLocks noGrp="1"/>
          </p:cNvSpPr>
          <p:nvPr>
            <p:ph type="title"/>
          </p:nvPr>
        </p:nvSpPr>
        <p:spPr>
          <a:xfrm>
            <a:off x="3764750" y="4783700"/>
            <a:ext cx="50553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4400"/>
              <a:buFont typeface="Calibri"/>
              <a:buNone/>
            </a:pPr>
            <a:r>
              <a:rPr lang="en-GB" sz="2200" u="sng">
                <a:solidFill>
                  <a:schemeClr val="hlink"/>
                </a:solidFill>
                <a:hlinkClick r:id="rId3"/>
              </a:rPr>
              <a:t>http://www.youtube.com/watch?v=KT5_uDQsP98</a:t>
            </a:r>
            <a:endParaRPr/>
          </a:p>
        </p:txBody>
      </p:sp>
      <p:sp>
        <p:nvSpPr>
          <p:cNvPr id="284" name="Google Shape;284;p28"/>
          <p:cNvSpPr txBox="1">
            <a:spLocks noGrp="1"/>
          </p:cNvSpPr>
          <p:nvPr>
            <p:ph type="body" idx="1"/>
          </p:nvPr>
        </p:nvSpPr>
        <p:spPr>
          <a:xfrm>
            <a:off x="311200" y="2781175"/>
            <a:ext cx="8229600" cy="80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ctr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3200"/>
              <a:buNone/>
            </a:pPr>
            <a:r>
              <a:rPr lang="en-GB">
                <a:solidFill>
                  <a:srgbClr val="7030A0"/>
                </a:solidFill>
              </a:rPr>
              <a:t>Watch the clip to find out about how Relate help people with their relationships </a:t>
            </a:r>
            <a:endParaRPr/>
          </a:p>
          <a:p>
            <a:pPr marL="342900" lvl="0" indent="-3429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/>
          </a:p>
        </p:txBody>
      </p:sp>
      <p:pic>
        <p:nvPicPr>
          <p:cNvPr id="285" name="Google Shape;285;p28" descr="http://t3.gstatic.com/images?q=tbn:ANd9GcT--LyK7n5jxZkQcZ71m405Zq76kBW7ByZqHsKH7Tg6OwNq2tV7:donationsstatic.ebay.com/extend/logos/MF25764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11201" y="4947479"/>
            <a:ext cx="3023325" cy="1551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86" name="Google Shape;286;p2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11189" y="168173"/>
            <a:ext cx="1645350" cy="1645325"/>
          </a:xfrm>
          <a:prstGeom prst="rect">
            <a:avLst/>
          </a:prstGeom>
          <a:noFill/>
          <a:ln>
            <a:noFill/>
          </a:ln>
        </p:spPr>
      </p:pic>
      <p:sp>
        <p:nvSpPr>
          <p:cNvPr id="287" name="Google Shape;287;p28"/>
          <p:cNvSpPr/>
          <p:nvPr/>
        </p:nvSpPr>
        <p:spPr>
          <a:xfrm>
            <a:off x="2267750" y="329100"/>
            <a:ext cx="6203400" cy="1950600"/>
          </a:xfrm>
          <a:prstGeom prst="wedgeRoundRectCallout">
            <a:avLst>
              <a:gd name="adj1" fmla="val -62766"/>
              <a:gd name="adj2" fmla="val -26904"/>
              <a:gd name="adj3" fmla="val 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400"/>
              <a:buFont typeface="Calibri"/>
              <a:buNone/>
            </a:pPr>
            <a:r>
              <a:rPr lang="en-GB" sz="20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Relationships are tricky.</a:t>
            </a:r>
            <a:endParaRPr sz="2000" b="1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400"/>
              <a:buFont typeface="Calibri"/>
              <a:buNone/>
            </a:pPr>
            <a:endParaRPr sz="2000" b="1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400"/>
              <a:buFont typeface="Calibri"/>
              <a:buNone/>
            </a:pPr>
            <a:r>
              <a:rPr lang="en-GB" sz="20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Sometimes we need help to work out problems and improve our relationships. Organisations like Relate help people to do this.</a:t>
            </a:r>
            <a:endParaRPr sz="2000" b="1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400"/>
              <a:buFont typeface="Calibri"/>
              <a:buNone/>
            </a:pPr>
            <a:endParaRPr sz="2000" b="1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29"/>
          <p:cNvSpPr txBox="1">
            <a:spLocks noGrp="1"/>
          </p:cNvSpPr>
          <p:nvPr>
            <p:ph type="body" idx="1"/>
          </p:nvPr>
        </p:nvSpPr>
        <p:spPr>
          <a:xfrm>
            <a:off x="405600" y="2159450"/>
            <a:ext cx="8332800" cy="418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2660"/>
              <a:buNone/>
            </a:pPr>
            <a:r>
              <a:rPr lang="en-GB" sz="2200" b="1"/>
              <a:t>Relate is an important charity because</a:t>
            </a:r>
            <a:endParaRPr sz="2200" b="1"/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2660"/>
              <a:buNone/>
            </a:pPr>
            <a:endParaRPr sz="2200" b="1"/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2660"/>
              <a:buNone/>
            </a:pPr>
            <a:endParaRPr sz="2200" b="1"/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2660"/>
              <a:buNone/>
            </a:pPr>
            <a:endParaRPr sz="2200" b="1"/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2660"/>
              <a:buNone/>
            </a:pPr>
            <a:endParaRPr sz="2200" b="1"/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2660"/>
              <a:buNone/>
            </a:pPr>
            <a:r>
              <a:rPr lang="en-GB" sz="2200" b="1"/>
              <a:t>It helps people to</a:t>
            </a:r>
            <a:endParaRPr sz="2200" b="1"/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2240"/>
              <a:buNone/>
            </a:pPr>
            <a:endParaRPr sz="2200" b="1"/>
          </a:p>
        </p:txBody>
      </p:sp>
      <p:pic>
        <p:nvPicPr>
          <p:cNvPr id="293" name="Google Shape;293;p29" descr="http://t3.gstatic.com/images?q=tbn:ANd9GcT--LyK7n5jxZkQcZ71m405Zq76kBW7ByZqHsKH7Tg6OwNq2tV7:donationsstatic.ebay.com/extend/logos/MF25764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672475" y="293400"/>
            <a:ext cx="2171700" cy="1114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94" name="Google Shape;294;p2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81864" y="205573"/>
            <a:ext cx="1645350" cy="1645325"/>
          </a:xfrm>
          <a:prstGeom prst="rect">
            <a:avLst/>
          </a:prstGeom>
          <a:noFill/>
          <a:ln>
            <a:noFill/>
          </a:ln>
        </p:spPr>
      </p:pic>
      <p:sp>
        <p:nvSpPr>
          <p:cNvPr id="295" name="Google Shape;295;p29"/>
          <p:cNvSpPr/>
          <p:nvPr/>
        </p:nvSpPr>
        <p:spPr>
          <a:xfrm>
            <a:off x="1927225" y="293400"/>
            <a:ext cx="3282300" cy="708900"/>
          </a:xfrm>
          <a:prstGeom prst="wedgeRoundRectCallout">
            <a:avLst>
              <a:gd name="adj1" fmla="val -60416"/>
              <a:gd name="adj2" fmla="val -6998"/>
              <a:gd name="adj3" fmla="val 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240" b="1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4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Complete the sentences</a:t>
            </a:r>
            <a:endParaRPr sz="224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400"/>
              <a:buFont typeface="Calibri"/>
              <a:buNone/>
            </a:pPr>
            <a:endParaRPr sz="2000" b="1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30"/>
          <p:cNvSpPr txBox="1">
            <a:spLocks noGrp="1"/>
          </p:cNvSpPr>
          <p:nvPr>
            <p:ph type="title"/>
          </p:nvPr>
        </p:nvSpPr>
        <p:spPr>
          <a:xfrm>
            <a:off x="3914100" y="0"/>
            <a:ext cx="52299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B050"/>
              </a:buClr>
              <a:buSzPts val="4400"/>
              <a:buFont typeface="Calibri"/>
              <a:buNone/>
            </a:pPr>
            <a:r>
              <a:rPr lang="en-GB">
                <a:solidFill>
                  <a:srgbClr val="00B050"/>
                </a:solidFill>
              </a:rPr>
              <a:t>Plenary</a:t>
            </a:r>
            <a:endParaRPr>
              <a:solidFill>
                <a:srgbClr val="00B050"/>
              </a:solidFill>
            </a:endParaRPr>
          </a:p>
        </p:txBody>
      </p:sp>
      <p:sp>
        <p:nvSpPr>
          <p:cNvPr id="301" name="Google Shape;301;p30"/>
          <p:cNvSpPr txBox="1">
            <a:spLocks noGrp="1"/>
          </p:cNvSpPr>
          <p:nvPr>
            <p:ph type="body" idx="1"/>
          </p:nvPr>
        </p:nvSpPr>
        <p:spPr>
          <a:xfrm>
            <a:off x="452850" y="1973900"/>
            <a:ext cx="8238300" cy="4526100"/>
          </a:xfrm>
          <a:prstGeom prst="rect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Clr>
                <a:srgbClr val="FF0000"/>
              </a:buClr>
              <a:buSzPts val="3200"/>
              <a:buNone/>
            </a:pPr>
            <a:r>
              <a:rPr lang="en-GB" sz="2000"/>
              <a:t>1.  List 5 things you have learnt</a:t>
            </a:r>
            <a:endParaRPr sz="2000"/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Clr>
                <a:srgbClr val="FF0000"/>
              </a:buClr>
              <a:buSzPts val="3200"/>
              <a:buNone/>
            </a:pPr>
            <a:endParaRPr sz="2000"/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Clr>
                <a:srgbClr val="FF0000"/>
              </a:buClr>
              <a:buSzPts val="3200"/>
              <a:buNone/>
            </a:pPr>
            <a:endParaRPr sz="2000"/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Clr>
                <a:srgbClr val="FF0000"/>
              </a:buClr>
              <a:buSzPts val="3200"/>
              <a:buNone/>
            </a:pPr>
            <a:endParaRPr sz="2000"/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Clr>
                <a:srgbClr val="FF0000"/>
              </a:buClr>
              <a:buSzPts val="3200"/>
              <a:buNone/>
            </a:pPr>
            <a:r>
              <a:rPr lang="en-GB" sz="2000"/>
              <a:t>2. Have you found anything surprising?</a:t>
            </a:r>
            <a:endParaRPr sz="2000"/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 sz="2000"/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 sz="2000"/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 sz="2000"/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Clr>
                <a:srgbClr val="FF0000"/>
              </a:buClr>
              <a:buSzPts val="3200"/>
              <a:buNone/>
            </a:pPr>
            <a:r>
              <a:rPr lang="en-GB" sz="2000"/>
              <a:t>3.  Have you changed your viewpoints on anything?  Explain your answer.</a:t>
            </a:r>
            <a:endParaRPr sz="2000"/>
          </a:p>
        </p:txBody>
      </p:sp>
      <p:pic>
        <p:nvPicPr>
          <p:cNvPr id="302" name="Google Shape;302;p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81864" y="205573"/>
            <a:ext cx="1645350" cy="1645325"/>
          </a:xfrm>
          <a:prstGeom prst="rect">
            <a:avLst/>
          </a:prstGeom>
          <a:noFill/>
          <a:ln>
            <a:noFill/>
          </a:ln>
        </p:spPr>
      </p:pic>
      <p:sp>
        <p:nvSpPr>
          <p:cNvPr id="303" name="Google Shape;303;p30"/>
          <p:cNvSpPr/>
          <p:nvPr/>
        </p:nvSpPr>
        <p:spPr>
          <a:xfrm>
            <a:off x="1927225" y="293400"/>
            <a:ext cx="3282300" cy="708900"/>
          </a:xfrm>
          <a:prstGeom prst="wedgeRoundRectCallout">
            <a:avLst>
              <a:gd name="adj1" fmla="val -60416"/>
              <a:gd name="adj2" fmla="val -6998"/>
              <a:gd name="adj3" fmla="val 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240" b="1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400"/>
              <a:buFont typeface="Calibri"/>
              <a:buNone/>
            </a:pPr>
            <a:r>
              <a:rPr lang="en-GB" sz="224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Let’s check our learning…</a:t>
            </a:r>
            <a:endParaRPr sz="2240" b="1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400"/>
              <a:buFont typeface="Calibri"/>
              <a:buNone/>
            </a:pPr>
            <a:endParaRPr sz="2240" b="1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982</Words>
  <Application>Microsoft Office PowerPoint</Application>
  <PresentationFormat>On-screen Show (4:3)</PresentationFormat>
  <Paragraphs>156</Paragraphs>
  <Slides>18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Aharoni</vt:lpstr>
      <vt:lpstr>Arial</vt:lpstr>
      <vt:lpstr>Calibri</vt:lpstr>
      <vt:lpstr>Roboto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   </vt:lpstr>
      <vt:lpstr>Survey</vt:lpstr>
      <vt:lpstr>PowerPoint Presentation</vt:lpstr>
      <vt:lpstr>http://www.youtube.com/watch?v=KT5_uDQsP98</vt:lpstr>
      <vt:lpstr>PowerPoint Presentation</vt:lpstr>
      <vt:lpstr>Plenary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Clare Robinson</dc:creator>
  <cp:lastModifiedBy>Clare Robinson</cp:lastModifiedBy>
  <cp:revision>1</cp:revision>
  <dcterms:modified xsi:type="dcterms:W3CDTF">2020-03-30T15:46:05Z</dcterms:modified>
</cp:coreProperties>
</file>