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23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9598B-B0CF-4874-8718-34F8C328D3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3545A53-EC51-401E-BD92-FC61829B3C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AA9901C-3E19-4F06-A422-77F741D8BA3F}"/>
              </a:ext>
            </a:extLst>
          </p:cNvPr>
          <p:cNvSpPr>
            <a:spLocks noGrp="1"/>
          </p:cNvSpPr>
          <p:nvPr>
            <p:ph type="dt" sz="half" idx="10"/>
          </p:nvPr>
        </p:nvSpPr>
        <p:spPr/>
        <p:txBody>
          <a:bodyPr/>
          <a:lstStyle/>
          <a:p>
            <a:fld id="{CADFAA39-1C79-4191-9BBC-AEE558D64469}" type="datetimeFigureOut">
              <a:rPr lang="en-GB" smtClean="0"/>
              <a:t>27/01/2021</a:t>
            </a:fld>
            <a:endParaRPr lang="en-GB"/>
          </a:p>
        </p:txBody>
      </p:sp>
      <p:sp>
        <p:nvSpPr>
          <p:cNvPr id="5" name="Footer Placeholder 4">
            <a:extLst>
              <a:ext uri="{FF2B5EF4-FFF2-40B4-BE49-F238E27FC236}">
                <a16:creationId xmlns:a16="http://schemas.microsoft.com/office/drawing/2014/main" id="{8B76C87C-7744-48F8-AE7F-959CFD2407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AA7A01-470D-4C5F-ACF1-DADAFBA72CD6}"/>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2243779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6F697-0643-45D7-A672-4EA87E8066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319378-8D9E-4411-A02E-C4991324B6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5EB75D-CD66-4D2C-9A25-42287270DCF9}"/>
              </a:ext>
            </a:extLst>
          </p:cNvPr>
          <p:cNvSpPr>
            <a:spLocks noGrp="1"/>
          </p:cNvSpPr>
          <p:nvPr>
            <p:ph type="dt" sz="half" idx="10"/>
          </p:nvPr>
        </p:nvSpPr>
        <p:spPr/>
        <p:txBody>
          <a:bodyPr/>
          <a:lstStyle/>
          <a:p>
            <a:fld id="{CADFAA39-1C79-4191-9BBC-AEE558D64469}" type="datetimeFigureOut">
              <a:rPr lang="en-GB" smtClean="0"/>
              <a:t>27/01/2021</a:t>
            </a:fld>
            <a:endParaRPr lang="en-GB"/>
          </a:p>
        </p:txBody>
      </p:sp>
      <p:sp>
        <p:nvSpPr>
          <p:cNvPr id="5" name="Footer Placeholder 4">
            <a:extLst>
              <a:ext uri="{FF2B5EF4-FFF2-40B4-BE49-F238E27FC236}">
                <a16:creationId xmlns:a16="http://schemas.microsoft.com/office/drawing/2014/main" id="{39037B04-3124-4CDF-96B3-9D155B4F91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E68041-734D-4259-92A7-B80D22AC636E}"/>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1807922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7BBE6-912D-4F92-8B6D-8D48FDCC6F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CDE480D-173B-43DA-BB82-E5D2EDE9C6A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80773A7-FD1D-41B9-917C-96795F31DFFE}"/>
              </a:ext>
            </a:extLst>
          </p:cNvPr>
          <p:cNvSpPr>
            <a:spLocks noGrp="1"/>
          </p:cNvSpPr>
          <p:nvPr>
            <p:ph type="dt" sz="half" idx="10"/>
          </p:nvPr>
        </p:nvSpPr>
        <p:spPr/>
        <p:txBody>
          <a:bodyPr/>
          <a:lstStyle/>
          <a:p>
            <a:fld id="{CADFAA39-1C79-4191-9BBC-AEE558D64469}" type="datetimeFigureOut">
              <a:rPr lang="en-GB" smtClean="0"/>
              <a:t>27/01/2021</a:t>
            </a:fld>
            <a:endParaRPr lang="en-GB"/>
          </a:p>
        </p:txBody>
      </p:sp>
      <p:sp>
        <p:nvSpPr>
          <p:cNvPr id="5" name="Footer Placeholder 4">
            <a:extLst>
              <a:ext uri="{FF2B5EF4-FFF2-40B4-BE49-F238E27FC236}">
                <a16:creationId xmlns:a16="http://schemas.microsoft.com/office/drawing/2014/main" id="{EC970519-3FCC-4477-A7BF-17253513F7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1AB11C-D10A-4435-AEA3-FF920F454775}"/>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1525705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72336-0923-4D92-9B26-E2692A0788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1DF077-817B-474D-8D8B-2AE3E9A343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502E9FE-5898-4678-A6D7-3E350B9396C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2FF51D3-E827-4FBF-A0C2-06EE62B16293}"/>
              </a:ext>
            </a:extLst>
          </p:cNvPr>
          <p:cNvSpPr>
            <a:spLocks noGrp="1"/>
          </p:cNvSpPr>
          <p:nvPr>
            <p:ph type="dt" sz="half" idx="10"/>
          </p:nvPr>
        </p:nvSpPr>
        <p:spPr/>
        <p:txBody>
          <a:bodyPr/>
          <a:lstStyle/>
          <a:p>
            <a:fld id="{CADFAA39-1C79-4191-9BBC-AEE558D64469}" type="datetimeFigureOut">
              <a:rPr lang="en-GB" smtClean="0"/>
              <a:t>27/01/2021</a:t>
            </a:fld>
            <a:endParaRPr lang="en-GB"/>
          </a:p>
        </p:txBody>
      </p:sp>
      <p:sp>
        <p:nvSpPr>
          <p:cNvPr id="6" name="Footer Placeholder 5">
            <a:extLst>
              <a:ext uri="{FF2B5EF4-FFF2-40B4-BE49-F238E27FC236}">
                <a16:creationId xmlns:a16="http://schemas.microsoft.com/office/drawing/2014/main" id="{A6DA80CC-D571-4443-B452-3C44B23F84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56AA8B-EA06-4CC8-8333-F8D22DFB2319}"/>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4037851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CF0D5-CC4A-4EC9-9909-061C7AD79F5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FDEFCD-9286-495E-86E8-1BF0CB5CDF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912EFF-CE2F-4088-8D3D-87D79CBDBE5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E507C6A-9448-490F-8A57-FCAC0346AE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72F3FE-22DF-4C43-9F2C-52E5B3D873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8FCBA8-F593-47AD-B5C2-3A2C7DC794AF}"/>
              </a:ext>
            </a:extLst>
          </p:cNvPr>
          <p:cNvSpPr>
            <a:spLocks noGrp="1"/>
          </p:cNvSpPr>
          <p:nvPr>
            <p:ph type="dt" sz="half" idx="10"/>
          </p:nvPr>
        </p:nvSpPr>
        <p:spPr/>
        <p:txBody>
          <a:bodyPr/>
          <a:lstStyle/>
          <a:p>
            <a:fld id="{CADFAA39-1C79-4191-9BBC-AEE558D64469}" type="datetimeFigureOut">
              <a:rPr lang="en-GB" smtClean="0"/>
              <a:t>27/01/2021</a:t>
            </a:fld>
            <a:endParaRPr lang="en-GB"/>
          </a:p>
        </p:txBody>
      </p:sp>
      <p:sp>
        <p:nvSpPr>
          <p:cNvPr id="8" name="Footer Placeholder 7">
            <a:extLst>
              <a:ext uri="{FF2B5EF4-FFF2-40B4-BE49-F238E27FC236}">
                <a16:creationId xmlns:a16="http://schemas.microsoft.com/office/drawing/2014/main" id="{E9CBBEE2-16D4-45EA-8804-EE5C64CC3A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05F248-D26F-4B7D-8DB3-8D45CD80E8B6}"/>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870147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DD7EC-666E-419E-A9F1-B66D4FA36E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40E753-EEFE-491B-A20A-8D90395D4778}"/>
              </a:ext>
            </a:extLst>
          </p:cNvPr>
          <p:cNvSpPr>
            <a:spLocks noGrp="1"/>
          </p:cNvSpPr>
          <p:nvPr>
            <p:ph type="dt" sz="half" idx="10"/>
          </p:nvPr>
        </p:nvSpPr>
        <p:spPr/>
        <p:txBody>
          <a:bodyPr/>
          <a:lstStyle/>
          <a:p>
            <a:fld id="{CADFAA39-1C79-4191-9BBC-AEE558D64469}" type="datetimeFigureOut">
              <a:rPr lang="en-GB" smtClean="0"/>
              <a:t>27/01/2021</a:t>
            </a:fld>
            <a:endParaRPr lang="en-GB"/>
          </a:p>
        </p:txBody>
      </p:sp>
      <p:sp>
        <p:nvSpPr>
          <p:cNvPr id="4" name="Footer Placeholder 3">
            <a:extLst>
              <a:ext uri="{FF2B5EF4-FFF2-40B4-BE49-F238E27FC236}">
                <a16:creationId xmlns:a16="http://schemas.microsoft.com/office/drawing/2014/main" id="{EBCEBE79-8A49-438A-8303-49DE6899FF2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94AA018-C05D-4C9B-9519-638C2B1F66F3}"/>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264533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9DDB0D-CDF6-43CC-8A62-9C7B8619CA9F}"/>
              </a:ext>
            </a:extLst>
          </p:cNvPr>
          <p:cNvSpPr>
            <a:spLocks noGrp="1"/>
          </p:cNvSpPr>
          <p:nvPr>
            <p:ph type="dt" sz="half" idx="10"/>
          </p:nvPr>
        </p:nvSpPr>
        <p:spPr/>
        <p:txBody>
          <a:bodyPr/>
          <a:lstStyle/>
          <a:p>
            <a:fld id="{CADFAA39-1C79-4191-9BBC-AEE558D64469}" type="datetimeFigureOut">
              <a:rPr lang="en-GB" smtClean="0"/>
              <a:t>27/01/2021</a:t>
            </a:fld>
            <a:endParaRPr lang="en-GB"/>
          </a:p>
        </p:txBody>
      </p:sp>
      <p:sp>
        <p:nvSpPr>
          <p:cNvPr id="3" name="Footer Placeholder 2">
            <a:extLst>
              <a:ext uri="{FF2B5EF4-FFF2-40B4-BE49-F238E27FC236}">
                <a16:creationId xmlns:a16="http://schemas.microsoft.com/office/drawing/2014/main" id="{674D8D4D-5C86-428C-AF2A-EE3E9240CBE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17A9C7F-2708-4DC1-8F59-928B4D82BD3C}"/>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4294892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CC2B3-881D-4980-8D88-28B251F1FB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26F5884-79AF-4C8C-AF2B-27625A4658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B78602-C540-49EC-9529-989010F6CD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4D8BB1-DC43-47B9-A0CD-E430C56C1FB5}"/>
              </a:ext>
            </a:extLst>
          </p:cNvPr>
          <p:cNvSpPr>
            <a:spLocks noGrp="1"/>
          </p:cNvSpPr>
          <p:nvPr>
            <p:ph type="dt" sz="half" idx="10"/>
          </p:nvPr>
        </p:nvSpPr>
        <p:spPr/>
        <p:txBody>
          <a:bodyPr/>
          <a:lstStyle/>
          <a:p>
            <a:fld id="{CADFAA39-1C79-4191-9BBC-AEE558D64469}" type="datetimeFigureOut">
              <a:rPr lang="en-GB" smtClean="0"/>
              <a:t>27/01/2021</a:t>
            </a:fld>
            <a:endParaRPr lang="en-GB"/>
          </a:p>
        </p:txBody>
      </p:sp>
      <p:sp>
        <p:nvSpPr>
          <p:cNvPr id="6" name="Footer Placeholder 5">
            <a:extLst>
              <a:ext uri="{FF2B5EF4-FFF2-40B4-BE49-F238E27FC236}">
                <a16:creationId xmlns:a16="http://schemas.microsoft.com/office/drawing/2014/main" id="{AAACB7BA-65A1-4F16-BE0A-E0A3CF2A48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B3880D-D2CF-4BBC-846E-5C9DEB30ABCA}"/>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383819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82EBE-5563-43B3-B76A-2E3BDFAACA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EAB05E2-11CD-4349-BB76-13C6FCD6ED7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1948D9F-65A9-4F03-A494-488BAA2CBE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0B12FC-AE31-4259-8828-ACE37CF5233F}"/>
              </a:ext>
            </a:extLst>
          </p:cNvPr>
          <p:cNvSpPr>
            <a:spLocks noGrp="1"/>
          </p:cNvSpPr>
          <p:nvPr>
            <p:ph type="dt" sz="half" idx="10"/>
          </p:nvPr>
        </p:nvSpPr>
        <p:spPr/>
        <p:txBody>
          <a:bodyPr/>
          <a:lstStyle/>
          <a:p>
            <a:fld id="{CADFAA39-1C79-4191-9BBC-AEE558D64469}" type="datetimeFigureOut">
              <a:rPr lang="en-GB" smtClean="0"/>
              <a:t>27/01/2021</a:t>
            </a:fld>
            <a:endParaRPr lang="en-GB"/>
          </a:p>
        </p:txBody>
      </p:sp>
      <p:sp>
        <p:nvSpPr>
          <p:cNvPr id="6" name="Footer Placeholder 5">
            <a:extLst>
              <a:ext uri="{FF2B5EF4-FFF2-40B4-BE49-F238E27FC236}">
                <a16:creationId xmlns:a16="http://schemas.microsoft.com/office/drawing/2014/main" id="{5ABB9D3A-8D7B-41FC-8AE3-EC0A714058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E61E5C-149D-4ED6-8919-D7396DCAE2C6}"/>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4094629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8D063-B8B2-43DF-9196-90F17E024A5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D2A5AB-7AF0-4B96-A2F3-A4A9A5BCC27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6D6FA8-C210-4E5E-A0DD-8CA7BFB40334}"/>
              </a:ext>
            </a:extLst>
          </p:cNvPr>
          <p:cNvSpPr>
            <a:spLocks noGrp="1"/>
          </p:cNvSpPr>
          <p:nvPr>
            <p:ph type="dt" sz="half" idx="10"/>
          </p:nvPr>
        </p:nvSpPr>
        <p:spPr/>
        <p:txBody>
          <a:bodyPr/>
          <a:lstStyle/>
          <a:p>
            <a:fld id="{CADFAA39-1C79-4191-9BBC-AEE558D64469}" type="datetimeFigureOut">
              <a:rPr lang="en-GB" smtClean="0"/>
              <a:t>27/01/2021</a:t>
            </a:fld>
            <a:endParaRPr lang="en-GB"/>
          </a:p>
        </p:txBody>
      </p:sp>
      <p:sp>
        <p:nvSpPr>
          <p:cNvPr id="5" name="Footer Placeholder 4">
            <a:extLst>
              <a:ext uri="{FF2B5EF4-FFF2-40B4-BE49-F238E27FC236}">
                <a16:creationId xmlns:a16="http://schemas.microsoft.com/office/drawing/2014/main" id="{5AE5C0D2-B9B0-4A72-BA88-FDA67BDEBC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18B241-CB09-45CE-973F-EA85FB78A9F8}"/>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1172183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A49E04-A821-4F78-A959-7BC2B1EFF9A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219AF7-B300-4541-A9B5-B899030369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5A6273-E2C2-4494-ABA6-CD45F69BE80A}"/>
              </a:ext>
            </a:extLst>
          </p:cNvPr>
          <p:cNvSpPr>
            <a:spLocks noGrp="1"/>
          </p:cNvSpPr>
          <p:nvPr>
            <p:ph type="dt" sz="half" idx="10"/>
          </p:nvPr>
        </p:nvSpPr>
        <p:spPr/>
        <p:txBody>
          <a:bodyPr/>
          <a:lstStyle/>
          <a:p>
            <a:fld id="{CADFAA39-1C79-4191-9BBC-AEE558D64469}" type="datetimeFigureOut">
              <a:rPr lang="en-GB" smtClean="0"/>
              <a:t>27/01/2021</a:t>
            </a:fld>
            <a:endParaRPr lang="en-GB"/>
          </a:p>
        </p:txBody>
      </p:sp>
      <p:sp>
        <p:nvSpPr>
          <p:cNvPr id="5" name="Footer Placeholder 4">
            <a:extLst>
              <a:ext uri="{FF2B5EF4-FFF2-40B4-BE49-F238E27FC236}">
                <a16:creationId xmlns:a16="http://schemas.microsoft.com/office/drawing/2014/main" id="{AE3D6E5D-B844-4979-8053-23DD5D2B9F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ED09FF-15AE-4963-B6AB-18D5693FD662}"/>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2371672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17C9E6-5EA7-4F6B-9E95-97A0C701BD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C17C42-14FC-483E-AD38-779F9AA555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184FDC-54DB-4AA4-A6C5-1F25E62DAA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DFAA39-1C79-4191-9BBC-AEE558D64469}" type="datetimeFigureOut">
              <a:rPr lang="en-GB" smtClean="0"/>
              <a:t>27/01/2021</a:t>
            </a:fld>
            <a:endParaRPr lang="en-GB"/>
          </a:p>
        </p:txBody>
      </p:sp>
      <p:sp>
        <p:nvSpPr>
          <p:cNvPr id="5" name="Footer Placeholder 4">
            <a:extLst>
              <a:ext uri="{FF2B5EF4-FFF2-40B4-BE49-F238E27FC236}">
                <a16:creationId xmlns:a16="http://schemas.microsoft.com/office/drawing/2014/main" id="{A3F3F0FF-7E4E-4E8A-B60E-FD45369F08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23F1918-D16E-4C04-9795-48272AC6A9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8B1A4A-42B8-4618-945B-B88CD86567CA}" type="slidenum">
              <a:rPr lang="en-GB" smtClean="0"/>
              <a:t>‹#›</a:t>
            </a:fld>
            <a:endParaRPr lang="en-GB"/>
          </a:p>
        </p:txBody>
      </p:sp>
    </p:spTree>
    <p:extLst>
      <p:ext uri="{BB962C8B-B14F-4D97-AF65-F5344CB8AC3E}">
        <p14:creationId xmlns:p14="http://schemas.microsoft.com/office/powerpoint/2010/main" val="1678430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AE865-D23D-4613-8773-DE0961F38472}"/>
              </a:ext>
            </a:extLst>
          </p:cNvPr>
          <p:cNvSpPr>
            <a:spLocks noGrp="1"/>
          </p:cNvSpPr>
          <p:nvPr>
            <p:ph type="ctrTitle"/>
          </p:nvPr>
        </p:nvSpPr>
        <p:spPr>
          <a:xfrm>
            <a:off x="0" y="26195"/>
            <a:ext cx="12010104" cy="1111531"/>
          </a:xfrm>
        </p:spPr>
        <p:txBody>
          <a:bodyPr>
            <a:noAutofit/>
          </a:bodyPr>
          <a:lstStyle/>
          <a:p>
            <a:r>
              <a:rPr lang="en-GB" sz="4000" dirty="0">
                <a:latin typeface="French Script MT" panose="03020402040607040605" pitchFamily="66" charset="0"/>
              </a:rPr>
              <a:t>Life and Death part four-using different media and </a:t>
            </a:r>
            <a:r>
              <a:rPr lang="en-GB" sz="4000" b="1" dirty="0">
                <a:latin typeface="French Script MT" panose="03020402040607040605" pitchFamily="66" charset="0"/>
              </a:rPr>
              <a:t>I’m the artist of my life, so I shall paint it well. </a:t>
            </a:r>
          </a:p>
        </p:txBody>
      </p:sp>
      <p:sp>
        <p:nvSpPr>
          <p:cNvPr id="3" name="Subtitle 2">
            <a:extLst>
              <a:ext uri="{FF2B5EF4-FFF2-40B4-BE49-F238E27FC236}">
                <a16:creationId xmlns:a16="http://schemas.microsoft.com/office/drawing/2014/main" id="{36FEE016-9289-4C0D-8D1B-66A4B118E757}"/>
              </a:ext>
            </a:extLst>
          </p:cNvPr>
          <p:cNvSpPr>
            <a:spLocks noGrp="1"/>
          </p:cNvSpPr>
          <p:nvPr>
            <p:ph type="subTitle" idx="1"/>
          </p:nvPr>
        </p:nvSpPr>
        <p:spPr>
          <a:xfrm>
            <a:off x="181897" y="1103837"/>
            <a:ext cx="12010104" cy="1456694"/>
          </a:xfrm>
        </p:spPr>
        <p:txBody>
          <a:bodyPr>
            <a:normAutofit fontScale="85000" lnSpcReduction="10000"/>
          </a:bodyPr>
          <a:lstStyle/>
          <a:p>
            <a:r>
              <a:rPr lang="en-GB" dirty="0"/>
              <a:t>Throughout this term, you will continue to fill in your sketchbook on your experiences and your life. Fill it with sketchbook words, song lyrics, poems, images from magazines and newspapers, doodles, sketches, photographs, paintings and drawings.  The aim is for the sketchbook to be filled with anything relevant about YOU and YOUR LIFE.  It could be a visual diary of your time this year/during lockdown, a reflection on your life or your hopes for the future.  </a:t>
            </a:r>
            <a:r>
              <a:rPr lang="en-GB" b="1" dirty="0"/>
              <a:t>Remember to use a variety of media (different materials and techniques)</a:t>
            </a:r>
          </a:p>
        </p:txBody>
      </p:sp>
      <p:sp>
        <p:nvSpPr>
          <p:cNvPr id="4" name="Rectangle 3">
            <a:extLst>
              <a:ext uri="{FF2B5EF4-FFF2-40B4-BE49-F238E27FC236}">
                <a16:creationId xmlns:a16="http://schemas.microsoft.com/office/drawing/2014/main" id="{731A34A8-50E1-48B7-8A26-00255EB88480}"/>
              </a:ext>
            </a:extLst>
          </p:cNvPr>
          <p:cNvSpPr/>
          <p:nvPr/>
        </p:nvSpPr>
        <p:spPr>
          <a:xfrm>
            <a:off x="8317333" y="5592949"/>
            <a:ext cx="3575539" cy="646331"/>
          </a:xfrm>
          <a:prstGeom prst="rect">
            <a:avLst/>
          </a:prstGeom>
          <a:noFill/>
        </p:spPr>
        <p:txBody>
          <a:bodyPr wrap="square" lIns="91440" tIns="45720" rIns="91440" bIns="45720">
            <a:spAutoFit/>
          </a:bodyPr>
          <a:lstStyle/>
          <a:p>
            <a:pPr algn="ctr"/>
            <a:r>
              <a:rPr lang="en-US" sz="3600" b="0" cap="none" spc="0" dirty="0" err="1">
                <a:ln w="0"/>
                <a:solidFill>
                  <a:schemeClr val="accent1"/>
                </a:solidFill>
                <a:effectLst>
                  <a:outerShdw blurRad="38100" dist="25400" dir="5400000" algn="ctr" rotWithShape="0">
                    <a:srgbClr val="6E747A">
                      <a:alpha val="43000"/>
                    </a:srgbClr>
                  </a:outerShdw>
                </a:effectLst>
              </a:rPr>
              <a:t>art@stmatthias</a:t>
            </a:r>
            <a:endParaRPr lang="en-US" sz="3600" b="0" cap="none" spc="0" dirty="0">
              <a:ln w="0"/>
              <a:solidFill>
                <a:schemeClr val="accent1"/>
              </a:solidFill>
              <a:effectLst>
                <a:outerShdw blurRad="38100" dist="25400" dir="5400000" algn="ctr" rotWithShape="0">
                  <a:srgbClr val="6E747A">
                    <a:alpha val="43000"/>
                  </a:srgbClr>
                </a:outerShdw>
              </a:effectLst>
            </a:endParaRPr>
          </a:p>
        </p:txBody>
      </p:sp>
      <p:pic>
        <p:nvPicPr>
          <p:cNvPr id="10" name="Picture 9">
            <a:extLst>
              <a:ext uri="{FF2B5EF4-FFF2-40B4-BE49-F238E27FC236}">
                <a16:creationId xmlns:a16="http://schemas.microsoft.com/office/drawing/2014/main" id="{F476E25F-F192-4E5E-9AF1-F4C2D742CFC3}"/>
              </a:ext>
            </a:extLst>
          </p:cNvPr>
          <p:cNvPicPr>
            <a:picLocks noChangeAspect="1"/>
          </p:cNvPicPr>
          <p:nvPr/>
        </p:nvPicPr>
        <p:blipFill rotWithShape="1">
          <a:blip r:embed="rId2"/>
          <a:srcRect l="4732" t="12430" r="7579" b="16762"/>
          <a:stretch/>
        </p:blipFill>
        <p:spPr>
          <a:xfrm>
            <a:off x="3543678" y="3090496"/>
            <a:ext cx="4317212" cy="3486149"/>
          </a:xfrm>
          <a:prstGeom prst="rect">
            <a:avLst/>
          </a:prstGeom>
        </p:spPr>
      </p:pic>
      <p:pic>
        <p:nvPicPr>
          <p:cNvPr id="5" name="Picture 4">
            <a:extLst>
              <a:ext uri="{FF2B5EF4-FFF2-40B4-BE49-F238E27FC236}">
                <a16:creationId xmlns:a16="http://schemas.microsoft.com/office/drawing/2014/main" id="{EF61A120-5661-46FD-9418-632CCB1F45BF}"/>
              </a:ext>
            </a:extLst>
          </p:cNvPr>
          <p:cNvPicPr>
            <a:picLocks noChangeAspect="1"/>
          </p:cNvPicPr>
          <p:nvPr/>
        </p:nvPicPr>
        <p:blipFill rotWithShape="1">
          <a:blip r:embed="rId3"/>
          <a:srcRect l="8437" t="9893" r="9649" b="8172"/>
          <a:stretch/>
        </p:blipFill>
        <p:spPr>
          <a:xfrm>
            <a:off x="7747724" y="2560531"/>
            <a:ext cx="4145148" cy="2695053"/>
          </a:xfrm>
          <a:prstGeom prst="rect">
            <a:avLst/>
          </a:prstGeom>
        </p:spPr>
      </p:pic>
      <p:pic>
        <p:nvPicPr>
          <p:cNvPr id="7" name="Picture 6">
            <a:extLst>
              <a:ext uri="{FF2B5EF4-FFF2-40B4-BE49-F238E27FC236}">
                <a16:creationId xmlns:a16="http://schemas.microsoft.com/office/drawing/2014/main" id="{6E3E34AA-2341-4B6F-A8E5-99F9E25E4A31}"/>
              </a:ext>
            </a:extLst>
          </p:cNvPr>
          <p:cNvPicPr>
            <a:picLocks noChangeAspect="1"/>
          </p:cNvPicPr>
          <p:nvPr/>
        </p:nvPicPr>
        <p:blipFill>
          <a:blip r:embed="rId4"/>
          <a:stretch>
            <a:fillRect/>
          </a:stretch>
        </p:blipFill>
        <p:spPr>
          <a:xfrm>
            <a:off x="299128" y="3219450"/>
            <a:ext cx="3357716" cy="2242954"/>
          </a:xfrm>
          <a:prstGeom prst="rect">
            <a:avLst/>
          </a:prstGeom>
        </p:spPr>
      </p:pic>
    </p:spTree>
    <p:extLst>
      <p:ext uri="{BB962C8B-B14F-4D97-AF65-F5344CB8AC3E}">
        <p14:creationId xmlns:p14="http://schemas.microsoft.com/office/powerpoint/2010/main" val="1773876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B3F59054-3394-4D87-8BD0-A28DCD47F1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AFD9D2F3-B553-4A91-B72C-BE9CC5A3B2CC}"/>
              </a:ext>
            </a:extLst>
          </p:cNvPr>
          <p:cNvPicPr>
            <a:picLocks noGrp="1" noChangeAspect="1"/>
          </p:cNvPicPr>
          <p:nvPr>
            <p:ph idx="1"/>
          </p:nvPr>
        </p:nvPicPr>
        <p:blipFill rotWithShape="1">
          <a:blip r:embed="rId2"/>
          <a:srcRect l="859"/>
          <a:stretch/>
        </p:blipFill>
        <p:spPr>
          <a:xfrm>
            <a:off x="7381653" y="10"/>
            <a:ext cx="4810347" cy="6857990"/>
          </a:xfrm>
          <a:custGeom>
            <a:avLst/>
            <a:gdLst/>
            <a:ahLst/>
            <a:cxnLst/>
            <a:rect l="l" t="t" r="r" b="b"/>
            <a:pathLst>
              <a:path w="4817171" h="6858000">
                <a:moveTo>
                  <a:pt x="22751" y="0"/>
                </a:moveTo>
                <a:lnTo>
                  <a:pt x="4817171" y="0"/>
                </a:lnTo>
                <a:lnTo>
                  <a:pt x="4817171" y="6858000"/>
                </a:lnTo>
                <a:lnTo>
                  <a:pt x="0" y="6858000"/>
                </a:lnTo>
                <a:lnTo>
                  <a:pt x="6679" y="6845555"/>
                </a:lnTo>
                <a:cubicBezTo>
                  <a:pt x="496584" y="5886487"/>
                  <a:pt x="786702" y="4695963"/>
                  <a:pt x="786702" y="3406233"/>
                </a:cubicBezTo>
                <a:cubicBezTo>
                  <a:pt x="786702" y="2215714"/>
                  <a:pt x="539501" y="1109724"/>
                  <a:pt x="116147" y="192283"/>
                </a:cubicBezTo>
                <a:close/>
              </a:path>
            </a:pathLst>
          </a:custGeom>
        </p:spPr>
      </p:pic>
      <p:pic>
        <p:nvPicPr>
          <p:cNvPr id="11" name="Picture 10">
            <a:extLst>
              <a:ext uri="{FF2B5EF4-FFF2-40B4-BE49-F238E27FC236}">
                <a16:creationId xmlns:a16="http://schemas.microsoft.com/office/drawing/2014/main" id="{51D652AD-F27D-47B7-BD84-CECAE970A555}"/>
              </a:ext>
            </a:extLst>
          </p:cNvPr>
          <p:cNvPicPr>
            <a:picLocks noChangeAspect="1"/>
          </p:cNvPicPr>
          <p:nvPr/>
        </p:nvPicPr>
        <p:blipFill rotWithShape="1">
          <a:blip r:embed="rId3"/>
          <a:srcRect t="7056" r="-2" b="-2"/>
          <a:stretch/>
        </p:blipFill>
        <p:spPr>
          <a:xfrm>
            <a:off x="313638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p:spPr>
      </p:pic>
      <p:pic>
        <p:nvPicPr>
          <p:cNvPr id="10" name="Picture 9">
            <a:extLst>
              <a:ext uri="{FF2B5EF4-FFF2-40B4-BE49-F238E27FC236}">
                <a16:creationId xmlns:a16="http://schemas.microsoft.com/office/drawing/2014/main" id="{CDD39DE6-EF86-4520-AFA9-DE0C4B5E272A}"/>
              </a:ext>
            </a:extLst>
          </p:cNvPr>
          <p:cNvPicPr>
            <a:picLocks noChangeAspect="1"/>
          </p:cNvPicPr>
          <p:nvPr/>
        </p:nvPicPr>
        <p:blipFill rotWithShape="1">
          <a:blip r:embed="rId4"/>
          <a:srcRect t="7919" r="2" b="2"/>
          <a:stretch/>
        </p:blipFill>
        <p:spPr>
          <a:xfrm>
            <a:off x="3189428"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p:spPr>
      </p:pic>
      <p:sp useBgFill="1">
        <p:nvSpPr>
          <p:cNvPr id="20" name="Freeform: Shape 19">
            <a:extLst>
              <a:ext uri="{FF2B5EF4-FFF2-40B4-BE49-F238E27FC236}">
                <a16:creationId xmlns:a16="http://schemas.microsoft.com/office/drawing/2014/main" id="{2FE0ABA9-CAF1-4816-837D-5F28AAA08E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945815" cy="6858000"/>
          </a:xfrm>
          <a:custGeom>
            <a:avLst/>
            <a:gdLst>
              <a:gd name="connsiteX0" fmla="*/ 0 w 3945815"/>
              <a:gd name="connsiteY0" fmla="*/ 0 h 6858000"/>
              <a:gd name="connsiteX1" fmla="*/ 3138662 w 3945815"/>
              <a:gd name="connsiteY1" fmla="*/ 0 h 6858000"/>
              <a:gd name="connsiteX2" fmla="*/ 3275260 w 3945815"/>
              <a:gd name="connsiteY2" fmla="*/ 267438 h 6858000"/>
              <a:gd name="connsiteX3" fmla="*/ 3945815 w 3945815"/>
              <a:gd name="connsiteY3" fmla="*/ 3481388 h 6858000"/>
              <a:gd name="connsiteX4" fmla="*/ 3275260 w 3945815"/>
              <a:gd name="connsiteY4" fmla="*/ 6695338 h 6858000"/>
              <a:gd name="connsiteX5" fmla="*/ 3192177 w 3945815"/>
              <a:gd name="connsiteY5" fmla="*/ 6858000 h 6858000"/>
              <a:gd name="connsiteX6" fmla="*/ 0 w 394581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5815" h="6858000">
                <a:moveTo>
                  <a:pt x="0" y="0"/>
                </a:moveTo>
                <a:lnTo>
                  <a:pt x="3138662" y="0"/>
                </a:lnTo>
                <a:lnTo>
                  <a:pt x="3275260" y="267438"/>
                </a:lnTo>
                <a:cubicBezTo>
                  <a:pt x="3698614" y="1184879"/>
                  <a:pt x="3945815" y="2290869"/>
                  <a:pt x="3945815" y="3481388"/>
                </a:cubicBezTo>
                <a:cubicBezTo>
                  <a:pt x="3945815" y="4671908"/>
                  <a:pt x="3698614" y="5777898"/>
                  <a:pt x="3275260" y="6695338"/>
                </a:cubicBezTo>
                <a:lnTo>
                  <a:pt x="319217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2" name="Freeform: Shape 21">
            <a:extLst>
              <a:ext uri="{FF2B5EF4-FFF2-40B4-BE49-F238E27FC236}">
                <a16:creationId xmlns:a16="http://schemas.microsoft.com/office/drawing/2014/main" id="{BC8B9C14-70F0-4F42-85FF-0DD3D5A585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936670" cy="6858000"/>
          </a:xfrm>
          <a:custGeom>
            <a:avLst/>
            <a:gdLst>
              <a:gd name="connsiteX0" fmla="*/ 0 w 3936670"/>
              <a:gd name="connsiteY0" fmla="*/ 0 h 6858000"/>
              <a:gd name="connsiteX1" fmla="*/ 3129517 w 3936670"/>
              <a:gd name="connsiteY1" fmla="*/ 0 h 6858000"/>
              <a:gd name="connsiteX2" fmla="*/ 3266115 w 3936670"/>
              <a:gd name="connsiteY2" fmla="*/ 267438 h 6858000"/>
              <a:gd name="connsiteX3" fmla="*/ 3936670 w 3936670"/>
              <a:gd name="connsiteY3" fmla="*/ 3481388 h 6858000"/>
              <a:gd name="connsiteX4" fmla="*/ 3266115 w 3936670"/>
              <a:gd name="connsiteY4" fmla="*/ 6695338 h 6858000"/>
              <a:gd name="connsiteX5" fmla="*/ 3183032 w 3936670"/>
              <a:gd name="connsiteY5" fmla="*/ 6858000 h 6858000"/>
              <a:gd name="connsiteX6" fmla="*/ 0 w 39366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36670" h="6858000">
                <a:moveTo>
                  <a:pt x="0" y="0"/>
                </a:moveTo>
                <a:lnTo>
                  <a:pt x="3129517" y="0"/>
                </a:lnTo>
                <a:lnTo>
                  <a:pt x="3266115" y="267438"/>
                </a:lnTo>
                <a:cubicBezTo>
                  <a:pt x="3689469" y="1184879"/>
                  <a:pt x="3936670" y="2290869"/>
                  <a:pt x="3936670" y="3481388"/>
                </a:cubicBezTo>
                <a:cubicBezTo>
                  <a:pt x="3936670" y="4671908"/>
                  <a:pt x="3689469" y="5777898"/>
                  <a:pt x="3266115" y="6695338"/>
                </a:cubicBezTo>
                <a:lnTo>
                  <a:pt x="3183032"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71ACE8B-2920-46BB-BB97-B8FA5F9D6218}"/>
              </a:ext>
            </a:extLst>
          </p:cNvPr>
          <p:cNvSpPr>
            <a:spLocks noGrp="1"/>
          </p:cNvSpPr>
          <p:nvPr>
            <p:ph type="title"/>
          </p:nvPr>
        </p:nvSpPr>
        <p:spPr>
          <a:xfrm>
            <a:off x="448056" y="685800"/>
            <a:ext cx="2807208" cy="1325563"/>
          </a:xfrm>
        </p:spPr>
        <p:txBody>
          <a:bodyPr vert="horz" lIns="91440" tIns="45720" rIns="91440" bIns="45720" rtlCol="0" anchor="ctr">
            <a:normAutofit/>
          </a:bodyPr>
          <a:lstStyle/>
          <a:p>
            <a:r>
              <a:rPr lang="en-US" sz="2800" b="1" u="sng" kern="1200">
                <a:solidFill>
                  <a:schemeClr val="tx1"/>
                </a:solidFill>
                <a:latin typeface="+mj-lt"/>
                <a:ea typeface="+mj-ea"/>
                <a:cs typeface="+mj-cs"/>
              </a:rPr>
              <a:t>Using different media</a:t>
            </a:r>
          </a:p>
        </p:txBody>
      </p:sp>
      <p:sp>
        <p:nvSpPr>
          <p:cNvPr id="24" name="Rectangle 23">
            <a:extLst>
              <a:ext uri="{FF2B5EF4-FFF2-40B4-BE49-F238E27FC236}">
                <a16:creationId xmlns:a16="http://schemas.microsoft.com/office/drawing/2014/main" id="{98DE6C44-43F8-4DE4-AB81-66853FFEA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06856"/>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2409529B-9B56-4F10-BE4D-F934DB89E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2089941"/>
            <a:ext cx="2834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E5F28C4D-CF03-41D3-83D6-9B9CE3F94EE6}"/>
              </a:ext>
            </a:extLst>
          </p:cNvPr>
          <p:cNvSpPr txBox="1"/>
          <p:nvPr/>
        </p:nvSpPr>
        <p:spPr>
          <a:xfrm>
            <a:off x="448056" y="2258568"/>
            <a:ext cx="2807208" cy="3922776"/>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1600" b="1" u="sng" dirty="0">
                <a:latin typeface="Arial" panose="020B0604020202020204" pitchFamily="34" charset="0"/>
                <a:cs typeface="Arial" panose="020B0604020202020204" pitchFamily="34" charset="0"/>
              </a:rPr>
              <a:t>TASK</a:t>
            </a:r>
          </a:p>
          <a:p>
            <a:pPr indent="-228600">
              <a:lnSpc>
                <a:spcPct val="90000"/>
              </a:lnSpc>
              <a:spcAft>
                <a:spcPts val="600"/>
              </a:spcAft>
              <a:buFont typeface="Arial" panose="020B0604020202020204" pitchFamily="34" charset="0"/>
              <a:buChar char="•"/>
            </a:pPr>
            <a:r>
              <a:rPr lang="en-US" sz="1600" b="1" dirty="0">
                <a:latin typeface="Arial" panose="020B0604020202020204" pitchFamily="34" charset="0"/>
                <a:cs typeface="Arial" panose="020B0604020202020204" pitchFamily="34" charset="0"/>
              </a:rPr>
              <a:t>Use several pages of your sketchbook to explore different media and effects.  For example: </a:t>
            </a:r>
            <a:r>
              <a:rPr lang="en-US" sz="1600" b="1" dirty="0" err="1">
                <a:latin typeface="Arial" panose="020B0604020202020204" pitchFamily="34" charset="0"/>
                <a:cs typeface="Arial" panose="020B0604020202020204" pitchFamily="34" charset="0"/>
              </a:rPr>
              <a:t>watercolour</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Try using a wash (brush water on a page and then apply </a:t>
            </a:r>
            <a:r>
              <a:rPr lang="en-US" sz="1600" dirty="0" err="1">
                <a:latin typeface="Arial" panose="020B0604020202020204" pitchFamily="34" charset="0"/>
                <a:cs typeface="Arial" panose="020B0604020202020204" pitchFamily="34" charset="0"/>
              </a:rPr>
              <a:t>watercolour</a:t>
            </a:r>
            <a:r>
              <a:rPr lang="en-US" sz="1600" dirty="0">
                <a:latin typeface="Arial" panose="020B0604020202020204" pitchFamily="34" charset="0"/>
                <a:cs typeface="Arial" panose="020B0604020202020204" pitchFamily="34" charset="0"/>
              </a:rPr>
              <a:t> paint on top), dry brushing (applying a tiny amount of water to brush and applying </a:t>
            </a:r>
            <a:r>
              <a:rPr lang="en-US" sz="1600" dirty="0" err="1">
                <a:latin typeface="Arial" panose="020B0604020202020204" pitchFamily="34" charset="0"/>
                <a:cs typeface="Arial" panose="020B0604020202020204" pitchFamily="34" charset="0"/>
              </a:rPr>
              <a:t>watercolour</a:t>
            </a:r>
            <a:r>
              <a:rPr lang="en-US" sz="1600" dirty="0">
                <a:latin typeface="Arial" panose="020B0604020202020204" pitchFamily="34" charset="0"/>
                <a:cs typeface="Arial" panose="020B0604020202020204" pitchFamily="34" charset="0"/>
              </a:rPr>
              <a:t> onto page so you're almost dragging), layering (apply </a:t>
            </a:r>
            <a:r>
              <a:rPr lang="en-US" sz="1600" dirty="0" err="1">
                <a:latin typeface="Arial" panose="020B0604020202020204" pitchFamily="34" charset="0"/>
                <a:cs typeface="Arial" panose="020B0604020202020204" pitchFamily="34" charset="0"/>
              </a:rPr>
              <a:t>watercolour</a:t>
            </a:r>
            <a:r>
              <a:rPr lang="en-US" sz="1600" dirty="0">
                <a:latin typeface="Arial" panose="020B0604020202020204" pitchFamily="34" charset="0"/>
                <a:cs typeface="Arial" panose="020B0604020202020204" pitchFamily="34" charset="0"/>
              </a:rPr>
              <a:t> and allow it to dry before applying another </a:t>
            </a:r>
            <a:r>
              <a:rPr lang="en-US" sz="1600" dirty="0" err="1">
                <a:latin typeface="Arial" panose="020B0604020202020204" pitchFamily="34" charset="0"/>
                <a:cs typeface="Arial" panose="020B0604020202020204" pitchFamily="34" charset="0"/>
              </a:rPr>
              <a:t>colour</a:t>
            </a:r>
            <a:r>
              <a:rPr lang="en-US" sz="1600" dirty="0">
                <a:latin typeface="Arial" panose="020B0604020202020204" pitchFamily="34" charset="0"/>
                <a:cs typeface="Arial" panose="020B0604020202020204" pitchFamily="34" charset="0"/>
              </a:rPr>
              <a:t> on top).  </a:t>
            </a:r>
            <a:r>
              <a:rPr lang="en-US" sz="1600" b="1" dirty="0">
                <a:latin typeface="Arial" panose="020B0604020202020204" pitchFamily="34" charset="0"/>
                <a:cs typeface="Arial" panose="020B0604020202020204" pitchFamily="34" charset="0"/>
              </a:rPr>
              <a:t>Label your experiments. What techniques did you like and why?</a:t>
            </a:r>
          </a:p>
        </p:txBody>
      </p:sp>
      <p:sp>
        <p:nvSpPr>
          <p:cNvPr id="5" name="TextBox 4">
            <a:extLst>
              <a:ext uri="{FF2B5EF4-FFF2-40B4-BE49-F238E27FC236}">
                <a16:creationId xmlns:a16="http://schemas.microsoft.com/office/drawing/2014/main" id="{3E791C6B-CF74-4992-BAA6-675F8B993618}"/>
              </a:ext>
            </a:extLst>
          </p:cNvPr>
          <p:cNvSpPr txBox="1"/>
          <p:nvPr/>
        </p:nvSpPr>
        <p:spPr>
          <a:xfrm>
            <a:off x="193308" y="1484026"/>
            <a:ext cx="6357394" cy="2139047"/>
          </a:xfrm>
          <a:prstGeom prst="rect">
            <a:avLst/>
          </a:prstGeom>
          <a:noFill/>
        </p:spPr>
        <p:txBody>
          <a:bodyPr wrap="square" rtlCol="0">
            <a:spAutoFit/>
          </a:bodyPr>
          <a:lstStyle/>
          <a:p>
            <a:pPr>
              <a:spcAft>
                <a:spcPts val="600"/>
              </a:spcAft>
            </a:pPr>
            <a:endParaRPr lang="en-GB"/>
          </a:p>
          <a:p>
            <a:pPr>
              <a:spcAft>
                <a:spcPts val="600"/>
              </a:spcAft>
            </a:pPr>
            <a:endParaRPr lang="en-GB"/>
          </a:p>
          <a:p>
            <a:pPr>
              <a:spcAft>
                <a:spcPts val="600"/>
              </a:spcAft>
            </a:pPr>
            <a:endParaRPr lang="en-GB"/>
          </a:p>
          <a:p>
            <a:pPr>
              <a:spcAft>
                <a:spcPts val="600"/>
              </a:spcAft>
            </a:pPr>
            <a:endParaRPr lang="en-GB"/>
          </a:p>
          <a:p>
            <a:pPr>
              <a:spcAft>
                <a:spcPts val="600"/>
              </a:spcAft>
            </a:pPr>
            <a:endParaRPr lang="en-GB"/>
          </a:p>
          <a:p>
            <a:pPr>
              <a:spcAft>
                <a:spcPts val="600"/>
              </a:spcAft>
            </a:pPr>
            <a:endParaRPr lang="en-GB"/>
          </a:p>
        </p:txBody>
      </p:sp>
      <p:sp>
        <p:nvSpPr>
          <p:cNvPr id="13" name="Rectangle: Rounded Corners 12">
            <a:extLst>
              <a:ext uri="{FF2B5EF4-FFF2-40B4-BE49-F238E27FC236}">
                <a16:creationId xmlns:a16="http://schemas.microsoft.com/office/drawing/2014/main" id="{733F001C-112A-4CA5-A4C3-13164DE17BFE}"/>
              </a:ext>
            </a:extLst>
          </p:cNvPr>
          <p:cNvSpPr/>
          <p:nvPr/>
        </p:nvSpPr>
        <p:spPr>
          <a:xfrm>
            <a:off x="8553143" y="3543300"/>
            <a:ext cx="3445549" cy="3057517"/>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600"/>
              </a:spcAft>
            </a:pPr>
            <a:r>
              <a:rPr lang="en-GB" b="1" u="sng" dirty="0">
                <a:solidFill>
                  <a:schemeClr val="tx1"/>
                </a:solidFill>
              </a:rPr>
              <a:t>IDEAS</a:t>
            </a:r>
            <a:endParaRPr lang="en-GB" b="1" u="sng">
              <a:solidFill>
                <a:schemeClr val="tx1"/>
              </a:solidFill>
            </a:endParaRPr>
          </a:p>
          <a:p>
            <a:pPr>
              <a:spcAft>
                <a:spcPts val="600"/>
              </a:spcAft>
            </a:pPr>
            <a:r>
              <a:rPr lang="en-GB" dirty="0">
                <a:solidFill>
                  <a:schemeClr val="tx1"/>
                </a:solidFill>
              </a:rPr>
              <a:t>OIL PASTELS-apply thickly, thinly, layer and blend.</a:t>
            </a:r>
            <a:endParaRPr lang="en-GB">
              <a:solidFill>
                <a:schemeClr val="tx1"/>
              </a:solidFill>
            </a:endParaRPr>
          </a:p>
          <a:p>
            <a:pPr>
              <a:spcAft>
                <a:spcPts val="600"/>
              </a:spcAft>
            </a:pPr>
            <a:r>
              <a:rPr lang="en-GB" dirty="0">
                <a:solidFill>
                  <a:schemeClr val="tx1"/>
                </a:solidFill>
              </a:rPr>
              <a:t>COLOURED PENCILS-blend, smudge, layer.</a:t>
            </a:r>
            <a:endParaRPr lang="en-GB">
              <a:solidFill>
                <a:schemeClr val="tx1"/>
              </a:solidFill>
            </a:endParaRPr>
          </a:p>
          <a:p>
            <a:pPr>
              <a:spcAft>
                <a:spcPts val="600"/>
              </a:spcAft>
            </a:pPr>
            <a:r>
              <a:rPr lang="en-GB" dirty="0">
                <a:solidFill>
                  <a:schemeClr val="tx1"/>
                </a:solidFill>
              </a:rPr>
              <a:t>FELT PEN-add water on top with a brush.</a:t>
            </a:r>
            <a:endParaRPr lang="en-GB">
              <a:solidFill>
                <a:schemeClr val="tx1"/>
              </a:solidFill>
            </a:endParaRPr>
          </a:p>
          <a:p>
            <a:pPr>
              <a:spcAft>
                <a:spcPts val="600"/>
              </a:spcAft>
            </a:pPr>
            <a:r>
              <a:rPr lang="en-GB" dirty="0">
                <a:solidFill>
                  <a:schemeClr val="tx1"/>
                </a:solidFill>
              </a:rPr>
              <a:t>PENCIL-blend, dark to light, smudge.</a:t>
            </a:r>
            <a:endParaRPr lang="en-GB">
              <a:solidFill>
                <a:schemeClr val="tx1"/>
              </a:solidFill>
            </a:endParaRPr>
          </a:p>
        </p:txBody>
      </p:sp>
    </p:spTree>
    <p:extLst>
      <p:ext uri="{BB962C8B-B14F-4D97-AF65-F5344CB8AC3E}">
        <p14:creationId xmlns:p14="http://schemas.microsoft.com/office/powerpoint/2010/main" val="3421037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D198BA7A-A80E-4128-8A01-0F5D26B880F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9" name="Title 8">
            <a:extLst>
              <a:ext uri="{FF2B5EF4-FFF2-40B4-BE49-F238E27FC236}">
                <a16:creationId xmlns:a16="http://schemas.microsoft.com/office/drawing/2014/main" id="{8690C936-9990-4794-BCE1-574DC038BE15}"/>
              </a:ext>
            </a:extLst>
          </p:cNvPr>
          <p:cNvSpPr>
            <a:spLocks noGrp="1"/>
          </p:cNvSpPr>
          <p:nvPr>
            <p:ph type="title"/>
          </p:nvPr>
        </p:nvSpPr>
        <p:spPr>
          <a:xfrm>
            <a:off x="252046" y="182239"/>
            <a:ext cx="2022231" cy="420321"/>
          </a:xfrm>
        </p:spPr>
        <p:txBody>
          <a:bodyPr>
            <a:normAutofit fontScale="90000"/>
          </a:bodyPr>
          <a:lstStyle/>
          <a:p>
            <a:r>
              <a:rPr lang="en-GB" dirty="0"/>
              <a:t>Task 2</a:t>
            </a:r>
          </a:p>
        </p:txBody>
      </p:sp>
      <p:sp>
        <p:nvSpPr>
          <p:cNvPr id="12" name="TextBox 11">
            <a:extLst>
              <a:ext uri="{FF2B5EF4-FFF2-40B4-BE49-F238E27FC236}">
                <a16:creationId xmlns:a16="http://schemas.microsoft.com/office/drawing/2014/main" id="{3F25D386-D61D-49AD-A1A5-ADB538EE204F}"/>
              </a:ext>
            </a:extLst>
          </p:cNvPr>
          <p:cNvSpPr txBox="1"/>
          <p:nvPr/>
        </p:nvSpPr>
        <p:spPr>
          <a:xfrm>
            <a:off x="2661139" y="69234"/>
            <a:ext cx="7221415" cy="369332"/>
          </a:xfrm>
          <a:prstGeom prst="rect">
            <a:avLst/>
          </a:prstGeom>
          <a:noFill/>
        </p:spPr>
        <p:txBody>
          <a:bodyPr wrap="square">
            <a:spAutoFit/>
          </a:bodyPr>
          <a:lstStyle/>
          <a:p>
            <a:r>
              <a:rPr lang="en-GB" b="1" dirty="0"/>
              <a:t>I’m the Artist of My Life, so I Will Paint It Well’</a:t>
            </a:r>
          </a:p>
        </p:txBody>
      </p:sp>
      <p:pic>
        <p:nvPicPr>
          <p:cNvPr id="11" name="Picture 10">
            <a:extLst>
              <a:ext uri="{FF2B5EF4-FFF2-40B4-BE49-F238E27FC236}">
                <a16:creationId xmlns:a16="http://schemas.microsoft.com/office/drawing/2014/main" id="{B4BFA77F-83DB-48A3-A231-5BB773945038}"/>
              </a:ext>
            </a:extLst>
          </p:cNvPr>
          <p:cNvPicPr>
            <a:picLocks noChangeAspect="1"/>
          </p:cNvPicPr>
          <p:nvPr/>
        </p:nvPicPr>
        <p:blipFill>
          <a:blip r:embed="rId3"/>
          <a:stretch>
            <a:fillRect/>
          </a:stretch>
        </p:blipFill>
        <p:spPr>
          <a:xfrm>
            <a:off x="5983289" y="2669017"/>
            <a:ext cx="5688375" cy="3796584"/>
          </a:xfrm>
          <a:prstGeom prst="rect">
            <a:avLst/>
          </a:prstGeom>
        </p:spPr>
      </p:pic>
      <p:sp>
        <p:nvSpPr>
          <p:cNvPr id="15" name="TextBox 14">
            <a:extLst>
              <a:ext uri="{FF2B5EF4-FFF2-40B4-BE49-F238E27FC236}">
                <a16:creationId xmlns:a16="http://schemas.microsoft.com/office/drawing/2014/main" id="{6E147A54-DF6C-4792-87FD-4764CFFC2302}"/>
              </a:ext>
            </a:extLst>
          </p:cNvPr>
          <p:cNvSpPr txBox="1"/>
          <p:nvPr/>
        </p:nvSpPr>
        <p:spPr>
          <a:xfrm>
            <a:off x="129992" y="602560"/>
            <a:ext cx="9400869" cy="5863041"/>
          </a:xfrm>
          <a:prstGeom prst="rect">
            <a:avLst/>
          </a:prstGeom>
          <a:noFill/>
        </p:spPr>
        <p:txBody>
          <a:bodyPr wrap="square" numCol="3">
            <a:spAutoFit/>
          </a:bodyPr>
          <a:lstStyle/>
          <a:p>
            <a:r>
              <a:rPr lang="en-GB" sz="1000" dirty="0"/>
              <a:t>Many tried to control my life</a:t>
            </a:r>
          </a:p>
          <a:p>
            <a:r>
              <a:rPr lang="en-GB" sz="1000" dirty="0"/>
              <a:t>telling me not to get my hopes up</a:t>
            </a:r>
          </a:p>
          <a:p>
            <a:r>
              <a:rPr lang="en-GB" sz="1000" dirty="0"/>
              <a:t>whispering to me day and night:</a:t>
            </a:r>
          </a:p>
          <a:p>
            <a:r>
              <a:rPr lang="en-GB" sz="1000" dirty="0"/>
              <a:t>You can’t do it</a:t>
            </a:r>
          </a:p>
          <a:p>
            <a:r>
              <a:rPr lang="en-GB" sz="1000" dirty="0"/>
              <a:t>just follow the wind and rest your mind</a:t>
            </a:r>
          </a:p>
          <a:p>
            <a:r>
              <a:rPr lang="en-GB" sz="1000" dirty="0"/>
              <a:t>just be a member with us</a:t>
            </a:r>
          </a:p>
          <a:p>
            <a:r>
              <a:rPr lang="en-GB" sz="1000" dirty="0"/>
              <a:t>in our failure’s community.</a:t>
            </a:r>
          </a:p>
          <a:p>
            <a:endParaRPr lang="en-GB" sz="1000" dirty="0"/>
          </a:p>
          <a:p>
            <a:r>
              <a:rPr lang="en-GB" sz="1000" dirty="0"/>
              <a:t>But I will not listen to them,</a:t>
            </a:r>
          </a:p>
          <a:p>
            <a:r>
              <a:rPr lang="en-GB" sz="1000" dirty="0"/>
              <a:t>as I know they are not friends.</a:t>
            </a:r>
          </a:p>
          <a:p>
            <a:r>
              <a:rPr lang="en-GB" sz="1000" dirty="0"/>
              <a:t>I will keep my hopes up</a:t>
            </a:r>
          </a:p>
          <a:p>
            <a:r>
              <a:rPr lang="en-GB" sz="1000" dirty="0"/>
              <a:t>and nothing would get it down</a:t>
            </a:r>
          </a:p>
          <a:p>
            <a:r>
              <a:rPr lang="en-GB" sz="1000" dirty="0"/>
              <a:t>I will always think</a:t>
            </a:r>
          </a:p>
          <a:p>
            <a:r>
              <a:rPr lang="en-GB" sz="1000" dirty="0"/>
              <a:t>everything will work out</a:t>
            </a:r>
          </a:p>
          <a:p>
            <a:r>
              <a:rPr lang="en-GB" sz="1000" dirty="0"/>
              <a:t>even if it didn’t</a:t>
            </a:r>
          </a:p>
          <a:p>
            <a:r>
              <a:rPr lang="en-GB" sz="1000" dirty="0"/>
              <a:t>because from every fail I gain</a:t>
            </a:r>
          </a:p>
          <a:p>
            <a:r>
              <a:rPr lang="en-GB" sz="1000" dirty="0"/>
              <a:t>knowledge and awareness</a:t>
            </a:r>
          </a:p>
          <a:p>
            <a:r>
              <a:rPr lang="en-GB" sz="1000" dirty="0"/>
              <a:t>of what should I do</a:t>
            </a:r>
          </a:p>
          <a:p>
            <a:r>
              <a:rPr lang="en-GB" sz="1000" dirty="0"/>
              <a:t>in the next time.</a:t>
            </a:r>
          </a:p>
          <a:p>
            <a:endParaRPr lang="en-GB" sz="1000" dirty="0"/>
          </a:p>
          <a:p>
            <a:r>
              <a:rPr lang="en-GB" sz="1000" dirty="0"/>
              <a:t>I will stop procrastinating</a:t>
            </a:r>
          </a:p>
          <a:p>
            <a:r>
              <a:rPr lang="en-GB" sz="1000" dirty="0"/>
              <a:t>and start planning</a:t>
            </a:r>
          </a:p>
          <a:p>
            <a:r>
              <a:rPr lang="en-GB" sz="1000" dirty="0"/>
              <a:t>because life passes</a:t>
            </a:r>
          </a:p>
          <a:p>
            <a:r>
              <a:rPr lang="en-GB" sz="1000" dirty="0"/>
              <a:t>without you even notice,</a:t>
            </a:r>
          </a:p>
          <a:p>
            <a:r>
              <a:rPr lang="en-GB" sz="1000" dirty="0"/>
              <a:t>she doesn’t take your permission — she keeps going</a:t>
            </a:r>
          </a:p>
          <a:p>
            <a:r>
              <a:rPr lang="en-GB" sz="1000" dirty="0"/>
              <a:t>no matter how much you call</a:t>
            </a:r>
          </a:p>
          <a:p>
            <a:r>
              <a:rPr lang="en-GB" sz="1000" dirty="0"/>
              <a:t>she will never respond.</a:t>
            </a:r>
          </a:p>
          <a:p>
            <a:r>
              <a:rPr lang="en-GB" sz="1000" dirty="0"/>
              <a:t>She’s like a train that if you missed its stopping time</a:t>
            </a:r>
          </a:p>
          <a:p>
            <a:r>
              <a:rPr lang="en-GB" sz="1000" dirty="0"/>
              <a:t>it won’t open the door for you again</a:t>
            </a:r>
          </a:p>
          <a:p>
            <a:r>
              <a:rPr lang="en-GB" sz="1000" dirty="0"/>
              <a:t>people who miss it</a:t>
            </a:r>
          </a:p>
          <a:p>
            <a:r>
              <a:rPr lang="en-GB" sz="1000" dirty="0"/>
              <a:t>are the ones who lost their souls</a:t>
            </a:r>
          </a:p>
          <a:p>
            <a:r>
              <a:rPr lang="en-GB" sz="1000" dirty="0"/>
              <a:t>and their lives as well.</a:t>
            </a:r>
          </a:p>
          <a:p>
            <a:endParaRPr lang="en-GB" sz="1000" dirty="0"/>
          </a:p>
          <a:p>
            <a:r>
              <a:rPr lang="en-GB" sz="1000" dirty="0"/>
              <a:t>And when the moment came</a:t>
            </a:r>
          </a:p>
          <a:p>
            <a:r>
              <a:rPr lang="en-GB" sz="1000" dirty="0"/>
              <a:t>I looked around to make sure no one sees me</a:t>
            </a:r>
          </a:p>
          <a:p>
            <a:r>
              <a:rPr lang="en-GB" sz="1000" dirty="0"/>
              <a:t>got my notebook out and let go of my creativity</a:t>
            </a:r>
          </a:p>
          <a:p>
            <a:r>
              <a:rPr lang="en-GB" sz="1000" dirty="0"/>
              <a:t>held the brush in one hand and put my goals beside me</a:t>
            </a:r>
          </a:p>
          <a:p>
            <a:r>
              <a:rPr lang="en-GB" sz="1000" dirty="0"/>
              <a:t>painting the life I want will not be a luxury</a:t>
            </a:r>
          </a:p>
          <a:p>
            <a:r>
              <a:rPr lang="en-GB" sz="1000" dirty="0"/>
              <a:t>I’m the artist of my life, so I will paint it well.</a:t>
            </a:r>
          </a:p>
          <a:p>
            <a:r>
              <a:rPr lang="en-GB" sz="1000" dirty="0"/>
              <a:t>I will change the routine into adventures</a:t>
            </a:r>
          </a:p>
          <a:p>
            <a:r>
              <a:rPr lang="en-GB" sz="1000" dirty="0"/>
              <a:t>and the boring into interesting</a:t>
            </a:r>
          </a:p>
          <a:p>
            <a:r>
              <a:rPr lang="en-GB" sz="1000" dirty="0"/>
              <a:t>putting the life into pictures and music to move silence</a:t>
            </a:r>
          </a:p>
          <a:p>
            <a:r>
              <a:rPr lang="en-GB" sz="1000" dirty="0"/>
              <a:t>spreading the hope along desperate moments</a:t>
            </a:r>
          </a:p>
          <a:p>
            <a:r>
              <a:rPr lang="en-GB" sz="1000" dirty="0"/>
              <a:t>and the light to cover dark reflections.</a:t>
            </a:r>
          </a:p>
          <a:p>
            <a:endParaRPr lang="en-GB" sz="1000" dirty="0"/>
          </a:p>
          <a:p>
            <a:r>
              <a:rPr lang="en-GB" sz="1000" dirty="0"/>
              <a:t>I will make the borders out of my traits</a:t>
            </a:r>
          </a:p>
          <a:p>
            <a:r>
              <a:rPr lang="en-GB" sz="1000" dirty="0"/>
              <a:t>and the lines out of my personality.</a:t>
            </a:r>
          </a:p>
          <a:p>
            <a:r>
              <a:rPr lang="en-GB" sz="1000" dirty="0"/>
              <a:t>I will draw experiences as the heroic stories</a:t>
            </a:r>
          </a:p>
          <a:p>
            <a:r>
              <a:rPr lang="en-GB" sz="1000" dirty="0"/>
              <a:t>where the last scene is — the hero saving the situation</a:t>
            </a:r>
          </a:p>
          <a:p>
            <a:r>
              <a:rPr lang="en-GB" sz="1000" dirty="0"/>
              <a:t>proud of his accomplishments and ready for the next mission,</a:t>
            </a:r>
          </a:p>
          <a:p>
            <a:endParaRPr lang="en-GB" sz="1000" dirty="0"/>
          </a:p>
          <a:p>
            <a:r>
              <a:rPr lang="en-GB" sz="1000" dirty="0"/>
              <a:t>I’m the hero of my story, so I will draw myself well.</a:t>
            </a:r>
          </a:p>
          <a:p>
            <a:r>
              <a:rPr lang="en-GB" sz="1000" dirty="0"/>
              <a:t>I will increase lighting on my lovely side,</a:t>
            </a:r>
          </a:p>
          <a:p>
            <a:r>
              <a:rPr lang="en-GB" sz="1000" dirty="0"/>
              <a:t>so it attracts the eye</a:t>
            </a:r>
          </a:p>
          <a:p>
            <a:r>
              <a:rPr lang="en-GB" sz="1000" dirty="0"/>
              <a:t>and cover on my dark secrets</a:t>
            </a:r>
          </a:p>
          <a:p>
            <a:r>
              <a:rPr lang="en-GB" sz="1000" dirty="0"/>
              <a:t>so no one can know</a:t>
            </a:r>
          </a:p>
          <a:p>
            <a:r>
              <a:rPr lang="en-GB" sz="1000" dirty="0"/>
              <a:t>any clue about them.</a:t>
            </a:r>
          </a:p>
          <a:p>
            <a:endParaRPr lang="en-GB" sz="1000" dirty="0"/>
          </a:p>
          <a:p>
            <a:r>
              <a:rPr lang="en-GB" sz="1000" dirty="0"/>
              <a:t>I won’t forget haters and their components</a:t>
            </a:r>
          </a:p>
          <a:p>
            <a:r>
              <a:rPr lang="en-GB" sz="1000" dirty="0"/>
              <a:t>I will draw them as a weak beast</a:t>
            </a:r>
          </a:p>
          <a:p>
            <a:r>
              <a:rPr lang="en-GB" sz="1000" dirty="0"/>
              <a:t>who doesn’t hurt anyone but his soul,</a:t>
            </a:r>
          </a:p>
          <a:p>
            <a:r>
              <a:rPr lang="en-GB" sz="1000" dirty="0"/>
              <a:t>he keeps thinking</a:t>
            </a:r>
          </a:p>
          <a:p>
            <a:r>
              <a:rPr lang="en-GB" sz="1000" dirty="0"/>
              <a:t>how would he destroy me</a:t>
            </a:r>
          </a:p>
          <a:p>
            <a:r>
              <a:rPr lang="en-GB" sz="1000" dirty="0"/>
              <a:t>while he doesn’t know</a:t>
            </a:r>
          </a:p>
          <a:p>
            <a:r>
              <a:rPr lang="en-GB" sz="1000" dirty="0"/>
              <a:t>his words mean nothing to me.</a:t>
            </a:r>
          </a:p>
          <a:p>
            <a:endParaRPr lang="en-GB" sz="1000" dirty="0"/>
          </a:p>
          <a:p>
            <a:r>
              <a:rPr lang="en-GB" sz="1000" dirty="0"/>
              <a:t>I liked what someone once said</a:t>
            </a:r>
          </a:p>
          <a:p>
            <a:r>
              <a:rPr lang="en-GB" sz="1000" dirty="0"/>
              <a:t>before you try to fail</a:t>
            </a:r>
          </a:p>
          <a:p>
            <a:r>
              <a:rPr lang="en-GB" sz="1000" dirty="0"/>
              <a:t>think of all the people</a:t>
            </a:r>
          </a:p>
          <a:p>
            <a:r>
              <a:rPr lang="en-GB" sz="1000" dirty="0"/>
              <a:t>who would be happy</a:t>
            </a:r>
          </a:p>
          <a:p>
            <a:r>
              <a:rPr lang="en-GB" sz="1000" dirty="0"/>
              <a:t>to see you break.</a:t>
            </a:r>
          </a:p>
          <a:p>
            <a:endParaRPr lang="en-GB" sz="1000" dirty="0"/>
          </a:p>
          <a:p>
            <a:r>
              <a:rPr lang="en-GB" sz="1000" dirty="0"/>
              <a:t>After I finished the painting</a:t>
            </a:r>
          </a:p>
          <a:p>
            <a:r>
              <a:rPr lang="en-GB" sz="1000" dirty="0"/>
              <a:t>with lighting and beautiful shaping</a:t>
            </a:r>
          </a:p>
          <a:p>
            <a:r>
              <a:rPr lang="en-GB" sz="1000" dirty="0"/>
              <a:t>I can say one thing is missing — my signature</a:t>
            </a:r>
          </a:p>
          <a:p>
            <a:r>
              <a:rPr lang="en-GB" sz="1000" dirty="0"/>
              <a:t>to tell everyone — I’m the artist who painted his life well.</a:t>
            </a:r>
          </a:p>
        </p:txBody>
      </p:sp>
      <p:sp>
        <p:nvSpPr>
          <p:cNvPr id="14" name="Rectangle: Rounded Corners 13">
            <a:extLst>
              <a:ext uri="{FF2B5EF4-FFF2-40B4-BE49-F238E27FC236}">
                <a16:creationId xmlns:a16="http://schemas.microsoft.com/office/drawing/2014/main" id="{DA16F2C0-ACD9-478E-A233-24EED6AAF5B9}"/>
              </a:ext>
            </a:extLst>
          </p:cNvPr>
          <p:cNvSpPr/>
          <p:nvPr/>
        </p:nvSpPr>
        <p:spPr>
          <a:xfrm>
            <a:off x="6506308" y="1172308"/>
            <a:ext cx="5322277" cy="13950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Read the poem and use it to inspire your own art piece.  Use the medium and techniques you liked from the previous task. You could use your own poem, song lyrics or use a paragraph from this poem.  Create an art piece combining images and words in your style.</a:t>
            </a:r>
          </a:p>
        </p:txBody>
      </p:sp>
    </p:spTree>
    <p:extLst>
      <p:ext uri="{BB962C8B-B14F-4D97-AF65-F5344CB8AC3E}">
        <p14:creationId xmlns:p14="http://schemas.microsoft.com/office/powerpoint/2010/main" val="1233416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23B06-38AB-4D2B-B78C-86B45EE1CB1E}"/>
              </a:ext>
            </a:extLst>
          </p:cNvPr>
          <p:cNvSpPr>
            <a:spLocks noGrp="1"/>
          </p:cNvSpPr>
          <p:nvPr>
            <p:ph type="title"/>
          </p:nvPr>
        </p:nvSpPr>
        <p:spPr>
          <a:xfrm>
            <a:off x="189271" y="365125"/>
            <a:ext cx="4468318" cy="714167"/>
          </a:xfrm>
        </p:spPr>
        <p:txBody>
          <a:bodyPr/>
          <a:lstStyle/>
          <a:p>
            <a:r>
              <a:rPr lang="en-GB" dirty="0"/>
              <a:t>Grade boundaries</a:t>
            </a:r>
          </a:p>
        </p:txBody>
      </p:sp>
      <p:sp>
        <p:nvSpPr>
          <p:cNvPr id="3" name="Content Placeholder 2">
            <a:extLst>
              <a:ext uri="{FF2B5EF4-FFF2-40B4-BE49-F238E27FC236}">
                <a16:creationId xmlns:a16="http://schemas.microsoft.com/office/drawing/2014/main" id="{3D0E7ED1-52C0-4055-A96A-22352D5D9CAB}"/>
              </a:ext>
            </a:extLst>
          </p:cNvPr>
          <p:cNvSpPr>
            <a:spLocks noGrp="1"/>
          </p:cNvSpPr>
          <p:nvPr>
            <p:ph idx="1"/>
          </p:nvPr>
        </p:nvSpPr>
        <p:spPr>
          <a:xfrm>
            <a:off x="513735" y="1079292"/>
            <a:ext cx="3734284" cy="5144527"/>
          </a:xfrm>
        </p:spPr>
        <p:txBody>
          <a:bodyPr>
            <a:normAutofit fontScale="55000" lnSpcReduction="20000"/>
          </a:bodyPr>
          <a:lstStyle/>
          <a:p>
            <a:r>
              <a:rPr lang="en-GB" sz="2900" b="1" u="sng" dirty="0"/>
              <a:t>GCSE assessment objective A02/3:Record  and develop ideas using a range of media</a:t>
            </a:r>
          </a:p>
          <a:p>
            <a:r>
              <a:rPr lang="en-GB" sz="2900" b="1" u="sng" dirty="0"/>
              <a:t>.Observations and insights relevant to intentions</a:t>
            </a:r>
          </a:p>
          <a:p>
            <a:endParaRPr lang="en-GB" sz="2900" dirty="0"/>
          </a:p>
          <a:p>
            <a:r>
              <a:rPr lang="en-GB" sz="2900" b="1" dirty="0">
                <a:highlight>
                  <a:srgbClr val="FFFF00"/>
                </a:highlight>
              </a:rPr>
              <a:t>Grade 2-</a:t>
            </a:r>
            <a:r>
              <a:rPr lang="en-GB" sz="2900" dirty="0">
                <a:highlight>
                  <a:srgbClr val="FFFF00"/>
                </a:highlight>
              </a:rPr>
              <a:t>Basic use of materials with some basic explorations.  Basic </a:t>
            </a:r>
            <a:r>
              <a:rPr lang="en-GB" sz="2900" dirty="0" err="1">
                <a:highlight>
                  <a:srgbClr val="FFFF00"/>
                </a:highlight>
              </a:rPr>
              <a:t>artpiece</a:t>
            </a:r>
            <a:r>
              <a:rPr lang="en-GB" sz="2900" dirty="0">
                <a:highlight>
                  <a:srgbClr val="FFFF00"/>
                </a:highlight>
              </a:rPr>
              <a:t>.</a:t>
            </a:r>
          </a:p>
          <a:p>
            <a:endParaRPr lang="en-GB" sz="2900" dirty="0"/>
          </a:p>
          <a:p>
            <a:r>
              <a:rPr lang="en-GB" sz="2900" b="1" dirty="0">
                <a:highlight>
                  <a:srgbClr val="00FFFF"/>
                </a:highlight>
              </a:rPr>
              <a:t>Grade 3-</a:t>
            </a:r>
            <a:r>
              <a:rPr lang="en-GB" sz="2900" dirty="0">
                <a:highlight>
                  <a:srgbClr val="00FFFF"/>
                </a:highlight>
              </a:rPr>
              <a:t> Competent use of appropriate materials showing some techniques. Art piece showing some creativity.</a:t>
            </a:r>
          </a:p>
          <a:p>
            <a:endParaRPr lang="en-GB" sz="2900" dirty="0"/>
          </a:p>
          <a:p>
            <a:r>
              <a:rPr lang="en-GB" sz="2900" b="1" dirty="0">
                <a:highlight>
                  <a:srgbClr val="FF00FF"/>
                </a:highlight>
              </a:rPr>
              <a:t>Grade 4-</a:t>
            </a:r>
            <a:r>
              <a:rPr lang="en-GB" sz="2900" dirty="0">
                <a:highlight>
                  <a:srgbClr val="FF00FF"/>
                </a:highlight>
              </a:rPr>
              <a:t> Control  of appropriate materials exploring different techniques-labelled.  Art piece showing creativity. </a:t>
            </a:r>
          </a:p>
          <a:p>
            <a:endParaRPr lang="en-GB" sz="2900" dirty="0"/>
          </a:p>
          <a:p>
            <a:r>
              <a:rPr lang="en-GB" sz="2900" b="1" dirty="0">
                <a:highlight>
                  <a:srgbClr val="C0C0C0"/>
                </a:highlight>
              </a:rPr>
              <a:t>Grade 5-</a:t>
            </a:r>
            <a:r>
              <a:rPr lang="en-GB" sz="2900" dirty="0">
                <a:highlight>
                  <a:srgbClr val="C0C0C0"/>
                </a:highlight>
              </a:rPr>
              <a:t> Creative use of appropriate materials and techniques-labelled and discussed.  Creative </a:t>
            </a:r>
            <a:r>
              <a:rPr lang="en-GB" sz="2900" dirty="0" err="1">
                <a:highlight>
                  <a:srgbClr val="C0C0C0"/>
                </a:highlight>
              </a:rPr>
              <a:t>artpiece</a:t>
            </a:r>
            <a:r>
              <a:rPr lang="en-GB" sz="2900" dirty="0">
                <a:highlight>
                  <a:srgbClr val="C0C0C0"/>
                </a:highlight>
              </a:rPr>
              <a:t>.</a:t>
            </a:r>
          </a:p>
          <a:p>
            <a:endParaRPr lang="en-GB" dirty="0"/>
          </a:p>
        </p:txBody>
      </p:sp>
      <p:sp>
        <p:nvSpPr>
          <p:cNvPr id="4" name="Rectangle: Rounded Corners 3">
            <a:extLst>
              <a:ext uri="{FF2B5EF4-FFF2-40B4-BE49-F238E27FC236}">
                <a16:creationId xmlns:a16="http://schemas.microsoft.com/office/drawing/2014/main" id="{1EEAF082-AFD3-4480-8437-6372B987FD2F}"/>
              </a:ext>
            </a:extLst>
          </p:cNvPr>
          <p:cNvSpPr/>
          <p:nvPr/>
        </p:nvSpPr>
        <p:spPr>
          <a:xfrm>
            <a:off x="5279923" y="162232"/>
            <a:ext cx="6223819" cy="110612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KEYWORDS</a:t>
            </a:r>
          </a:p>
          <a:p>
            <a:pPr algn="ctr"/>
            <a:r>
              <a:rPr lang="en-GB" dirty="0">
                <a:solidFill>
                  <a:schemeClr val="tx1"/>
                </a:solidFill>
              </a:rPr>
              <a:t>Words     images   explore   medium   techniques  </a:t>
            </a:r>
          </a:p>
        </p:txBody>
      </p:sp>
      <p:sp>
        <p:nvSpPr>
          <p:cNvPr id="5" name="Rectangle: Rounded Corners 4">
            <a:extLst>
              <a:ext uri="{FF2B5EF4-FFF2-40B4-BE49-F238E27FC236}">
                <a16:creationId xmlns:a16="http://schemas.microsoft.com/office/drawing/2014/main" id="{C49AE72D-A7E7-4597-9A40-A3ED46F54115}"/>
              </a:ext>
            </a:extLst>
          </p:cNvPr>
          <p:cNvSpPr/>
          <p:nvPr/>
        </p:nvSpPr>
        <p:spPr>
          <a:xfrm>
            <a:off x="8949128" y="1371600"/>
            <a:ext cx="2908575" cy="23302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t>Objectives</a:t>
            </a:r>
          </a:p>
          <a:p>
            <a:pPr algn="ctr"/>
            <a:r>
              <a:rPr lang="en-GB" dirty="0"/>
              <a:t>To develop ability explore and control a range of media.</a:t>
            </a:r>
          </a:p>
          <a:p>
            <a:pPr algn="ctr"/>
            <a:endParaRPr lang="en-GB" dirty="0"/>
          </a:p>
          <a:p>
            <a:pPr algn="ctr"/>
            <a:r>
              <a:rPr lang="en-GB" dirty="0"/>
              <a:t>To develop creative skills</a:t>
            </a:r>
          </a:p>
          <a:p>
            <a:pPr algn="ctr"/>
            <a:endParaRPr lang="en-GB" dirty="0"/>
          </a:p>
        </p:txBody>
      </p:sp>
      <p:sp>
        <p:nvSpPr>
          <p:cNvPr id="6" name="Rectangle: Rounded Corners 5">
            <a:extLst>
              <a:ext uri="{FF2B5EF4-FFF2-40B4-BE49-F238E27FC236}">
                <a16:creationId xmlns:a16="http://schemas.microsoft.com/office/drawing/2014/main" id="{C4EAABD4-B0E3-4CDA-9126-48550BE8F0AE}"/>
              </a:ext>
            </a:extLst>
          </p:cNvPr>
          <p:cNvSpPr/>
          <p:nvPr/>
        </p:nvSpPr>
        <p:spPr>
          <a:xfrm>
            <a:off x="8523952" y="3805084"/>
            <a:ext cx="3333751" cy="2713703"/>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rPr>
              <a:t>Success Criteria</a:t>
            </a:r>
          </a:p>
          <a:p>
            <a:pPr algn="ctr"/>
            <a:endParaRPr lang="en-GB" dirty="0">
              <a:solidFill>
                <a:schemeClr val="tx1"/>
              </a:solidFill>
            </a:endParaRPr>
          </a:p>
          <a:p>
            <a:pPr algn="ctr"/>
            <a:r>
              <a:rPr lang="en-GB" dirty="0">
                <a:solidFill>
                  <a:schemeClr val="tx1"/>
                </a:solidFill>
              </a:rPr>
              <a:t>Use a range of media to PRESENT a range of explorations.</a:t>
            </a:r>
          </a:p>
          <a:p>
            <a:pPr algn="ctr"/>
            <a:endParaRPr lang="en-GB" dirty="0">
              <a:solidFill>
                <a:schemeClr val="tx1"/>
              </a:solidFill>
            </a:endParaRPr>
          </a:p>
          <a:p>
            <a:pPr algn="ctr"/>
            <a:r>
              <a:rPr lang="en-GB" dirty="0">
                <a:solidFill>
                  <a:schemeClr val="tx1"/>
                </a:solidFill>
              </a:rPr>
              <a:t>PRESENT an art piece based on your combining words and images.</a:t>
            </a:r>
          </a:p>
          <a:p>
            <a:pPr algn="ctr"/>
            <a:endParaRPr lang="en-GB" dirty="0"/>
          </a:p>
        </p:txBody>
      </p:sp>
      <p:pic>
        <p:nvPicPr>
          <p:cNvPr id="8" name="Picture 7">
            <a:extLst>
              <a:ext uri="{FF2B5EF4-FFF2-40B4-BE49-F238E27FC236}">
                <a16:creationId xmlns:a16="http://schemas.microsoft.com/office/drawing/2014/main" id="{13C26CEA-EAAA-4F0E-8B71-5113F5ADA500}"/>
              </a:ext>
            </a:extLst>
          </p:cNvPr>
          <p:cNvPicPr>
            <a:picLocks noChangeAspect="1"/>
          </p:cNvPicPr>
          <p:nvPr/>
        </p:nvPicPr>
        <p:blipFill rotWithShape="1">
          <a:blip r:embed="rId2"/>
          <a:srcRect b="39108"/>
          <a:stretch/>
        </p:blipFill>
        <p:spPr>
          <a:xfrm>
            <a:off x="4615174" y="5334000"/>
            <a:ext cx="3333750" cy="1525383"/>
          </a:xfrm>
          <a:prstGeom prst="rect">
            <a:avLst/>
          </a:prstGeom>
        </p:spPr>
      </p:pic>
      <p:pic>
        <p:nvPicPr>
          <p:cNvPr id="7" name="Picture 6">
            <a:extLst>
              <a:ext uri="{FF2B5EF4-FFF2-40B4-BE49-F238E27FC236}">
                <a16:creationId xmlns:a16="http://schemas.microsoft.com/office/drawing/2014/main" id="{34CBF678-CEB2-4B9A-8357-E4607D9533E0}"/>
              </a:ext>
            </a:extLst>
          </p:cNvPr>
          <p:cNvPicPr>
            <a:picLocks noChangeAspect="1"/>
          </p:cNvPicPr>
          <p:nvPr/>
        </p:nvPicPr>
        <p:blipFill>
          <a:blip r:embed="rId3"/>
          <a:stretch>
            <a:fillRect/>
          </a:stretch>
        </p:blipFill>
        <p:spPr>
          <a:xfrm>
            <a:off x="4325281" y="2281890"/>
            <a:ext cx="4075436" cy="3046388"/>
          </a:xfrm>
          <a:prstGeom prst="rect">
            <a:avLst/>
          </a:prstGeom>
        </p:spPr>
      </p:pic>
    </p:spTree>
    <p:extLst>
      <p:ext uri="{BB962C8B-B14F-4D97-AF65-F5344CB8AC3E}">
        <p14:creationId xmlns:p14="http://schemas.microsoft.com/office/powerpoint/2010/main" val="7220142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7964B66-B913-40BA-886E-6A2926ADCD3B}"/>
</file>

<file path=customXml/itemProps2.xml><?xml version="1.0" encoding="utf-8"?>
<ds:datastoreItem xmlns:ds="http://schemas.openxmlformats.org/officeDocument/2006/customXml" ds:itemID="{ED3AB538-72A7-42FE-A41F-238DD6F53454}"/>
</file>

<file path=customXml/itemProps3.xml><?xml version="1.0" encoding="utf-8"?>
<ds:datastoreItem xmlns:ds="http://schemas.openxmlformats.org/officeDocument/2006/customXml" ds:itemID="{FF5381BC-EB6F-4890-985F-8FF1E5E0C587}"/>
</file>

<file path=docProps/app.xml><?xml version="1.0" encoding="utf-8"?>
<Properties xmlns="http://schemas.openxmlformats.org/officeDocument/2006/extended-properties" xmlns:vt="http://schemas.openxmlformats.org/officeDocument/2006/docPropsVTypes">
  <TotalTime>27</TotalTime>
  <Words>916</Words>
  <Application>Microsoft Office PowerPoint</Application>
  <PresentationFormat>Widescreen</PresentationFormat>
  <Paragraphs>116</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French Script MT</vt:lpstr>
      <vt:lpstr>Office Theme</vt:lpstr>
      <vt:lpstr>Life and Death part four-using different media and I’m the artist of my life, so I shall paint it well. </vt:lpstr>
      <vt:lpstr>Using different media</vt:lpstr>
      <vt:lpstr>Task 2</vt:lpstr>
      <vt:lpstr>Grade boundaries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 and Death part four-using different media</dc:title>
  <dc:creator>julie caswell</dc:creator>
  <cp:lastModifiedBy>julie caswell</cp:lastModifiedBy>
  <cp:revision>4</cp:revision>
  <dcterms:created xsi:type="dcterms:W3CDTF">2021-01-27T11:42:10Z</dcterms:created>
  <dcterms:modified xsi:type="dcterms:W3CDTF">2021-01-27T12:09:34Z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