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3.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16" r:id="rId2"/>
    <p:sldId id="379" r:id="rId3"/>
    <p:sldId id="381" r:id="rId4"/>
    <p:sldId id="384" r:id="rId5"/>
    <p:sldId id="383" r:id="rId6"/>
    <p:sldId id="380" r:id="rId7"/>
    <p:sldId id="382" r:id="rId8"/>
    <p:sldId id="297" r:id="rId9"/>
    <p:sldId id="385" r:id="rId10"/>
    <p:sldId id="386" r:id="rId11"/>
    <p:sldId id="387" r:id="rId12"/>
    <p:sldId id="388" r:id="rId13"/>
    <p:sldId id="389" r:id="rId14"/>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1" d="100"/>
          <a:sy n="51" d="100"/>
        </p:scale>
        <p:origin x="234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C0AD17E-5A49-4D84-9530-6C984BB477E9}" type="datetimeFigureOut">
              <a:rPr lang="en-GB" smtClean="0"/>
              <a:t>22/01/2021</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1CF9144-3E10-424D-B110-56159833DCEC}" type="slidenum">
              <a:rPr lang="en-GB" smtClean="0"/>
              <a:t>‹#›</a:t>
            </a:fld>
            <a:endParaRPr lang="en-GB"/>
          </a:p>
        </p:txBody>
      </p:sp>
    </p:spTree>
    <p:extLst>
      <p:ext uri="{BB962C8B-B14F-4D97-AF65-F5344CB8AC3E}">
        <p14:creationId xmlns:p14="http://schemas.microsoft.com/office/powerpoint/2010/main" val="263014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FA26A5-60C6-4F24-8102-EFCC114F96FF}"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152931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A26A5-60C6-4F24-8102-EFCC114F96FF}"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3483244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FA26A5-60C6-4F24-8102-EFCC114F96FF}"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1960189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FA26A5-60C6-4F24-8102-EFCC114F96FF}"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3090967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FA26A5-60C6-4F24-8102-EFCC114F96FF}" type="datetimeFigureOut">
              <a:rPr lang="en-GB" smtClean="0"/>
              <a:t>22/01/2021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2430818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EFA26A5-60C6-4F24-8102-EFCC114F96FF}" type="datetimeFigureOut">
              <a:rPr lang="en-GB" smtClean="0"/>
              <a:t>22/01/2021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331731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FA26A5-60C6-4F24-8102-EFCC114F96FF}" type="datetimeFigureOut">
              <a:rPr lang="en-GB" smtClean="0"/>
              <a:t>22/01/2021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3458893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EFA26A5-60C6-4F24-8102-EFCC114F96FF}"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140830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EFA26A5-60C6-4F24-8102-EFCC114F96FF}"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3692266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A26A5-60C6-4F24-8102-EFCC114F96FF}"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1378097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A26A5-60C6-4F24-8102-EFCC114F96FF}"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0D84A9-25D9-4BD2-BCCC-2B9216AAF779}" type="slidenum">
              <a:rPr lang="en-GB" smtClean="0"/>
              <a:t>‹#›</a:t>
            </a:fld>
            <a:endParaRPr lang="en-GB"/>
          </a:p>
        </p:txBody>
      </p:sp>
    </p:spTree>
    <p:extLst>
      <p:ext uri="{BB962C8B-B14F-4D97-AF65-F5344CB8AC3E}">
        <p14:creationId xmlns:p14="http://schemas.microsoft.com/office/powerpoint/2010/main" val="3307325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8EFA26A5-60C6-4F24-8102-EFCC114F96FF}" type="datetimeFigureOut">
              <a:rPr lang="en-GB" smtClean="0"/>
              <a:t>22/01/2021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70D84A9-25D9-4BD2-BCCC-2B9216AAF779}" type="slidenum">
              <a:rPr lang="en-GB" smtClean="0"/>
              <a:t>‹#›</a:t>
            </a:fld>
            <a:endParaRPr lang="en-GB"/>
          </a:p>
        </p:txBody>
      </p:sp>
    </p:spTree>
    <p:extLst>
      <p:ext uri="{BB962C8B-B14F-4D97-AF65-F5344CB8AC3E}">
        <p14:creationId xmlns:p14="http://schemas.microsoft.com/office/powerpoint/2010/main" val="35172984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guides/zwfgmnb/revision/1"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phet.colorado.edu/en/simulation/circuit-construction-kit-dc"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phet.colorado.edu/en/simulation/circuit-construction-kit-dc"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0963F49-6E20-4F44-B65E-2FFEEA421036}"/>
              </a:ext>
            </a:extLst>
          </p:cNvPr>
          <p:cNvSpPr txBox="1"/>
          <p:nvPr/>
        </p:nvSpPr>
        <p:spPr>
          <a:xfrm>
            <a:off x="117888" y="522310"/>
            <a:ext cx="6724650" cy="738664"/>
          </a:xfrm>
          <a:prstGeom prst="rect">
            <a:avLst/>
          </a:prstGeom>
          <a:solidFill>
            <a:srgbClr val="FFFF00"/>
          </a:solidFill>
        </p:spPr>
        <p:txBody>
          <a:bodyPr wrap="square" rtlCol="0">
            <a:spAutoFit/>
          </a:bodyPr>
          <a:lstStyle/>
          <a:p>
            <a:r>
              <a:rPr lang="en-GB" sz="1400" b="1" dirty="0"/>
              <a:t>Use Seneca learning online with the code:  ow0q7tt10a</a:t>
            </a:r>
          </a:p>
          <a:p>
            <a:r>
              <a:rPr lang="en-GB" sz="1400" b="1" dirty="0"/>
              <a:t>Or have a look at BBC bitesize, follow the link below</a:t>
            </a:r>
          </a:p>
          <a:p>
            <a:r>
              <a:rPr lang="en-GB" sz="1400" b="1" dirty="0">
                <a:hlinkClick r:id="rId2"/>
              </a:rPr>
              <a:t>https://www.bbc.co.uk/bitesize/guides/zwfgmnb/revision/1</a:t>
            </a:r>
            <a:r>
              <a:rPr lang="en-GB" sz="1400" b="1" dirty="0"/>
              <a:t> </a:t>
            </a:r>
          </a:p>
        </p:txBody>
      </p:sp>
      <p:sp>
        <p:nvSpPr>
          <p:cNvPr id="9" name="Rectangle 8">
            <a:extLst>
              <a:ext uri="{FF2B5EF4-FFF2-40B4-BE49-F238E27FC236}">
                <a16:creationId xmlns:a16="http://schemas.microsoft.com/office/drawing/2014/main" id="{93232F18-B759-4096-8EA8-844F4FF0AC35}"/>
              </a:ext>
            </a:extLst>
          </p:cNvPr>
          <p:cNvSpPr/>
          <p:nvPr/>
        </p:nvSpPr>
        <p:spPr>
          <a:xfrm>
            <a:off x="1838582" y="-48886"/>
            <a:ext cx="3283271" cy="584775"/>
          </a:xfrm>
          <a:prstGeom prst="rect">
            <a:avLst/>
          </a:prstGeom>
          <a:noFill/>
        </p:spPr>
        <p:txBody>
          <a:bodyPr wrap="none" lIns="91440" tIns="45720" rIns="91440" bIns="45720">
            <a:spAutoFit/>
          </a:bodyPr>
          <a:lstStyle/>
          <a:p>
            <a:pPr algn="ctr"/>
            <a:r>
              <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Science</a:t>
            </a:r>
            <a:r>
              <a:rPr lang="en-US" sz="3200" b="0"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electricity</a:t>
            </a:r>
            <a:endPar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10" name="Picture 9">
            <a:extLst>
              <a:ext uri="{FF2B5EF4-FFF2-40B4-BE49-F238E27FC236}">
                <a16:creationId xmlns:a16="http://schemas.microsoft.com/office/drawing/2014/main" id="{BB39515D-E4C6-44E3-ADB1-E65CAA6658AB}"/>
              </a:ext>
            </a:extLst>
          </p:cNvPr>
          <p:cNvPicPr>
            <a:picLocks noChangeAspect="1"/>
          </p:cNvPicPr>
          <p:nvPr/>
        </p:nvPicPr>
        <p:blipFill>
          <a:blip r:embed="rId3"/>
          <a:stretch>
            <a:fillRect/>
          </a:stretch>
        </p:blipFill>
        <p:spPr>
          <a:xfrm>
            <a:off x="5365404" y="1313189"/>
            <a:ext cx="1477134" cy="1021777"/>
          </a:xfrm>
          <a:prstGeom prst="rect">
            <a:avLst/>
          </a:prstGeom>
        </p:spPr>
      </p:pic>
      <p:sp>
        <p:nvSpPr>
          <p:cNvPr id="12" name="Rectangle 11">
            <a:extLst>
              <a:ext uri="{FF2B5EF4-FFF2-40B4-BE49-F238E27FC236}">
                <a16:creationId xmlns:a16="http://schemas.microsoft.com/office/drawing/2014/main" id="{3752B93F-18E2-49B6-A926-413AFA7C059B}"/>
              </a:ext>
            </a:extLst>
          </p:cNvPr>
          <p:cNvSpPr/>
          <p:nvPr/>
        </p:nvSpPr>
        <p:spPr>
          <a:xfrm>
            <a:off x="0" y="1047435"/>
            <a:ext cx="1877117" cy="923330"/>
          </a:xfrm>
          <a:prstGeom prst="rect">
            <a:avLst/>
          </a:prstGeom>
          <a:noFill/>
        </p:spPr>
        <p:txBody>
          <a:bodyPr wrap="none" lIns="91440" tIns="45720" rIns="91440" bIns="45720">
            <a:spAutoFit/>
          </a:bodyPr>
          <a:lstStyle/>
          <a:p>
            <a:pPr algn="ct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Recap</a:t>
            </a:r>
          </a:p>
        </p:txBody>
      </p:sp>
      <p:sp>
        <p:nvSpPr>
          <p:cNvPr id="4" name="TextBox 3">
            <a:extLst>
              <a:ext uri="{FF2B5EF4-FFF2-40B4-BE49-F238E27FC236}">
                <a16:creationId xmlns:a16="http://schemas.microsoft.com/office/drawing/2014/main" id="{8A84C923-BC42-4AC8-A338-37AFBAB7268E}"/>
              </a:ext>
            </a:extLst>
          </p:cNvPr>
          <p:cNvSpPr txBox="1"/>
          <p:nvPr/>
        </p:nvSpPr>
        <p:spPr>
          <a:xfrm>
            <a:off x="0" y="1772520"/>
            <a:ext cx="5562600" cy="1815882"/>
          </a:xfrm>
          <a:prstGeom prst="rect">
            <a:avLst/>
          </a:prstGeom>
          <a:noFill/>
        </p:spPr>
        <p:txBody>
          <a:bodyPr wrap="square" rtlCol="0">
            <a:spAutoFit/>
          </a:bodyPr>
          <a:lstStyle/>
          <a:p>
            <a:pPr marL="285750" indent="-285750">
              <a:buFont typeface="Arial" panose="020B0604020202020204" pitchFamily="34" charset="0"/>
              <a:buChar char="•"/>
            </a:pPr>
            <a:r>
              <a:rPr lang="en-GB" sz="1600" dirty="0"/>
              <a:t>Explain what is meant by geothermal energy</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What are the energy transfers in  solar panel?</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Name 3 forces</a:t>
            </a:r>
          </a:p>
          <a:p>
            <a:pPr marL="285750" indent="-285750">
              <a:buFont typeface="Arial" panose="020B0604020202020204" pitchFamily="34" charset="0"/>
              <a:buChar char="•"/>
            </a:pPr>
            <a:endParaRPr lang="en-GB" sz="1600" dirty="0"/>
          </a:p>
          <a:p>
            <a:endParaRPr lang="en-GB" sz="1600" dirty="0"/>
          </a:p>
        </p:txBody>
      </p:sp>
      <p:sp>
        <p:nvSpPr>
          <p:cNvPr id="3" name="Rectangle 2">
            <a:extLst>
              <a:ext uri="{FF2B5EF4-FFF2-40B4-BE49-F238E27FC236}">
                <a16:creationId xmlns:a16="http://schemas.microsoft.com/office/drawing/2014/main" id="{B1105021-0DE6-49A5-8CB5-AFA9B49EF0B8}"/>
              </a:ext>
            </a:extLst>
          </p:cNvPr>
          <p:cNvSpPr/>
          <p:nvPr/>
        </p:nvSpPr>
        <p:spPr>
          <a:xfrm>
            <a:off x="82223" y="3470481"/>
            <a:ext cx="6340062" cy="369332"/>
          </a:xfrm>
          <a:prstGeom prst="rect">
            <a:avLst/>
          </a:prstGeom>
          <a:solidFill>
            <a:schemeClr val="accent6">
              <a:lumMod val="60000"/>
              <a:lumOff val="40000"/>
            </a:schemeClr>
          </a:solidFill>
        </p:spPr>
        <p:txBody>
          <a:bodyPr wrap="square">
            <a:spAutoFit/>
          </a:bodyPr>
          <a:lstStyle/>
          <a:p>
            <a:pPr lvl="0" defTabSz="914400" eaLnBrk="0" fontAlgn="base" hangingPunct="0">
              <a:spcBef>
                <a:spcPct val="0"/>
              </a:spcBef>
              <a:spcAft>
                <a:spcPct val="0"/>
              </a:spcAft>
            </a:pPr>
            <a:r>
              <a:rPr lang="en-GB" altLang="en-US" dirty="0">
                <a:solidFill>
                  <a:srgbClr val="000000"/>
                </a:solidFill>
                <a:latin typeface="Calibri" panose="020F0502020204030204" pitchFamily="34" charset="0"/>
              </a:rPr>
              <a:t>Compare a wind turbine to a coal power station</a:t>
            </a:r>
          </a:p>
        </p:txBody>
      </p:sp>
      <p:graphicFrame>
        <p:nvGraphicFramePr>
          <p:cNvPr id="11" name="Table 10">
            <a:extLst>
              <a:ext uri="{FF2B5EF4-FFF2-40B4-BE49-F238E27FC236}">
                <a16:creationId xmlns:a16="http://schemas.microsoft.com/office/drawing/2014/main" id="{A86527A8-2D28-4D9F-85A2-19396E311F96}"/>
              </a:ext>
            </a:extLst>
          </p:cNvPr>
          <p:cNvGraphicFramePr>
            <a:graphicFrameLocks noGrp="1"/>
          </p:cNvGraphicFramePr>
          <p:nvPr>
            <p:extLst>
              <p:ext uri="{D42A27DB-BD31-4B8C-83A1-F6EECF244321}">
                <p14:modId xmlns:p14="http://schemas.microsoft.com/office/powerpoint/2010/main" val="1668458415"/>
              </p:ext>
            </p:extLst>
          </p:nvPr>
        </p:nvGraphicFramePr>
        <p:xfrm>
          <a:off x="235597" y="5854897"/>
          <a:ext cx="6386805" cy="3114246"/>
        </p:xfrm>
        <a:graphic>
          <a:graphicData uri="http://schemas.openxmlformats.org/drawingml/2006/table">
            <a:tbl>
              <a:tblPr firstRow="1" bandRow="1">
                <a:tableStyleId>{72833802-FEF1-4C79-8D5D-14CF1EAF98D9}</a:tableStyleId>
              </a:tblPr>
              <a:tblGrid>
                <a:gridCol w="2128935">
                  <a:extLst>
                    <a:ext uri="{9D8B030D-6E8A-4147-A177-3AD203B41FA5}">
                      <a16:colId xmlns:a16="http://schemas.microsoft.com/office/drawing/2014/main" val="20000"/>
                    </a:ext>
                  </a:extLst>
                </a:gridCol>
                <a:gridCol w="2128935">
                  <a:extLst>
                    <a:ext uri="{9D8B030D-6E8A-4147-A177-3AD203B41FA5}">
                      <a16:colId xmlns:a16="http://schemas.microsoft.com/office/drawing/2014/main" val="20001"/>
                    </a:ext>
                  </a:extLst>
                </a:gridCol>
                <a:gridCol w="2128935">
                  <a:extLst>
                    <a:ext uri="{9D8B030D-6E8A-4147-A177-3AD203B41FA5}">
                      <a16:colId xmlns:a16="http://schemas.microsoft.com/office/drawing/2014/main" val="20002"/>
                    </a:ext>
                  </a:extLst>
                </a:gridCol>
              </a:tblGrid>
              <a:tr h="668226">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993606">
                <a:tc>
                  <a:txBody>
                    <a:bodyPr/>
                    <a:lstStyle/>
                    <a:p>
                      <a:r>
                        <a:rPr lang="en-GB" sz="2000" dirty="0"/>
                        <a:t>Coal power 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050056">
                <a:tc>
                  <a:txBody>
                    <a:bodyPr/>
                    <a:lstStyle/>
                    <a:p>
                      <a:r>
                        <a:rPr lang="en-GB" sz="2000" dirty="0"/>
                        <a:t>Wind turbine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13" name="Rectangle 12">
            <a:extLst>
              <a:ext uri="{FF2B5EF4-FFF2-40B4-BE49-F238E27FC236}">
                <a16:creationId xmlns:a16="http://schemas.microsoft.com/office/drawing/2014/main" id="{6B75ECC7-BA08-4C77-9A8E-9A5826BDF9DD}"/>
              </a:ext>
            </a:extLst>
          </p:cNvPr>
          <p:cNvSpPr/>
          <p:nvPr/>
        </p:nvSpPr>
        <p:spPr>
          <a:xfrm>
            <a:off x="82221" y="3929854"/>
            <a:ext cx="6531429" cy="86869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lnSpc>
                <a:spcPct val="150000"/>
              </a:lnSpc>
            </a:pPr>
            <a:r>
              <a:rPr lang="en-GB" dirty="0"/>
              <a:t>The energy transfers in a coal power station are:</a:t>
            </a:r>
          </a:p>
          <a:p>
            <a:pPr>
              <a:lnSpc>
                <a:spcPct val="150000"/>
              </a:lnSpc>
            </a:pPr>
            <a:r>
              <a:rPr lang="en-GB" dirty="0"/>
              <a:t>Chemical                       _________ + _________ + __________             </a:t>
            </a:r>
          </a:p>
          <a:p>
            <a:pPr algn="ctr"/>
            <a:endParaRPr lang="en-GB" dirty="0"/>
          </a:p>
        </p:txBody>
      </p:sp>
      <p:sp>
        <p:nvSpPr>
          <p:cNvPr id="14" name="Rectangle 13">
            <a:extLst>
              <a:ext uri="{FF2B5EF4-FFF2-40B4-BE49-F238E27FC236}">
                <a16:creationId xmlns:a16="http://schemas.microsoft.com/office/drawing/2014/main" id="{A2A83A2C-B563-4D2C-9219-4941CD4EC6A1}"/>
              </a:ext>
            </a:extLst>
          </p:cNvPr>
          <p:cNvSpPr/>
          <p:nvPr/>
        </p:nvSpPr>
        <p:spPr>
          <a:xfrm>
            <a:off x="82223" y="4910247"/>
            <a:ext cx="6531429" cy="858564"/>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dirty="0"/>
              <a:t>The energy transfers in wind turbine are:</a:t>
            </a:r>
          </a:p>
          <a:p>
            <a:pPr algn="ctr"/>
            <a:endParaRPr lang="en-GB" dirty="0"/>
          </a:p>
          <a:p>
            <a:pPr algn="ctr"/>
            <a:endParaRPr lang="en-GB" dirty="0"/>
          </a:p>
        </p:txBody>
      </p:sp>
      <p:sp>
        <p:nvSpPr>
          <p:cNvPr id="5" name="TextBox 4">
            <a:extLst>
              <a:ext uri="{FF2B5EF4-FFF2-40B4-BE49-F238E27FC236}">
                <a16:creationId xmlns:a16="http://schemas.microsoft.com/office/drawing/2014/main" id="{F346E9C2-19C1-4007-ADFE-29C75C69E8D6}"/>
              </a:ext>
            </a:extLst>
          </p:cNvPr>
          <p:cNvSpPr txBox="1"/>
          <p:nvPr/>
        </p:nvSpPr>
        <p:spPr>
          <a:xfrm>
            <a:off x="235597" y="9174997"/>
            <a:ext cx="6378053" cy="646331"/>
          </a:xfrm>
          <a:prstGeom prst="rect">
            <a:avLst/>
          </a:prstGeom>
          <a:noFill/>
          <a:ln>
            <a:solidFill>
              <a:srgbClr val="92D050"/>
            </a:solidFill>
          </a:ln>
        </p:spPr>
        <p:txBody>
          <a:bodyPr wrap="square" rtlCol="0">
            <a:spAutoFit/>
          </a:bodyPr>
          <a:lstStyle/>
          <a:p>
            <a:r>
              <a:rPr lang="en-GB" dirty="0"/>
              <a:t>Which of there is a renewable energy resource?</a:t>
            </a:r>
          </a:p>
          <a:p>
            <a:r>
              <a:rPr lang="en-GB" dirty="0"/>
              <a:t>Why?</a:t>
            </a:r>
          </a:p>
        </p:txBody>
      </p:sp>
    </p:spTree>
    <p:extLst>
      <p:ext uri="{BB962C8B-B14F-4D97-AF65-F5344CB8AC3E}">
        <p14:creationId xmlns:p14="http://schemas.microsoft.com/office/powerpoint/2010/main" val="3132321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CFAA3D2-BFB2-4FEB-92E3-B7C2D44E20E6}"/>
              </a:ext>
            </a:extLst>
          </p:cNvPr>
          <p:cNvSpPr txBox="1">
            <a:spLocks/>
          </p:cNvSpPr>
          <p:nvPr/>
        </p:nvSpPr>
        <p:spPr>
          <a:xfrm>
            <a:off x="228600" y="-230718"/>
            <a:ext cx="78867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dirty="0"/>
              <a:t>What is electricity?</a:t>
            </a:r>
          </a:p>
        </p:txBody>
      </p:sp>
      <p:sp>
        <p:nvSpPr>
          <p:cNvPr id="5" name="Content Placeholder 2">
            <a:extLst>
              <a:ext uri="{FF2B5EF4-FFF2-40B4-BE49-F238E27FC236}">
                <a16:creationId xmlns:a16="http://schemas.microsoft.com/office/drawing/2014/main" id="{D3EF2C14-C1AC-45DA-B0E6-4DB3D41A6206}"/>
              </a:ext>
            </a:extLst>
          </p:cNvPr>
          <p:cNvSpPr txBox="1">
            <a:spLocks/>
          </p:cNvSpPr>
          <p:nvPr/>
        </p:nvSpPr>
        <p:spPr>
          <a:xfrm>
            <a:off x="228600" y="752563"/>
            <a:ext cx="4252912" cy="4351338"/>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t>Electricity is the flow of electrons</a:t>
            </a:r>
          </a:p>
          <a:p>
            <a:r>
              <a:rPr lang="en-GB" dirty="0"/>
              <a:t>It flows through conductors such as copper</a:t>
            </a:r>
          </a:p>
        </p:txBody>
      </p:sp>
      <p:pic>
        <p:nvPicPr>
          <p:cNvPr id="6" name="Picture 5">
            <a:extLst>
              <a:ext uri="{FF2B5EF4-FFF2-40B4-BE49-F238E27FC236}">
                <a16:creationId xmlns:a16="http://schemas.microsoft.com/office/drawing/2014/main" id="{A5DE8D66-B186-4DF5-A5A6-C6259F1F1558}"/>
              </a:ext>
            </a:extLst>
          </p:cNvPr>
          <p:cNvPicPr>
            <a:picLocks noChangeAspect="1"/>
          </p:cNvPicPr>
          <p:nvPr/>
        </p:nvPicPr>
        <p:blipFill>
          <a:blip r:embed="rId2"/>
          <a:stretch>
            <a:fillRect/>
          </a:stretch>
        </p:blipFill>
        <p:spPr>
          <a:xfrm>
            <a:off x="4500562" y="65789"/>
            <a:ext cx="2128838" cy="2058112"/>
          </a:xfrm>
          <a:prstGeom prst="rect">
            <a:avLst/>
          </a:prstGeom>
        </p:spPr>
      </p:pic>
      <p:pic>
        <p:nvPicPr>
          <p:cNvPr id="10" name="Picture 9">
            <a:extLst>
              <a:ext uri="{FF2B5EF4-FFF2-40B4-BE49-F238E27FC236}">
                <a16:creationId xmlns:a16="http://schemas.microsoft.com/office/drawing/2014/main" id="{37ED2AE6-B376-4945-AA13-91C5ED7C874B}"/>
              </a:ext>
            </a:extLst>
          </p:cNvPr>
          <p:cNvPicPr>
            <a:picLocks noChangeAspect="1"/>
          </p:cNvPicPr>
          <p:nvPr/>
        </p:nvPicPr>
        <p:blipFill>
          <a:blip r:embed="rId3"/>
          <a:stretch>
            <a:fillRect/>
          </a:stretch>
        </p:blipFill>
        <p:spPr>
          <a:xfrm>
            <a:off x="560272" y="2896108"/>
            <a:ext cx="5737457" cy="5366500"/>
          </a:xfrm>
          <a:prstGeom prst="rect">
            <a:avLst/>
          </a:prstGeom>
        </p:spPr>
      </p:pic>
      <p:sp>
        <p:nvSpPr>
          <p:cNvPr id="11" name="TextBox 10">
            <a:extLst>
              <a:ext uri="{FF2B5EF4-FFF2-40B4-BE49-F238E27FC236}">
                <a16:creationId xmlns:a16="http://schemas.microsoft.com/office/drawing/2014/main" id="{DB829927-69D8-4E6B-8F86-5D9EE4FDBC22}"/>
              </a:ext>
            </a:extLst>
          </p:cNvPr>
          <p:cNvSpPr txBox="1"/>
          <p:nvPr/>
        </p:nvSpPr>
        <p:spPr>
          <a:xfrm>
            <a:off x="228600" y="2420408"/>
            <a:ext cx="6069128" cy="646331"/>
          </a:xfrm>
          <a:prstGeom prst="rect">
            <a:avLst/>
          </a:prstGeom>
          <a:noFill/>
        </p:spPr>
        <p:txBody>
          <a:bodyPr wrap="square" rtlCol="0">
            <a:spAutoFit/>
          </a:bodyPr>
          <a:lstStyle/>
          <a:p>
            <a:r>
              <a:rPr lang="en-GB" dirty="0"/>
              <a:t>When drawing electrical circuits we use these symbols to represent parts of a circuit</a:t>
            </a:r>
          </a:p>
        </p:txBody>
      </p:sp>
      <p:sp>
        <p:nvSpPr>
          <p:cNvPr id="12" name="TextBox 11">
            <a:extLst>
              <a:ext uri="{FF2B5EF4-FFF2-40B4-BE49-F238E27FC236}">
                <a16:creationId xmlns:a16="http://schemas.microsoft.com/office/drawing/2014/main" id="{18418973-EBDA-4A57-83FC-BFB0406221FF}"/>
              </a:ext>
            </a:extLst>
          </p:cNvPr>
          <p:cNvSpPr txBox="1"/>
          <p:nvPr/>
        </p:nvSpPr>
        <p:spPr>
          <a:xfrm>
            <a:off x="114300" y="8434650"/>
            <a:ext cx="6629400" cy="1200329"/>
          </a:xfrm>
          <a:prstGeom prst="rect">
            <a:avLst/>
          </a:prstGeom>
          <a:solidFill>
            <a:schemeClr val="accent4">
              <a:lumMod val="40000"/>
              <a:lumOff val="60000"/>
            </a:schemeClr>
          </a:solidFill>
        </p:spPr>
        <p:txBody>
          <a:bodyPr wrap="square" rtlCol="0">
            <a:spAutoFit/>
          </a:bodyPr>
          <a:lstStyle/>
          <a:p>
            <a:r>
              <a:rPr lang="en-GB" dirty="0"/>
              <a:t>An ammeter measures the current (I) in a circuit this is measured in amps.</a:t>
            </a:r>
          </a:p>
          <a:p>
            <a:r>
              <a:rPr lang="en-GB" dirty="0"/>
              <a:t>A voltmeter measures </a:t>
            </a:r>
            <a:r>
              <a:rPr lang="en-GB" b="1" dirty="0"/>
              <a:t>the potential difference</a:t>
            </a:r>
            <a:r>
              <a:rPr lang="en-GB" dirty="0"/>
              <a:t>/voltage (V) in a circuit in volts</a:t>
            </a:r>
          </a:p>
        </p:txBody>
      </p:sp>
    </p:spTree>
    <p:extLst>
      <p:ext uri="{BB962C8B-B14F-4D97-AF65-F5344CB8AC3E}">
        <p14:creationId xmlns:p14="http://schemas.microsoft.com/office/powerpoint/2010/main" val="1947265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7E724-BDDC-4D4E-9CFE-E3208D3DE562}"/>
              </a:ext>
            </a:extLst>
          </p:cNvPr>
          <p:cNvSpPr>
            <a:spLocks noGrp="1"/>
          </p:cNvSpPr>
          <p:nvPr>
            <p:ph type="title"/>
          </p:nvPr>
        </p:nvSpPr>
        <p:spPr>
          <a:xfrm>
            <a:off x="0" y="39599"/>
            <a:ext cx="6858000" cy="897026"/>
          </a:xfrm>
          <a:solidFill>
            <a:srgbClr val="FFFF00"/>
          </a:solidFill>
        </p:spPr>
        <p:txBody>
          <a:bodyPr>
            <a:normAutofit fontScale="90000"/>
          </a:bodyPr>
          <a:lstStyle/>
          <a:p>
            <a:r>
              <a:rPr lang="en-GB" dirty="0">
                <a:highlight>
                  <a:srgbClr val="FFFF00"/>
                </a:highlight>
              </a:rPr>
              <a:t>Match the symbol to it’s name and what it does. The first one has been done for you</a:t>
            </a:r>
          </a:p>
        </p:txBody>
      </p:sp>
      <p:graphicFrame>
        <p:nvGraphicFramePr>
          <p:cNvPr id="11" name="Content Placeholder 10">
            <a:extLst>
              <a:ext uri="{FF2B5EF4-FFF2-40B4-BE49-F238E27FC236}">
                <a16:creationId xmlns:a16="http://schemas.microsoft.com/office/drawing/2014/main" id="{4D1D2011-38D4-4FCA-BE92-B49CD72E9248}"/>
              </a:ext>
            </a:extLst>
          </p:cNvPr>
          <p:cNvGraphicFramePr>
            <a:graphicFrameLocks noGrp="1"/>
          </p:cNvGraphicFramePr>
          <p:nvPr>
            <p:ph idx="1"/>
            <p:extLst>
              <p:ext uri="{D42A27DB-BD31-4B8C-83A1-F6EECF244321}">
                <p14:modId xmlns:p14="http://schemas.microsoft.com/office/powerpoint/2010/main" val="2977493564"/>
              </p:ext>
            </p:extLst>
          </p:nvPr>
        </p:nvGraphicFramePr>
        <p:xfrm>
          <a:off x="2005013" y="996950"/>
          <a:ext cx="4603750" cy="7232754"/>
        </p:xfrm>
        <a:graphic>
          <a:graphicData uri="http://schemas.openxmlformats.org/drawingml/2006/table">
            <a:tbl>
              <a:tblPr firstRow="1" firstCol="1" lastRow="1" lastCol="1" bandRow="1" bandCol="1">
                <a:tableStyleId>{5C22544A-7EE6-4342-B048-85BDC9FD1C3A}</a:tableStyleId>
              </a:tblPr>
              <a:tblGrid>
                <a:gridCol w="1858834">
                  <a:extLst>
                    <a:ext uri="{9D8B030D-6E8A-4147-A177-3AD203B41FA5}">
                      <a16:colId xmlns:a16="http://schemas.microsoft.com/office/drawing/2014/main" val="1677884096"/>
                    </a:ext>
                  </a:extLst>
                </a:gridCol>
                <a:gridCol w="727568">
                  <a:extLst>
                    <a:ext uri="{9D8B030D-6E8A-4147-A177-3AD203B41FA5}">
                      <a16:colId xmlns:a16="http://schemas.microsoft.com/office/drawing/2014/main" val="4163521644"/>
                    </a:ext>
                  </a:extLst>
                </a:gridCol>
                <a:gridCol w="2017348">
                  <a:extLst>
                    <a:ext uri="{9D8B030D-6E8A-4147-A177-3AD203B41FA5}">
                      <a16:colId xmlns:a16="http://schemas.microsoft.com/office/drawing/2014/main" val="610479712"/>
                    </a:ext>
                  </a:extLst>
                </a:gridCol>
              </a:tblGrid>
              <a:tr h="1166289">
                <a:tc>
                  <a:txBody>
                    <a:bodyPr/>
                    <a:lstStyle/>
                    <a:p>
                      <a:pPr algn="ctr">
                        <a:spcAft>
                          <a:spcPts val="0"/>
                        </a:spcAft>
                      </a:pPr>
                      <a:r>
                        <a:rPr lang="en-GB" sz="1500" dirty="0">
                          <a:solidFill>
                            <a:sysClr val="windowText" lastClr="000000"/>
                          </a:solidFill>
                          <a:effectLst/>
                        </a:rPr>
                        <a:t>Variable resistor</a:t>
                      </a:r>
                      <a:endParaRPr lang="en-GB" sz="1000" dirty="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 </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Glows when a circuit is complete</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80089959"/>
                  </a:ext>
                </a:extLst>
              </a:tr>
              <a:tr h="1164082">
                <a:tc>
                  <a:txBody>
                    <a:bodyPr/>
                    <a:lstStyle/>
                    <a:p>
                      <a:pPr algn="ctr">
                        <a:spcAft>
                          <a:spcPts val="0"/>
                        </a:spcAft>
                      </a:pPr>
                      <a:r>
                        <a:rPr lang="en-GB" sz="1500">
                          <a:solidFill>
                            <a:sysClr val="windowText" lastClr="000000"/>
                          </a:solidFill>
                          <a:effectLst/>
                        </a:rPr>
                        <a:t>Resistor </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 </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Measures the voltage produced by a power supply</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53947170"/>
                  </a:ext>
                </a:extLst>
              </a:tr>
              <a:tr h="1112221">
                <a:tc>
                  <a:txBody>
                    <a:bodyPr/>
                    <a:lstStyle/>
                    <a:p>
                      <a:pPr algn="ctr">
                        <a:spcAft>
                          <a:spcPts val="0"/>
                        </a:spcAft>
                      </a:pPr>
                      <a:r>
                        <a:rPr lang="en-GB" sz="1500">
                          <a:solidFill>
                            <a:sysClr val="windowText" lastClr="000000"/>
                          </a:solidFill>
                          <a:effectLst/>
                        </a:rPr>
                        <a:t>Cell</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 </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Measures the flow of electrons in a circuit, which is known as current</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61759731"/>
                  </a:ext>
                </a:extLst>
              </a:tr>
              <a:tr h="1155254">
                <a:tc>
                  <a:txBody>
                    <a:bodyPr/>
                    <a:lstStyle/>
                    <a:p>
                      <a:pPr algn="ctr">
                        <a:spcAft>
                          <a:spcPts val="0"/>
                        </a:spcAft>
                      </a:pPr>
                      <a:r>
                        <a:rPr lang="en-GB" sz="1500">
                          <a:solidFill>
                            <a:sysClr val="windowText" lastClr="000000"/>
                          </a:solidFill>
                          <a:effectLst/>
                        </a:rPr>
                        <a:t>Voltmeter</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 </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It slows down the flow of electrons in a circuit.</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33479996"/>
                  </a:ext>
                </a:extLst>
              </a:tr>
              <a:tr h="1468619">
                <a:tc>
                  <a:txBody>
                    <a:bodyPr/>
                    <a:lstStyle/>
                    <a:p>
                      <a:pPr algn="ctr">
                        <a:spcAft>
                          <a:spcPts val="0"/>
                        </a:spcAft>
                      </a:pPr>
                      <a:r>
                        <a:rPr lang="en-GB" sz="1500">
                          <a:solidFill>
                            <a:sysClr val="windowText" lastClr="000000"/>
                          </a:solidFill>
                          <a:effectLst/>
                        </a:rPr>
                        <a:t>Bulb</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 </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It slows down the flow of electrons in a circuit. The resistance can be changed</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72764625"/>
                  </a:ext>
                </a:extLst>
              </a:tr>
              <a:tr h="1166289">
                <a:tc>
                  <a:txBody>
                    <a:bodyPr/>
                    <a:lstStyle/>
                    <a:p>
                      <a:pPr algn="ctr">
                        <a:spcAft>
                          <a:spcPts val="0"/>
                        </a:spcAft>
                      </a:pPr>
                      <a:r>
                        <a:rPr lang="en-GB" sz="1500">
                          <a:solidFill>
                            <a:sysClr val="windowText" lastClr="000000"/>
                          </a:solidFill>
                          <a:effectLst/>
                        </a:rPr>
                        <a:t>Ammeter</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a:solidFill>
                            <a:sysClr val="windowText" lastClr="000000"/>
                          </a:solidFill>
                          <a:effectLst/>
                        </a:rPr>
                        <a:t> </a:t>
                      </a:r>
                      <a:endParaRPr lang="en-GB" sz="100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Aft>
                          <a:spcPts val="0"/>
                        </a:spcAft>
                      </a:pPr>
                      <a:r>
                        <a:rPr lang="en-GB" sz="1100" dirty="0">
                          <a:solidFill>
                            <a:sysClr val="windowText" lastClr="000000"/>
                          </a:solidFill>
                          <a:effectLst/>
                        </a:rPr>
                        <a:t>Transforms chemical energy into electrical energy</a:t>
                      </a:r>
                      <a:endParaRPr lang="en-GB" sz="1000" dirty="0">
                        <a:solidFill>
                          <a:sysClr val="windowText" lastClr="000000"/>
                        </a:solidFill>
                        <a:effectLst/>
                        <a:latin typeface="Times New Roman" panose="02020603050405020304" pitchFamily="18" charset="0"/>
                        <a:ea typeface="Times New Roman" panose="02020603050405020304" pitchFamily="18" charset="0"/>
                      </a:endParaRPr>
                    </a:p>
                  </a:txBody>
                  <a:tcPr marL="55348" marR="5534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4608786"/>
                  </a:ext>
                </a:extLst>
              </a:tr>
            </a:tbl>
          </a:graphicData>
        </a:graphic>
      </p:graphicFrame>
      <p:pic>
        <p:nvPicPr>
          <p:cNvPr id="5" name="Picture 4">
            <a:extLst>
              <a:ext uri="{FF2B5EF4-FFF2-40B4-BE49-F238E27FC236}">
                <a16:creationId xmlns:a16="http://schemas.microsoft.com/office/drawing/2014/main" id="{4B1E1878-C407-4614-9B90-A515EF6D51B3}"/>
              </a:ext>
            </a:extLst>
          </p:cNvPr>
          <p:cNvPicPr>
            <a:picLocks noChangeAspect="1"/>
          </p:cNvPicPr>
          <p:nvPr/>
        </p:nvPicPr>
        <p:blipFill rotWithShape="1">
          <a:blip r:embed="rId2"/>
          <a:srcRect r="63322"/>
          <a:stretch/>
        </p:blipFill>
        <p:spPr>
          <a:xfrm>
            <a:off x="198437" y="635000"/>
            <a:ext cx="1692275" cy="7919012"/>
          </a:xfrm>
          <a:prstGeom prst="rect">
            <a:avLst/>
          </a:prstGeom>
        </p:spPr>
      </p:pic>
      <p:cxnSp>
        <p:nvCxnSpPr>
          <p:cNvPr id="13" name="Straight Connector 12">
            <a:extLst>
              <a:ext uri="{FF2B5EF4-FFF2-40B4-BE49-F238E27FC236}">
                <a16:creationId xmlns:a16="http://schemas.microsoft.com/office/drawing/2014/main" id="{D019607D-E603-4C4A-8E2C-4601CBB64324}"/>
              </a:ext>
            </a:extLst>
          </p:cNvPr>
          <p:cNvCxnSpPr/>
          <p:nvPr/>
        </p:nvCxnSpPr>
        <p:spPr>
          <a:xfrm>
            <a:off x="1727200" y="1689315"/>
            <a:ext cx="737031" cy="4633993"/>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5ED8827-F620-473E-98EE-149832270612}"/>
              </a:ext>
            </a:extLst>
          </p:cNvPr>
          <p:cNvCxnSpPr>
            <a:cxnSpLocks/>
          </p:cNvCxnSpPr>
          <p:nvPr/>
        </p:nvCxnSpPr>
        <p:spPr>
          <a:xfrm flipH="1">
            <a:off x="3362058" y="1689315"/>
            <a:ext cx="1147949" cy="4620974"/>
          </a:xfrm>
          <a:prstGeom prst="line">
            <a:avLst/>
          </a:prstGeom>
        </p:spPr>
        <p:style>
          <a:lnRef idx="1">
            <a:schemeClr val="accent1"/>
          </a:lnRef>
          <a:fillRef idx="0">
            <a:schemeClr val="accent1"/>
          </a:fillRef>
          <a:effectRef idx="0">
            <a:schemeClr val="accent1"/>
          </a:effectRef>
          <a:fontRef idx="minor">
            <a:schemeClr val="tx1"/>
          </a:fontRef>
        </p:style>
      </p:cxnSp>
      <p:pic>
        <p:nvPicPr>
          <p:cNvPr id="2054" name="Picture 6">
            <a:extLst>
              <a:ext uri="{FF2B5EF4-FFF2-40B4-BE49-F238E27FC236}">
                <a16:creationId xmlns:a16="http://schemas.microsoft.com/office/drawing/2014/main" id="{2A9C53C1-C9A3-4898-88CA-93986B9315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65150"/>
            <a:ext cx="1692275" cy="86360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a:extLst>
              <a:ext uri="{FF2B5EF4-FFF2-40B4-BE49-F238E27FC236}">
                <a16:creationId xmlns:a16="http://schemas.microsoft.com/office/drawing/2014/main" id="{C31FC802-CD43-4820-9075-DB2DB62C61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20700"/>
            <a:ext cx="1727200" cy="8985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829DD332-3147-4081-9957-7324808A93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77838"/>
            <a:ext cx="1727200" cy="82867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E62C1B6C-896A-42BC-BB62-A0FDA8EB45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661988"/>
            <a:ext cx="1797050" cy="65563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a:extLst>
              <a:ext uri="{FF2B5EF4-FFF2-40B4-BE49-F238E27FC236}">
                <a16:creationId xmlns:a16="http://schemas.microsoft.com/office/drawing/2014/main" id="{7B0E5460-8819-4C22-AED2-7943D27D46B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565150"/>
            <a:ext cx="1762125" cy="793750"/>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1">
            <a:extLst>
              <a:ext uri="{FF2B5EF4-FFF2-40B4-BE49-F238E27FC236}">
                <a16:creationId xmlns:a16="http://schemas.microsoft.com/office/drawing/2014/main" id="{911CB1A5-9E8F-4A67-843A-681B6ACD92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8600" y="635000"/>
            <a:ext cx="1312863" cy="622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696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F2E7B-0CFC-445D-8A34-89070AA2748F}"/>
              </a:ext>
            </a:extLst>
          </p:cNvPr>
          <p:cNvSpPr>
            <a:spLocks noGrp="1"/>
          </p:cNvSpPr>
          <p:nvPr>
            <p:ph type="title"/>
          </p:nvPr>
        </p:nvSpPr>
        <p:spPr>
          <a:xfrm>
            <a:off x="253784" y="-104420"/>
            <a:ext cx="5915025" cy="820948"/>
          </a:xfrm>
        </p:spPr>
        <p:txBody>
          <a:bodyPr/>
          <a:lstStyle/>
          <a:p>
            <a:r>
              <a:rPr lang="en-GB" dirty="0"/>
              <a:t>Conductor or insulator?</a:t>
            </a:r>
          </a:p>
        </p:txBody>
      </p:sp>
      <p:sp>
        <p:nvSpPr>
          <p:cNvPr id="4" name="Rectangle 3">
            <a:extLst>
              <a:ext uri="{FF2B5EF4-FFF2-40B4-BE49-F238E27FC236}">
                <a16:creationId xmlns:a16="http://schemas.microsoft.com/office/drawing/2014/main" id="{C7901263-8C9D-42DA-A060-F90611B8B7A1}"/>
              </a:ext>
            </a:extLst>
          </p:cNvPr>
          <p:cNvSpPr/>
          <p:nvPr/>
        </p:nvSpPr>
        <p:spPr>
          <a:xfrm>
            <a:off x="195666" y="593403"/>
            <a:ext cx="4301990" cy="4524315"/>
          </a:xfrm>
          <a:prstGeom prst="rect">
            <a:avLst/>
          </a:prstGeom>
        </p:spPr>
        <p:txBody>
          <a:bodyPr wrap="square">
            <a:spAutoFit/>
          </a:bodyPr>
          <a:lstStyle/>
          <a:p>
            <a:r>
              <a:rPr lang="en-GB" dirty="0"/>
              <a:t>Type in this link and then download the simulator. </a:t>
            </a:r>
            <a:endParaRPr lang="en-GB" dirty="0">
              <a:hlinkClick r:id="rId2"/>
            </a:endParaRPr>
          </a:p>
          <a:p>
            <a:r>
              <a:rPr lang="en-GB" dirty="0">
                <a:hlinkClick r:id="rId2"/>
              </a:rPr>
              <a:t>https://phet.colorado.edu/en/simulation/circuit-construction-kit-dc</a:t>
            </a:r>
            <a:endParaRPr lang="en-GB" dirty="0"/>
          </a:p>
          <a:p>
            <a:endParaRPr lang="en-GB" dirty="0"/>
          </a:p>
          <a:p>
            <a:r>
              <a:rPr lang="en-GB" dirty="0"/>
              <a:t>Once downloaded open it and click on intro</a:t>
            </a:r>
          </a:p>
          <a:p>
            <a:endParaRPr lang="en-GB" dirty="0"/>
          </a:p>
          <a:p>
            <a:r>
              <a:rPr lang="en-GB" b="1" dirty="0"/>
              <a:t>Create a circuit that looks like this</a:t>
            </a:r>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dirty="0"/>
          </a:p>
        </p:txBody>
      </p:sp>
      <p:pic>
        <p:nvPicPr>
          <p:cNvPr id="5" name="Picture 4">
            <a:extLst>
              <a:ext uri="{FF2B5EF4-FFF2-40B4-BE49-F238E27FC236}">
                <a16:creationId xmlns:a16="http://schemas.microsoft.com/office/drawing/2014/main" id="{A22B9645-6F8B-40B8-B20B-6E2DE9776B95}"/>
              </a:ext>
            </a:extLst>
          </p:cNvPr>
          <p:cNvPicPr>
            <a:picLocks noChangeAspect="1"/>
          </p:cNvPicPr>
          <p:nvPr/>
        </p:nvPicPr>
        <p:blipFill rotWithShape="1">
          <a:blip r:embed="rId3"/>
          <a:srcRect l="25311" t="26854" r="47147" b="34157"/>
          <a:stretch/>
        </p:blipFill>
        <p:spPr>
          <a:xfrm>
            <a:off x="4825784" y="215926"/>
            <a:ext cx="1888856" cy="1503337"/>
          </a:xfrm>
          <a:prstGeom prst="rect">
            <a:avLst/>
          </a:prstGeom>
        </p:spPr>
      </p:pic>
      <p:sp>
        <p:nvSpPr>
          <p:cNvPr id="6" name="TextBox 5">
            <a:extLst>
              <a:ext uri="{FF2B5EF4-FFF2-40B4-BE49-F238E27FC236}">
                <a16:creationId xmlns:a16="http://schemas.microsoft.com/office/drawing/2014/main" id="{8EB1ACFB-814C-44E5-AEE3-8A841D0A41F7}"/>
              </a:ext>
            </a:extLst>
          </p:cNvPr>
          <p:cNvSpPr txBox="1"/>
          <p:nvPr/>
        </p:nvSpPr>
        <p:spPr>
          <a:xfrm>
            <a:off x="4825784" y="1912310"/>
            <a:ext cx="1177871" cy="646331"/>
          </a:xfrm>
          <a:prstGeom prst="rect">
            <a:avLst/>
          </a:prstGeom>
          <a:solidFill>
            <a:schemeClr val="accent6">
              <a:lumMod val="40000"/>
              <a:lumOff val="60000"/>
            </a:schemeClr>
          </a:solidFill>
        </p:spPr>
        <p:txBody>
          <a:bodyPr wrap="square" rtlCol="0">
            <a:spAutoFit/>
          </a:bodyPr>
          <a:lstStyle/>
          <a:p>
            <a:r>
              <a:rPr lang="en-GB" dirty="0"/>
              <a:t>Click on this</a:t>
            </a:r>
          </a:p>
        </p:txBody>
      </p:sp>
      <p:cxnSp>
        <p:nvCxnSpPr>
          <p:cNvPr id="8" name="Straight Arrow Connector 7">
            <a:extLst>
              <a:ext uri="{FF2B5EF4-FFF2-40B4-BE49-F238E27FC236}">
                <a16:creationId xmlns:a16="http://schemas.microsoft.com/office/drawing/2014/main" id="{77009C0E-8D2F-4E36-A017-F2A848EAABD3}"/>
              </a:ext>
            </a:extLst>
          </p:cNvPr>
          <p:cNvCxnSpPr/>
          <p:nvPr/>
        </p:nvCxnSpPr>
        <p:spPr>
          <a:xfrm flipV="1">
            <a:off x="5104753" y="1633341"/>
            <a:ext cx="0" cy="3874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60AE3E75-F255-40B5-B152-784E2A6AC57F}"/>
              </a:ext>
            </a:extLst>
          </p:cNvPr>
          <p:cNvPicPr>
            <a:picLocks noChangeAspect="1"/>
          </p:cNvPicPr>
          <p:nvPr/>
        </p:nvPicPr>
        <p:blipFill rotWithShape="1">
          <a:blip r:embed="rId4"/>
          <a:srcRect l="15819" t="16158" r="39209" b="37372"/>
          <a:stretch/>
        </p:blipFill>
        <p:spPr>
          <a:xfrm>
            <a:off x="598259" y="3003928"/>
            <a:ext cx="2330922" cy="1354150"/>
          </a:xfrm>
          <a:prstGeom prst="rect">
            <a:avLst/>
          </a:prstGeom>
        </p:spPr>
      </p:pic>
      <p:sp>
        <p:nvSpPr>
          <p:cNvPr id="10" name="Rectangle 9">
            <a:extLst>
              <a:ext uri="{FF2B5EF4-FFF2-40B4-BE49-F238E27FC236}">
                <a16:creationId xmlns:a16="http://schemas.microsoft.com/office/drawing/2014/main" id="{BC014B1D-E6DC-4BAE-938D-4280F73C1EE7}"/>
              </a:ext>
            </a:extLst>
          </p:cNvPr>
          <p:cNvSpPr/>
          <p:nvPr/>
        </p:nvSpPr>
        <p:spPr>
          <a:xfrm>
            <a:off x="0" y="4268285"/>
            <a:ext cx="6858000" cy="1846659"/>
          </a:xfrm>
          <a:prstGeom prst="rect">
            <a:avLst/>
          </a:prstGeom>
        </p:spPr>
        <p:txBody>
          <a:bodyPr wrap="square">
            <a:spAutoFit/>
          </a:bodyPr>
          <a:lstStyle/>
          <a:p>
            <a:r>
              <a:rPr lang="en-GB" sz="1600" dirty="0"/>
              <a:t>If you want to delete something double click on it</a:t>
            </a:r>
          </a:p>
          <a:p>
            <a:endParaRPr lang="en-GB" sz="1600" dirty="0"/>
          </a:p>
          <a:p>
            <a:r>
              <a:rPr lang="en-GB" sz="1600" dirty="0"/>
              <a:t>Add in the following items and see if electricity flows and the light bulb lights up. </a:t>
            </a:r>
          </a:p>
          <a:p>
            <a:endParaRPr lang="en-GB" sz="1600" dirty="0"/>
          </a:p>
          <a:p>
            <a:r>
              <a:rPr lang="en-GB" sz="1600" dirty="0"/>
              <a:t>If it is a conductor it lets electricity travel through it. If something is an insulator it does not let electricity pass. </a:t>
            </a:r>
          </a:p>
          <a:p>
            <a:r>
              <a:rPr lang="en-GB" sz="1600" dirty="0"/>
              <a:t>Fill in the table below. </a:t>
            </a:r>
          </a:p>
        </p:txBody>
      </p:sp>
      <p:graphicFrame>
        <p:nvGraphicFramePr>
          <p:cNvPr id="12" name="Table 11">
            <a:extLst>
              <a:ext uri="{FF2B5EF4-FFF2-40B4-BE49-F238E27FC236}">
                <a16:creationId xmlns:a16="http://schemas.microsoft.com/office/drawing/2014/main" id="{59C59FF1-2665-49B1-9CD2-DD38BDEF6C06}"/>
              </a:ext>
            </a:extLst>
          </p:cNvPr>
          <p:cNvGraphicFramePr>
            <a:graphicFrameLocks noGrp="1"/>
          </p:cNvGraphicFramePr>
          <p:nvPr>
            <p:extLst>
              <p:ext uri="{D42A27DB-BD31-4B8C-83A1-F6EECF244321}">
                <p14:modId xmlns:p14="http://schemas.microsoft.com/office/powerpoint/2010/main" val="352231717"/>
              </p:ext>
            </p:extLst>
          </p:nvPr>
        </p:nvGraphicFramePr>
        <p:xfrm>
          <a:off x="238287" y="6114944"/>
          <a:ext cx="4572000" cy="198628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449121686"/>
                    </a:ext>
                  </a:extLst>
                </a:gridCol>
                <a:gridCol w="1524000">
                  <a:extLst>
                    <a:ext uri="{9D8B030D-6E8A-4147-A177-3AD203B41FA5}">
                      <a16:colId xmlns:a16="http://schemas.microsoft.com/office/drawing/2014/main" val="3609631488"/>
                    </a:ext>
                  </a:extLst>
                </a:gridCol>
                <a:gridCol w="1524000">
                  <a:extLst>
                    <a:ext uri="{9D8B030D-6E8A-4147-A177-3AD203B41FA5}">
                      <a16:colId xmlns:a16="http://schemas.microsoft.com/office/drawing/2014/main" val="3822466150"/>
                    </a:ext>
                  </a:extLst>
                </a:gridCol>
              </a:tblGrid>
              <a:tr h="370840">
                <a:tc>
                  <a:txBody>
                    <a:bodyPr/>
                    <a:lstStyle/>
                    <a:p>
                      <a:r>
                        <a:rPr lang="en-GB" dirty="0">
                          <a:solidFill>
                            <a:sysClr val="windowText" lastClr="000000"/>
                          </a:solidFill>
                        </a:rPr>
                        <a:t>Item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ysClr val="windowText" lastClr="000000"/>
                          </a:solidFill>
                        </a:rPr>
                        <a:t>Light bulb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ysClr val="windowText" lastClr="000000"/>
                          </a:solidFill>
                        </a:rPr>
                        <a:t>Conductor or insulator?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68314415"/>
                  </a:ext>
                </a:extLst>
              </a:tr>
              <a:tr h="370840">
                <a:tc>
                  <a:txBody>
                    <a:bodyPr/>
                    <a:lstStyle/>
                    <a:p>
                      <a:r>
                        <a:rPr lang="en-GB" dirty="0">
                          <a:solidFill>
                            <a:sysClr val="windowText" lastClr="000000"/>
                          </a:solidFill>
                        </a:rPr>
                        <a:t>Rubber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20360023"/>
                  </a:ext>
                </a:extLst>
              </a:tr>
              <a:tr h="370840">
                <a:tc>
                  <a:txBody>
                    <a:bodyPr/>
                    <a:lstStyle/>
                    <a:p>
                      <a:r>
                        <a:rPr lang="en-GB" dirty="0">
                          <a:solidFill>
                            <a:sysClr val="windowText" lastClr="000000"/>
                          </a:solidFill>
                        </a:rPr>
                        <a:t>paperclip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48493131"/>
                  </a:ext>
                </a:extLst>
              </a:tr>
              <a:tr h="370840">
                <a:tc>
                  <a:txBody>
                    <a:bodyPr/>
                    <a:lstStyle/>
                    <a:p>
                      <a:r>
                        <a:rPr lang="en-GB" dirty="0">
                          <a:solidFill>
                            <a:sysClr val="windowText" lastClr="000000"/>
                          </a:solidFill>
                        </a:rPr>
                        <a:t>Coin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18636937"/>
                  </a:ext>
                </a:extLst>
              </a:tr>
              <a:tr h="370840">
                <a:tc>
                  <a:txBody>
                    <a:bodyPr/>
                    <a:lstStyle/>
                    <a:p>
                      <a:r>
                        <a:rPr lang="en-GB" dirty="0">
                          <a:solidFill>
                            <a:sysClr val="windowText" lastClr="000000"/>
                          </a:solidFill>
                        </a:rPr>
                        <a:t>pencil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89894011"/>
                  </a:ext>
                </a:extLst>
              </a:tr>
            </a:tbl>
          </a:graphicData>
        </a:graphic>
      </p:graphicFrame>
      <p:sp>
        <p:nvSpPr>
          <p:cNvPr id="13" name="TextBox 12">
            <a:extLst>
              <a:ext uri="{FF2B5EF4-FFF2-40B4-BE49-F238E27FC236}">
                <a16:creationId xmlns:a16="http://schemas.microsoft.com/office/drawing/2014/main" id="{76CA7EE8-EBB9-4327-874C-7AE5691B1111}"/>
              </a:ext>
            </a:extLst>
          </p:cNvPr>
          <p:cNvSpPr txBox="1"/>
          <p:nvPr/>
        </p:nvSpPr>
        <p:spPr>
          <a:xfrm>
            <a:off x="253784" y="8384583"/>
            <a:ext cx="6116019" cy="1200329"/>
          </a:xfrm>
          <a:prstGeom prst="rect">
            <a:avLst/>
          </a:prstGeom>
          <a:noFill/>
          <a:ln>
            <a:solidFill>
              <a:srgbClr val="92D050"/>
            </a:solidFill>
          </a:ln>
        </p:spPr>
        <p:txBody>
          <a:bodyPr wrap="square" rtlCol="0">
            <a:spAutoFit/>
          </a:bodyPr>
          <a:lstStyle/>
          <a:p>
            <a:r>
              <a:rPr lang="en-GB" dirty="0"/>
              <a:t>Name as many electrical conductors as you can think of:</a:t>
            </a:r>
          </a:p>
          <a:p>
            <a:endParaRPr lang="en-GB" dirty="0"/>
          </a:p>
          <a:p>
            <a:endParaRPr lang="en-GB" dirty="0"/>
          </a:p>
          <a:p>
            <a:endParaRPr lang="en-GB" dirty="0"/>
          </a:p>
        </p:txBody>
      </p:sp>
    </p:spTree>
    <p:extLst>
      <p:ext uri="{BB962C8B-B14F-4D97-AF65-F5344CB8AC3E}">
        <p14:creationId xmlns:p14="http://schemas.microsoft.com/office/powerpoint/2010/main" val="2572164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AE02D-BCBF-4240-9C0F-5A0B694C5F6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405ECAD-6197-409B-B27B-ABB7FE5E4F6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0575F23-5AA6-4269-974B-F7B0873C2CA7}"/>
              </a:ext>
            </a:extLst>
          </p:cNvPr>
          <p:cNvPicPr>
            <a:picLocks noChangeAspect="1"/>
          </p:cNvPicPr>
          <p:nvPr/>
        </p:nvPicPr>
        <p:blipFill>
          <a:blip r:embed="rId2"/>
          <a:stretch>
            <a:fillRect/>
          </a:stretch>
        </p:blipFill>
        <p:spPr>
          <a:xfrm>
            <a:off x="146051" y="4970841"/>
            <a:ext cx="6580213" cy="4935160"/>
          </a:xfrm>
          <a:prstGeom prst="rect">
            <a:avLst/>
          </a:prstGeom>
        </p:spPr>
      </p:pic>
      <p:pic>
        <p:nvPicPr>
          <p:cNvPr id="5" name="Picture 4">
            <a:extLst>
              <a:ext uri="{FF2B5EF4-FFF2-40B4-BE49-F238E27FC236}">
                <a16:creationId xmlns:a16="http://schemas.microsoft.com/office/drawing/2014/main" id="{D413019D-4CFE-4248-A828-A4B1467B9A10}"/>
              </a:ext>
            </a:extLst>
          </p:cNvPr>
          <p:cNvPicPr>
            <a:picLocks noChangeAspect="1"/>
          </p:cNvPicPr>
          <p:nvPr/>
        </p:nvPicPr>
        <p:blipFill>
          <a:blip r:embed="rId3"/>
          <a:stretch>
            <a:fillRect/>
          </a:stretch>
        </p:blipFill>
        <p:spPr>
          <a:xfrm>
            <a:off x="131736" y="84852"/>
            <a:ext cx="6580213" cy="4935159"/>
          </a:xfrm>
          <a:prstGeom prst="rect">
            <a:avLst/>
          </a:prstGeom>
        </p:spPr>
      </p:pic>
    </p:spTree>
    <p:extLst>
      <p:ext uri="{BB962C8B-B14F-4D97-AF65-F5344CB8AC3E}">
        <p14:creationId xmlns:p14="http://schemas.microsoft.com/office/powerpoint/2010/main" val="2621598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3340E1-C143-4172-AE3A-9BE5C81BE2AB}"/>
              </a:ext>
            </a:extLst>
          </p:cNvPr>
          <p:cNvSpPr/>
          <p:nvPr/>
        </p:nvSpPr>
        <p:spPr>
          <a:xfrm>
            <a:off x="471487" y="712071"/>
            <a:ext cx="4629150" cy="923330"/>
          </a:xfrm>
          <a:prstGeom prst="rect">
            <a:avLst/>
          </a:prstGeom>
        </p:spPr>
        <p:txBody>
          <a:bodyPr wrap="square">
            <a:spAutoFit/>
          </a:bodyPr>
          <a:lstStyle/>
          <a:p>
            <a:r>
              <a:rPr lang="en-GB" dirty="0">
                <a:hlinkClick r:id="rId2"/>
              </a:rPr>
              <a:t>https://phet.colorado.edu/en/simulation/circuit-construction-kit-dc</a:t>
            </a:r>
            <a:endParaRPr lang="en-GB" dirty="0"/>
          </a:p>
          <a:p>
            <a:endParaRPr lang="en-GB" dirty="0"/>
          </a:p>
        </p:txBody>
      </p:sp>
      <p:sp>
        <p:nvSpPr>
          <p:cNvPr id="5" name="TextBox 4">
            <a:extLst>
              <a:ext uri="{FF2B5EF4-FFF2-40B4-BE49-F238E27FC236}">
                <a16:creationId xmlns:a16="http://schemas.microsoft.com/office/drawing/2014/main" id="{F75589AC-80E2-4FFC-A7FC-23C0C71ABE90}"/>
              </a:ext>
            </a:extLst>
          </p:cNvPr>
          <p:cNvSpPr txBox="1"/>
          <p:nvPr/>
        </p:nvSpPr>
        <p:spPr>
          <a:xfrm>
            <a:off x="471487" y="342739"/>
            <a:ext cx="6477000" cy="369332"/>
          </a:xfrm>
          <a:prstGeom prst="rect">
            <a:avLst/>
          </a:prstGeom>
          <a:noFill/>
        </p:spPr>
        <p:txBody>
          <a:bodyPr wrap="square" rtlCol="0">
            <a:spAutoFit/>
          </a:bodyPr>
          <a:lstStyle/>
          <a:p>
            <a:r>
              <a:rPr lang="en-GB" dirty="0"/>
              <a:t>Have a go at creating the circuits below using this link:</a:t>
            </a:r>
          </a:p>
        </p:txBody>
      </p:sp>
      <p:sp>
        <p:nvSpPr>
          <p:cNvPr id="7" name="Rectangle 6">
            <a:extLst>
              <a:ext uri="{FF2B5EF4-FFF2-40B4-BE49-F238E27FC236}">
                <a16:creationId xmlns:a16="http://schemas.microsoft.com/office/drawing/2014/main" id="{BED77D2C-2EDA-4600-84E1-5C4755F05231}"/>
              </a:ext>
            </a:extLst>
          </p:cNvPr>
          <p:cNvSpPr/>
          <p:nvPr/>
        </p:nvSpPr>
        <p:spPr>
          <a:xfrm>
            <a:off x="95493" y="1780699"/>
            <a:ext cx="6762507" cy="8279190"/>
          </a:xfrm>
          <a:prstGeom prst="rect">
            <a:avLst/>
          </a:prstGeom>
        </p:spPr>
        <p:txBody>
          <a:bodyPr wrap="square">
            <a:spAutoFit/>
          </a:bodyPr>
          <a:lstStyle/>
          <a:p>
            <a:pPr marL="342900" lvl="0" indent="-342900">
              <a:spcAft>
                <a:spcPts val="0"/>
              </a:spcAft>
              <a:buFont typeface="+mj-lt"/>
              <a:buAutoNum type="alphaUcPeriod"/>
              <a:tabLst>
                <a:tab pos="457200" algn="l"/>
              </a:tabLst>
            </a:pPr>
            <a:r>
              <a:rPr lang="en-US" sz="1400" dirty="0">
                <a:ea typeface="Times New Roman" panose="02020603050405020304" pitchFamily="18" charset="0"/>
              </a:rPr>
              <a:t>Series Circuits</a:t>
            </a:r>
            <a:endParaRPr lang="en-GB" sz="1400" dirty="0">
              <a:ea typeface="Times New Roman" panose="02020603050405020304" pitchFamily="18" charset="0"/>
            </a:endParaRPr>
          </a:p>
          <a:p>
            <a:pPr marL="228600">
              <a:spcAft>
                <a:spcPts val="0"/>
              </a:spcAft>
            </a:pPr>
            <a:r>
              <a:rPr lang="en-US" sz="1400" dirty="0">
                <a:ea typeface="Times New Roman" panose="02020603050405020304" pitchFamily="18" charset="0"/>
              </a:rPr>
              <a:t> </a:t>
            </a:r>
            <a:endParaRPr lang="en-GB" sz="1400" dirty="0">
              <a:ea typeface="Times New Roman" panose="02020603050405020304" pitchFamily="18" charset="0"/>
            </a:endParaRPr>
          </a:p>
          <a:p>
            <a:pPr>
              <a:spcAft>
                <a:spcPts val="0"/>
              </a:spcAft>
            </a:pPr>
            <a:r>
              <a:rPr lang="en-US" sz="1400">
                <a:ea typeface="Times New Roman" panose="02020603050405020304" pitchFamily="18" charset="0"/>
              </a:rPr>
              <a:t>Build a simple series circuit that consists of 6 pieces of wire, 2 light bulb, and 1 battery. </a:t>
            </a:r>
            <a:r>
              <a:rPr lang="en-US" sz="1400" dirty="0">
                <a:ea typeface="Times New Roman" panose="02020603050405020304" pitchFamily="18" charset="0"/>
              </a:rPr>
              <a:t>In order to complete the circuit, the red circles at the end of each must overlap. Please note that the light bulb also has TWO circles. Your circuit is complete and working when the light comes on and the blue dots begin moving.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Draw a picture of your circuit here.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What do you think that the moving blue dots represent?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 </a:t>
            </a:r>
            <a:endParaRPr lang="en-GB" sz="1400">
              <a:ea typeface="Times New Roman" panose="02020603050405020304" pitchFamily="18" charset="0"/>
            </a:endParaRPr>
          </a:p>
          <a:p>
            <a:pPr>
              <a:spcAft>
                <a:spcPts val="0"/>
              </a:spcAft>
            </a:pPr>
            <a:r>
              <a:rPr lang="en-US" sz="1400">
                <a:ea typeface="Times New Roman" panose="02020603050405020304" pitchFamily="18" charset="0"/>
              </a:rPr>
              <a:t>Use the tools at the side to get a voltmeter and a Non-contact ammeter. </a:t>
            </a:r>
            <a:r>
              <a:rPr lang="en-US" sz="1400" dirty="0">
                <a:ea typeface="Times New Roman" panose="02020603050405020304" pitchFamily="18" charset="0"/>
              </a:rPr>
              <a:t>Put the voltmeter near the battery and place the red tab at one end and the black at the other. </a:t>
            </a:r>
            <a:endParaRPr lang="en-GB" sz="1400">
              <a:ea typeface="Times New Roman" panose="02020603050405020304" pitchFamily="18" charset="0"/>
            </a:endParaRPr>
          </a:p>
          <a:p>
            <a:pPr>
              <a:spcAft>
                <a:spcPts val="0"/>
              </a:spcAft>
            </a:pPr>
            <a:r>
              <a:rPr lang="en-US" sz="1400">
                <a:ea typeface="Times New Roman" panose="02020603050405020304" pitchFamily="18" charset="0"/>
              </a:rPr>
              <a:t>What is the voltage? </a:t>
            </a:r>
            <a:r>
              <a:rPr lang="en-US" sz="1400" dirty="0">
                <a:ea typeface="Times New Roman" panose="02020603050405020304" pitchFamily="18" charset="0"/>
              </a:rPr>
              <a:t>__________</a:t>
            </a:r>
            <a:endParaRPr lang="en-GB" sz="1400">
              <a:ea typeface="Times New Roman" panose="02020603050405020304" pitchFamily="18" charset="0"/>
            </a:endParaRPr>
          </a:p>
          <a:p>
            <a:pPr>
              <a:spcAft>
                <a:spcPts val="0"/>
              </a:spcAft>
            </a:pPr>
            <a:r>
              <a:rPr lang="en-US" sz="1400">
                <a:ea typeface="Times New Roman" panose="02020603050405020304" pitchFamily="18" charset="0"/>
              </a:rPr>
              <a:t>Place the ammeter cross over the moving blue dots. </a:t>
            </a:r>
            <a:r>
              <a:rPr lang="en-US" sz="1400" dirty="0">
                <a:ea typeface="Times New Roman" panose="02020603050405020304" pitchFamily="18" charset="0"/>
              </a:rPr>
              <a:t>What is the reading? _______</a:t>
            </a:r>
            <a:endParaRPr lang="en-GB" sz="1400">
              <a:ea typeface="Times New Roman" panose="02020603050405020304" pitchFamily="18" charset="0"/>
            </a:endParaRPr>
          </a:p>
          <a:p>
            <a:pPr>
              <a:spcAft>
                <a:spcPts val="0"/>
              </a:spcAft>
            </a:pPr>
            <a:r>
              <a:rPr lang="en-US" sz="1400">
                <a:ea typeface="Times New Roman" panose="02020603050405020304" pitchFamily="18" charset="0"/>
              </a:rPr>
              <a:t>What does this tell us about the circuit? </a:t>
            </a:r>
          </a:p>
          <a:p>
            <a:pPr>
              <a:spcAft>
                <a:spcPts val="0"/>
              </a:spcAft>
            </a:pPr>
            <a:endParaRPr lang="en-US" sz="1400" dirty="0">
              <a:ea typeface="Times New Roman" panose="02020603050405020304" pitchFamily="18" charset="0"/>
            </a:endParaRPr>
          </a:p>
          <a:p>
            <a:pPr>
              <a:spcAft>
                <a:spcPts val="0"/>
              </a:spcAft>
            </a:pPr>
            <a:endParaRPr lang="en-US" sz="1400" dirty="0">
              <a:ea typeface="Times New Roman" panose="02020603050405020304" pitchFamily="18" charset="0"/>
            </a:endParaRPr>
          </a:p>
          <a:p>
            <a:pPr>
              <a:spcAft>
                <a:spcPts val="0"/>
              </a:spcAft>
            </a:pPr>
            <a:endParaRPr lang="en-US" sz="1400" dirty="0">
              <a:ea typeface="Times New Roman" panose="02020603050405020304" pitchFamily="18" charset="0"/>
            </a:endParaRPr>
          </a:p>
          <a:p>
            <a:r>
              <a:rPr lang="en-US" sz="1400" dirty="0"/>
              <a:t>Click the lab button. On the right side change the resistance of the battery. Make observations on how this changes the readings on the voltmeter and ammeter. Record your observations below. </a:t>
            </a:r>
            <a:endParaRPr lang="en-GB" sz="1400"/>
          </a:p>
          <a:p>
            <a:r>
              <a:rPr lang="en-US" sz="1400"/>
              <a:t> </a:t>
            </a:r>
            <a:endParaRPr lang="en-GB" sz="1400"/>
          </a:p>
          <a:p>
            <a:r>
              <a:rPr lang="en-US" sz="1400"/>
              <a:t> </a:t>
            </a:r>
            <a:endParaRPr lang="en-GB" sz="1400"/>
          </a:p>
          <a:p>
            <a:r>
              <a:rPr lang="en-US" sz="1400"/>
              <a:t> </a:t>
            </a:r>
            <a:endParaRPr lang="en-GB" sz="1400"/>
          </a:p>
          <a:p>
            <a:r>
              <a:rPr lang="en-US" sz="1400"/>
              <a:t>Click the advanced tab and alter the resistivity of the wire. </a:t>
            </a:r>
            <a:r>
              <a:rPr lang="en-US" sz="1400" dirty="0"/>
              <a:t>Record your observations. </a:t>
            </a:r>
            <a:endParaRPr lang="en-GB" sz="1400"/>
          </a:p>
          <a:p>
            <a:pPr>
              <a:spcAft>
                <a:spcPts val="0"/>
              </a:spcAft>
            </a:pPr>
            <a:endParaRPr lang="en-GB" sz="1400" dirty="0">
              <a:ea typeface="Times New Roman" panose="02020603050405020304" pitchFamily="18" charset="0"/>
            </a:endParaRPr>
          </a:p>
        </p:txBody>
      </p:sp>
    </p:spTree>
    <p:extLst>
      <p:ext uri="{BB962C8B-B14F-4D97-AF65-F5344CB8AC3E}">
        <p14:creationId xmlns:p14="http://schemas.microsoft.com/office/powerpoint/2010/main" val="238412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FF752DE-0036-43FE-B754-BDA75EDECEC7}"/>
              </a:ext>
            </a:extLst>
          </p:cNvPr>
          <p:cNvSpPr/>
          <p:nvPr/>
        </p:nvSpPr>
        <p:spPr>
          <a:xfrm>
            <a:off x="149171" y="24539"/>
            <a:ext cx="6530598" cy="3970318"/>
          </a:xfrm>
          <a:prstGeom prst="rect">
            <a:avLst/>
          </a:prstGeom>
        </p:spPr>
        <p:txBody>
          <a:bodyPr wrap="square">
            <a:spAutoFit/>
          </a:bodyPr>
          <a:lstStyle/>
          <a:p>
            <a:pPr marL="342900" lvl="0" indent="-342900">
              <a:spcAft>
                <a:spcPts val="0"/>
              </a:spcAft>
              <a:buFont typeface="+mj-lt"/>
              <a:buAutoNum type="alphaUcPeriod"/>
              <a:tabLst>
                <a:tab pos="457200" algn="l"/>
              </a:tabLst>
            </a:pPr>
            <a:r>
              <a:rPr lang="en-US">
                <a:latin typeface="Arial Narrow" panose="020B0606020202030204" pitchFamily="34" charset="0"/>
                <a:ea typeface="Times New Roman" panose="02020603050405020304" pitchFamily="18" charset="0"/>
              </a:rPr>
              <a:t>Parallel Circuits</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Parallel circuits provide more than one path for electrons to move create a circuit with 2 light bulbs and 1  battery.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endParaRPr lang="en-GB" dirty="0">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71E8A0A6-53C2-4B9D-870B-AF5D1B690B1D}"/>
              </a:ext>
            </a:extLst>
          </p:cNvPr>
          <p:cNvPicPr>
            <a:picLocks noChangeAspect="1"/>
          </p:cNvPicPr>
          <p:nvPr/>
        </p:nvPicPr>
        <p:blipFill>
          <a:blip r:embed="rId2"/>
          <a:stretch>
            <a:fillRect/>
          </a:stretch>
        </p:blipFill>
        <p:spPr>
          <a:xfrm>
            <a:off x="4750809" y="983720"/>
            <a:ext cx="1782332" cy="2058468"/>
          </a:xfrm>
          <a:prstGeom prst="rect">
            <a:avLst/>
          </a:prstGeom>
        </p:spPr>
      </p:pic>
      <p:sp>
        <p:nvSpPr>
          <p:cNvPr id="10" name="Rectangle 9">
            <a:extLst>
              <a:ext uri="{FF2B5EF4-FFF2-40B4-BE49-F238E27FC236}">
                <a16:creationId xmlns:a16="http://schemas.microsoft.com/office/drawing/2014/main" id="{9F827F97-A950-47D2-B7F7-D4A8600E2DB6}"/>
              </a:ext>
            </a:extLst>
          </p:cNvPr>
          <p:cNvSpPr/>
          <p:nvPr/>
        </p:nvSpPr>
        <p:spPr>
          <a:xfrm>
            <a:off x="178231" y="1334028"/>
            <a:ext cx="4021810" cy="2862322"/>
          </a:xfrm>
          <a:prstGeom prst="rect">
            <a:avLst/>
          </a:prstGeom>
        </p:spPr>
        <p:txBody>
          <a:bodyPr wrap="square">
            <a:spAutoFit/>
          </a:bodyPr>
          <a:lstStyle/>
          <a:p>
            <a:pPr>
              <a:spcAft>
                <a:spcPts val="0"/>
              </a:spcAft>
            </a:pPr>
            <a:r>
              <a:rPr lang="en-US">
                <a:latin typeface="Arial Narrow" panose="020B0606020202030204" pitchFamily="34" charset="0"/>
                <a:ea typeface="Times New Roman" panose="02020603050405020304" pitchFamily="18" charset="0"/>
              </a:rPr>
              <a:t>The </a:t>
            </a:r>
            <a:r>
              <a:rPr lang="en-US" dirty="0">
                <a:latin typeface="Arial Narrow" panose="020B0606020202030204" pitchFamily="34" charset="0"/>
                <a:ea typeface="Times New Roman" panose="02020603050405020304" pitchFamily="18" charset="0"/>
              </a:rPr>
              <a:t>blue dots will be moving and both lights will be on once the circuit is complete. </a:t>
            </a:r>
          </a:p>
          <a:p>
            <a:pPr>
              <a:spcAft>
                <a:spcPts val="0"/>
              </a:spcAft>
            </a:pPr>
            <a:r>
              <a:rPr lang="en-US" dirty="0">
                <a:latin typeface="Arial Narrow" panose="020B0606020202030204" pitchFamily="34" charset="0"/>
                <a:ea typeface="Times New Roman" panose="02020603050405020304" pitchFamily="18" charset="0"/>
              </a:rPr>
              <a:t>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Use the voltmeter and ammeter to measure electron flow and push. </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Voltage:______		Ammeter:______</a:t>
            </a:r>
            <a:endParaRPr lang="en-GB">
              <a:latin typeface="Times New Roman" panose="02020603050405020304" pitchFamily="18" charset="0"/>
              <a:ea typeface="Times New Roman" panose="02020603050405020304" pitchFamily="18" charset="0"/>
            </a:endParaRPr>
          </a:p>
          <a:p>
            <a:pPr>
              <a:spcAft>
                <a:spcPts val="0"/>
              </a:spcAft>
            </a:pPr>
            <a:r>
              <a:rPr lang="en-US">
                <a:latin typeface="Arial Narrow" panose="020B0606020202030204" pitchFamily="34" charset="0"/>
                <a:ea typeface="Times New Roman" panose="02020603050405020304" pitchFamily="18" charset="0"/>
              </a:rPr>
              <a:t>How does this compare with your observations in the series circuit?</a:t>
            </a:r>
          </a:p>
          <a:p>
            <a:pPr>
              <a:spcAft>
                <a:spcPts val="0"/>
              </a:spcAft>
            </a:pPr>
            <a:endParaRPr lang="en-US" dirty="0">
              <a:latin typeface="Arial Narrow" panose="020B0606020202030204" pitchFamily="34" charset="0"/>
              <a:ea typeface="Times New Roman" panose="02020603050405020304" pitchFamily="18" charset="0"/>
            </a:endParaRPr>
          </a:p>
          <a:p>
            <a:pPr>
              <a:spcAft>
                <a:spcPts val="0"/>
              </a:spcAft>
            </a:pPr>
            <a:r>
              <a:rPr lang="en-US" dirty="0">
                <a:latin typeface="Arial Narrow" panose="020B0606020202030204" pitchFamily="34" charset="0"/>
                <a:ea typeface="Times New Roman" panose="02020603050405020304" pitchFamily="18" charset="0"/>
              </a:rPr>
              <a:t> Is this same? WHY or WHY NOT? </a:t>
            </a:r>
            <a:endParaRPr lang="en-GB">
              <a:latin typeface="Times New Roman" panose="02020603050405020304" pitchFamily="18" charset="0"/>
              <a:ea typeface="Times New Roman" panose="02020603050405020304" pitchFamily="18" charset="0"/>
            </a:endParaRPr>
          </a:p>
        </p:txBody>
      </p:sp>
      <p:pic>
        <p:nvPicPr>
          <p:cNvPr id="11" name="Picture 10">
            <a:extLst>
              <a:ext uri="{FF2B5EF4-FFF2-40B4-BE49-F238E27FC236}">
                <a16:creationId xmlns:a16="http://schemas.microsoft.com/office/drawing/2014/main" id="{D9453526-0039-4052-8BC2-96F169F95533}"/>
              </a:ext>
            </a:extLst>
          </p:cNvPr>
          <p:cNvPicPr>
            <a:picLocks noChangeAspect="1"/>
          </p:cNvPicPr>
          <p:nvPr/>
        </p:nvPicPr>
        <p:blipFill>
          <a:blip r:embed="rId3"/>
          <a:stretch>
            <a:fillRect/>
          </a:stretch>
        </p:blipFill>
        <p:spPr>
          <a:xfrm>
            <a:off x="-8731" y="4553075"/>
            <a:ext cx="6846401" cy="5139373"/>
          </a:xfrm>
          <a:prstGeom prst="rect">
            <a:avLst/>
          </a:prstGeom>
        </p:spPr>
      </p:pic>
    </p:spTree>
    <p:extLst>
      <p:ext uri="{BB962C8B-B14F-4D97-AF65-F5344CB8AC3E}">
        <p14:creationId xmlns:p14="http://schemas.microsoft.com/office/powerpoint/2010/main" val="1493343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6CFB037-58D0-49DF-945E-0B68318D6A42}"/>
              </a:ext>
            </a:extLst>
          </p:cNvPr>
          <p:cNvSpPr txBox="1">
            <a:spLocks/>
          </p:cNvSpPr>
          <p:nvPr/>
        </p:nvSpPr>
        <p:spPr>
          <a:xfrm>
            <a:off x="66042" y="1805954"/>
            <a:ext cx="7886700" cy="1325563"/>
          </a:xfrm>
          <a:prstGeom prst="rect">
            <a:avLst/>
          </a:prstGeo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dirty="0"/>
              <a:t>What is a fuse?</a:t>
            </a:r>
          </a:p>
        </p:txBody>
      </p:sp>
      <p:sp>
        <p:nvSpPr>
          <p:cNvPr id="4" name="Content Placeholder 2">
            <a:extLst>
              <a:ext uri="{FF2B5EF4-FFF2-40B4-BE49-F238E27FC236}">
                <a16:creationId xmlns:a16="http://schemas.microsoft.com/office/drawing/2014/main" id="{F980C9AF-C145-42B4-8147-E7F831BBF3F9}"/>
              </a:ext>
            </a:extLst>
          </p:cNvPr>
          <p:cNvSpPr txBox="1">
            <a:spLocks/>
          </p:cNvSpPr>
          <p:nvPr/>
        </p:nvSpPr>
        <p:spPr>
          <a:xfrm>
            <a:off x="132084" y="2348880"/>
            <a:ext cx="6598229" cy="4351338"/>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t> fuse is a thin piece of wire (high resistance) that has a low melting point, if there is too large a current it get hot and melt and the circuit is incomplete.</a:t>
            </a:r>
          </a:p>
          <a:p>
            <a:endParaRPr lang="en-GB" dirty="0"/>
          </a:p>
        </p:txBody>
      </p:sp>
      <p:pic>
        <p:nvPicPr>
          <p:cNvPr id="5" name="Picture 4">
            <a:extLst>
              <a:ext uri="{FF2B5EF4-FFF2-40B4-BE49-F238E27FC236}">
                <a16:creationId xmlns:a16="http://schemas.microsoft.com/office/drawing/2014/main" id="{3CA432E1-F5BE-4C21-8E64-568EC0E46941}"/>
              </a:ext>
            </a:extLst>
          </p:cNvPr>
          <p:cNvPicPr>
            <a:picLocks noChangeAspect="1"/>
          </p:cNvPicPr>
          <p:nvPr/>
        </p:nvPicPr>
        <p:blipFill>
          <a:blip r:embed="rId2"/>
          <a:stretch>
            <a:fillRect/>
          </a:stretch>
        </p:blipFill>
        <p:spPr>
          <a:xfrm>
            <a:off x="5330840" y="3346001"/>
            <a:ext cx="1104657" cy="1104657"/>
          </a:xfrm>
          <a:prstGeom prst="rect">
            <a:avLst/>
          </a:prstGeom>
        </p:spPr>
      </p:pic>
      <p:pic>
        <p:nvPicPr>
          <p:cNvPr id="6" name="Picture 2" descr="Image result for fuse symbol">
            <a:extLst>
              <a:ext uri="{FF2B5EF4-FFF2-40B4-BE49-F238E27FC236}">
                <a16:creationId xmlns:a16="http://schemas.microsoft.com/office/drawing/2014/main" id="{91889F82-19FC-440E-B7F6-A92E83B4B8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6889" y="3162948"/>
            <a:ext cx="1594628" cy="1109064"/>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1C9B52C8-B1C9-40F9-812D-88D7AAF21FB1}"/>
              </a:ext>
            </a:extLst>
          </p:cNvPr>
          <p:cNvSpPr txBox="1">
            <a:spLocks/>
          </p:cNvSpPr>
          <p:nvPr/>
        </p:nvSpPr>
        <p:spPr>
          <a:xfrm>
            <a:off x="66042" y="0"/>
            <a:ext cx="7886700" cy="1325563"/>
          </a:xfrm>
          <a:prstGeom prst="rect">
            <a:avLst/>
          </a:prstGeo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a:t>Resistors </a:t>
            </a:r>
            <a:endParaRPr lang="en-GB" dirty="0"/>
          </a:p>
        </p:txBody>
      </p:sp>
      <p:sp>
        <p:nvSpPr>
          <p:cNvPr id="8" name="Content Placeholder 2">
            <a:extLst>
              <a:ext uri="{FF2B5EF4-FFF2-40B4-BE49-F238E27FC236}">
                <a16:creationId xmlns:a16="http://schemas.microsoft.com/office/drawing/2014/main" id="{1E3C7397-6AAD-4368-8BE8-8CEA75F1A018}"/>
              </a:ext>
            </a:extLst>
          </p:cNvPr>
          <p:cNvSpPr txBox="1">
            <a:spLocks/>
          </p:cNvSpPr>
          <p:nvPr/>
        </p:nvSpPr>
        <p:spPr>
          <a:xfrm>
            <a:off x="0" y="655526"/>
            <a:ext cx="6664271" cy="1150428"/>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t>A resistor controls the size of the current, if you increase the resistance, the current moves slower and the bulb will be dimmer. This is how dimmer switches work</a:t>
            </a:r>
          </a:p>
        </p:txBody>
      </p:sp>
      <p:sp>
        <p:nvSpPr>
          <p:cNvPr id="9" name="TextBox 8">
            <a:extLst>
              <a:ext uri="{FF2B5EF4-FFF2-40B4-BE49-F238E27FC236}">
                <a16:creationId xmlns:a16="http://schemas.microsoft.com/office/drawing/2014/main" id="{1C5AD41F-A415-4976-A3CA-63F69808FBFB}"/>
              </a:ext>
            </a:extLst>
          </p:cNvPr>
          <p:cNvSpPr txBox="1"/>
          <p:nvPr/>
        </p:nvSpPr>
        <p:spPr>
          <a:xfrm>
            <a:off x="387458" y="3346001"/>
            <a:ext cx="3050108" cy="1200329"/>
          </a:xfrm>
          <a:prstGeom prst="rect">
            <a:avLst/>
          </a:prstGeom>
          <a:noFill/>
          <a:ln>
            <a:solidFill>
              <a:srgbClr val="92D050"/>
            </a:solidFill>
          </a:ln>
        </p:spPr>
        <p:txBody>
          <a:bodyPr wrap="square" rtlCol="0">
            <a:spAutoFit/>
          </a:bodyPr>
          <a:lstStyle/>
          <a:p>
            <a:r>
              <a:rPr lang="en-GB" dirty="0"/>
              <a:t>Why are fuses important?</a:t>
            </a:r>
          </a:p>
          <a:p>
            <a:endParaRPr lang="en-GB" dirty="0"/>
          </a:p>
          <a:p>
            <a:endParaRPr lang="en-GB" dirty="0"/>
          </a:p>
          <a:p>
            <a:endParaRPr lang="en-GB" dirty="0"/>
          </a:p>
        </p:txBody>
      </p:sp>
      <p:sp>
        <p:nvSpPr>
          <p:cNvPr id="11" name="Rectangle 10">
            <a:extLst>
              <a:ext uri="{FF2B5EF4-FFF2-40B4-BE49-F238E27FC236}">
                <a16:creationId xmlns:a16="http://schemas.microsoft.com/office/drawing/2014/main" id="{A1C1ED89-A171-4110-86D8-E4A56E1736AC}"/>
              </a:ext>
            </a:extLst>
          </p:cNvPr>
          <p:cNvSpPr/>
          <p:nvPr/>
        </p:nvSpPr>
        <p:spPr>
          <a:xfrm>
            <a:off x="3695284" y="5974265"/>
            <a:ext cx="3271111" cy="1600438"/>
          </a:xfrm>
          <a:prstGeom prst="rect">
            <a:avLst/>
          </a:prstGeom>
          <a:solidFill>
            <a:schemeClr val="accent4">
              <a:lumMod val="40000"/>
              <a:lumOff val="60000"/>
            </a:schemeClr>
          </a:solidFill>
        </p:spPr>
        <p:txBody>
          <a:bodyPr wrap="square">
            <a:spAutoFit/>
          </a:bodyPr>
          <a:lstStyle/>
          <a:p>
            <a:r>
              <a:rPr lang="en-GB" sz="1400" dirty="0"/>
              <a:t>Resistance = voltage ÷ current</a:t>
            </a:r>
          </a:p>
          <a:p>
            <a:r>
              <a:rPr lang="en-GB" sz="1400" dirty="0"/>
              <a:t>This is when:</a:t>
            </a:r>
          </a:p>
          <a:p>
            <a:endParaRPr lang="en-GB" sz="1400" dirty="0"/>
          </a:p>
          <a:p>
            <a:r>
              <a:rPr lang="en-GB" sz="1400" b="1" dirty="0"/>
              <a:t>potential difference </a:t>
            </a:r>
            <a:r>
              <a:rPr lang="en-GB" sz="1400" dirty="0"/>
              <a:t>(V) is measured in volts (V)</a:t>
            </a:r>
          </a:p>
          <a:p>
            <a:r>
              <a:rPr lang="en-GB" sz="1400" dirty="0"/>
              <a:t>current (I) is measured in amps (A)</a:t>
            </a:r>
          </a:p>
          <a:p>
            <a:r>
              <a:rPr lang="en-GB" sz="1400" dirty="0"/>
              <a:t>resistance (R) is measured in ohms (Ω)</a:t>
            </a:r>
          </a:p>
        </p:txBody>
      </p:sp>
      <p:sp>
        <p:nvSpPr>
          <p:cNvPr id="12" name="TextBox 11">
            <a:extLst>
              <a:ext uri="{FF2B5EF4-FFF2-40B4-BE49-F238E27FC236}">
                <a16:creationId xmlns:a16="http://schemas.microsoft.com/office/drawing/2014/main" id="{121E4ED3-89E6-4100-912A-23F10D5B2F60}"/>
              </a:ext>
            </a:extLst>
          </p:cNvPr>
          <p:cNvSpPr txBox="1"/>
          <p:nvPr/>
        </p:nvSpPr>
        <p:spPr>
          <a:xfrm>
            <a:off x="127687" y="4760814"/>
            <a:ext cx="4676788" cy="646331"/>
          </a:xfrm>
          <a:prstGeom prst="rect">
            <a:avLst/>
          </a:prstGeom>
          <a:noFill/>
        </p:spPr>
        <p:txBody>
          <a:bodyPr wrap="square" rtlCol="0">
            <a:spAutoFit/>
          </a:bodyPr>
          <a:lstStyle/>
          <a:p>
            <a:r>
              <a:rPr lang="en-GB" dirty="0"/>
              <a:t>We can calculate resistance, voltage or current using this triangle</a:t>
            </a:r>
          </a:p>
        </p:txBody>
      </p:sp>
      <p:pic>
        <p:nvPicPr>
          <p:cNvPr id="13" name="Picture 12">
            <a:extLst>
              <a:ext uri="{FF2B5EF4-FFF2-40B4-BE49-F238E27FC236}">
                <a16:creationId xmlns:a16="http://schemas.microsoft.com/office/drawing/2014/main" id="{7EFA9486-A961-4024-A228-334B9945B3BC}"/>
              </a:ext>
            </a:extLst>
          </p:cNvPr>
          <p:cNvPicPr>
            <a:picLocks noChangeAspect="1"/>
          </p:cNvPicPr>
          <p:nvPr/>
        </p:nvPicPr>
        <p:blipFill>
          <a:blip r:embed="rId4"/>
          <a:stretch>
            <a:fillRect/>
          </a:stretch>
        </p:blipFill>
        <p:spPr>
          <a:xfrm>
            <a:off x="4447542" y="4450658"/>
            <a:ext cx="1905000" cy="1504950"/>
          </a:xfrm>
          <a:prstGeom prst="rect">
            <a:avLst/>
          </a:prstGeom>
        </p:spPr>
      </p:pic>
      <p:sp>
        <p:nvSpPr>
          <p:cNvPr id="14" name="TextBox 13">
            <a:extLst>
              <a:ext uri="{FF2B5EF4-FFF2-40B4-BE49-F238E27FC236}">
                <a16:creationId xmlns:a16="http://schemas.microsoft.com/office/drawing/2014/main" id="{845B4F52-329D-49E2-AAAF-F57F14A36287}"/>
              </a:ext>
            </a:extLst>
          </p:cNvPr>
          <p:cNvSpPr txBox="1"/>
          <p:nvPr/>
        </p:nvSpPr>
        <p:spPr>
          <a:xfrm>
            <a:off x="107264" y="5543378"/>
            <a:ext cx="3224871" cy="2585323"/>
          </a:xfrm>
          <a:prstGeom prst="rect">
            <a:avLst/>
          </a:prstGeom>
          <a:noFill/>
          <a:ln>
            <a:solidFill>
              <a:srgbClr val="92D050"/>
            </a:solidFill>
          </a:ln>
        </p:spPr>
        <p:txBody>
          <a:bodyPr wrap="square" rtlCol="0">
            <a:spAutoFit/>
          </a:bodyPr>
          <a:lstStyle/>
          <a:p>
            <a:r>
              <a:rPr lang="en-GB" dirty="0"/>
              <a:t>Calculate the resistance if a circuit has a voltage of 10V and a current of 5amps.</a:t>
            </a:r>
          </a:p>
          <a:p>
            <a:endParaRPr lang="en-GB" dirty="0"/>
          </a:p>
          <a:p>
            <a:endParaRPr lang="en-GB" dirty="0"/>
          </a:p>
          <a:p>
            <a:r>
              <a:rPr lang="en-GB" dirty="0"/>
              <a:t>Calculate the voltage of a circuit what has a resistance of 20 Ω and a current of 3amps. </a:t>
            </a:r>
          </a:p>
          <a:p>
            <a:endParaRPr lang="en-GB" dirty="0"/>
          </a:p>
        </p:txBody>
      </p:sp>
      <p:pic>
        <p:nvPicPr>
          <p:cNvPr id="16" name="Picture 15">
            <a:extLst>
              <a:ext uri="{FF2B5EF4-FFF2-40B4-BE49-F238E27FC236}">
                <a16:creationId xmlns:a16="http://schemas.microsoft.com/office/drawing/2014/main" id="{D3E61B8D-5EF6-478C-B122-49F4D3963824}"/>
              </a:ext>
            </a:extLst>
          </p:cNvPr>
          <p:cNvPicPr>
            <a:picLocks noChangeAspect="1"/>
          </p:cNvPicPr>
          <p:nvPr/>
        </p:nvPicPr>
        <p:blipFill rotWithShape="1">
          <a:blip r:embed="rId5"/>
          <a:srcRect l="24633" t="45016" r="24446" b="28146"/>
          <a:stretch/>
        </p:blipFill>
        <p:spPr>
          <a:xfrm>
            <a:off x="66042" y="8202235"/>
            <a:ext cx="6598229" cy="1955181"/>
          </a:xfrm>
          <a:prstGeom prst="rect">
            <a:avLst/>
          </a:prstGeom>
        </p:spPr>
      </p:pic>
    </p:spTree>
    <p:extLst>
      <p:ext uri="{BB962C8B-B14F-4D97-AF65-F5344CB8AC3E}">
        <p14:creationId xmlns:p14="http://schemas.microsoft.com/office/powerpoint/2010/main" val="1101169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4AFDCC-AD46-46B8-AB14-87207D2CB829}"/>
              </a:ext>
            </a:extLst>
          </p:cNvPr>
          <p:cNvPicPr>
            <a:picLocks noChangeAspect="1"/>
          </p:cNvPicPr>
          <p:nvPr/>
        </p:nvPicPr>
        <p:blipFill rotWithShape="1">
          <a:blip r:embed="rId2"/>
          <a:srcRect l="24446" t="32338" r="23478" b="10441"/>
          <a:stretch/>
        </p:blipFill>
        <p:spPr>
          <a:xfrm>
            <a:off x="235140" y="154982"/>
            <a:ext cx="6274148" cy="3875937"/>
          </a:xfrm>
          <a:prstGeom prst="rect">
            <a:avLst/>
          </a:prstGeom>
        </p:spPr>
      </p:pic>
      <p:pic>
        <p:nvPicPr>
          <p:cNvPr id="3" name="Picture 2">
            <a:extLst>
              <a:ext uri="{FF2B5EF4-FFF2-40B4-BE49-F238E27FC236}">
                <a16:creationId xmlns:a16="http://schemas.microsoft.com/office/drawing/2014/main" id="{827DC3A6-B564-4FB1-8708-00856A34BF01}"/>
              </a:ext>
            </a:extLst>
          </p:cNvPr>
          <p:cNvPicPr>
            <a:picLocks noChangeAspect="1"/>
          </p:cNvPicPr>
          <p:nvPr/>
        </p:nvPicPr>
        <p:blipFill rotWithShape="1">
          <a:blip r:embed="rId3"/>
          <a:srcRect l="24167" t="38143" r="24723" b="26085"/>
          <a:stretch/>
        </p:blipFill>
        <p:spPr>
          <a:xfrm>
            <a:off x="235140" y="4210049"/>
            <a:ext cx="6070410" cy="2388684"/>
          </a:xfrm>
          <a:prstGeom prst="rect">
            <a:avLst/>
          </a:prstGeom>
        </p:spPr>
      </p:pic>
      <p:pic>
        <p:nvPicPr>
          <p:cNvPr id="4" name="Picture 3">
            <a:extLst>
              <a:ext uri="{FF2B5EF4-FFF2-40B4-BE49-F238E27FC236}">
                <a16:creationId xmlns:a16="http://schemas.microsoft.com/office/drawing/2014/main" id="{40B69EA2-FDF7-4C70-968E-9F35E4B930F9}"/>
              </a:ext>
            </a:extLst>
          </p:cNvPr>
          <p:cNvPicPr>
            <a:picLocks noChangeAspect="1"/>
          </p:cNvPicPr>
          <p:nvPr/>
        </p:nvPicPr>
        <p:blipFill rotWithShape="1">
          <a:blip r:embed="rId4"/>
          <a:srcRect l="22223" t="22333" r="28055" b="20849"/>
          <a:stretch/>
        </p:blipFill>
        <p:spPr>
          <a:xfrm>
            <a:off x="74861" y="6215296"/>
            <a:ext cx="6032979" cy="3875938"/>
          </a:xfrm>
          <a:prstGeom prst="rect">
            <a:avLst/>
          </a:prstGeom>
        </p:spPr>
      </p:pic>
    </p:spTree>
    <p:extLst>
      <p:ext uri="{BB962C8B-B14F-4D97-AF65-F5344CB8AC3E}">
        <p14:creationId xmlns:p14="http://schemas.microsoft.com/office/powerpoint/2010/main" val="656659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B6A1154-75EB-4004-B3A0-15387ED3411E}"/>
              </a:ext>
            </a:extLst>
          </p:cNvPr>
          <p:cNvPicPr>
            <a:picLocks noChangeAspect="1"/>
          </p:cNvPicPr>
          <p:nvPr/>
        </p:nvPicPr>
        <p:blipFill rotWithShape="1">
          <a:blip r:embed="rId2"/>
          <a:srcRect l="22598" t="31275" r="23616" b="9637"/>
          <a:stretch/>
        </p:blipFill>
        <p:spPr>
          <a:xfrm>
            <a:off x="108488" y="139483"/>
            <a:ext cx="6307810" cy="3896001"/>
          </a:xfrm>
          <a:prstGeom prst="rect">
            <a:avLst/>
          </a:prstGeom>
        </p:spPr>
      </p:pic>
      <p:pic>
        <p:nvPicPr>
          <p:cNvPr id="3" name="Picture 2">
            <a:extLst>
              <a:ext uri="{FF2B5EF4-FFF2-40B4-BE49-F238E27FC236}">
                <a16:creationId xmlns:a16="http://schemas.microsoft.com/office/drawing/2014/main" id="{5FB37550-ED5F-4D6F-9387-59D068473302}"/>
              </a:ext>
            </a:extLst>
          </p:cNvPr>
          <p:cNvPicPr>
            <a:picLocks noChangeAspect="1"/>
          </p:cNvPicPr>
          <p:nvPr/>
        </p:nvPicPr>
        <p:blipFill rotWithShape="1">
          <a:blip r:embed="rId3"/>
          <a:srcRect l="24859" t="26204" r="23616" b="14461"/>
          <a:stretch/>
        </p:blipFill>
        <p:spPr>
          <a:xfrm>
            <a:off x="263471" y="4159469"/>
            <a:ext cx="6307810" cy="4083969"/>
          </a:xfrm>
          <a:prstGeom prst="rect">
            <a:avLst/>
          </a:prstGeom>
        </p:spPr>
      </p:pic>
      <p:pic>
        <p:nvPicPr>
          <p:cNvPr id="4" name="Picture 3">
            <a:extLst>
              <a:ext uri="{FF2B5EF4-FFF2-40B4-BE49-F238E27FC236}">
                <a16:creationId xmlns:a16="http://schemas.microsoft.com/office/drawing/2014/main" id="{17DA07F9-DCEE-4632-ABA2-09E32274AA78}"/>
              </a:ext>
            </a:extLst>
          </p:cNvPr>
          <p:cNvPicPr>
            <a:picLocks noChangeAspect="1"/>
          </p:cNvPicPr>
          <p:nvPr/>
        </p:nvPicPr>
        <p:blipFill rotWithShape="1">
          <a:blip r:embed="rId4"/>
          <a:srcRect l="25311" t="25221" r="24972" b="50000"/>
          <a:stretch/>
        </p:blipFill>
        <p:spPr>
          <a:xfrm>
            <a:off x="263471" y="8164222"/>
            <a:ext cx="5965879" cy="1671689"/>
          </a:xfrm>
          <a:prstGeom prst="rect">
            <a:avLst/>
          </a:prstGeom>
        </p:spPr>
      </p:pic>
    </p:spTree>
    <p:extLst>
      <p:ext uri="{BB962C8B-B14F-4D97-AF65-F5344CB8AC3E}">
        <p14:creationId xmlns:p14="http://schemas.microsoft.com/office/powerpoint/2010/main" val="22206123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89E8E8-4A9C-4337-A0AE-20F4983BD15B}"/>
              </a:ext>
            </a:extLst>
          </p:cNvPr>
          <p:cNvPicPr>
            <a:picLocks noChangeAspect="1"/>
          </p:cNvPicPr>
          <p:nvPr/>
        </p:nvPicPr>
        <p:blipFill rotWithShape="1">
          <a:blip r:embed="rId2"/>
          <a:srcRect l="22500" t="23320" r="26389" b="4546"/>
          <a:stretch/>
        </p:blipFill>
        <p:spPr>
          <a:xfrm>
            <a:off x="323850" y="0"/>
            <a:ext cx="5467350" cy="4338225"/>
          </a:xfrm>
          <a:prstGeom prst="rect">
            <a:avLst/>
          </a:prstGeom>
        </p:spPr>
      </p:pic>
      <p:pic>
        <p:nvPicPr>
          <p:cNvPr id="3" name="Picture 2">
            <a:extLst>
              <a:ext uri="{FF2B5EF4-FFF2-40B4-BE49-F238E27FC236}">
                <a16:creationId xmlns:a16="http://schemas.microsoft.com/office/drawing/2014/main" id="{187EA473-AF20-439E-B196-C175A7F9B29B}"/>
              </a:ext>
            </a:extLst>
          </p:cNvPr>
          <p:cNvPicPr>
            <a:picLocks noChangeAspect="1"/>
          </p:cNvPicPr>
          <p:nvPr/>
        </p:nvPicPr>
        <p:blipFill rotWithShape="1">
          <a:blip r:embed="rId3"/>
          <a:srcRect l="22500" t="24309" r="26945" b="15415"/>
          <a:stretch/>
        </p:blipFill>
        <p:spPr>
          <a:xfrm>
            <a:off x="323850" y="3257861"/>
            <a:ext cx="5761304" cy="3861975"/>
          </a:xfrm>
          <a:prstGeom prst="rect">
            <a:avLst/>
          </a:prstGeom>
        </p:spPr>
      </p:pic>
      <p:pic>
        <p:nvPicPr>
          <p:cNvPr id="4" name="Picture 3">
            <a:extLst>
              <a:ext uri="{FF2B5EF4-FFF2-40B4-BE49-F238E27FC236}">
                <a16:creationId xmlns:a16="http://schemas.microsoft.com/office/drawing/2014/main" id="{ACFD1394-C169-4C71-950E-A3D70DDD8DCD}"/>
              </a:ext>
            </a:extLst>
          </p:cNvPr>
          <p:cNvPicPr>
            <a:picLocks noChangeAspect="1"/>
          </p:cNvPicPr>
          <p:nvPr/>
        </p:nvPicPr>
        <p:blipFill rotWithShape="1">
          <a:blip r:embed="rId4"/>
          <a:srcRect l="21945" t="35806" r="26110" b="41107"/>
          <a:stretch/>
        </p:blipFill>
        <p:spPr>
          <a:xfrm>
            <a:off x="215432" y="7119836"/>
            <a:ext cx="5544468" cy="1385475"/>
          </a:xfrm>
          <a:prstGeom prst="rect">
            <a:avLst/>
          </a:prstGeom>
        </p:spPr>
      </p:pic>
    </p:spTree>
    <p:extLst>
      <p:ext uri="{BB962C8B-B14F-4D97-AF65-F5344CB8AC3E}">
        <p14:creationId xmlns:p14="http://schemas.microsoft.com/office/powerpoint/2010/main" val="1470803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5D9980-6A10-4DA2-B937-20AD6015FD34}"/>
              </a:ext>
            </a:extLst>
          </p:cNvPr>
          <p:cNvPicPr>
            <a:picLocks noChangeAspect="1"/>
          </p:cNvPicPr>
          <p:nvPr/>
        </p:nvPicPr>
        <p:blipFill rotWithShape="1">
          <a:blip r:embed="rId2"/>
          <a:srcRect l="28611" t="61486" r="30833" b="8499"/>
          <a:stretch/>
        </p:blipFill>
        <p:spPr>
          <a:xfrm>
            <a:off x="293639" y="2201778"/>
            <a:ext cx="6270721" cy="2609283"/>
          </a:xfrm>
          <a:prstGeom prst="rect">
            <a:avLst/>
          </a:prstGeom>
        </p:spPr>
      </p:pic>
      <p:pic>
        <p:nvPicPr>
          <p:cNvPr id="5" name="Picture 4">
            <a:extLst>
              <a:ext uri="{FF2B5EF4-FFF2-40B4-BE49-F238E27FC236}">
                <a16:creationId xmlns:a16="http://schemas.microsoft.com/office/drawing/2014/main" id="{EC136BE2-04B0-49E6-914B-272C9DBB4630}"/>
              </a:ext>
            </a:extLst>
          </p:cNvPr>
          <p:cNvPicPr>
            <a:picLocks noChangeAspect="1"/>
          </p:cNvPicPr>
          <p:nvPr/>
        </p:nvPicPr>
        <p:blipFill rotWithShape="1">
          <a:blip r:embed="rId3"/>
          <a:srcRect l="26956" t="19755" r="29130" b="9357"/>
          <a:stretch/>
        </p:blipFill>
        <p:spPr>
          <a:xfrm>
            <a:off x="347869" y="4805429"/>
            <a:ext cx="5733146" cy="5203350"/>
          </a:xfrm>
          <a:prstGeom prst="rect">
            <a:avLst/>
          </a:prstGeom>
        </p:spPr>
      </p:pic>
      <p:pic>
        <p:nvPicPr>
          <p:cNvPr id="6" name="Picture 5">
            <a:extLst>
              <a:ext uri="{FF2B5EF4-FFF2-40B4-BE49-F238E27FC236}">
                <a16:creationId xmlns:a16="http://schemas.microsoft.com/office/drawing/2014/main" id="{24465ED8-54A2-472D-A5B2-1DC0F1C0420F}"/>
              </a:ext>
            </a:extLst>
          </p:cNvPr>
          <p:cNvPicPr>
            <a:picLocks noChangeAspect="1"/>
          </p:cNvPicPr>
          <p:nvPr/>
        </p:nvPicPr>
        <p:blipFill rotWithShape="1">
          <a:blip r:embed="rId2"/>
          <a:srcRect l="36071" t="21518" r="33237" b="41762"/>
          <a:stretch/>
        </p:blipFill>
        <p:spPr>
          <a:xfrm>
            <a:off x="3970421" y="649892"/>
            <a:ext cx="2110594" cy="1419726"/>
          </a:xfrm>
          <a:prstGeom prst="rect">
            <a:avLst/>
          </a:prstGeom>
        </p:spPr>
      </p:pic>
      <p:pic>
        <p:nvPicPr>
          <p:cNvPr id="7" name="Picture 6">
            <a:extLst>
              <a:ext uri="{FF2B5EF4-FFF2-40B4-BE49-F238E27FC236}">
                <a16:creationId xmlns:a16="http://schemas.microsoft.com/office/drawing/2014/main" id="{CDF815A1-5649-4B87-90AE-C1FF321B0218}"/>
              </a:ext>
            </a:extLst>
          </p:cNvPr>
          <p:cNvPicPr>
            <a:picLocks noChangeAspect="1"/>
          </p:cNvPicPr>
          <p:nvPr/>
        </p:nvPicPr>
        <p:blipFill rotWithShape="1">
          <a:blip r:embed="rId2"/>
          <a:srcRect l="28611" t="12945" r="30833" b="78710"/>
          <a:stretch/>
        </p:blipFill>
        <p:spPr>
          <a:xfrm>
            <a:off x="193421" y="0"/>
            <a:ext cx="5617832" cy="649892"/>
          </a:xfrm>
          <a:prstGeom prst="rect">
            <a:avLst/>
          </a:prstGeom>
        </p:spPr>
      </p:pic>
    </p:spTree>
    <p:extLst>
      <p:ext uri="{BB962C8B-B14F-4D97-AF65-F5344CB8AC3E}">
        <p14:creationId xmlns:p14="http://schemas.microsoft.com/office/powerpoint/2010/main" val="3430968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8DBA466-8693-4333-BCF3-7B9252FE7E0E}"/>
              </a:ext>
            </a:extLst>
          </p:cNvPr>
          <p:cNvPicPr>
            <a:picLocks noChangeAspect="1"/>
          </p:cNvPicPr>
          <p:nvPr/>
        </p:nvPicPr>
        <p:blipFill rotWithShape="1">
          <a:blip r:embed="rId2"/>
          <a:srcRect l="28764" t="12672" r="29590" b="6192"/>
          <a:stretch/>
        </p:blipFill>
        <p:spPr>
          <a:xfrm>
            <a:off x="189497" y="2959767"/>
            <a:ext cx="6115050" cy="6698125"/>
          </a:xfrm>
          <a:prstGeom prst="rect">
            <a:avLst/>
          </a:prstGeom>
        </p:spPr>
      </p:pic>
      <p:pic>
        <p:nvPicPr>
          <p:cNvPr id="4" name="Picture 3">
            <a:extLst>
              <a:ext uri="{FF2B5EF4-FFF2-40B4-BE49-F238E27FC236}">
                <a16:creationId xmlns:a16="http://schemas.microsoft.com/office/drawing/2014/main" id="{7217FEE9-A208-4193-B398-C72CB6451753}"/>
              </a:ext>
            </a:extLst>
          </p:cNvPr>
          <p:cNvPicPr>
            <a:picLocks noChangeAspect="1"/>
          </p:cNvPicPr>
          <p:nvPr/>
        </p:nvPicPr>
        <p:blipFill rotWithShape="1">
          <a:blip r:embed="rId3"/>
          <a:srcRect l="25965" t="55097" r="28772" b="9018"/>
          <a:stretch/>
        </p:blipFill>
        <p:spPr>
          <a:xfrm>
            <a:off x="-52649" y="0"/>
            <a:ext cx="6721152" cy="2995863"/>
          </a:xfrm>
          <a:prstGeom prst="rect">
            <a:avLst/>
          </a:prstGeom>
        </p:spPr>
      </p:pic>
    </p:spTree>
    <p:extLst>
      <p:ext uri="{BB962C8B-B14F-4D97-AF65-F5344CB8AC3E}">
        <p14:creationId xmlns:p14="http://schemas.microsoft.com/office/powerpoint/2010/main" val="22185398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C5FB8D2-756A-41EF-B185-9835DA1A195D}"/>
</file>

<file path=customXml/itemProps2.xml><?xml version="1.0" encoding="utf-8"?>
<ds:datastoreItem xmlns:ds="http://schemas.openxmlformats.org/officeDocument/2006/customXml" ds:itemID="{1058BF9B-471E-4D88-AC02-A98BF69B9554}"/>
</file>

<file path=customXml/itemProps3.xml><?xml version="1.0" encoding="utf-8"?>
<ds:datastoreItem xmlns:ds="http://schemas.openxmlformats.org/officeDocument/2006/customXml" ds:itemID="{FE226A85-419F-4636-877E-3B6991CC6FCA}"/>
</file>

<file path=docProps/app.xml><?xml version="1.0" encoding="utf-8"?>
<Properties xmlns="http://schemas.openxmlformats.org/officeDocument/2006/extended-properties" xmlns:vt="http://schemas.openxmlformats.org/officeDocument/2006/docPropsVTypes">
  <Template>Office Theme</Template>
  <TotalTime>620</TotalTime>
  <Words>909</Words>
  <Application>Microsoft Office PowerPoint</Application>
  <PresentationFormat>A4 Paper (210x297 mm)</PresentationFormat>
  <Paragraphs>149</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Arial Narrow</vt:lpstr>
      <vt:lpstr>Calibri</vt:lpstr>
      <vt:lpstr>Calibri Light</vt:lpstr>
      <vt:lpstr>Times New Roman</vt:lpstr>
      <vt:lpstr>Office Theme</vt:lpstr>
      <vt:lpstr>PowerPoint Presentation</vt:lpstr>
      <vt:lpstr>PowerPoint Presentation</vt:lpstr>
      <vt:lpstr>Match the symbol to it’s name and what it does. The first one has been done for you</vt:lpstr>
      <vt:lpstr>Conductor or insulator?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57</cp:revision>
  <dcterms:created xsi:type="dcterms:W3CDTF">2020-12-29T11:40:48Z</dcterms:created>
  <dcterms:modified xsi:type="dcterms:W3CDTF">2021-01-22T13:42:07Z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