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Lst>
  <p:sldSz cx="6858000" cy="12192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59" autoAdjust="0"/>
    <p:restoredTop sz="94660"/>
  </p:normalViewPr>
  <p:slideViewPr>
    <p:cSldViewPr snapToGrid="0">
      <p:cViewPr varScale="1">
        <p:scale>
          <a:sx n="42" d="100"/>
          <a:sy n="42" d="100"/>
        </p:scale>
        <p:origin x="152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995312"/>
            <a:ext cx="5829300" cy="4244622"/>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6403623"/>
            <a:ext cx="5143500" cy="2943577"/>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C9E8D75-FE91-40D3-84CC-9C8F177A25F2}" type="datetimeFigureOut">
              <a:rPr lang="en-GB" smtClean="0"/>
              <a:t>20/03/2020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017270-1921-4DD3-9703-92D7288E3BAD}" type="slidenum">
              <a:rPr lang="en-GB" smtClean="0"/>
              <a:t>‹#›</a:t>
            </a:fld>
            <a:endParaRPr lang="en-GB"/>
          </a:p>
        </p:txBody>
      </p:sp>
    </p:spTree>
    <p:extLst>
      <p:ext uri="{BB962C8B-B14F-4D97-AF65-F5344CB8AC3E}">
        <p14:creationId xmlns:p14="http://schemas.microsoft.com/office/powerpoint/2010/main" val="29812412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C9E8D75-FE91-40D3-84CC-9C8F177A25F2}" type="datetimeFigureOut">
              <a:rPr lang="en-GB" smtClean="0"/>
              <a:t>20/03/2020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017270-1921-4DD3-9703-92D7288E3BAD}" type="slidenum">
              <a:rPr lang="en-GB" smtClean="0"/>
              <a:t>‹#›</a:t>
            </a:fld>
            <a:endParaRPr lang="en-GB"/>
          </a:p>
        </p:txBody>
      </p:sp>
    </p:spTree>
    <p:extLst>
      <p:ext uri="{BB962C8B-B14F-4D97-AF65-F5344CB8AC3E}">
        <p14:creationId xmlns:p14="http://schemas.microsoft.com/office/powerpoint/2010/main" val="9541432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3039537"/>
            <a:ext cx="5915025" cy="5071532"/>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8159048"/>
            <a:ext cx="5915025" cy="2666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C9E8D75-FE91-40D3-84CC-9C8F177A25F2}" type="datetimeFigureOut">
              <a:rPr lang="en-GB" smtClean="0"/>
              <a:t>20/03/2020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017270-1921-4DD3-9703-92D7288E3BAD}" type="slidenum">
              <a:rPr lang="en-GB" smtClean="0"/>
              <a:t>‹#›</a:t>
            </a:fld>
            <a:endParaRPr lang="en-GB"/>
          </a:p>
        </p:txBody>
      </p:sp>
    </p:spTree>
    <p:extLst>
      <p:ext uri="{BB962C8B-B14F-4D97-AF65-F5344CB8AC3E}">
        <p14:creationId xmlns:p14="http://schemas.microsoft.com/office/powerpoint/2010/main" val="19933496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3245556"/>
            <a:ext cx="2914650" cy="773571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3245556"/>
            <a:ext cx="2914650" cy="773571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C9E8D75-FE91-40D3-84CC-9C8F177A25F2}" type="datetimeFigureOut">
              <a:rPr lang="en-GB" smtClean="0"/>
              <a:t>20/03/2020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017270-1921-4DD3-9703-92D7288E3BAD}" type="slidenum">
              <a:rPr lang="en-GB" smtClean="0"/>
              <a:t>‹#›</a:t>
            </a:fld>
            <a:endParaRPr lang="en-GB"/>
          </a:p>
        </p:txBody>
      </p:sp>
    </p:spTree>
    <p:extLst>
      <p:ext uri="{BB962C8B-B14F-4D97-AF65-F5344CB8AC3E}">
        <p14:creationId xmlns:p14="http://schemas.microsoft.com/office/powerpoint/2010/main" val="42285060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649114"/>
            <a:ext cx="5915025" cy="2356556"/>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988734"/>
            <a:ext cx="2901255" cy="146473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4453467"/>
            <a:ext cx="2901255" cy="655037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988734"/>
            <a:ext cx="2915543" cy="146473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4453467"/>
            <a:ext cx="2915543" cy="655037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C9E8D75-FE91-40D3-84CC-9C8F177A25F2}" type="datetimeFigureOut">
              <a:rPr lang="en-GB" smtClean="0"/>
              <a:t>20/03/2020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5017270-1921-4DD3-9703-92D7288E3BAD}" type="slidenum">
              <a:rPr lang="en-GB" smtClean="0"/>
              <a:t>‹#›</a:t>
            </a:fld>
            <a:endParaRPr lang="en-GB"/>
          </a:p>
        </p:txBody>
      </p:sp>
    </p:spTree>
    <p:extLst>
      <p:ext uri="{BB962C8B-B14F-4D97-AF65-F5344CB8AC3E}">
        <p14:creationId xmlns:p14="http://schemas.microsoft.com/office/powerpoint/2010/main" val="26778101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C9E8D75-FE91-40D3-84CC-9C8F177A25F2}" type="datetimeFigureOut">
              <a:rPr lang="en-GB" smtClean="0"/>
              <a:t>20/03/2020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5017270-1921-4DD3-9703-92D7288E3BAD}" type="slidenum">
              <a:rPr lang="en-GB" smtClean="0"/>
              <a:t>‹#›</a:t>
            </a:fld>
            <a:endParaRPr lang="en-GB"/>
          </a:p>
        </p:txBody>
      </p:sp>
    </p:spTree>
    <p:extLst>
      <p:ext uri="{BB962C8B-B14F-4D97-AF65-F5344CB8AC3E}">
        <p14:creationId xmlns:p14="http://schemas.microsoft.com/office/powerpoint/2010/main" val="40381614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C9E8D75-FE91-40D3-84CC-9C8F177A25F2}" type="datetimeFigureOut">
              <a:rPr lang="en-GB" smtClean="0"/>
              <a:t>20/03/2020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5017270-1921-4DD3-9703-92D7288E3BAD}" type="slidenum">
              <a:rPr lang="en-GB" smtClean="0"/>
              <a:t>‹#›</a:t>
            </a:fld>
            <a:endParaRPr lang="en-GB"/>
          </a:p>
        </p:txBody>
      </p:sp>
    </p:spTree>
    <p:extLst>
      <p:ext uri="{BB962C8B-B14F-4D97-AF65-F5344CB8AC3E}">
        <p14:creationId xmlns:p14="http://schemas.microsoft.com/office/powerpoint/2010/main" val="19939319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812800"/>
            <a:ext cx="2211884" cy="28448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755425"/>
            <a:ext cx="3471863" cy="8664222"/>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3657600"/>
            <a:ext cx="2211884" cy="6776156"/>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0C9E8D75-FE91-40D3-84CC-9C8F177A25F2}" type="datetimeFigureOut">
              <a:rPr lang="en-GB" smtClean="0"/>
              <a:t>20/03/2020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017270-1921-4DD3-9703-92D7288E3BAD}" type="slidenum">
              <a:rPr lang="en-GB" smtClean="0"/>
              <a:t>‹#›</a:t>
            </a:fld>
            <a:endParaRPr lang="en-GB"/>
          </a:p>
        </p:txBody>
      </p:sp>
    </p:spTree>
    <p:extLst>
      <p:ext uri="{BB962C8B-B14F-4D97-AF65-F5344CB8AC3E}">
        <p14:creationId xmlns:p14="http://schemas.microsoft.com/office/powerpoint/2010/main" val="40858033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812800"/>
            <a:ext cx="2211884" cy="28448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755425"/>
            <a:ext cx="3471863" cy="8664222"/>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3657600"/>
            <a:ext cx="2211884" cy="6776156"/>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0C9E8D75-FE91-40D3-84CC-9C8F177A25F2}" type="datetimeFigureOut">
              <a:rPr lang="en-GB" smtClean="0"/>
              <a:t>20/03/2020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017270-1921-4DD3-9703-92D7288E3BAD}" type="slidenum">
              <a:rPr lang="en-GB" smtClean="0"/>
              <a:t>‹#›</a:t>
            </a:fld>
            <a:endParaRPr lang="en-GB"/>
          </a:p>
        </p:txBody>
      </p:sp>
    </p:spTree>
    <p:extLst>
      <p:ext uri="{BB962C8B-B14F-4D97-AF65-F5344CB8AC3E}">
        <p14:creationId xmlns:p14="http://schemas.microsoft.com/office/powerpoint/2010/main" val="6367206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C9E8D75-FE91-40D3-84CC-9C8F177A25F2}" type="datetimeFigureOut">
              <a:rPr lang="en-GB" smtClean="0"/>
              <a:t>20/03/2020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017270-1921-4DD3-9703-92D7288E3BAD}" type="slidenum">
              <a:rPr lang="en-GB" smtClean="0"/>
              <a:t>‹#›</a:t>
            </a:fld>
            <a:endParaRPr lang="en-GB"/>
          </a:p>
        </p:txBody>
      </p:sp>
    </p:spTree>
    <p:extLst>
      <p:ext uri="{BB962C8B-B14F-4D97-AF65-F5344CB8AC3E}">
        <p14:creationId xmlns:p14="http://schemas.microsoft.com/office/powerpoint/2010/main" val="16780027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649111"/>
            <a:ext cx="1478756" cy="10332156"/>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649111"/>
            <a:ext cx="4350544" cy="10332156"/>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C9E8D75-FE91-40D3-84CC-9C8F177A25F2}" type="datetimeFigureOut">
              <a:rPr lang="en-GB" smtClean="0"/>
              <a:t>20/03/2020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017270-1921-4DD3-9703-92D7288E3BAD}" type="slidenum">
              <a:rPr lang="en-GB" smtClean="0"/>
              <a:t>‹#›</a:t>
            </a:fld>
            <a:endParaRPr lang="en-GB"/>
          </a:p>
        </p:txBody>
      </p:sp>
    </p:spTree>
    <p:extLst>
      <p:ext uri="{BB962C8B-B14F-4D97-AF65-F5344CB8AC3E}">
        <p14:creationId xmlns:p14="http://schemas.microsoft.com/office/powerpoint/2010/main" val="42062488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649114"/>
            <a:ext cx="5915025" cy="235655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3245556"/>
            <a:ext cx="5915025" cy="7735712"/>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11300181"/>
            <a:ext cx="1543050" cy="649111"/>
          </a:xfrm>
          <a:prstGeom prst="rect">
            <a:avLst/>
          </a:prstGeom>
        </p:spPr>
        <p:txBody>
          <a:bodyPr vert="horz" lIns="91440" tIns="45720" rIns="91440" bIns="45720" rtlCol="0" anchor="ctr"/>
          <a:lstStyle>
            <a:lvl1pPr algn="l">
              <a:defRPr sz="900">
                <a:solidFill>
                  <a:schemeClr val="tx1">
                    <a:tint val="75000"/>
                  </a:schemeClr>
                </a:solidFill>
              </a:defRPr>
            </a:lvl1pPr>
          </a:lstStyle>
          <a:p>
            <a:fld id="{0C9E8D75-FE91-40D3-84CC-9C8F177A25F2}" type="datetimeFigureOut">
              <a:rPr lang="en-GB" smtClean="0"/>
              <a:t>20/03/2020</a:t>
            </a:fld>
            <a:endParaRPr lang="en-GB"/>
          </a:p>
        </p:txBody>
      </p:sp>
      <p:sp>
        <p:nvSpPr>
          <p:cNvPr id="5" name="Footer Placeholder 4"/>
          <p:cNvSpPr>
            <a:spLocks noGrp="1"/>
          </p:cNvSpPr>
          <p:nvPr>
            <p:ph type="ftr" sz="quarter" idx="3"/>
          </p:nvPr>
        </p:nvSpPr>
        <p:spPr>
          <a:xfrm>
            <a:off x="2271713" y="11300181"/>
            <a:ext cx="2314575" cy="649111"/>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11300181"/>
            <a:ext cx="1543050" cy="649111"/>
          </a:xfrm>
          <a:prstGeom prst="rect">
            <a:avLst/>
          </a:prstGeom>
        </p:spPr>
        <p:txBody>
          <a:bodyPr vert="horz" lIns="91440" tIns="45720" rIns="91440" bIns="45720" rtlCol="0" anchor="ctr"/>
          <a:lstStyle>
            <a:lvl1pPr algn="r">
              <a:defRPr sz="900">
                <a:solidFill>
                  <a:schemeClr val="tx1">
                    <a:tint val="75000"/>
                  </a:schemeClr>
                </a:solidFill>
              </a:defRPr>
            </a:lvl1pPr>
          </a:lstStyle>
          <a:p>
            <a:fld id="{D5017270-1921-4DD3-9703-92D7288E3BAD}" type="slidenum">
              <a:rPr lang="en-GB" smtClean="0"/>
              <a:t>‹#›</a:t>
            </a:fld>
            <a:endParaRPr lang="en-GB"/>
          </a:p>
        </p:txBody>
      </p:sp>
    </p:spTree>
    <p:extLst>
      <p:ext uri="{BB962C8B-B14F-4D97-AF65-F5344CB8AC3E}">
        <p14:creationId xmlns:p14="http://schemas.microsoft.com/office/powerpoint/2010/main" val="29064494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www.google.co.uk/url?sa=i&amp;rct=j&amp;q=detective&amp;source=images&amp;cd=&amp;cad=rja&amp;uact=8&amp;docid=OywSdg0-UN11uM&amp;tbnid=ztdm-y-XDPWKTM:&amp;ved=0CAUQjRw&amp;url=http://www.intuitiveaccountant.com/general-ledger/the-data-detective:-the-case-of-the-broken-.ini-file/&amp;ei=xlLfU97_HMeo0QXkjYGYCw&amp;bvm=bv.72197243,d.d2k&amp;psig=AFQjCNEgLXT9j0xjqgszIXGfeYtW6jrD8g&amp;ust=1407231038100984" TargetMode="Externa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hyperlink" Target="http://www.google.co.uk/url?sa=i&amp;rct=j&amp;q=dictionary&amp;source=images&amp;cd=&amp;cad=rja&amp;uact=8&amp;docid=TCmU_Xged8vWAM&amp;tbnid=HyUSR9QfYm-6EM:&amp;ved=0CAUQjRw&amp;url=http://www.classicalmusiccity.com/search/article.php?vars=390/Music-Dictionary-N.html&amp;ei=VF3fU8n6K8nL0QXnpoGoAw&amp;bvm=bv.72197243,d.d2k&amp;psig=AFQjCNFb_TGGFS2p8JE6hrpA2GdN-Ts8xw&amp;ust=1407233741093432" TargetMode="External"/><Relationship Id="rId7" Type="http://schemas.openxmlformats.org/officeDocument/2006/relationships/image" Target="../media/image12.jpeg"/><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hyperlink" Target="http://www.google.co.uk/url?sa=i&amp;rct=j&amp;q=thesaurus&amp;source=images&amp;cd=&amp;cad=rja&amp;uact=8&amp;docid=uU_uEJuNkVNcgM&amp;tbnid=lfKFNNlpaqWiCM:&amp;ved=0CAUQjRw&amp;url=http://nisus.com/Thesaurus/&amp;ei=dl3fU-qcOsGc0AW3i4D4DQ&amp;bvm=bv.72197243,d.d2k&amp;psig=AFQjCNHmtSd7DNfgDMBObI1g_DBu3Dtfeg&amp;ust=1407233771669101" TargetMode="External"/><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Box 3"/>
          <p:cNvSpPr txBox="1">
            <a:spLocks noChangeArrowheads="1"/>
          </p:cNvSpPr>
          <p:nvPr/>
        </p:nvSpPr>
        <p:spPr bwMode="auto">
          <a:xfrm>
            <a:off x="774700" y="5880101"/>
            <a:ext cx="5308600" cy="289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a:latin typeface="Comic Sans MS" panose="030F0702030302020204" pitchFamily="66" charset="0"/>
              </a:rPr>
              <a:t>English Home Learning </a:t>
            </a:r>
          </a:p>
          <a:p>
            <a:pPr algn="ctr" eaLnBrk="1" hangingPunct="1">
              <a:spcBef>
                <a:spcPct val="0"/>
              </a:spcBef>
              <a:buFontTx/>
              <a:buNone/>
            </a:pPr>
            <a:r>
              <a:rPr lang="en-GB" altLang="en-US">
                <a:latin typeface="Comic Sans MS" panose="030F0702030302020204" pitchFamily="66" charset="0"/>
              </a:rPr>
              <a:t>Booklet </a:t>
            </a:r>
          </a:p>
          <a:p>
            <a:pPr algn="ctr" eaLnBrk="1" hangingPunct="1">
              <a:spcBef>
                <a:spcPct val="0"/>
              </a:spcBef>
              <a:buFontTx/>
              <a:buNone/>
            </a:pPr>
            <a:endParaRPr lang="en-GB" altLang="en-US">
              <a:latin typeface="Comic Sans MS" panose="030F0702030302020204" pitchFamily="66" charset="0"/>
            </a:endParaRPr>
          </a:p>
          <a:p>
            <a:pPr algn="ctr" eaLnBrk="1" hangingPunct="1">
              <a:spcBef>
                <a:spcPct val="0"/>
              </a:spcBef>
              <a:buFontTx/>
              <a:buNone/>
            </a:pPr>
            <a:endParaRPr lang="en-GB" altLang="en-US">
              <a:latin typeface="Comic Sans MS" panose="030F0702030302020204" pitchFamily="66" charset="0"/>
            </a:endParaRPr>
          </a:p>
          <a:p>
            <a:pPr eaLnBrk="1" hangingPunct="1">
              <a:spcBef>
                <a:spcPct val="0"/>
              </a:spcBef>
              <a:buFontTx/>
              <a:buNone/>
            </a:pPr>
            <a:r>
              <a:rPr lang="en-GB" altLang="en-US" sz="1800">
                <a:latin typeface="Comic Sans MS" panose="030F0702030302020204" pitchFamily="66" charset="0"/>
              </a:rPr>
              <a:t>Name:…………………………………………………………………………..</a:t>
            </a:r>
          </a:p>
          <a:p>
            <a:pPr eaLnBrk="1" hangingPunct="1">
              <a:spcBef>
                <a:spcPct val="0"/>
              </a:spcBef>
              <a:buFontTx/>
              <a:buNone/>
            </a:pPr>
            <a:endParaRPr lang="en-GB" altLang="en-US" sz="1800">
              <a:latin typeface="Comic Sans MS" panose="030F0702030302020204" pitchFamily="66" charset="0"/>
            </a:endParaRPr>
          </a:p>
          <a:p>
            <a:pPr eaLnBrk="1" hangingPunct="1">
              <a:spcBef>
                <a:spcPct val="0"/>
              </a:spcBef>
              <a:buFontTx/>
              <a:buNone/>
            </a:pPr>
            <a:r>
              <a:rPr lang="en-GB" altLang="en-US" sz="1800">
                <a:latin typeface="Comic Sans MS" panose="030F0702030302020204" pitchFamily="66" charset="0"/>
              </a:rPr>
              <a:t>Teacher:………………………………………………………………………</a:t>
            </a:r>
          </a:p>
        </p:txBody>
      </p:sp>
      <p:pic>
        <p:nvPicPr>
          <p:cNvPr id="3075"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5175" y="2495551"/>
            <a:ext cx="5759450" cy="287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7545117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www.rationalityunleashed.net/wp-content/uploads/2014/07/Words-and-power.jpg"/>
          <p:cNvPicPr>
            <a:picLocks noChangeAspect="1" noChangeArrowheads="1"/>
          </p:cNvPicPr>
          <p:nvPr/>
        </p:nvPicPr>
        <p:blipFill>
          <a:blip r:embed="rId2"/>
          <a:srcRect/>
          <a:stretch>
            <a:fillRect/>
          </a:stretch>
        </p:blipFill>
        <p:spPr bwMode="auto">
          <a:xfrm>
            <a:off x="3933826" y="1343025"/>
            <a:ext cx="2735263" cy="172243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099" name="TextBox 4"/>
          <p:cNvSpPr txBox="1">
            <a:spLocks noChangeArrowheads="1"/>
          </p:cNvSpPr>
          <p:nvPr/>
        </p:nvSpPr>
        <p:spPr bwMode="auto">
          <a:xfrm>
            <a:off x="260351" y="1631950"/>
            <a:ext cx="3529013"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solidFill>
                  <a:srgbClr val="FF0066"/>
                </a:solidFill>
                <a:latin typeface="Comic Sans MS" panose="030F0702030302020204" pitchFamily="66" charset="0"/>
              </a:rPr>
              <a:t>Section one: Vocabulary </a:t>
            </a:r>
          </a:p>
          <a:p>
            <a:pPr eaLnBrk="1" hangingPunct="1">
              <a:spcBef>
                <a:spcPct val="0"/>
              </a:spcBef>
              <a:buFontTx/>
              <a:buNone/>
            </a:pPr>
            <a:endParaRPr lang="en-GB" altLang="en-US" sz="1600">
              <a:latin typeface="Comic Sans MS" panose="030F0702030302020204" pitchFamily="66" charset="0"/>
            </a:endParaRPr>
          </a:p>
        </p:txBody>
      </p:sp>
      <p:graphicFrame>
        <p:nvGraphicFramePr>
          <p:cNvPr id="7" name="Table 6"/>
          <p:cNvGraphicFramePr>
            <a:graphicFrameLocks noGrp="1"/>
          </p:cNvGraphicFramePr>
          <p:nvPr/>
        </p:nvGraphicFramePr>
        <p:xfrm>
          <a:off x="1143000" y="4572000"/>
          <a:ext cx="4572000" cy="2743200"/>
        </p:xfrm>
        <a:graphic>
          <a:graphicData uri="http://schemas.openxmlformats.org/drawingml/2006/table">
            <a:tbl>
              <a:tblPr firstRow="1" bandRow="1">
                <a:tableStyleId>{5C22544A-7EE6-4342-B048-85BDC9FD1C3A}</a:tableStyleId>
              </a:tblPr>
              <a:tblGrid>
                <a:gridCol w="4158208">
                  <a:extLst>
                    <a:ext uri="{9D8B030D-6E8A-4147-A177-3AD203B41FA5}">
                      <a16:colId xmlns:a16="http://schemas.microsoft.com/office/drawing/2014/main" val="20000"/>
                    </a:ext>
                  </a:extLst>
                </a:gridCol>
                <a:gridCol w="413792">
                  <a:extLst>
                    <a:ext uri="{9D8B030D-6E8A-4147-A177-3AD203B41FA5}">
                      <a16:colId xmlns:a16="http://schemas.microsoft.com/office/drawing/2014/main" val="20001"/>
                    </a:ext>
                  </a:extLst>
                </a:gridCol>
              </a:tblGrid>
              <a:tr h="370840">
                <a:tc>
                  <a:txBody>
                    <a:bodyPr/>
                    <a:lstStyle/>
                    <a:p>
                      <a:r>
                        <a:rPr lang="en-GB" sz="1400" b="0" dirty="0" smtClean="0">
                          <a:solidFill>
                            <a:schemeClr val="tx1"/>
                          </a:solidFill>
                          <a:latin typeface="Comic Sans MS" pitchFamily="66" charset="0"/>
                        </a:rPr>
                        <a:t>Spelling list 1</a:t>
                      </a:r>
                      <a:endParaRPr lang="en-GB" sz="1400" b="0" dirty="0">
                        <a:solidFill>
                          <a:schemeClr val="tx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b="0" dirty="0">
                        <a:solidFill>
                          <a:schemeClr val="tx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70840">
                <a:tc>
                  <a:txBody>
                    <a:bodyPr/>
                    <a:lstStyle/>
                    <a:p>
                      <a:r>
                        <a:rPr lang="en-GB" sz="1400" b="0" dirty="0" smtClean="0">
                          <a:solidFill>
                            <a:schemeClr val="tx1"/>
                          </a:solidFill>
                          <a:latin typeface="Comic Sans MS" pitchFamily="66" charset="0"/>
                        </a:rPr>
                        <a:t>Read notes</a:t>
                      </a:r>
                      <a:r>
                        <a:rPr lang="en-GB" sz="1400" b="0" baseline="0" dirty="0" smtClean="0">
                          <a:solidFill>
                            <a:schemeClr val="tx1"/>
                          </a:solidFill>
                          <a:latin typeface="Comic Sans MS" pitchFamily="66" charset="0"/>
                        </a:rPr>
                        <a:t> on </a:t>
                      </a:r>
                      <a:r>
                        <a:rPr lang="en-GB" sz="1400" b="0" i="1" baseline="0" dirty="0" smtClean="0">
                          <a:solidFill>
                            <a:schemeClr val="tx1"/>
                          </a:solidFill>
                          <a:latin typeface="Comic Sans MS" pitchFamily="66" charset="0"/>
                        </a:rPr>
                        <a:t>Dictionary Detective </a:t>
                      </a:r>
                      <a:r>
                        <a:rPr lang="en-GB" sz="1400" b="0" baseline="0" dirty="0" smtClean="0">
                          <a:solidFill>
                            <a:schemeClr val="tx1"/>
                          </a:solidFill>
                          <a:latin typeface="Comic Sans MS" pitchFamily="66" charset="0"/>
                        </a:rPr>
                        <a:t>and </a:t>
                      </a:r>
                      <a:r>
                        <a:rPr lang="en-GB" sz="1400" b="0" i="1" baseline="0" dirty="0" smtClean="0">
                          <a:solidFill>
                            <a:schemeClr val="tx1"/>
                          </a:solidFill>
                          <a:latin typeface="Comic Sans MS" pitchFamily="66" charset="0"/>
                        </a:rPr>
                        <a:t>Dictionary and thesaurus skills</a:t>
                      </a:r>
                      <a:endParaRPr lang="en-GB" sz="1400" b="0" dirty="0">
                        <a:solidFill>
                          <a:schemeClr val="tx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b="0">
                        <a:solidFill>
                          <a:schemeClr val="tx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70840">
                <a:tc>
                  <a:txBody>
                    <a:bodyPr/>
                    <a:lstStyle/>
                    <a:p>
                      <a:r>
                        <a:rPr lang="en-GB" sz="1400" b="0" dirty="0" smtClean="0">
                          <a:solidFill>
                            <a:schemeClr val="tx1"/>
                          </a:solidFill>
                          <a:latin typeface="Comic Sans MS" pitchFamily="66" charset="0"/>
                        </a:rPr>
                        <a:t>Complete New words beginning with A and</a:t>
                      </a:r>
                      <a:r>
                        <a:rPr lang="en-GB" sz="1400" b="0" baseline="0" dirty="0" smtClean="0">
                          <a:solidFill>
                            <a:schemeClr val="tx1"/>
                          </a:solidFill>
                          <a:latin typeface="Comic Sans MS" pitchFamily="66" charset="0"/>
                        </a:rPr>
                        <a:t> B </a:t>
                      </a:r>
                      <a:endParaRPr lang="en-GB" sz="1400" b="0" dirty="0">
                        <a:solidFill>
                          <a:schemeClr val="tx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b="0">
                        <a:solidFill>
                          <a:schemeClr val="tx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70840">
                <a:tc>
                  <a:txBody>
                    <a:bodyPr/>
                    <a:lstStyle/>
                    <a:p>
                      <a:r>
                        <a:rPr lang="en-GB" sz="1400" b="0" dirty="0" smtClean="0">
                          <a:solidFill>
                            <a:schemeClr val="tx1"/>
                          </a:solidFill>
                          <a:latin typeface="Comic Sans MS" pitchFamily="66" charset="0"/>
                        </a:rPr>
                        <a:t>Complete </a:t>
                      </a:r>
                      <a:r>
                        <a:rPr lang="en-GB" sz="1400" b="0" i="1" dirty="0" smtClean="0">
                          <a:solidFill>
                            <a:schemeClr val="tx1"/>
                          </a:solidFill>
                          <a:latin typeface="Comic Sans MS" pitchFamily="66" charset="0"/>
                        </a:rPr>
                        <a:t>Vocabulary Choices  </a:t>
                      </a:r>
                      <a:r>
                        <a:rPr lang="en-GB" sz="1400" b="0" dirty="0" smtClean="0">
                          <a:solidFill>
                            <a:schemeClr val="tx1"/>
                          </a:solidFill>
                          <a:latin typeface="Comic Sans MS" pitchFamily="66" charset="0"/>
                        </a:rPr>
                        <a:t>task</a:t>
                      </a:r>
                      <a:endParaRPr lang="en-GB" sz="1400" b="0" dirty="0">
                        <a:solidFill>
                          <a:schemeClr val="tx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b="0">
                        <a:solidFill>
                          <a:schemeClr val="tx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70840">
                <a:tc>
                  <a:txBody>
                    <a:bodyPr/>
                    <a:lstStyle/>
                    <a:p>
                      <a:r>
                        <a:rPr lang="en-GB" sz="1400" b="0" dirty="0" smtClean="0">
                          <a:solidFill>
                            <a:schemeClr val="tx1"/>
                          </a:solidFill>
                          <a:latin typeface="Comic Sans MS" pitchFamily="66" charset="0"/>
                        </a:rPr>
                        <a:t>Read and complete </a:t>
                      </a:r>
                      <a:r>
                        <a:rPr lang="en-GB" sz="1400" b="0" i="1" dirty="0" smtClean="0">
                          <a:solidFill>
                            <a:schemeClr val="tx1"/>
                          </a:solidFill>
                          <a:latin typeface="Comic Sans MS" pitchFamily="66" charset="0"/>
                        </a:rPr>
                        <a:t>Root words</a:t>
                      </a:r>
                      <a:r>
                        <a:rPr lang="en-GB" sz="1400" b="0" i="0" dirty="0" smtClean="0">
                          <a:solidFill>
                            <a:schemeClr val="tx1"/>
                          </a:solidFill>
                          <a:latin typeface="Comic Sans MS" pitchFamily="66" charset="0"/>
                        </a:rPr>
                        <a:t>  task </a:t>
                      </a:r>
                      <a:endParaRPr lang="en-GB" sz="1400" b="0" dirty="0">
                        <a:solidFill>
                          <a:schemeClr val="tx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b="0">
                        <a:solidFill>
                          <a:schemeClr val="tx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70840">
                <a:tc>
                  <a:txBody>
                    <a:bodyPr/>
                    <a:lstStyle/>
                    <a:p>
                      <a:r>
                        <a:rPr lang="en-GB" sz="1400" b="0" dirty="0" smtClean="0">
                          <a:solidFill>
                            <a:schemeClr val="tx1"/>
                          </a:solidFill>
                          <a:latin typeface="Comic Sans MS" pitchFamily="66" charset="0"/>
                        </a:rPr>
                        <a:t>Read the extract </a:t>
                      </a:r>
                      <a:r>
                        <a:rPr lang="en-GB" sz="1400" b="0" i="1" dirty="0" smtClean="0">
                          <a:solidFill>
                            <a:schemeClr val="tx1"/>
                          </a:solidFill>
                          <a:latin typeface="Comic Sans MS" pitchFamily="66" charset="0"/>
                        </a:rPr>
                        <a:t>The Pet</a:t>
                      </a:r>
                      <a:endParaRPr lang="en-GB" sz="1400" b="0" dirty="0">
                        <a:solidFill>
                          <a:schemeClr val="tx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b="0">
                        <a:solidFill>
                          <a:schemeClr val="tx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70840">
                <a:tc>
                  <a:txBody>
                    <a:bodyPr/>
                    <a:lstStyle/>
                    <a:p>
                      <a:r>
                        <a:rPr lang="en-GB" sz="1400" b="0" dirty="0" smtClean="0">
                          <a:solidFill>
                            <a:schemeClr val="tx1"/>
                          </a:solidFill>
                          <a:latin typeface="Comic Sans MS" pitchFamily="66" charset="0"/>
                        </a:rPr>
                        <a:t>Answer the questions</a:t>
                      </a:r>
                      <a:r>
                        <a:rPr lang="en-GB" sz="1400" b="0" baseline="0" dirty="0" smtClean="0">
                          <a:solidFill>
                            <a:schemeClr val="tx1"/>
                          </a:solidFill>
                          <a:latin typeface="Comic Sans MS" pitchFamily="66" charset="0"/>
                        </a:rPr>
                        <a:t> in full on </a:t>
                      </a:r>
                      <a:r>
                        <a:rPr lang="en-GB" sz="1400" b="0" i="1" baseline="0" dirty="0" smtClean="0">
                          <a:solidFill>
                            <a:schemeClr val="tx1"/>
                          </a:solidFill>
                          <a:latin typeface="Comic Sans MS" pitchFamily="66" charset="0"/>
                        </a:rPr>
                        <a:t>The Pet </a:t>
                      </a:r>
                      <a:endParaRPr lang="en-GB" sz="1400" b="0" dirty="0">
                        <a:solidFill>
                          <a:schemeClr val="tx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b="0" dirty="0">
                        <a:solidFill>
                          <a:schemeClr val="tx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bl>
          </a:graphicData>
        </a:graphic>
      </p:graphicFrame>
      <p:pic>
        <p:nvPicPr>
          <p:cNvPr id="4126" name="Picture 3" descr="I:\Images\thumb_pg18_l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3375" y="4511675"/>
            <a:ext cx="687388"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p:nvPr/>
        </p:nvSpPr>
        <p:spPr>
          <a:xfrm>
            <a:off x="260350" y="8472488"/>
            <a:ext cx="6337300" cy="2303462"/>
          </a:xfrm>
          <a:prstGeom prst="rect">
            <a:avLst/>
          </a:prstGeom>
          <a:solidFill>
            <a:schemeClr val="bg1"/>
          </a:solidFill>
          <a:ln>
            <a:solidFill>
              <a:srgbClr val="7030A0"/>
            </a:solidFill>
            <a:prstDash val="dash"/>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400" dirty="0">
                <a:solidFill>
                  <a:srgbClr val="7030A0"/>
                </a:solidFill>
                <a:latin typeface="Comic Sans MS" pitchFamily="66" charset="0"/>
              </a:rPr>
              <a:t>Self Assessment: What do I still need to practise from this section? </a:t>
            </a:r>
          </a:p>
        </p:txBody>
      </p:sp>
    </p:spTree>
    <p:extLst>
      <p:ext uri="{BB962C8B-B14F-4D97-AF65-F5344CB8AC3E}">
        <p14:creationId xmlns:p14="http://schemas.microsoft.com/office/powerpoint/2010/main" val="8555358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Box 3"/>
          <p:cNvSpPr txBox="1">
            <a:spLocks noChangeArrowheads="1"/>
          </p:cNvSpPr>
          <p:nvPr/>
        </p:nvSpPr>
        <p:spPr bwMode="auto">
          <a:xfrm>
            <a:off x="374651" y="1343025"/>
            <a:ext cx="19018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a:solidFill>
                  <a:srgbClr val="7030A0"/>
                </a:solidFill>
                <a:latin typeface="Comic Sans MS" panose="030F0702030302020204" pitchFamily="66" charset="0"/>
              </a:rPr>
              <a:t>Spelling test 1</a:t>
            </a:r>
          </a:p>
        </p:txBody>
      </p:sp>
      <p:pic>
        <p:nvPicPr>
          <p:cNvPr id="5123" name="Picture 2" descr="http://locosbajitoszarzablog.blogia.com/upload/20130118095754-spelling-tes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65625" y="1381125"/>
            <a:ext cx="2406650" cy="161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 name="TextBox 4"/>
          <p:cNvSpPr txBox="1">
            <a:spLocks noChangeArrowheads="1"/>
          </p:cNvSpPr>
          <p:nvPr/>
        </p:nvSpPr>
        <p:spPr bwMode="auto">
          <a:xfrm>
            <a:off x="404813" y="1911350"/>
            <a:ext cx="611981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latin typeface="Comic Sans MS" panose="030F0702030302020204" pitchFamily="66" charset="0"/>
              </a:rPr>
              <a:t>Practice these key spellings</a:t>
            </a:r>
          </a:p>
          <a:p>
            <a:pPr eaLnBrk="1" hangingPunct="1">
              <a:spcBef>
                <a:spcPct val="0"/>
              </a:spcBef>
              <a:buFontTx/>
              <a:buNone/>
            </a:pPr>
            <a:endParaRPr lang="en-GB" altLang="en-US" sz="1200">
              <a:latin typeface="Comic Sans MS" panose="030F0702030302020204" pitchFamily="66" charset="0"/>
            </a:endParaRPr>
          </a:p>
        </p:txBody>
      </p:sp>
      <p:graphicFrame>
        <p:nvGraphicFramePr>
          <p:cNvPr id="6" name="Table 5"/>
          <p:cNvGraphicFramePr>
            <a:graphicFrameLocks noGrp="1"/>
          </p:cNvGraphicFramePr>
          <p:nvPr/>
        </p:nvGraphicFramePr>
        <p:xfrm>
          <a:off x="476672" y="3143672"/>
          <a:ext cx="6048670" cy="7488832"/>
        </p:xfrm>
        <a:graphic>
          <a:graphicData uri="http://schemas.openxmlformats.org/drawingml/2006/table">
            <a:tbl>
              <a:tblPr firstRow="1" bandRow="1">
                <a:tableStyleId>{5C22544A-7EE6-4342-B048-85BDC9FD1C3A}</a:tableStyleId>
              </a:tblPr>
              <a:tblGrid>
                <a:gridCol w="555316">
                  <a:extLst>
                    <a:ext uri="{9D8B030D-6E8A-4147-A177-3AD203B41FA5}">
                      <a16:colId xmlns:a16="http://schemas.microsoft.com/office/drawing/2014/main" val="20000"/>
                    </a:ext>
                  </a:extLst>
                </a:gridCol>
                <a:gridCol w="1831118">
                  <a:extLst>
                    <a:ext uri="{9D8B030D-6E8A-4147-A177-3AD203B41FA5}">
                      <a16:colId xmlns:a16="http://schemas.microsoft.com/office/drawing/2014/main" val="20001"/>
                    </a:ext>
                  </a:extLst>
                </a:gridCol>
                <a:gridCol w="1831118">
                  <a:extLst>
                    <a:ext uri="{9D8B030D-6E8A-4147-A177-3AD203B41FA5}">
                      <a16:colId xmlns:a16="http://schemas.microsoft.com/office/drawing/2014/main" val="20002"/>
                    </a:ext>
                  </a:extLst>
                </a:gridCol>
                <a:gridCol w="1831118">
                  <a:extLst>
                    <a:ext uri="{9D8B030D-6E8A-4147-A177-3AD203B41FA5}">
                      <a16:colId xmlns:a16="http://schemas.microsoft.com/office/drawing/2014/main" val="20003"/>
                    </a:ext>
                  </a:extLst>
                </a:gridCol>
              </a:tblGrid>
              <a:tr h="468052">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1400" dirty="0" smtClean="0">
                          <a:solidFill>
                            <a:schemeClr val="tx1"/>
                          </a:solidFill>
                        </a:rPr>
                        <a:t>Read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1400" dirty="0" smtClean="0">
                          <a:solidFill>
                            <a:schemeClr val="tx1"/>
                          </a:solidFill>
                        </a:rPr>
                        <a:t>Write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1400" dirty="0" smtClean="0">
                          <a:solidFill>
                            <a:schemeClr val="tx1"/>
                          </a:solidFill>
                        </a:rPr>
                        <a:t>Cover and write</a:t>
                      </a:r>
                      <a:r>
                        <a:rPr lang="en-GB" sz="1400" baseline="0" dirty="0" smtClean="0">
                          <a:solidFill>
                            <a:schemeClr val="tx1"/>
                          </a:solidFill>
                        </a:rPr>
                        <a:t>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10000"/>
                  </a:ext>
                </a:extLst>
              </a:tr>
              <a:tr h="468052">
                <a:tc rowSpan="5">
                  <a:txBody>
                    <a:bodyPr/>
                    <a:lstStyle/>
                    <a:p>
                      <a:pPr algn="ctr"/>
                      <a:r>
                        <a:rPr lang="en-GB" sz="1400" dirty="0" smtClean="0">
                          <a:solidFill>
                            <a:schemeClr val="tx1"/>
                          </a:solidFill>
                        </a:rPr>
                        <a:t>Connective </a:t>
                      </a:r>
                      <a:endParaRPr lang="en-GB" sz="1400" dirty="0">
                        <a:solidFill>
                          <a:schemeClr val="tx1"/>
                        </a:solidFill>
                      </a:endParaRP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Equally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468052">
                <a:tc vMerge="1">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Similarly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468052">
                <a:tc vMerge="1">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Likewise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468052">
                <a:tc vMerge="1">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Compared</a:t>
                      </a:r>
                      <a:r>
                        <a:rPr lang="en-GB" sz="1400" baseline="0" dirty="0" smtClean="0">
                          <a:solidFill>
                            <a:schemeClr val="tx1"/>
                          </a:solidFill>
                        </a:rPr>
                        <a:t> with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468052">
                <a:tc vMerge="1">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Comparing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468052">
                <a:tc rowSpan="5">
                  <a:txBody>
                    <a:bodyPr/>
                    <a:lstStyle/>
                    <a:p>
                      <a:pPr algn="ctr"/>
                      <a:r>
                        <a:rPr lang="en-GB" sz="1400" dirty="0" smtClean="0">
                          <a:solidFill>
                            <a:schemeClr val="tx1"/>
                          </a:solidFill>
                        </a:rPr>
                        <a:t>Commonly misspelt words </a:t>
                      </a:r>
                      <a:endParaRPr lang="en-GB" sz="1400" dirty="0">
                        <a:solidFill>
                          <a:schemeClr val="tx1"/>
                        </a:solidFill>
                      </a:endParaRP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Acceptable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468052">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Accidentally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468052">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Accommodate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468052">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Acquire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468052">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A</a:t>
                      </a:r>
                      <a:r>
                        <a:rPr lang="en-GB" sz="1400" baseline="0" dirty="0" smtClean="0">
                          <a:solidFill>
                            <a:schemeClr val="tx1"/>
                          </a:solidFill>
                        </a:rPr>
                        <a:t> lot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468052">
                <a:tc rowSpan="5">
                  <a:txBody>
                    <a:bodyPr/>
                    <a:lstStyle/>
                    <a:p>
                      <a:pPr algn="ctr"/>
                      <a:r>
                        <a:rPr lang="en-GB" sz="1400" dirty="0" smtClean="0">
                          <a:solidFill>
                            <a:schemeClr val="tx1"/>
                          </a:solidFill>
                        </a:rPr>
                        <a:t>English subject words </a:t>
                      </a:r>
                      <a:endParaRPr lang="en-GB" sz="1400" dirty="0">
                        <a:solidFill>
                          <a:schemeClr val="tx1"/>
                        </a:solidFill>
                      </a:endParaRP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Novel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468052">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Author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468052">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Analyse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468052">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Emphasise</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468052">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Language</a:t>
                      </a:r>
                      <a:r>
                        <a:rPr lang="en-GB" sz="1400" baseline="0" dirty="0" smtClean="0">
                          <a:solidFill>
                            <a:schemeClr val="tx1"/>
                          </a:solidFill>
                        </a:rPr>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bl>
          </a:graphicData>
        </a:graphic>
      </p:graphicFrame>
    </p:spTree>
    <p:extLst>
      <p:ext uri="{BB962C8B-B14F-4D97-AF65-F5344CB8AC3E}">
        <p14:creationId xmlns:p14="http://schemas.microsoft.com/office/powerpoint/2010/main" val="28354310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t2.gstatic.com/images?q=tbn:ANd9GcS8OGR49KhSsvkxeXeEVFZQ8qKBtrFwhXspg_6FHgQ0SQsPpQoCqA:www.intuitiveaccountant.com/downloads/329/download/Detective.png%3Fcb%3De8fb364e648b7dee86bdfab9b6fcc1c4">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84300" y="1343026"/>
            <a:ext cx="827088"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7" name="TextBox 4"/>
          <p:cNvSpPr txBox="1">
            <a:spLocks noChangeArrowheads="1"/>
          </p:cNvSpPr>
          <p:nvPr/>
        </p:nvSpPr>
        <p:spPr bwMode="auto">
          <a:xfrm>
            <a:off x="2195514" y="1427163"/>
            <a:ext cx="24669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latin typeface="Comic Sans MS" panose="030F0702030302020204" pitchFamily="66" charset="0"/>
              </a:rPr>
              <a:t>Dictionary detective </a:t>
            </a:r>
          </a:p>
        </p:txBody>
      </p:sp>
      <p:pic>
        <p:nvPicPr>
          <p:cNvPr id="6148" name="Picture 2" descr="http://t2.gstatic.com/images?q=tbn:ANd9GcS8OGR49KhSsvkxeXeEVFZQ8qKBtrFwhXspg_6FHgQ0SQsPpQoCqA:www.intuitiveaccountant.com/downloads/329/download/Detective.png%3Fcb%3De8fb364e648b7dee86bdfab9b6fcc1c4">
            <a:hlinkClick r:id="rId2"/>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81525" y="1343026"/>
            <a:ext cx="827088"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Picture 6" descr="F:\Images\Croc clip.jpg"/>
          <p:cNvPicPr>
            <a:picLocks noChangeAspect="1" noChangeArrowheads="1"/>
          </p:cNvPicPr>
          <p:nvPr/>
        </p:nvPicPr>
        <p:blipFill>
          <a:blip r:embed="rId5">
            <a:extLst>
              <a:ext uri="{28A0092B-C50C-407E-A947-70E740481C1C}">
                <a14:useLocalDpi xmlns:a14="http://schemas.microsoft.com/office/drawing/2010/main" val="0"/>
              </a:ext>
            </a:extLst>
          </a:blip>
          <a:srcRect l="11877" t="3659" r="8942" b="6104"/>
          <a:stretch>
            <a:fillRect/>
          </a:stretch>
        </p:blipFill>
        <p:spPr bwMode="auto">
          <a:xfrm>
            <a:off x="1127125" y="2135189"/>
            <a:ext cx="4603750" cy="652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extBox 6"/>
          <p:cNvSpPr txBox="1">
            <a:spLocks noChangeArrowheads="1"/>
          </p:cNvSpPr>
          <p:nvPr/>
        </p:nvSpPr>
        <p:spPr bwMode="auto">
          <a:xfrm>
            <a:off x="1658939" y="4067176"/>
            <a:ext cx="3570287" cy="289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a:solidFill>
                  <a:srgbClr val="008000"/>
                </a:solidFill>
                <a:latin typeface="Comic Sans MS" panose="030F0702030302020204" pitchFamily="66" charset="0"/>
              </a:rPr>
              <a:t>Using a dictionary is important in all your work – not just English – to help the reader understand what you mean in a </a:t>
            </a:r>
            <a:r>
              <a:rPr lang="en-GB" altLang="en-US" sz="1400" u="sng">
                <a:solidFill>
                  <a:srgbClr val="008000"/>
                </a:solidFill>
                <a:latin typeface="Comic Sans MS" panose="030F0702030302020204" pitchFamily="66" charset="0"/>
              </a:rPr>
              <a:t>precise</a:t>
            </a:r>
            <a:r>
              <a:rPr lang="en-GB" altLang="en-US" sz="1400">
                <a:solidFill>
                  <a:srgbClr val="008000"/>
                </a:solidFill>
                <a:latin typeface="Comic Sans MS" panose="030F0702030302020204" pitchFamily="66" charset="0"/>
              </a:rPr>
              <a:t> way. </a:t>
            </a:r>
          </a:p>
          <a:p>
            <a:pPr eaLnBrk="1" hangingPunct="1">
              <a:spcBef>
                <a:spcPct val="0"/>
              </a:spcBef>
              <a:buFontTx/>
              <a:buNone/>
            </a:pPr>
            <a:endParaRPr lang="en-GB" altLang="en-US" sz="1400">
              <a:solidFill>
                <a:srgbClr val="008000"/>
              </a:solidFill>
              <a:latin typeface="Comic Sans MS" panose="030F0702030302020204" pitchFamily="66" charset="0"/>
            </a:endParaRPr>
          </a:p>
          <a:p>
            <a:pPr eaLnBrk="1" hangingPunct="1">
              <a:spcBef>
                <a:spcPct val="0"/>
              </a:spcBef>
              <a:buFontTx/>
              <a:buNone/>
            </a:pPr>
            <a:r>
              <a:rPr lang="en-GB" altLang="en-US" sz="1400">
                <a:solidFill>
                  <a:srgbClr val="008000"/>
                </a:solidFill>
                <a:latin typeface="Comic Sans MS" panose="030F0702030302020204" pitchFamily="66" charset="0"/>
              </a:rPr>
              <a:t>Gaining a bigger understanding of vocabulary will inevitably help you improve your overall grades. </a:t>
            </a:r>
          </a:p>
          <a:p>
            <a:pPr eaLnBrk="1" hangingPunct="1">
              <a:spcBef>
                <a:spcPct val="0"/>
              </a:spcBef>
              <a:buFontTx/>
              <a:buNone/>
            </a:pPr>
            <a:endParaRPr lang="en-GB" altLang="en-US" sz="1400">
              <a:solidFill>
                <a:srgbClr val="008000"/>
              </a:solidFill>
              <a:latin typeface="Comic Sans MS" panose="030F0702030302020204" pitchFamily="66" charset="0"/>
            </a:endParaRPr>
          </a:p>
          <a:p>
            <a:pPr eaLnBrk="1" hangingPunct="1">
              <a:spcBef>
                <a:spcPct val="0"/>
              </a:spcBef>
              <a:buFontTx/>
              <a:buNone/>
            </a:pPr>
            <a:r>
              <a:rPr lang="en-GB" altLang="en-US" sz="1400">
                <a:solidFill>
                  <a:srgbClr val="008000"/>
                </a:solidFill>
                <a:latin typeface="Comic Sans MS" panose="030F0702030302020204" pitchFamily="66" charset="0"/>
              </a:rPr>
              <a:t>The next few pages will help you find some exciting words to use in your work across the term, year and different subjects. </a:t>
            </a:r>
          </a:p>
        </p:txBody>
      </p:sp>
      <p:pic>
        <p:nvPicPr>
          <p:cNvPr id="6151" name="Picture 5" descr="F:\Images\Homework\home-icon.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6250" y="8543925"/>
            <a:ext cx="1081088" cy="1081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2" name="TextBox 7"/>
          <p:cNvSpPr txBox="1">
            <a:spLocks noChangeArrowheads="1"/>
          </p:cNvSpPr>
          <p:nvPr/>
        </p:nvSpPr>
        <p:spPr bwMode="auto">
          <a:xfrm>
            <a:off x="1557339" y="8616950"/>
            <a:ext cx="4725987"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a:latin typeface="Comic Sans MS" panose="030F0702030302020204" pitchFamily="66" charset="0"/>
              </a:rPr>
              <a:t>Each week you will be expected to find a new word that you will be able to fit into your work and share with your class. </a:t>
            </a:r>
          </a:p>
          <a:p>
            <a:pPr eaLnBrk="1" hangingPunct="1">
              <a:spcBef>
                <a:spcPct val="0"/>
              </a:spcBef>
              <a:buFontTx/>
              <a:buNone/>
            </a:pPr>
            <a:endParaRPr lang="en-GB" altLang="en-US" sz="1400">
              <a:latin typeface="Comic Sans MS" panose="030F0702030302020204" pitchFamily="66" charset="0"/>
            </a:endParaRPr>
          </a:p>
          <a:p>
            <a:pPr eaLnBrk="1" hangingPunct="1">
              <a:spcBef>
                <a:spcPct val="0"/>
              </a:spcBef>
              <a:buFontTx/>
              <a:buNone/>
            </a:pPr>
            <a:r>
              <a:rPr lang="en-GB" altLang="en-US" sz="1400">
                <a:latin typeface="Comic Sans MS" panose="030F0702030302020204" pitchFamily="66" charset="0"/>
              </a:rPr>
              <a:t>We will work our way through the alphabet as the year goes on. For example, week 1 you will need to find an </a:t>
            </a:r>
            <a:r>
              <a:rPr lang="en-GB" altLang="en-US" sz="1400" b="1">
                <a:solidFill>
                  <a:srgbClr val="008000"/>
                </a:solidFill>
                <a:latin typeface="Comic Sans MS" panose="030F0702030302020204" pitchFamily="66" charset="0"/>
              </a:rPr>
              <a:t>ambitious </a:t>
            </a:r>
            <a:r>
              <a:rPr lang="en-GB" altLang="en-US" sz="1400">
                <a:latin typeface="Comic Sans MS" panose="030F0702030302020204" pitchFamily="66" charset="0"/>
              </a:rPr>
              <a:t>word beginning with A. </a:t>
            </a:r>
          </a:p>
        </p:txBody>
      </p:sp>
    </p:spTree>
    <p:extLst>
      <p:ext uri="{BB962C8B-B14F-4D97-AF65-F5344CB8AC3E}">
        <p14:creationId xmlns:p14="http://schemas.microsoft.com/office/powerpoint/2010/main" val="327837049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Box 3"/>
          <p:cNvSpPr txBox="1">
            <a:spLocks noChangeArrowheads="1"/>
          </p:cNvSpPr>
          <p:nvPr/>
        </p:nvSpPr>
        <p:spPr bwMode="auto">
          <a:xfrm>
            <a:off x="1654175" y="1271589"/>
            <a:ext cx="35496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solidFill>
                  <a:srgbClr val="FF0000"/>
                </a:solidFill>
                <a:latin typeface="Comic Sans MS" panose="030F0702030302020204" pitchFamily="66" charset="0"/>
              </a:rPr>
              <a:t>Dictionary and thesaurus skills </a:t>
            </a:r>
          </a:p>
        </p:txBody>
      </p:sp>
      <p:sp>
        <p:nvSpPr>
          <p:cNvPr id="5" name="Rectangle 4"/>
          <p:cNvSpPr/>
          <p:nvPr/>
        </p:nvSpPr>
        <p:spPr>
          <a:xfrm>
            <a:off x="404814" y="1774825"/>
            <a:ext cx="6048375" cy="649288"/>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400" dirty="0">
                <a:latin typeface="Comic Sans MS" pitchFamily="66" charset="0"/>
              </a:rPr>
              <a:t>When using a dictionary and a thesaurus it is important to know how to use it properly otherwise your sentences won’t make any sense! </a:t>
            </a:r>
          </a:p>
        </p:txBody>
      </p:sp>
      <p:sp>
        <p:nvSpPr>
          <p:cNvPr id="6" name="TextBox 5"/>
          <p:cNvSpPr txBox="1"/>
          <p:nvPr/>
        </p:nvSpPr>
        <p:spPr>
          <a:xfrm>
            <a:off x="1341439" y="2562226"/>
            <a:ext cx="5399087" cy="646113"/>
          </a:xfrm>
          <a:prstGeom prst="rect">
            <a:avLst/>
          </a:prstGeom>
          <a:noFill/>
        </p:spPr>
        <p:txBody>
          <a:bodyPr>
            <a:spAutoFit/>
          </a:bodyPr>
          <a:lstStyle/>
          <a:p>
            <a:pPr marL="342900" indent="-342900">
              <a:buFontTx/>
              <a:buAutoNum type="arabicPeriod"/>
              <a:defRPr/>
            </a:pPr>
            <a:r>
              <a:rPr lang="en-GB" sz="1200" dirty="0">
                <a:latin typeface="+mj-lt"/>
              </a:rPr>
              <a:t>The dictionary is  in alphabetical order. </a:t>
            </a:r>
          </a:p>
          <a:p>
            <a:pPr marL="342900" indent="-342900">
              <a:buFontTx/>
              <a:buAutoNum type="arabicPeriod"/>
              <a:defRPr/>
            </a:pPr>
            <a:r>
              <a:rPr lang="en-GB" sz="1200" dirty="0">
                <a:latin typeface="+mj-lt"/>
              </a:rPr>
              <a:t>You may need to look for the  root word . (See section on root words) </a:t>
            </a:r>
          </a:p>
          <a:p>
            <a:pPr marL="342900" indent="-342900">
              <a:buFontTx/>
              <a:buAutoNum type="arabicPeriod"/>
              <a:defRPr/>
            </a:pPr>
            <a:r>
              <a:rPr lang="en-GB" sz="1200" dirty="0">
                <a:latin typeface="+mj-lt"/>
              </a:rPr>
              <a:t>When you find your word it will look like this </a:t>
            </a:r>
          </a:p>
        </p:txBody>
      </p:sp>
      <p:pic>
        <p:nvPicPr>
          <p:cNvPr id="7173" name="Picture 5" descr="F:\Images\transparent purple arrow.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22800" y="3000375"/>
            <a:ext cx="319088" cy="52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765176" y="4470401"/>
            <a:ext cx="5688013" cy="900113"/>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1400" b="1" dirty="0">
                <a:solidFill>
                  <a:srgbClr val="00B0F0"/>
                </a:solidFill>
                <a:latin typeface="Comic Sans MS" pitchFamily="66" charset="0"/>
              </a:rPr>
              <a:t>abominable</a:t>
            </a:r>
            <a:r>
              <a:rPr lang="en-GB" sz="1400" b="1" dirty="0">
                <a:solidFill>
                  <a:schemeClr val="tx1"/>
                </a:solidFill>
                <a:latin typeface="Comic Sans MS" pitchFamily="66" charset="0"/>
              </a:rPr>
              <a:t> </a:t>
            </a:r>
            <a:r>
              <a:rPr lang="en-GB" sz="1400" b="1" dirty="0">
                <a:solidFill>
                  <a:schemeClr val="tx1"/>
                </a:solidFill>
                <a:latin typeface="Comic Sans MS" pitchFamily="66" charset="0"/>
                <a:cs typeface="Courier New"/>
              </a:rPr>
              <a:t>► </a:t>
            </a:r>
            <a:r>
              <a:rPr lang="en-GB" sz="1400" dirty="0">
                <a:solidFill>
                  <a:schemeClr val="accent6"/>
                </a:solidFill>
                <a:latin typeface="Comic Sans MS" pitchFamily="66" charset="0"/>
                <a:cs typeface="Courier New"/>
              </a:rPr>
              <a:t>adjective</a:t>
            </a:r>
            <a:r>
              <a:rPr lang="en-GB" sz="1400" dirty="0">
                <a:solidFill>
                  <a:schemeClr val="tx1"/>
                </a:solidFill>
                <a:latin typeface="Comic Sans MS" pitchFamily="66" charset="0"/>
                <a:cs typeface="Courier New"/>
              </a:rPr>
              <a:t> </a:t>
            </a:r>
            <a:r>
              <a:rPr lang="en-GB" sz="1400" b="1" dirty="0">
                <a:solidFill>
                  <a:schemeClr val="tx1"/>
                </a:solidFill>
                <a:latin typeface="Comic Sans MS" pitchFamily="66" charset="0"/>
                <a:cs typeface="Courier New"/>
              </a:rPr>
              <a:t>1</a:t>
            </a:r>
            <a:r>
              <a:rPr lang="en-GB" sz="1400" dirty="0">
                <a:solidFill>
                  <a:schemeClr val="tx1"/>
                </a:solidFill>
                <a:latin typeface="Comic Sans MS" pitchFamily="66" charset="0"/>
                <a:cs typeface="Courier New"/>
              </a:rPr>
              <a:t> very unpleasant and causing disgust. </a:t>
            </a:r>
            <a:r>
              <a:rPr lang="en-GB" sz="1400" b="1" dirty="0">
                <a:solidFill>
                  <a:schemeClr val="tx1"/>
                </a:solidFill>
                <a:latin typeface="Comic Sans MS" pitchFamily="66" charset="0"/>
                <a:cs typeface="Courier New"/>
              </a:rPr>
              <a:t>2</a:t>
            </a:r>
            <a:r>
              <a:rPr lang="en-GB" sz="1400" dirty="0">
                <a:solidFill>
                  <a:schemeClr val="tx1"/>
                </a:solidFill>
                <a:latin typeface="Comic Sans MS" pitchFamily="66" charset="0"/>
                <a:cs typeface="Courier New"/>
              </a:rPr>
              <a:t> </a:t>
            </a:r>
            <a:r>
              <a:rPr lang="en-GB" sz="1400" i="1" dirty="0">
                <a:solidFill>
                  <a:srgbClr val="FF0000"/>
                </a:solidFill>
                <a:latin typeface="Comic Sans MS" pitchFamily="66" charset="0"/>
                <a:cs typeface="Courier New"/>
              </a:rPr>
              <a:t>informal</a:t>
            </a:r>
            <a:r>
              <a:rPr lang="en-GB" sz="1400" dirty="0">
                <a:solidFill>
                  <a:srgbClr val="FF0000"/>
                </a:solidFill>
                <a:latin typeface="Comic Sans MS" pitchFamily="66" charset="0"/>
                <a:cs typeface="Courier New"/>
              </a:rPr>
              <a:t> </a:t>
            </a:r>
            <a:r>
              <a:rPr lang="en-GB" sz="1400" dirty="0">
                <a:solidFill>
                  <a:schemeClr val="tx1"/>
                </a:solidFill>
                <a:latin typeface="Comic Sans MS" pitchFamily="66" charset="0"/>
                <a:cs typeface="Courier New"/>
              </a:rPr>
              <a:t>very bad.  </a:t>
            </a:r>
            <a:endParaRPr lang="en-GB" sz="1400" dirty="0">
              <a:solidFill>
                <a:schemeClr val="tx1"/>
              </a:solidFill>
              <a:latin typeface="Comic Sans MS" pitchFamily="66" charset="0"/>
            </a:endParaRPr>
          </a:p>
        </p:txBody>
      </p:sp>
      <p:sp>
        <p:nvSpPr>
          <p:cNvPr id="7175" name="TextBox 7"/>
          <p:cNvSpPr txBox="1">
            <a:spLocks noChangeArrowheads="1"/>
          </p:cNvSpPr>
          <p:nvPr/>
        </p:nvSpPr>
        <p:spPr bwMode="auto">
          <a:xfrm>
            <a:off x="404814" y="3570288"/>
            <a:ext cx="11652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solidFill>
                  <a:srgbClr val="00B0F0"/>
                </a:solidFill>
                <a:latin typeface="Comic Sans MS" panose="030F0702030302020204" pitchFamily="66" charset="0"/>
              </a:rPr>
              <a:t>The word you are looking for. </a:t>
            </a:r>
          </a:p>
        </p:txBody>
      </p:sp>
      <p:cxnSp>
        <p:nvCxnSpPr>
          <p:cNvPr id="10" name="Straight Arrow Connector 9"/>
          <p:cNvCxnSpPr>
            <a:stCxn id="7175" idx="2"/>
          </p:cNvCxnSpPr>
          <p:nvPr/>
        </p:nvCxnSpPr>
        <p:spPr>
          <a:xfrm>
            <a:off x="987426" y="4216401"/>
            <a:ext cx="138113" cy="506413"/>
          </a:xfrm>
          <a:prstGeom prst="straightConnector1">
            <a:avLst/>
          </a:prstGeom>
          <a:ln w="28575">
            <a:solidFill>
              <a:srgbClr val="00B0F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1790701" y="3425825"/>
            <a:ext cx="1165225" cy="831850"/>
          </a:xfrm>
          <a:prstGeom prst="rect">
            <a:avLst/>
          </a:prstGeom>
          <a:noFill/>
        </p:spPr>
        <p:txBody>
          <a:bodyPr>
            <a:spAutoFit/>
          </a:bodyPr>
          <a:lstStyle/>
          <a:p>
            <a:pPr>
              <a:defRPr/>
            </a:pPr>
            <a:r>
              <a:rPr lang="en-GB" sz="1200" dirty="0">
                <a:solidFill>
                  <a:schemeClr val="accent6"/>
                </a:solidFill>
                <a:latin typeface="Comic Sans MS" pitchFamily="66" charset="0"/>
              </a:rPr>
              <a:t>Which word class does your word fit into? </a:t>
            </a:r>
          </a:p>
        </p:txBody>
      </p:sp>
      <p:cxnSp>
        <p:nvCxnSpPr>
          <p:cNvPr id="15" name="Straight Arrow Connector 14"/>
          <p:cNvCxnSpPr>
            <a:stCxn id="14" idx="2"/>
          </p:cNvCxnSpPr>
          <p:nvPr/>
        </p:nvCxnSpPr>
        <p:spPr>
          <a:xfrm>
            <a:off x="2373313" y="4257675"/>
            <a:ext cx="0" cy="465138"/>
          </a:xfrm>
          <a:prstGeom prst="straightConnector1">
            <a:avLst/>
          </a:prstGeom>
          <a:ln w="28575">
            <a:solidFill>
              <a:schemeClr val="accent6"/>
            </a:solidFill>
            <a:tailEnd type="arrow"/>
          </a:ln>
        </p:spPr>
        <p:style>
          <a:lnRef idx="1">
            <a:schemeClr val="accent1"/>
          </a:lnRef>
          <a:fillRef idx="0">
            <a:schemeClr val="accent1"/>
          </a:fillRef>
          <a:effectRef idx="0">
            <a:schemeClr val="accent1"/>
          </a:effectRef>
          <a:fontRef idx="minor">
            <a:schemeClr val="tx1"/>
          </a:fontRef>
        </p:style>
      </p:cxnSp>
      <p:sp>
        <p:nvSpPr>
          <p:cNvPr id="7179" name="TextBox 18"/>
          <p:cNvSpPr txBox="1">
            <a:spLocks noChangeArrowheads="1"/>
          </p:cNvSpPr>
          <p:nvPr/>
        </p:nvSpPr>
        <p:spPr bwMode="auto">
          <a:xfrm>
            <a:off x="3092450" y="3479801"/>
            <a:ext cx="336073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solidFill>
                  <a:srgbClr val="7030A0"/>
                </a:solidFill>
                <a:latin typeface="Comic Sans MS" panose="030F0702030302020204" pitchFamily="66" charset="0"/>
              </a:rPr>
              <a:t>There may be several definitions for your word, each definition starts with a new number. </a:t>
            </a:r>
          </a:p>
        </p:txBody>
      </p:sp>
      <p:cxnSp>
        <p:nvCxnSpPr>
          <p:cNvPr id="20" name="Straight Arrow Connector 19"/>
          <p:cNvCxnSpPr/>
          <p:nvPr/>
        </p:nvCxnSpPr>
        <p:spPr>
          <a:xfrm flipH="1">
            <a:off x="2955925" y="4125913"/>
            <a:ext cx="1301750" cy="596900"/>
          </a:xfrm>
          <a:prstGeom prst="straightConnector1">
            <a:avLst/>
          </a:prstGeom>
          <a:ln w="28575">
            <a:solidFill>
              <a:srgbClr val="7030A0"/>
            </a:solidFill>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4941889" y="4125913"/>
            <a:ext cx="1150937" cy="596900"/>
          </a:xfrm>
          <a:prstGeom prst="straightConnector1">
            <a:avLst/>
          </a:prstGeom>
          <a:ln w="28575">
            <a:solidFill>
              <a:srgbClr val="7030A0"/>
            </a:solidFill>
            <a:tailEnd type="arrow"/>
          </a:ln>
        </p:spPr>
        <p:style>
          <a:lnRef idx="1">
            <a:schemeClr val="accent1"/>
          </a:lnRef>
          <a:fillRef idx="0">
            <a:schemeClr val="accent1"/>
          </a:fillRef>
          <a:effectRef idx="0">
            <a:schemeClr val="accent1"/>
          </a:effectRef>
          <a:fontRef idx="minor">
            <a:schemeClr val="tx1"/>
          </a:fontRef>
        </p:style>
      </p:cxnSp>
      <p:sp>
        <p:nvSpPr>
          <p:cNvPr id="7182" name="TextBox 29"/>
          <p:cNvSpPr txBox="1">
            <a:spLocks noChangeArrowheads="1"/>
          </p:cNvSpPr>
          <p:nvPr/>
        </p:nvSpPr>
        <p:spPr bwMode="auto">
          <a:xfrm>
            <a:off x="271463" y="5575301"/>
            <a:ext cx="1573212"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solidFill>
                  <a:srgbClr val="FF0000"/>
                </a:solidFill>
                <a:latin typeface="Comic Sans MS" panose="030F0702030302020204" pitchFamily="66" charset="0"/>
              </a:rPr>
              <a:t>One definition may signify if it is a formal or informal expression. </a:t>
            </a:r>
          </a:p>
        </p:txBody>
      </p:sp>
      <p:cxnSp>
        <p:nvCxnSpPr>
          <p:cNvPr id="31" name="Straight Arrow Connector 30"/>
          <p:cNvCxnSpPr/>
          <p:nvPr/>
        </p:nvCxnSpPr>
        <p:spPr>
          <a:xfrm flipV="1">
            <a:off x="987426" y="5154614"/>
            <a:ext cx="138113" cy="396875"/>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6" name="Rectangle 35"/>
          <p:cNvSpPr/>
          <p:nvPr/>
        </p:nvSpPr>
        <p:spPr>
          <a:xfrm>
            <a:off x="1928814" y="5551489"/>
            <a:ext cx="4524375" cy="1330325"/>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1200" dirty="0">
                <a:latin typeface="Comic Sans MS" pitchFamily="66" charset="0"/>
              </a:rPr>
              <a:t>Once you have checked the definition of your word check that it fits into your sentence properly, is this  what you want to show your reader? Is it the right word class? </a:t>
            </a:r>
          </a:p>
          <a:p>
            <a:pPr>
              <a:defRPr/>
            </a:pPr>
            <a:r>
              <a:rPr lang="en-GB" sz="1200" dirty="0">
                <a:latin typeface="Comic Sans MS" pitchFamily="66" charset="0"/>
              </a:rPr>
              <a:t>If it is not, use the thesaurus to find one that says exactly and precisely what you want to. </a:t>
            </a:r>
          </a:p>
        </p:txBody>
      </p:sp>
      <p:pic>
        <p:nvPicPr>
          <p:cNvPr id="7185" name="Picture 7" descr="http://t2.gstatic.com/images?q=tbn:ANd9GcRpy_erbmkvh-wPKDukzetfMDFN6FzOoIw4nXRwDg8zU9DCCLMj1A:www.classicalmusiccity.com/search/images/articles/390-big-1-1320323535.pn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9426" y="2514600"/>
            <a:ext cx="862013" cy="795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86" name="Picture 9" descr="http://t1.gstatic.com/images?q=tbn:ANd9GcR0i0EQWrYouZOVVCFvlLvY9vNvEMyt8C0gorjYxWwC_1Bw_PKi4Q:nisus.com/Thesaurus/images/App-Icon-300.png">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9739" y="7099300"/>
            <a:ext cx="941387" cy="94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 name="TextBox 39"/>
          <p:cNvSpPr txBox="1"/>
          <p:nvPr/>
        </p:nvSpPr>
        <p:spPr>
          <a:xfrm>
            <a:off x="1341438" y="7177088"/>
            <a:ext cx="5111750" cy="831850"/>
          </a:xfrm>
          <a:prstGeom prst="rect">
            <a:avLst/>
          </a:prstGeom>
          <a:noFill/>
        </p:spPr>
        <p:txBody>
          <a:bodyPr>
            <a:spAutoFit/>
          </a:bodyPr>
          <a:lstStyle/>
          <a:p>
            <a:pPr marL="342900" indent="-342900">
              <a:buFontTx/>
              <a:buAutoNum type="arabicPeriod"/>
              <a:defRPr/>
            </a:pPr>
            <a:r>
              <a:rPr lang="en-GB" sz="1200" dirty="0">
                <a:latin typeface="+mj-lt"/>
              </a:rPr>
              <a:t>The thesaurus works the same way as a dictionary, in alphabetical order. </a:t>
            </a:r>
          </a:p>
          <a:p>
            <a:pPr marL="342900" indent="-342900">
              <a:buFontTx/>
              <a:buAutoNum type="arabicPeriod"/>
              <a:defRPr/>
            </a:pPr>
            <a:r>
              <a:rPr lang="en-GB" sz="1200" dirty="0">
                <a:latin typeface="+mj-lt"/>
              </a:rPr>
              <a:t>There are two sections </a:t>
            </a:r>
            <a:r>
              <a:rPr lang="en-GB" sz="1200" u="sng" dirty="0">
                <a:latin typeface="+mj-lt"/>
              </a:rPr>
              <a:t>synonyms</a:t>
            </a:r>
            <a:r>
              <a:rPr lang="en-GB" sz="1200" dirty="0">
                <a:latin typeface="+mj-lt"/>
              </a:rPr>
              <a:t> and </a:t>
            </a:r>
            <a:r>
              <a:rPr lang="en-GB" sz="1200" u="sng" dirty="0">
                <a:latin typeface="+mj-lt"/>
              </a:rPr>
              <a:t>antonyms</a:t>
            </a:r>
            <a:r>
              <a:rPr lang="en-GB" sz="1200" dirty="0">
                <a:latin typeface="+mj-lt"/>
              </a:rPr>
              <a:t> </a:t>
            </a:r>
          </a:p>
          <a:p>
            <a:pPr marL="342900" indent="-342900">
              <a:buFontTx/>
              <a:buAutoNum type="arabicPeriod"/>
              <a:defRPr/>
            </a:pPr>
            <a:r>
              <a:rPr lang="en-GB" sz="1200" dirty="0">
                <a:latin typeface="+mj-lt"/>
              </a:rPr>
              <a:t>If you are using a combined dictionary and thesaurus the synonyms will come under the dictionary definition. </a:t>
            </a:r>
          </a:p>
        </p:txBody>
      </p:sp>
      <p:sp>
        <p:nvSpPr>
          <p:cNvPr id="41" name="Rectangle 40"/>
          <p:cNvSpPr/>
          <p:nvPr/>
        </p:nvSpPr>
        <p:spPr>
          <a:xfrm>
            <a:off x="439739" y="8183564"/>
            <a:ext cx="3709987" cy="1512887"/>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1400" b="1" dirty="0">
                <a:solidFill>
                  <a:srgbClr val="00B0F0"/>
                </a:solidFill>
                <a:latin typeface="Comic Sans MS" pitchFamily="66" charset="0"/>
              </a:rPr>
              <a:t>SYNONYMS  </a:t>
            </a:r>
            <a:r>
              <a:rPr lang="en-GB" sz="1400" dirty="0">
                <a:solidFill>
                  <a:srgbClr val="00B0F0"/>
                </a:solidFill>
                <a:latin typeface="Comic Sans MS" pitchFamily="66" charset="0"/>
              </a:rPr>
              <a:t>loathsome, detestable, hateful, obnoxious, despicable, contemptible, disgusting, revolting, repellent, repulsive, repugnant, abhorrent. </a:t>
            </a:r>
          </a:p>
          <a:p>
            <a:pPr>
              <a:defRPr/>
            </a:pPr>
            <a:endParaRPr lang="en-GB" sz="1400" dirty="0">
              <a:solidFill>
                <a:srgbClr val="00B0F0"/>
              </a:solidFill>
              <a:latin typeface="Comic Sans MS" pitchFamily="66" charset="0"/>
            </a:endParaRPr>
          </a:p>
          <a:p>
            <a:pPr>
              <a:defRPr/>
            </a:pPr>
            <a:r>
              <a:rPr lang="en-GB" sz="1400" b="1" dirty="0">
                <a:solidFill>
                  <a:srgbClr val="7030A0"/>
                </a:solidFill>
                <a:latin typeface="Comic Sans MS" pitchFamily="66" charset="0"/>
              </a:rPr>
              <a:t>ANTONYMS </a:t>
            </a:r>
            <a:r>
              <a:rPr lang="en-GB" sz="1400" dirty="0">
                <a:solidFill>
                  <a:srgbClr val="7030A0"/>
                </a:solidFill>
                <a:latin typeface="Comic Sans MS" pitchFamily="66" charset="0"/>
              </a:rPr>
              <a:t>good, admirable. </a:t>
            </a:r>
            <a:endParaRPr lang="en-GB" sz="1400" b="1" dirty="0">
              <a:solidFill>
                <a:srgbClr val="7030A0"/>
              </a:solidFill>
              <a:latin typeface="Comic Sans MS" pitchFamily="66" charset="0"/>
            </a:endParaRPr>
          </a:p>
        </p:txBody>
      </p:sp>
      <p:grpSp>
        <p:nvGrpSpPr>
          <p:cNvPr id="7189" name="Group 2053"/>
          <p:cNvGrpSpPr>
            <a:grpSpLocks/>
          </p:cNvGrpSpPr>
          <p:nvPr/>
        </p:nvGrpSpPr>
        <p:grpSpPr bwMode="auto">
          <a:xfrm>
            <a:off x="4149725" y="8112126"/>
            <a:ext cx="2590800" cy="2582863"/>
            <a:chOff x="4149163" y="7123361"/>
            <a:chExt cx="2592205" cy="2582167"/>
          </a:xfrm>
        </p:grpSpPr>
        <p:pic>
          <p:nvPicPr>
            <p:cNvPr id="7191" name="Picture 10" descr="F:\Images\yellow_postit.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149163" y="7123361"/>
              <a:ext cx="2592205" cy="2582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92" name="TextBox 2050"/>
            <p:cNvSpPr txBox="1">
              <a:spLocks noChangeArrowheads="1"/>
            </p:cNvSpPr>
            <p:nvPr/>
          </p:nvSpPr>
          <p:spPr bwMode="auto">
            <a:xfrm>
              <a:off x="4446377" y="7724968"/>
              <a:ext cx="200696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b="1">
                  <a:latin typeface="Comic Sans MS" panose="030F0702030302020204" pitchFamily="66" charset="0"/>
                </a:rPr>
                <a:t>Synonym</a:t>
              </a:r>
              <a:r>
                <a:rPr lang="en-GB" altLang="en-US" sz="1400">
                  <a:latin typeface="Comic Sans MS" panose="030F0702030302020204" pitchFamily="66" charset="0"/>
                </a:rPr>
                <a:t> – a word with similar meaning. </a:t>
              </a:r>
            </a:p>
            <a:p>
              <a:pPr eaLnBrk="1" hangingPunct="1">
                <a:spcBef>
                  <a:spcPct val="0"/>
                </a:spcBef>
                <a:buFontTx/>
                <a:buNone/>
              </a:pPr>
              <a:endParaRPr lang="en-GB" altLang="en-US" sz="1400">
                <a:latin typeface="Comic Sans MS" panose="030F0702030302020204" pitchFamily="66" charset="0"/>
              </a:endParaRPr>
            </a:p>
            <a:p>
              <a:pPr eaLnBrk="1" hangingPunct="1">
                <a:spcBef>
                  <a:spcPct val="0"/>
                </a:spcBef>
                <a:buFontTx/>
                <a:buNone/>
              </a:pPr>
              <a:r>
                <a:rPr lang="en-GB" altLang="en-US" sz="1400" b="1">
                  <a:latin typeface="Comic Sans MS" panose="030F0702030302020204" pitchFamily="66" charset="0"/>
                </a:rPr>
                <a:t>Antonym</a:t>
              </a:r>
              <a:r>
                <a:rPr lang="en-GB" altLang="en-US" sz="1400">
                  <a:latin typeface="Comic Sans MS" panose="030F0702030302020204" pitchFamily="66" charset="0"/>
                </a:rPr>
                <a:t> – a word with the opposite meaning. </a:t>
              </a:r>
            </a:p>
          </p:txBody>
        </p:sp>
      </p:grpSp>
      <p:sp>
        <p:nvSpPr>
          <p:cNvPr id="44" name="Rectangle 43"/>
          <p:cNvSpPr/>
          <p:nvPr/>
        </p:nvSpPr>
        <p:spPr>
          <a:xfrm>
            <a:off x="439739" y="9840914"/>
            <a:ext cx="3709987" cy="935037"/>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1200" dirty="0">
                <a:latin typeface="Comic Sans MS" pitchFamily="66" charset="0"/>
              </a:rPr>
              <a:t>Remember, once you have found your new word look it up in the dictionary before you put it in your sentence to check that it really makes sense and conveys what you want to say. </a:t>
            </a:r>
          </a:p>
        </p:txBody>
      </p:sp>
    </p:spTree>
    <p:extLst>
      <p:ext uri="{BB962C8B-B14F-4D97-AF65-F5344CB8AC3E}">
        <p14:creationId xmlns:p14="http://schemas.microsoft.com/office/powerpoint/2010/main" val="5326414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nvGraphicFramePr>
        <p:xfrm>
          <a:off x="333375" y="2659063"/>
          <a:ext cx="6335714" cy="1854200"/>
        </p:xfrm>
        <a:graphic>
          <a:graphicData uri="http://schemas.openxmlformats.org/drawingml/2006/table">
            <a:tbl>
              <a:tblPr firstRow="1" bandRow="1">
                <a:tableStyleId>{5C22544A-7EE6-4342-B048-85BDC9FD1C3A}</a:tableStyleId>
              </a:tblPr>
              <a:tblGrid>
                <a:gridCol w="3167857">
                  <a:extLst>
                    <a:ext uri="{9D8B030D-6E8A-4147-A177-3AD203B41FA5}">
                      <a16:colId xmlns:a16="http://schemas.microsoft.com/office/drawing/2014/main" val="20000"/>
                    </a:ext>
                  </a:extLst>
                </a:gridCol>
                <a:gridCol w="3167857">
                  <a:extLst>
                    <a:ext uri="{9D8B030D-6E8A-4147-A177-3AD203B41FA5}">
                      <a16:colId xmlns:a16="http://schemas.microsoft.com/office/drawing/2014/main" val="20001"/>
                    </a:ext>
                  </a:extLst>
                </a:gridCol>
              </a:tblGrid>
              <a:tr h="370840">
                <a:tc>
                  <a:txBody>
                    <a:bodyPr/>
                    <a:lstStyle/>
                    <a:p>
                      <a:r>
                        <a:rPr lang="en-GB" sz="1400" dirty="0" smtClean="0">
                          <a:solidFill>
                            <a:schemeClr val="tx1"/>
                          </a:solidFill>
                          <a:latin typeface="Comic Sans MS" pitchFamily="66" charset="0"/>
                        </a:rPr>
                        <a:t>          </a:t>
                      </a:r>
                      <a:r>
                        <a:rPr lang="en-GB" sz="1400" baseline="0" dirty="0" smtClean="0">
                          <a:solidFill>
                            <a:schemeClr val="tx1"/>
                          </a:solidFill>
                          <a:latin typeface="Comic Sans MS" pitchFamily="66" charset="0"/>
                        </a:rPr>
                        <a:t> </a:t>
                      </a:r>
                      <a:r>
                        <a:rPr lang="en-GB" sz="1400" dirty="0" smtClean="0">
                          <a:solidFill>
                            <a:schemeClr val="tx1"/>
                          </a:solidFill>
                          <a:latin typeface="Comic Sans MS" pitchFamily="66" charset="0"/>
                        </a:rPr>
                        <a:t>Definition </a:t>
                      </a:r>
                      <a:endParaRPr lang="en-GB" sz="1400" dirty="0">
                        <a:solidFill>
                          <a:schemeClr val="tx1"/>
                        </a:solidFill>
                        <a:latin typeface="Comic Sans MS" pitchFamily="66" charset="0"/>
                      </a:endParaRPr>
                    </a:p>
                  </a:txBody>
                  <a:tcPr marL="91426" marR="91426">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latin typeface="Comic Sans MS" pitchFamily="66" charset="0"/>
                      </a:endParaRPr>
                    </a:p>
                  </a:txBody>
                  <a:tcPr marL="91426" marR="91426">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70840">
                <a:tc>
                  <a:txBody>
                    <a:bodyPr/>
                    <a:lstStyle/>
                    <a:p>
                      <a:endParaRPr lang="en-GB" sz="140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70840">
                <a:tc>
                  <a:txBody>
                    <a:bodyPr/>
                    <a:lstStyle/>
                    <a:p>
                      <a:endParaRPr lang="en-GB" sz="1400" dirty="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70840">
                <a:tc>
                  <a:txBody>
                    <a:bodyPr/>
                    <a:lstStyle/>
                    <a:p>
                      <a:r>
                        <a:rPr lang="en-GB" sz="1400" dirty="0" smtClean="0">
                          <a:solidFill>
                            <a:schemeClr val="tx1"/>
                          </a:solidFill>
                          <a:latin typeface="Comic Sans MS" pitchFamily="66" charset="0"/>
                        </a:rPr>
                        <a:t>Sentence</a:t>
                      </a:r>
                      <a:r>
                        <a:rPr lang="en-GB" sz="1400" baseline="0" dirty="0" smtClean="0">
                          <a:solidFill>
                            <a:schemeClr val="tx1"/>
                          </a:solidFill>
                          <a:latin typeface="Comic Sans MS" pitchFamily="66" charset="0"/>
                        </a:rPr>
                        <a:t> (using your word): </a:t>
                      </a:r>
                      <a:endParaRPr lang="en-GB" sz="1400" dirty="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70840">
                <a:tc>
                  <a:txBody>
                    <a:bodyPr/>
                    <a:lstStyle/>
                    <a:p>
                      <a:endParaRPr lang="en-GB" sz="140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5" name="Rectangle 4"/>
          <p:cNvSpPr/>
          <p:nvPr/>
        </p:nvSpPr>
        <p:spPr>
          <a:xfrm>
            <a:off x="333375" y="1981200"/>
            <a:ext cx="827088" cy="973138"/>
          </a:xfrm>
          <a:prstGeom prst="rect">
            <a:avLst/>
          </a:prstGeom>
          <a:solidFill>
            <a:schemeClr val="bg1"/>
          </a:solidFill>
          <a:ln w="38100">
            <a:solidFill>
              <a:srgbClr val="FF000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6600" dirty="0">
                <a:solidFill>
                  <a:srgbClr val="FF0000"/>
                </a:solidFill>
                <a:latin typeface="Comic Sans MS" pitchFamily="66" charset="0"/>
              </a:rPr>
              <a:t>A</a:t>
            </a:r>
          </a:p>
        </p:txBody>
      </p:sp>
      <p:sp>
        <p:nvSpPr>
          <p:cNvPr id="8215" name="TextBox 6"/>
          <p:cNvSpPr txBox="1">
            <a:spLocks noChangeArrowheads="1"/>
          </p:cNvSpPr>
          <p:nvPr/>
        </p:nvSpPr>
        <p:spPr bwMode="auto">
          <a:xfrm>
            <a:off x="333375" y="1622426"/>
            <a:ext cx="8270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400">
                <a:solidFill>
                  <a:srgbClr val="FF0000"/>
                </a:solidFill>
                <a:latin typeface="Comic Sans MS" panose="030F0702030302020204" pitchFamily="66" charset="0"/>
              </a:rPr>
              <a:t>Letter </a:t>
            </a:r>
          </a:p>
        </p:txBody>
      </p:sp>
      <p:sp>
        <p:nvSpPr>
          <p:cNvPr id="9" name="Rectangle 8"/>
          <p:cNvSpPr/>
          <p:nvPr/>
        </p:nvSpPr>
        <p:spPr>
          <a:xfrm>
            <a:off x="1384300" y="1930401"/>
            <a:ext cx="5284788" cy="538163"/>
          </a:xfrm>
          <a:prstGeom prst="rect">
            <a:avLst/>
          </a:prstGeom>
          <a:noFill/>
          <a:ln w="3810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217" name="TextBox 9"/>
          <p:cNvSpPr txBox="1">
            <a:spLocks noChangeArrowheads="1"/>
          </p:cNvSpPr>
          <p:nvPr/>
        </p:nvSpPr>
        <p:spPr bwMode="auto">
          <a:xfrm>
            <a:off x="3090863" y="1487488"/>
            <a:ext cx="18716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2400">
                <a:solidFill>
                  <a:srgbClr val="00B0F0"/>
                </a:solidFill>
                <a:latin typeface="Comic Sans MS" panose="030F0702030302020204" pitchFamily="66" charset="0"/>
              </a:rPr>
              <a:t>Word</a:t>
            </a:r>
          </a:p>
        </p:txBody>
      </p:sp>
      <p:sp>
        <p:nvSpPr>
          <p:cNvPr id="12" name="Rectangle 11"/>
          <p:cNvSpPr/>
          <p:nvPr/>
        </p:nvSpPr>
        <p:spPr>
          <a:xfrm>
            <a:off x="333376" y="4646613"/>
            <a:ext cx="2951163" cy="1223962"/>
          </a:xfrm>
          <a:prstGeom prst="rect">
            <a:avLst/>
          </a:prstGeom>
          <a:noFill/>
          <a:ln w="3810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200" b="1" dirty="0">
                <a:solidFill>
                  <a:srgbClr val="00B0F0"/>
                </a:solidFill>
                <a:latin typeface="Comic Sans MS" pitchFamily="66" charset="0"/>
              </a:rPr>
              <a:t>Synonyms</a:t>
            </a:r>
          </a:p>
        </p:txBody>
      </p:sp>
      <p:sp>
        <p:nvSpPr>
          <p:cNvPr id="13" name="Rectangle 12"/>
          <p:cNvSpPr/>
          <p:nvPr/>
        </p:nvSpPr>
        <p:spPr>
          <a:xfrm>
            <a:off x="3644900" y="4646613"/>
            <a:ext cx="3024188" cy="1223962"/>
          </a:xfrm>
          <a:prstGeom prst="rect">
            <a:avLst/>
          </a:prstGeom>
          <a:noFill/>
          <a:ln w="38100">
            <a:solidFill>
              <a:srgbClr val="7030A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200" b="1" dirty="0">
                <a:solidFill>
                  <a:srgbClr val="7030A0"/>
                </a:solidFill>
                <a:latin typeface="Comic Sans MS" pitchFamily="66" charset="0"/>
              </a:rPr>
              <a:t>Antonyms</a:t>
            </a:r>
          </a:p>
        </p:txBody>
      </p:sp>
      <p:graphicFrame>
        <p:nvGraphicFramePr>
          <p:cNvPr id="14" name="Table 13"/>
          <p:cNvGraphicFramePr>
            <a:graphicFrameLocks noGrp="1"/>
          </p:cNvGraphicFramePr>
          <p:nvPr/>
        </p:nvGraphicFramePr>
        <p:xfrm>
          <a:off x="333375" y="7627938"/>
          <a:ext cx="6335714" cy="1854200"/>
        </p:xfrm>
        <a:graphic>
          <a:graphicData uri="http://schemas.openxmlformats.org/drawingml/2006/table">
            <a:tbl>
              <a:tblPr firstRow="1" bandRow="1">
                <a:tableStyleId>{5C22544A-7EE6-4342-B048-85BDC9FD1C3A}</a:tableStyleId>
              </a:tblPr>
              <a:tblGrid>
                <a:gridCol w="3167857">
                  <a:extLst>
                    <a:ext uri="{9D8B030D-6E8A-4147-A177-3AD203B41FA5}">
                      <a16:colId xmlns:a16="http://schemas.microsoft.com/office/drawing/2014/main" val="20000"/>
                    </a:ext>
                  </a:extLst>
                </a:gridCol>
                <a:gridCol w="3167857">
                  <a:extLst>
                    <a:ext uri="{9D8B030D-6E8A-4147-A177-3AD203B41FA5}">
                      <a16:colId xmlns:a16="http://schemas.microsoft.com/office/drawing/2014/main" val="20001"/>
                    </a:ext>
                  </a:extLst>
                </a:gridCol>
              </a:tblGrid>
              <a:tr h="370840">
                <a:tc>
                  <a:txBody>
                    <a:bodyPr/>
                    <a:lstStyle/>
                    <a:p>
                      <a:r>
                        <a:rPr lang="en-GB" sz="1400" dirty="0" smtClean="0">
                          <a:solidFill>
                            <a:schemeClr val="tx1"/>
                          </a:solidFill>
                          <a:latin typeface="Comic Sans MS" pitchFamily="66" charset="0"/>
                        </a:rPr>
                        <a:t>          </a:t>
                      </a:r>
                      <a:r>
                        <a:rPr lang="en-GB" sz="1400" baseline="0" dirty="0" smtClean="0">
                          <a:solidFill>
                            <a:schemeClr val="tx1"/>
                          </a:solidFill>
                          <a:latin typeface="Comic Sans MS" pitchFamily="66" charset="0"/>
                        </a:rPr>
                        <a:t> </a:t>
                      </a:r>
                      <a:r>
                        <a:rPr lang="en-GB" sz="1400" dirty="0" smtClean="0">
                          <a:solidFill>
                            <a:schemeClr val="tx1"/>
                          </a:solidFill>
                          <a:latin typeface="Comic Sans MS" pitchFamily="66" charset="0"/>
                        </a:rPr>
                        <a:t>Definition </a:t>
                      </a:r>
                      <a:endParaRPr lang="en-GB" sz="1400" dirty="0">
                        <a:solidFill>
                          <a:schemeClr val="tx1"/>
                        </a:solidFill>
                        <a:latin typeface="Comic Sans MS" pitchFamily="66" charset="0"/>
                      </a:endParaRPr>
                    </a:p>
                  </a:txBody>
                  <a:tcPr marL="91426" marR="91426">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latin typeface="Comic Sans MS" pitchFamily="66" charset="0"/>
                      </a:endParaRPr>
                    </a:p>
                  </a:txBody>
                  <a:tcPr marL="91426" marR="91426">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70840">
                <a:tc>
                  <a:txBody>
                    <a:bodyPr/>
                    <a:lstStyle/>
                    <a:p>
                      <a:endParaRPr lang="en-GB" sz="140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70840">
                <a:tc>
                  <a:txBody>
                    <a:bodyPr/>
                    <a:lstStyle/>
                    <a:p>
                      <a:endParaRPr lang="en-GB" sz="1400" dirty="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70840">
                <a:tc>
                  <a:txBody>
                    <a:bodyPr/>
                    <a:lstStyle/>
                    <a:p>
                      <a:r>
                        <a:rPr lang="en-GB" sz="1400" dirty="0" smtClean="0">
                          <a:solidFill>
                            <a:schemeClr val="tx1"/>
                          </a:solidFill>
                          <a:latin typeface="Comic Sans MS" pitchFamily="66" charset="0"/>
                        </a:rPr>
                        <a:t>Sentence</a:t>
                      </a:r>
                      <a:r>
                        <a:rPr lang="en-GB" sz="1400" baseline="0" dirty="0" smtClean="0">
                          <a:solidFill>
                            <a:schemeClr val="tx1"/>
                          </a:solidFill>
                          <a:latin typeface="Comic Sans MS" pitchFamily="66" charset="0"/>
                        </a:rPr>
                        <a:t> (using your word): </a:t>
                      </a:r>
                      <a:endParaRPr lang="en-GB" sz="1400" dirty="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70840">
                <a:tc>
                  <a:txBody>
                    <a:bodyPr/>
                    <a:lstStyle/>
                    <a:p>
                      <a:endParaRPr lang="en-GB" sz="140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15" name="Rectangle 14"/>
          <p:cNvSpPr/>
          <p:nvPr/>
        </p:nvSpPr>
        <p:spPr>
          <a:xfrm>
            <a:off x="333375" y="6950075"/>
            <a:ext cx="827088" cy="973138"/>
          </a:xfrm>
          <a:prstGeom prst="rect">
            <a:avLst/>
          </a:prstGeom>
          <a:solidFill>
            <a:schemeClr val="bg1"/>
          </a:solidFill>
          <a:ln w="38100">
            <a:solidFill>
              <a:srgbClr val="FF000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6600" dirty="0">
                <a:solidFill>
                  <a:srgbClr val="FF0000"/>
                </a:solidFill>
                <a:latin typeface="Comic Sans MS" pitchFamily="66" charset="0"/>
              </a:rPr>
              <a:t>B</a:t>
            </a:r>
          </a:p>
        </p:txBody>
      </p:sp>
      <p:sp>
        <p:nvSpPr>
          <p:cNvPr id="8241" name="TextBox 15"/>
          <p:cNvSpPr txBox="1">
            <a:spLocks noChangeArrowheads="1"/>
          </p:cNvSpPr>
          <p:nvPr/>
        </p:nvSpPr>
        <p:spPr bwMode="auto">
          <a:xfrm>
            <a:off x="333375" y="6589714"/>
            <a:ext cx="8270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400">
                <a:solidFill>
                  <a:srgbClr val="FF0000"/>
                </a:solidFill>
                <a:latin typeface="Comic Sans MS" panose="030F0702030302020204" pitchFamily="66" charset="0"/>
              </a:rPr>
              <a:t>Letter </a:t>
            </a:r>
          </a:p>
        </p:txBody>
      </p:sp>
      <p:sp>
        <p:nvSpPr>
          <p:cNvPr id="17" name="Rectangle 16"/>
          <p:cNvSpPr/>
          <p:nvPr/>
        </p:nvSpPr>
        <p:spPr>
          <a:xfrm>
            <a:off x="1384300" y="6897688"/>
            <a:ext cx="5284788" cy="538162"/>
          </a:xfrm>
          <a:prstGeom prst="rect">
            <a:avLst/>
          </a:prstGeom>
          <a:noFill/>
          <a:ln w="3810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243" name="TextBox 17"/>
          <p:cNvSpPr txBox="1">
            <a:spLocks noChangeArrowheads="1"/>
          </p:cNvSpPr>
          <p:nvPr/>
        </p:nvSpPr>
        <p:spPr bwMode="auto">
          <a:xfrm>
            <a:off x="3090863" y="6456363"/>
            <a:ext cx="18716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2400">
                <a:solidFill>
                  <a:srgbClr val="00B0F0"/>
                </a:solidFill>
                <a:latin typeface="Comic Sans MS" panose="030F0702030302020204" pitchFamily="66" charset="0"/>
              </a:rPr>
              <a:t>Word</a:t>
            </a:r>
          </a:p>
        </p:txBody>
      </p:sp>
      <p:sp>
        <p:nvSpPr>
          <p:cNvPr id="19" name="Rectangle 18"/>
          <p:cNvSpPr/>
          <p:nvPr/>
        </p:nvSpPr>
        <p:spPr>
          <a:xfrm>
            <a:off x="333376" y="9615488"/>
            <a:ext cx="2951163" cy="1223962"/>
          </a:xfrm>
          <a:prstGeom prst="rect">
            <a:avLst/>
          </a:prstGeom>
          <a:noFill/>
          <a:ln w="3810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200" b="1" dirty="0">
                <a:solidFill>
                  <a:srgbClr val="00B0F0"/>
                </a:solidFill>
                <a:latin typeface="Comic Sans MS" pitchFamily="66" charset="0"/>
              </a:rPr>
              <a:t>Synonyms</a:t>
            </a:r>
          </a:p>
        </p:txBody>
      </p:sp>
      <p:sp>
        <p:nvSpPr>
          <p:cNvPr id="20" name="Rectangle 19"/>
          <p:cNvSpPr/>
          <p:nvPr/>
        </p:nvSpPr>
        <p:spPr>
          <a:xfrm>
            <a:off x="3644900" y="9615488"/>
            <a:ext cx="3024188" cy="1223962"/>
          </a:xfrm>
          <a:prstGeom prst="rect">
            <a:avLst/>
          </a:prstGeom>
          <a:noFill/>
          <a:ln w="38100">
            <a:solidFill>
              <a:srgbClr val="7030A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200" b="1" dirty="0">
                <a:solidFill>
                  <a:srgbClr val="7030A0"/>
                </a:solidFill>
                <a:latin typeface="Comic Sans MS" pitchFamily="66" charset="0"/>
              </a:rPr>
              <a:t>Antonyms</a:t>
            </a:r>
          </a:p>
        </p:txBody>
      </p:sp>
    </p:spTree>
    <p:extLst>
      <p:ext uri="{BB962C8B-B14F-4D97-AF65-F5344CB8AC3E}">
        <p14:creationId xmlns:p14="http://schemas.microsoft.com/office/powerpoint/2010/main" val="133383688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digitalbloggers.com/gregfionascott/files/2012/11/the-power-of-words.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8914" y="2855914"/>
            <a:ext cx="1614487" cy="1074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TextBox 4"/>
          <p:cNvSpPr txBox="1">
            <a:spLocks noChangeArrowheads="1"/>
          </p:cNvSpPr>
          <p:nvPr/>
        </p:nvSpPr>
        <p:spPr bwMode="auto">
          <a:xfrm>
            <a:off x="2397125" y="1200150"/>
            <a:ext cx="20637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00B0F0"/>
                </a:solidFill>
                <a:latin typeface="Comic Sans MS" panose="030F0702030302020204" pitchFamily="66" charset="0"/>
              </a:rPr>
              <a:t>Vocabulary choices </a:t>
            </a:r>
          </a:p>
        </p:txBody>
      </p:sp>
      <p:sp>
        <p:nvSpPr>
          <p:cNvPr id="6" name="Rectangle 5"/>
          <p:cNvSpPr/>
          <p:nvPr/>
        </p:nvSpPr>
        <p:spPr>
          <a:xfrm>
            <a:off x="296864" y="1631951"/>
            <a:ext cx="6264275" cy="1008063"/>
          </a:xfrm>
          <a:prstGeom prst="rect">
            <a:avLst/>
          </a:prstGeom>
          <a:noFill/>
          <a:ln>
            <a:solidFill>
              <a:schemeClr val="accent6"/>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1200" dirty="0">
                <a:solidFill>
                  <a:sysClr val="windowText" lastClr="000000"/>
                </a:solidFill>
                <a:latin typeface="Comic Sans MS" pitchFamily="66" charset="0"/>
              </a:rPr>
              <a:t>The words you choose when writing - creatively or in analysis - are vital to what you are telling the reader. For example, are you telling the reader “</a:t>
            </a:r>
            <a:r>
              <a:rPr lang="en-GB" sz="1200" dirty="0" err="1">
                <a:solidFill>
                  <a:sysClr val="windowText" lastClr="000000"/>
                </a:solidFill>
                <a:latin typeface="Comic Sans MS" pitchFamily="66" charset="0"/>
              </a:rPr>
              <a:t>Tommo</a:t>
            </a:r>
            <a:r>
              <a:rPr lang="en-GB" sz="1200" dirty="0">
                <a:solidFill>
                  <a:sysClr val="windowText" lastClr="000000"/>
                </a:solidFill>
                <a:latin typeface="Comic Sans MS" pitchFamily="66" charset="0"/>
              </a:rPr>
              <a:t> cried because he was sad” or are you describing, “</a:t>
            </a:r>
            <a:r>
              <a:rPr lang="en-GB" sz="1200" dirty="0" err="1">
                <a:solidFill>
                  <a:sysClr val="windowText" lastClr="000000"/>
                </a:solidFill>
                <a:latin typeface="Comic Sans MS" pitchFamily="66" charset="0"/>
              </a:rPr>
              <a:t>Tommo’s</a:t>
            </a:r>
            <a:r>
              <a:rPr lang="en-GB" sz="1200" dirty="0">
                <a:solidFill>
                  <a:sysClr val="windowText" lastClr="000000"/>
                </a:solidFill>
                <a:latin typeface="Comic Sans MS" pitchFamily="66" charset="0"/>
              </a:rPr>
              <a:t> face glistened with tears through sorrow”? </a:t>
            </a:r>
          </a:p>
        </p:txBody>
      </p:sp>
      <p:sp>
        <p:nvSpPr>
          <p:cNvPr id="7" name="Rectangle 6"/>
          <p:cNvSpPr/>
          <p:nvPr/>
        </p:nvSpPr>
        <p:spPr>
          <a:xfrm>
            <a:off x="1989138" y="2424113"/>
            <a:ext cx="4679950" cy="1655762"/>
          </a:xfrm>
          <a:prstGeom prst="rect">
            <a:avLst/>
          </a:prstGeom>
          <a:noFill/>
          <a:ln>
            <a:solidFill>
              <a:srgbClr val="0070C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anchor="b"/>
          <a:lstStyle/>
          <a:p>
            <a:pPr>
              <a:defRPr/>
            </a:pPr>
            <a:r>
              <a:rPr lang="en-GB" sz="1200" dirty="0">
                <a:solidFill>
                  <a:schemeClr val="tx1"/>
                </a:solidFill>
                <a:latin typeface="Comic Sans MS" pitchFamily="66" charset="0"/>
              </a:rPr>
              <a:t>There are different levels of words: </a:t>
            </a:r>
            <a:r>
              <a:rPr lang="en-GB" sz="1200" b="1" dirty="0">
                <a:solidFill>
                  <a:srgbClr val="FF0000"/>
                </a:solidFill>
                <a:latin typeface="Comic Sans MS" pitchFamily="66" charset="0"/>
              </a:rPr>
              <a:t>relevant</a:t>
            </a:r>
            <a:r>
              <a:rPr lang="en-GB" sz="1200" dirty="0">
                <a:solidFill>
                  <a:schemeClr val="tx1"/>
                </a:solidFill>
                <a:latin typeface="Comic Sans MS" pitchFamily="66" charset="0"/>
              </a:rPr>
              <a:t>, </a:t>
            </a:r>
            <a:r>
              <a:rPr lang="en-GB" sz="1200" b="1" dirty="0">
                <a:solidFill>
                  <a:srgbClr val="FFC000"/>
                </a:solidFill>
                <a:latin typeface="Comic Sans MS" pitchFamily="66" charset="0"/>
              </a:rPr>
              <a:t>interesting</a:t>
            </a:r>
            <a:r>
              <a:rPr lang="en-GB" sz="1200" dirty="0">
                <a:solidFill>
                  <a:schemeClr val="tx1"/>
                </a:solidFill>
                <a:latin typeface="Comic Sans MS" pitchFamily="66" charset="0"/>
              </a:rPr>
              <a:t> and </a:t>
            </a:r>
            <a:r>
              <a:rPr lang="en-GB" sz="1200" b="1" dirty="0">
                <a:solidFill>
                  <a:srgbClr val="008000"/>
                </a:solidFill>
                <a:latin typeface="Comic Sans MS" pitchFamily="66" charset="0"/>
              </a:rPr>
              <a:t>ambitious</a:t>
            </a:r>
            <a:r>
              <a:rPr lang="en-GB" sz="1200" dirty="0">
                <a:solidFill>
                  <a:schemeClr val="tx1"/>
                </a:solidFill>
                <a:latin typeface="Comic Sans MS" pitchFamily="66" charset="0"/>
              </a:rPr>
              <a:t>, however this doesn’t mean you have to fill your work with exceptionally long words. Often the most interesting work uses a variety of all these words. </a:t>
            </a:r>
          </a:p>
          <a:p>
            <a:pPr>
              <a:defRPr/>
            </a:pPr>
            <a:endParaRPr lang="en-GB" sz="1200" dirty="0">
              <a:solidFill>
                <a:schemeClr val="tx1"/>
              </a:solidFill>
              <a:latin typeface="Comic Sans MS" pitchFamily="66" charset="0"/>
            </a:endParaRPr>
          </a:p>
          <a:p>
            <a:pPr>
              <a:defRPr/>
            </a:pPr>
            <a:r>
              <a:rPr lang="en-GB" sz="1200" dirty="0">
                <a:solidFill>
                  <a:schemeClr val="tx1"/>
                </a:solidFill>
                <a:latin typeface="Comic Sans MS" pitchFamily="66" charset="0"/>
              </a:rPr>
              <a:t>Using your skills from the dictionary and thesaurus pages, fill in the blanks in the table below.  </a:t>
            </a:r>
          </a:p>
        </p:txBody>
      </p:sp>
      <p:graphicFrame>
        <p:nvGraphicFramePr>
          <p:cNvPr id="8" name="Table 7"/>
          <p:cNvGraphicFramePr>
            <a:graphicFrameLocks noGrp="1"/>
          </p:cNvGraphicFramePr>
          <p:nvPr/>
        </p:nvGraphicFramePr>
        <p:xfrm>
          <a:off x="404814" y="4425950"/>
          <a:ext cx="6048375" cy="5191130"/>
        </p:xfrm>
        <a:graphic>
          <a:graphicData uri="http://schemas.openxmlformats.org/drawingml/2006/table">
            <a:tbl>
              <a:tblPr firstRow="1" bandRow="1">
                <a:tableStyleId>{5C22544A-7EE6-4342-B048-85BDC9FD1C3A}</a:tableStyleId>
              </a:tblPr>
              <a:tblGrid>
                <a:gridCol w="2016125">
                  <a:extLst>
                    <a:ext uri="{9D8B030D-6E8A-4147-A177-3AD203B41FA5}">
                      <a16:colId xmlns:a16="http://schemas.microsoft.com/office/drawing/2014/main" val="20000"/>
                    </a:ext>
                  </a:extLst>
                </a:gridCol>
                <a:gridCol w="2016125">
                  <a:extLst>
                    <a:ext uri="{9D8B030D-6E8A-4147-A177-3AD203B41FA5}">
                      <a16:colId xmlns:a16="http://schemas.microsoft.com/office/drawing/2014/main" val="20001"/>
                    </a:ext>
                  </a:extLst>
                </a:gridCol>
                <a:gridCol w="2016125">
                  <a:extLst>
                    <a:ext uri="{9D8B030D-6E8A-4147-A177-3AD203B41FA5}">
                      <a16:colId xmlns:a16="http://schemas.microsoft.com/office/drawing/2014/main" val="20002"/>
                    </a:ext>
                  </a:extLst>
                </a:gridCol>
              </a:tblGrid>
              <a:tr h="370795">
                <a:tc>
                  <a:txBody>
                    <a:bodyPr/>
                    <a:lstStyle/>
                    <a:p>
                      <a:pPr algn="ctr"/>
                      <a:r>
                        <a:rPr lang="en-GB" sz="1400" dirty="0" smtClean="0">
                          <a:latin typeface="Comic Sans MS" pitchFamily="66" charset="0"/>
                        </a:rPr>
                        <a:t>Relevant </a:t>
                      </a:r>
                      <a:endParaRPr lang="en-GB" sz="1400" dirty="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1400" dirty="0" smtClean="0">
                          <a:latin typeface="Comic Sans MS" pitchFamily="66" charset="0"/>
                        </a:rPr>
                        <a:t>Interesting </a:t>
                      </a:r>
                      <a:endParaRPr lang="en-GB" sz="1400" dirty="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GB" sz="1400" dirty="0" smtClean="0">
                          <a:latin typeface="Comic Sans MS" pitchFamily="66" charset="0"/>
                        </a:rPr>
                        <a:t>Ambitious </a:t>
                      </a:r>
                      <a:endParaRPr lang="en-GB" sz="1400" dirty="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8000"/>
                    </a:solidFill>
                  </a:tcPr>
                </a:tc>
                <a:extLst>
                  <a:ext uri="{0D108BD9-81ED-4DB2-BD59-A6C34878D82A}">
                    <a16:rowId xmlns:a16="http://schemas.microsoft.com/office/drawing/2014/main" val="10000"/>
                  </a:ext>
                </a:extLst>
              </a:tr>
              <a:tr h="370795">
                <a:tc>
                  <a:txBody>
                    <a:bodyPr/>
                    <a:lstStyle/>
                    <a:p>
                      <a:pPr algn="ctr"/>
                      <a:r>
                        <a:rPr lang="en-GB" sz="1400" dirty="0" smtClean="0">
                          <a:latin typeface="Comic Sans MS" pitchFamily="66" charset="0"/>
                        </a:rPr>
                        <a:t>Said</a:t>
                      </a:r>
                      <a:endParaRPr lang="en-GB" sz="1400" dirty="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smtClean="0">
                          <a:latin typeface="Comic Sans MS" pitchFamily="66" charset="0"/>
                        </a:rPr>
                        <a:t>Shouted</a:t>
                      </a:r>
                      <a:endParaRPr lang="en-GB" sz="1400" dirty="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70795">
                <a:tc>
                  <a:txBody>
                    <a:bodyPr/>
                    <a:lstStyle/>
                    <a:p>
                      <a:pPr algn="ctr"/>
                      <a:r>
                        <a:rPr lang="en-GB" sz="1400" dirty="0" smtClean="0">
                          <a:latin typeface="Comic Sans MS" pitchFamily="66" charset="0"/>
                        </a:rPr>
                        <a:t>Sad</a:t>
                      </a:r>
                      <a:endParaRPr lang="en-GB" sz="1400" dirty="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dirty="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dirty="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70795">
                <a:tc>
                  <a:txBody>
                    <a:bodyPr/>
                    <a:lstStyle/>
                    <a:p>
                      <a:pPr algn="ctr"/>
                      <a:r>
                        <a:rPr lang="en-GB" sz="1400" dirty="0" smtClean="0">
                          <a:latin typeface="Comic Sans MS" pitchFamily="66" charset="0"/>
                        </a:rPr>
                        <a:t>Happy</a:t>
                      </a:r>
                      <a:endParaRPr lang="en-GB" sz="1400" dirty="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dirty="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70795">
                <a:tc>
                  <a:txBody>
                    <a:bodyPr/>
                    <a:lstStyle/>
                    <a:p>
                      <a:pPr algn="ctr"/>
                      <a:r>
                        <a:rPr lang="en-GB" sz="1400" dirty="0" smtClean="0">
                          <a:latin typeface="Comic Sans MS" pitchFamily="66" charset="0"/>
                        </a:rPr>
                        <a:t>Evil </a:t>
                      </a:r>
                      <a:endParaRPr lang="en-GB" sz="1400" dirty="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dirty="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dirty="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70795">
                <a:tc>
                  <a:txBody>
                    <a:bodyPr/>
                    <a:lstStyle/>
                    <a:p>
                      <a:pPr algn="ctr"/>
                      <a:r>
                        <a:rPr lang="en-GB" sz="1400" dirty="0" smtClean="0">
                          <a:latin typeface="Comic Sans MS" pitchFamily="66" charset="0"/>
                        </a:rPr>
                        <a:t>Nice </a:t>
                      </a:r>
                      <a:endParaRPr lang="en-GB" sz="1400" dirty="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dirty="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70795">
                <a:tc>
                  <a:txBody>
                    <a:bodyPr/>
                    <a:lstStyle/>
                    <a:p>
                      <a:pPr algn="ctr"/>
                      <a:endParaRPr lang="en-GB" sz="1400" dirty="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smtClean="0">
                          <a:latin typeface="Comic Sans MS" pitchFamily="66" charset="0"/>
                        </a:rPr>
                        <a:t>Barbaric</a:t>
                      </a:r>
                      <a:endParaRPr lang="en-GB" sz="1400" dirty="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70795">
                <a:tc>
                  <a:txBody>
                    <a:bodyPr/>
                    <a:lstStyle/>
                    <a:p>
                      <a:pPr algn="ctr"/>
                      <a:endParaRPr lang="en-GB" sz="1400" dirty="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smtClean="0">
                          <a:latin typeface="Comic Sans MS" pitchFamily="66" charset="0"/>
                        </a:rPr>
                        <a:t>Moody</a:t>
                      </a:r>
                      <a:endParaRPr lang="en-GB" sz="1400" dirty="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dirty="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70795">
                <a:tc>
                  <a:txBody>
                    <a:bodyPr/>
                    <a:lstStyle/>
                    <a:p>
                      <a:pPr algn="ctr"/>
                      <a:endParaRPr lang="en-GB" sz="140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dirty="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smtClean="0">
                          <a:latin typeface="Comic Sans MS" pitchFamily="66" charset="0"/>
                        </a:rPr>
                        <a:t>Cascade</a:t>
                      </a:r>
                      <a:endParaRPr lang="en-GB" sz="1400" dirty="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70795">
                <a:tc>
                  <a:txBody>
                    <a:bodyPr/>
                    <a:lstStyle/>
                    <a:p>
                      <a:pPr algn="ctr"/>
                      <a:r>
                        <a:rPr lang="en-GB" sz="1400" dirty="0" smtClean="0">
                          <a:latin typeface="Comic Sans MS" pitchFamily="66" charset="0"/>
                        </a:rPr>
                        <a:t>Rush </a:t>
                      </a:r>
                      <a:endParaRPr lang="en-GB" sz="1400" dirty="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dirty="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dirty="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70795">
                <a:tc>
                  <a:txBody>
                    <a:bodyPr/>
                    <a:lstStyle/>
                    <a:p>
                      <a:pPr algn="ctr"/>
                      <a:endParaRPr lang="en-GB" sz="1400" dirty="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smtClean="0">
                          <a:latin typeface="Comic Sans MS" pitchFamily="66" charset="0"/>
                        </a:rPr>
                        <a:t>Drab </a:t>
                      </a:r>
                      <a:endParaRPr lang="en-GB" sz="1400" dirty="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dirty="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70795">
                <a:tc>
                  <a:txBody>
                    <a:bodyPr/>
                    <a:lstStyle/>
                    <a:p>
                      <a:pPr algn="ctr"/>
                      <a:endParaRPr lang="en-GB" sz="1400" dirty="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smtClean="0">
                          <a:latin typeface="Comic Sans MS" pitchFamily="66" charset="0"/>
                        </a:rPr>
                        <a:t>Brutal </a:t>
                      </a:r>
                      <a:endParaRPr lang="en-GB" sz="1400" dirty="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dirty="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70795">
                <a:tc>
                  <a:txBody>
                    <a:bodyPr/>
                    <a:lstStyle/>
                    <a:p>
                      <a:pPr algn="ctr"/>
                      <a:r>
                        <a:rPr lang="en-GB" sz="1400" dirty="0" smtClean="0">
                          <a:latin typeface="Comic Sans MS" pitchFamily="66" charset="0"/>
                        </a:rPr>
                        <a:t>Attack </a:t>
                      </a:r>
                      <a:endParaRPr lang="en-GB" sz="1400" dirty="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dirty="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dirty="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70795">
                <a:tc>
                  <a:txBody>
                    <a:bodyPr/>
                    <a:lstStyle/>
                    <a:p>
                      <a:pPr algn="ctr"/>
                      <a:endParaRPr lang="en-GB" sz="140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smtClean="0">
                          <a:latin typeface="Comic Sans MS" pitchFamily="66" charset="0"/>
                        </a:rPr>
                        <a:t>Conventional </a:t>
                      </a:r>
                      <a:endParaRPr lang="en-GB" sz="1400" dirty="0">
                        <a:latin typeface="Comic Sans MS" pitchFamily="66" charset="0"/>
                      </a:endParaRPr>
                    </a:p>
                  </a:txBody>
                  <a:tcPr marL="91436" marR="91436" marT="45714" marB="457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bl>
          </a:graphicData>
        </a:graphic>
      </p:graphicFrame>
      <p:pic>
        <p:nvPicPr>
          <p:cNvPr id="9284" name="Picture 4" descr="I:\Images\yellow loop.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0350" y="9840913"/>
            <a:ext cx="1873250" cy="93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85" name="TextBox 10"/>
          <p:cNvSpPr txBox="1">
            <a:spLocks noChangeArrowheads="1"/>
          </p:cNvSpPr>
          <p:nvPr/>
        </p:nvSpPr>
        <p:spPr bwMode="auto">
          <a:xfrm rot="21120487">
            <a:off x="511175" y="10145714"/>
            <a:ext cx="13144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latin typeface="Comic Sans MS" panose="030F0702030302020204" pitchFamily="66" charset="0"/>
              </a:rPr>
              <a:t>Remember</a:t>
            </a:r>
          </a:p>
        </p:txBody>
      </p:sp>
      <p:sp>
        <p:nvSpPr>
          <p:cNvPr id="9286" name="TextBox 11"/>
          <p:cNvSpPr txBox="1">
            <a:spLocks noChangeArrowheads="1"/>
          </p:cNvSpPr>
          <p:nvPr/>
        </p:nvSpPr>
        <p:spPr bwMode="auto">
          <a:xfrm>
            <a:off x="2205038" y="9912350"/>
            <a:ext cx="4392612"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a:latin typeface="Comic Sans MS" panose="030F0702030302020204" pitchFamily="66" charset="0"/>
              </a:rPr>
              <a:t>You have a word bank on the back of this booklet, and in your reading booklet, to record any words you find interesting and could use in your work! </a:t>
            </a:r>
          </a:p>
        </p:txBody>
      </p:sp>
    </p:spTree>
    <p:extLst>
      <p:ext uri="{BB962C8B-B14F-4D97-AF65-F5344CB8AC3E}">
        <p14:creationId xmlns:p14="http://schemas.microsoft.com/office/powerpoint/2010/main" val="262953911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2" name="Group 5"/>
          <p:cNvGrpSpPr>
            <a:grpSpLocks/>
          </p:cNvGrpSpPr>
          <p:nvPr/>
        </p:nvGrpSpPr>
        <p:grpSpPr bwMode="auto">
          <a:xfrm>
            <a:off x="0" y="1143001"/>
            <a:ext cx="2205038" cy="2289175"/>
            <a:chOff x="0" y="0"/>
            <a:chExt cx="3168352" cy="3168353"/>
          </a:xfrm>
        </p:grpSpPr>
        <p:pic>
          <p:nvPicPr>
            <p:cNvPr id="10298" name="Picture 2" descr="http://www.sewardumc.com/wp-content/uploads/2014/03/roots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3168352" cy="31683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p:nvPr/>
          </p:nvSpPr>
          <p:spPr>
            <a:xfrm>
              <a:off x="1674276" y="1190879"/>
              <a:ext cx="1295625" cy="28783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10243" name="TextBox 6"/>
          <p:cNvSpPr txBox="1">
            <a:spLocks noChangeArrowheads="1"/>
          </p:cNvSpPr>
          <p:nvPr/>
        </p:nvSpPr>
        <p:spPr bwMode="auto">
          <a:xfrm>
            <a:off x="1773238" y="1333500"/>
            <a:ext cx="14589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solidFill>
                  <a:srgbClr val="008000"/>
                </a:solidFill>
                <a:latin typeface="Comic Sans MS" panose="030F0702030302020204" pitchFamily="66" charset="0"/>
              </a:rPr>
              <a:t>Root words </a:t>
            </a:r>
          </a:p>
        </p:txBody>
      </p:sp>
      <p:sp>
        <p:nvSpPr>
          <p:cNvPr id="10244" name="TextBox 7"/>
          <p:cNvSpPr txBox="1">
            <a:spLocks noChangeArrowheads="1"/>
          </p:cNvSpPr>
          <p:nvPr/>
        </p:nvSpPr>
        <p:spPr bwMode="auto">
          <a:xfrm>
            <a:off x="2109788" y="1703389"/>
            <a:ext cx="4487862"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latin typeface="Comic Sans MS" panose="030F0702030302020204" pitchFamily="66" charset="0"/>
              </a:rPr>
              <a:t>A root word is the base word to construct a longer word with a slightly different meaning. </a:t>
            </a:r>
          </a:p>
          <a:p>
            <a:pPr eaLnBrk="1" hangingPunct="1">
              <a:spcBef>
                <a:spcPct val="0"/>
              </a:spcBef>
              <a:buFontTx/>
              <a:buNone/>
            </a:pPr>
            <a:endParaRPr lang="en-GB" altLang="en-US" sz="1200">
              <a:latin typeface="Comic Sans MS" panose="030F0702030302020204" pitchFamily="66" charset="0"/>
            </a:endParaRPr>
          </a:p>
          <a:p>
            <a:pPr eaLnBrk="1" hangingPunct="1">
              <a:spcBef>
                <a:spcPct val="0"/>
              </a:spcBef>
              <a:buFontTx/>
              <a:buNone/>
            </a:pPr>
            <a:r>
              <a:rPr lang="en-GB" altLang="en-US" sz="1200">
                <a:latin typeface="Comic Sans MS" panose="030F0702030302020204" pitchFamily="66" charset="0"/>
              </a:rPr>
              <a:t>Understanding how to structure words will help us when spelling and constructing longer words. It will also help when we read a text and don’t understand a word, we can deconstruct it to help us! </a:t>
            </a:r>
          </a:p>
          <a:p>
            <a:pPr eaLnBrk="1" hangingPunct="1">
              <a:spcBef>
                <a:spcPct val="0"/>
              </a:spcBef>
              <a:buFontTx/>
              <a:buNone/>
            </a:pPr>
            <a:endParaRPr lang="en-GB" altLang="en-US" sz="1200">
              <a:latin typeface="Comic Sans MS" panose="030F0702030302020204" pitchFamily="66" charset="0"/>
            </a:endParaRPr>
          </a:p>
          <a:p>
            <a:pPr eaLnBrk="1" hangingPunct="1">
              <a:spcBef>
                <a:spcPct val="0"/>
              </a:spcBef>
              <a:buFontTx/>
              <a:buNone/>
            </a:pPr>
            <a:r>
              <a:rPr lang="en-GB" altLang="en-US" sz="1200">
                <a:latin typeface="Comic Sans MS" panose="030F0702030302020204" pitchFamily="66" charset="0"/>
              </a:rPr>
              <a:t>First, we need to understand what a prefix and a suffix is: </a:t>
            </a:r>
          </a:p>
        </p:txBody>
      </p:sp>
      <p:sp>
        <p:nvSpPr>
          <p:cNvPr id="10" name="Rectangle 9"/>
          <p:cNvSpPr/>
          <p:nvPr/>
        </p:nvSpPr>
        <p:spPr>
          <a:xfrm>
            <a:off x="404813" y="3503613"/>
            <a:ext cx="2952750" cy="576262"/>
          </a:xfrm>
          <a:prstGeom prst="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1400" dirty="0">
                <a:solidFill>
                  <a:srgbClr val="00B0F0"/>
                </a:solidFill>
                <a:latin typeface="Comic Sans MS" pitchFamily="66" charset="0"/>
              </a:rPr>
              <a:t>Prefix – letters placed before the root word. </a:t>
            </a:r>
          </a:p>
        </p:txBody>
      </p:sp>
      <p:sp>
        <p:nvSpPr>
          <p:cNvPr id="11" name="Rectangle 10"/>
          <p:cNvSpPr/>
          <p:nvPr/>
        </p:nvSpPr>
        <p:spPr>
          <a:xfrm>
            <a:off x="3573463" y="3503613"/>
            <a:ext cx="2951162" cy="576262"/>
          </a:xfrm>
          <a:prstGeom prst="rect">
            <a:avLst/>
          </a:prstGeom>
          <a:solidFill>
            <a:schemeClr val="bg1"/>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1400" dirty="0">
                <a:solidFill>
                  <a:srgbClr val="FF0066"/>
                </a:solidFill>
                <a:latin typeface="Comic Sans MS" pitchFamily="66" charset="0"/>
              </a:rPr>
              <a:t>Suffix – letters placed after the root word. </a:t>
            </a:r>
          </a:p>
        </p:txBody>
      </p:sp>
      <p:pic>
        <p:nvPicPr>
          <p:cNvPr id="10247" name="Picture 4" descr="I:\Images\Yellow arrow.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4151314"/>
            <a:ext cx="1541463"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8" name="TextBox 12"/>
          <p:cNvSpPr txBox="1">
            <a:spLocks noChangeArrowheads="1"/>
          </p:cNvSpPr>
          <p:nvPr/>
        </p:nvSpPr>
        <p:spPr bwMode="auto">
          <a:xfrm>
            <a:off x="285751" y="4295776"/>
            <a:ext cx="9826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a:latin typeface="Comic Sans MS" panose="030F0702030302020204" pitchFamily="66" charset="0"/>
              </a:rPr>
              <a:t>Example: </a:t>
            </a:r>
          </a:p>
        </p:txBody>
      </p:sp>
      <p:sp>
        <p:nvSpPr>
          <p:cNvPr id="10249" name="TextBox 13"/>
          <p:cNvSpPr txBox="1">
            <a:spLocks noChangeArrowheads="1"/>
          </p:cNvSpPr>
          <p:nvPr/>
        </p:nvSpPr>
        <p:spPr bwMode="auto">
          <a:xfrm>
            <a:off x="2533650" y="4224338"/>
            <a:ext cx="20891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solidFill>
                  <a:srgbClr val="00B0F0"/>
                </a:solidFill>
                <a:latin typeface="Comic Sans MS" panose="030F0702030302020204" pitchFamily="66" charset="0"/>
              </a:rPr>
              <a:t>Un</a:t>
            </a:r>
            <a:r>
              <a:rPr lang="en-GB" altLang="en-US" sz="1800">
                <a:latin typeface="Comic Sans MS" panose="030F0702030302020204" pitchFamily="66" charset="0"/>
              </a:rPr>
              <a:t>   </a:t>
            </a:r>
            <a:r>
              <a:rPr lang="en-GB" altLang="en-US" sz="1800">
                <a:solidFill>
                  <a:srgbClr val="008000"/>
                </a:solidFill>
                <a:latin typeface="Comic Sans MS" panose="030F0702030302020204" pitchFamily="66" charset="0"/>
              </a:rPr>
              <a:t>employ  </a:t>
            </a:r>
            <a:r>
              <a:rPr lang="en-GB" altLang="en-US" sz="1800">
                <a:solidFill>
                  <a:srgbClr val="FF0066"/>
                </a:solidFill>
                <a:latin typeface="Comic Sans MS" panose="030F0702030302020204" pitchFamily="66" charset="0"/>
              </a:rPr>
              <a:t>ment</a:t>
            </a:r>
          </a:p>
        </p:txBody>
      </p:sp>
      <p:sp>
        <p:nvSpPr>
          <p:cNvPr id="15" name="Rectangle 14"/>
          <p:cNvSpPr/>
          <p:nvPr/>
        </p:nvSpPr>
        <p:spPr>
          <a:xfrm>
            <a:off x="188913" y="4872038"/>
            <a:ext cx="2087562" cy="576262"/>
          </a:xfrm>
          <a:prstGeom prst="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1200" dirty="0">
                <a:solidFill>
                  <a:srgbClr val="00B0F0"/>
                </a:solidFill>
                <a:latin typeface="Comic Sans MS" pitchFamily="66" charset="0"/>
              </a:rPr>
              <a:t>The prefix here is </a:t>
            </a:r>
            <a:r>
              <a:rPr lang="en-GB" sz="1200" i="1" dirty="0">
                <a:solidFill>
                  <a:srgbClr val="00B0F0"/>
                </a:solidFill>
                <a:latin typeface="Comic Sans MS" pitchFamily="66" charset="0"/>
              </a:rPr>
              <a:t>un</a:t>
            </a:r>
            <a:r>
              <a:rPr lang="en-GB" sz="1200" dirty="0">
                <a:solidFill>
                  <a:srgbClr val="00B0F0"/>
                </a:solidFill>
                <a:latin typeface="Comic Sans MS" pitchFamily="66" charset="0"/>
              </a:rPr>
              <a:t> – which means not / against / opposite  </a:t>
            </a:r>
          </a:p>
        </p:txBody>
      </p:sp>
      <p:sp>
        <p:nvSpPr>
          <p:cNvPr id="16" name="Rectangle 15"/>
          <p:cNvSpPr/>
          <p:nvPr/>
        </p:nvSpPr>
        <p:spPr>
          <a:xfrm>
            <a:off x="4581525" y="4872038"/>
            <a:ext cx="2160588" cy="576262"/>
          </a:xfrm>
          <a:prstGeom prst="rect">
            <a:avLst/>
          </a:prstGeom>
          <a:solidFill>
            <a:schemeClr val="bg1"/>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1200" dirty="0">
                <a:solidFill>
                  <a:srgbClr val="FF0066"/>
                </a:solidFill>
                <a:latin typeface="Comic Sans MS" pitchFamily="66" charset="0"/>
              </a:rPr>
              <a:t>The suffix here is </a:t>
            </a:r>
            <a:r>
              <a:rPr lang="en-GB" sz="1200" i="1" dirty="0" err="1">
                <a:solidFill>
                  <a:srgbClr val="FF0066"/>
                </a:solidFill>
                <a:latin typeface="Comic Sans MS" pitchFamily="66" charset="0"/>
              </a:rPr>
              <a:t>ment</a:t>
            </a:r>
            <a:r>
              <a:rPr lang="en-GB" sz="1200" i="1" dirty="0">
                <a:solidFill>
                  <a:srgbClr val="FF0066"/>
                </a:solidFill>
                <a:latin typeface="Comic Sans MS" pitchFamily="66" charset="0"/>
              </a:rPr>
              <a:t> – </a:t>
            </a:r>
            <a:r>
              <a:rPr lang="en-GB" sz="1200" dirty="0">
                <a:solidFill>
                  <a:srgbClr val="FF0066"/>
                </a:solidFill>
                <a:latin typeface="Comic Sans MS" pitchFamily="66" charset="0"/>
              </a:rPr>
              <a:t>which is a condition or state of being. </a:t>
            </a:r>
            <a:endParaRPr lang="en-GB" sz="1200" i="1" dirty="0">
              <a:solidFill>
                <a:srgbClr val="FF0066"/>
              </a:solidFill>
              <a:latin typeface="Comic Sans MS" pitchFamily="66" charset="0"/>
            </a:endParaRPr>
          </a:p>
        </p:txBody>
      </p:sp>
      <p:cxnSp>
        <p:nvCxnSpPr>
          <p:cNvPr id="18" name="Straight Arrow Connector 17"/>
          <p:cNvCxnSpPr>
            <a:stCxn id="15" idx="0"/>
            <a:endCxn id="10249" idx="1"/>
          </p:cNvCxnSpPr>
          <p:nvPr/>
        </p:nvCxnSpPr>
        <p:spPr>
          <a:xfrm flipV="1">
            <a:off x="1233488" y="4408488"/>
            <a:ext cx="1300162" cy="463550"/>
          </a:xfrm>
          <a:prstGeom prst="straightConnector1">
            <a:avLst/>
          </a:prstGeom>
          <a:ln>
            <a:solidFill>
              <a:srgbClr val="00B0F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9" name="Rectangle 18"/>
          <p:cNvSpPr/>
          <p:nvPr/>
        </p:nvSpPr>
        <p:spPr>
          <a:xfrm>
            <a:off x="2492375" y="4872038"/>
            <a:ext cx="1873250" cy="576262"/>
          </a:xfrm>
          <a:prstGeom prst="rect">
            <a:avLst/>
          </a:prstGeom>
          <a:solidFill>
            <a:schemeClr val="bg1"/>
          </a:solidFill>
          <a:ln>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1200" dirty="0">
                <a:solidFill>
                  <a:srgbClr val="008000"/>
                </a:solidFill>
                <a:latin typeface="Comic Sans MS" pitchFamily="66" charset="0"/>
              </a:rPr>
              <a:t>The root word is </a:t>
            </a:r>
            <a:r>
              <a:rPr lang="en-GB" sz="1200" i="1" dirty="0">
                <a:solidFill>
                  <a:srgbClr val="008000"/>
                </a:solidFill>
                <a:latin typeface="Comic Sans MS" pitchFamily="66" charset="0"/>
              </a:rPr>
              <a:t>employ</a:t>
            </a:r>
            <a:r>
              <a:rPr lang="en-GB" sz="1200" dirty="0">
                <a:solidFill>
                  <a:srgbClr val="008000"/>
                </a:solidFill>
                <a:latin typeface="Comic Sans MS" pitchFamily="66" charset="0"/>
              </a:rPr>
              <a:t> – give work to someone. </a:t>
            </a:r>
          </a:p>
        </p:txBody>
      </p:sp>
      <p:cxnSp>
        <p:nvCxnSpPr>
          <p:cNvPr id="20" name="Straight Arrow Connector 19"/>
          <p:cNvCxnSpPr>
            <a:stCxn id="19" idx="0"/>
          </p:cNvCxnSpPr>
          <p:nvPr/>
        </p:nvCxnSpPr>
        <p:spPr>
          <a:xfrm flipV="1">
            <a:off x="3429000" y="4656138"/>
            <a:ext cx="0" cy="215900"/>
          </a:xfrm>
          <a:prstGeom prst="straightConnector1">
            <a:avLst/>
          </a:prstGeom>
          <a:ln>
            <a:solidFill>
              <a:srgbClr val="008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a:stCxn id="16" idx="0"/>
            <a:endCxn id="10249" idx="3"/>
          </p:cNvCxnSpPr>
          <p:nvPr/>
        </p:nvCxnSpPr>
        <p:spPr>
          <a:xfrm flipH="1" flipV="1">
            <a:off x="4622801" y="4408488"/>
            <a:ext cx="1038225" cy="463550"/>
          </a:xfrm>
          <a:prstGeom prst="straightConnector1">
            <a:avLst/>
          </a:prstGeom>
          <a:ln>
            <a:solidFill>
              <a:srgbClr val="FF0066"/>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6" name="Rectangle 25"/>
          <p:cNvSpPr/>
          <p:nvPr/>
        </p:nvSpPr>
        <p:spPr>
          <a:xfrm>
            <a:off x="188913" y="5591176"/>
            <a:ext cx="6551612" cy="57626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1200" dirty="0">
                <a:solidFill>
                  <a:schemeClr val="tx1"/>
                </a:solidFill>
                <a:latin typeface="Comic Sans MS" pitchFamily="66" charset="0"/>
              </a:rPr>
              <a:t>When you put your understanding of all these words together then you get the following meaning. A person who is in a state of </a:t>
            </a:r>
            <a:r>
              <a:rPr lang="en-GB" sz="1200">
                <a:solidFill>
                  <a:schemeClr val="tx1"/>
                </a:solidFill>
                <a:latin typeface="Comic Sans MS" pitchFamily="66" charset="0"/>
              </a:rPr>
              <a:t>not having a job or work. </a:t>
            </a:r>
            <a:endParaRPr lang="en-GB" sz="1200" dirty="0">
              <a:solidFill>
                <a:schemeClr val="tx1"/>
              </a:solidFill>
              <a:latin typeface="Comic Sans MS" pitchFamily="66" charset="0"/>
            </a:endParaRPr>
          </a:p>
        </p:txBody>
      </p:sp>
      <p:sp>
        <p:nvSpPr>
          <p:cNvPr id="22" name="Rectangle 21"/>
          <p:cNvSpPr/>
          <p:nvPr/>
        </p:nvSpPr>
        <p:spPr>
          <a:xfrm>
            <a:off x="260351" y="10417175"/>
            <a:ext cx="4392613" cy="503238"/>
          </a:xfrm>
          <a:prstGeom prst="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1400" dirty="0">
                <a:solidFill>
                  <a:schemeClr val="tx1"/>
                </a:solidFill>
              </a:rPr>
              <a:t>Marked by:                                                       Date:  </a:t>
            </a:r>
          </a:p>
        </p:txBody>
      </p:sp>
      <p:sp>
        <p:nvSpPr>
          <p:cNvPr id="24" name="Rectangle 23"/>
          <p:cNvSpPr/>
          <p:nvPr/>
        </p:nvSpPr>
        <p:spPr>
          <a:xfrm>
            <a:off x="4727576" y="10417175"/>
            <a:ext cx="1870075" cy="503238"/>
          </a:xfrm>
          <a:prstGeom prst="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1400" dirty="0">
                <a:solidFill>
                  <a:schemeClr val="tx1"/>
                </a:solidFill>
              </a:rPr>
              <a:t>TS: </a:t>
            </a:r>
          </a:p>
        </p:txBody>
      </p:sp>
      <p:grpSp>
        <p:nvGrpSpPr>
          <p:cNvPr id="10259" name="Group 27"/>
          <p:cNvGrpSpPr>
            <a:grpSpLocks/>
          </p:cNvGrpSpPr>
          <p:nvPr/>
        </p:nvGrpSpPr>
        <p:grpSpPr bwMode="auto">
          <a:xfrm>
            <a:off x="1" y="6240463"/>
            <a:ext cx="1196975" cy="792162"/>
            <a:chOff x="0" y="5097016"/>
            <a:chExt cx="1196752" cy="792088"/>
          </a:xfrm>
        </p:grpSpPr>
        <p:pic>
          <p:nvPicPr>
            <p:cNvPr id="10296" name="Picture 4" descr="I:\Images\Yellow arrow.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097016"/>
              <a:ext cx="1196752" cy="79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97" name="TextBox 26"/>
            <p:cNvSpPr txBox="1">
              <a:spLocks noChangeArrowheads="1"/>
            </p:cNvSpPr>
            <p:nvPr/>
          </p:nvSpPr>
          <p:spPr bwMode="auto">
            <a:xfrm>
              <a:off x="148703" y="5293295"/>
              <a:ext cx="6880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a:latin typeface="Comic Sans MS" panose="030F0702030302020204" pitchFamily="66" charset="0"/>
                </a:rPr>
                <a:t>Task: </a:t>
              </a:r>
            </a:p>
          </p:txBody>
        </p:sp>
      </p:grpSp>
      <p:sp>
        <p:nvSpPr>
          <p:cNvPr id="10260" name="TextBox 28"/>
          <p:cNvSpPr txBox="1">
            <a:spLocks noChangeArrowheads="1"/>
          </p:cNvSpPr>
          <p:nvPr/>
        </p:nvSpPr>
        <p:spPr bwMode="auto">
          <a:xfrm>
            <a:off x="1125539" y="6240463"/>
            <a:ext cx="539908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latin typeface="Comic Sans MS" panose="030F0702030302020204" pitchFamily="66" charset="0"/>
              </a:rPr>
              <a:t>Find as many words as you can from the root word given. Remember that the root word can go at the beginning, middle or end of the new word. </a:t>
            </a:r>
          </a:p>
          <a:p>
            <a:pPr eaLnBrk="1" hangingPunct="1">
              <a:spcBef>
                <a:spcPct val="0"/>
              </a:spcBef>
              <a:buFontTx/>
              <a:buNone/>
            </a:pPr>
            <a:r>
              <a:rPr lang="en-GB" altLang="en-US" sz="1200">
                <a:latin typeface="Comic Sans MS" panose="030F0702030302020204" pitchFamily="66" charset="0"/>
              </a:rPr>
              <a:t>GOLD TARGET: Can you find two examples of your own? </a:t>
            </a:r>
          </a:p>
        </p:txBody>
      </p:sp>
      <p:graphicFrame>
        <p:nvGraphicFramePr>
          <p:cNvPr id="21" name="Table 20"/>
          <p:cNvGraphicFramePr>
            <a:graphicFrameLocks noGrp="1"/>
          </p:cNvGraphicFramePr>
          <p:nvPr/>
        </p:nvGraphicFramePr>
        <p:xfrm>
          <a:off x="260350" y="6959600"/>
          <a:ext cx="6337300" cy="3313110"/>
        </p:xfrm>
        <a:graphic>
          <a:graphicData uri="http://schemas.openxmlformats.org/drawingml/2006/table">
            <a:tbl>
              <a:tblPr firstRow="1" bandRow="1">
                <a:tableStyleId>{5C22544A-7EE6-4342-B048-85BDC9FD1C3A}</a:tableStyleId>
              </a:tblPr>
              <a:tblGrid>
                <a:gridCol w="1068084">
                  <a:extLst>
                    <a:ext uri="{9D8B030D-6E8A-4147-A177-3AD203B41FA5}">
                      <a16:colId xmlns:a16="http://schemas.microsoft.com/office/drawing/2014/main" val="20000"/>
                    </a:ext>
                  </a:extLst>
                </a:gridCol>
                <a:gridCol w="5269216">
                  <a:extLst>
                    <a:ext uri="{9D8B030D-6E8A-4147-A177-3AD203B41FA5}">
                      <a16:colId xmlns:a16="http://schemas.microsoft.com/office/drawing/2014/main" val="20001"/>
                    </a:ext>
                  </a:extLst>
                </a:gridCol>
              </a:tblGrid>
              <a:tr h="331311">
                <a:tc>
                  <a:txBody>
                    <a:bodyPr/>
                    <a:lstStyle/>
                    <a:p>
                      <a:r>
                        <a:rPr lang="en-GB" sz="1400" dirty="0" smtClean="0">
                          <a:latin typeface="Comic Sans MS" pitchFamily="66" charset="0"/>
                        </a:rPr>
                        <a:t>Root word</a:t>
                      </a:r>
                      <a:endParaRPr lang="en-GB" sz="1400" dirty="0">
                        <a:latin typeface="Comic Sans MS" pitchFamily="66" charset="0"/>
                      </a:endParaRPr>
                    </a:p>
                  </a:txBody>
                  <a:tcPr marL="91449" marR="91449" marT="45730" marB="457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r>
                        <a:rPr lang="en-GB" sz="1400" dirty="0" smtClean="0">
                          <a:latin typeface="Comic Sans MS" pitchFamily="66" charset="0"/>
                        </a:rPr>
                        <a:t>What other words can be made from this root? </a:t>
                      </a:r>
                      <a:endParaRPr lang="en-GB" sz="1400" dirty="0">
                        <a:latin typeface="Comic Sans MS" pitchFamily="66" charset="0"/>
                      </a:endParaRPr>
                    </a:p>
                  </a:txBody>
                  <a:tcPr marL="91449" marR="91449" marT="45730" marB="457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extLst>
                  <a:ext uri="{0D108BD9-81ED-4DB2-BD59-A6C34878D82A}">
                    <a16:rowId xmlns:a16="http://schemas.microsoft.com/office/drawing/2014/main" val="10000"/>
                  </a:ext>
                </a:extLst>
              </a:tr>
              <a:tr h="331311">
                <a:tc>
                  <a:txBody>
                    <a:bodyPr/>
                    <a:lstStyle/>
                    <a:p>
                      <a:r>
                        <a:rPr lang="en-GB" sz="1400" dirty="0" smtClean="0">
                          <a:latin typeface="Comic Sans MS" pitchFamily="66" charset="0"/>
                        </a:rPr>
                        <a:t>Use </a:t>
                      </a:r>
                      <a:endParaRPr lang="en-GB" sz="1400" dirty="0">
                        <a:latin typeface="Comic Sans MS" pitchFamily="66" charset="0"/>
                      </a:endParaRPr>
                    </a:p>
                  </a:txBody>
                  <a:tcPr marL="91449" marR="91449" marT="45730" marB="457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latin typeface="Comic Sans MS" pitchFamily="66" charset="0"/>
                      </a:endParaRPr>
                    </a:p>
                  </a:txBody>
                  <a:tcPr marL="91449" marR="91449" marT="45730" marB="457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31311">
                <a:tc>
                  <a:txBody>
                    <a:bodyPr/>
                    <a:lstStyle/>
                    <a:p>
                      <a:r>
                        <a:rPr lang="en-GB" sz="1400" dirty="0" smtClean="0">
                          <a:latin typeface="Comic Sans MS" pitchFamily="66" charset="0"/>
                        </a:rPr>
                        <a:t>Friend </a:t>
                      </a:r>
                      <a:endParaRPr lang="en-GB" sz="1400" dirty="0">
                        <a:latin typeface="Comic Sans MS" pitchFamily="66" charset="0"/>
                      </a:endParaRPr>
                    </a:p>
                  </a:txBody>
                  <a:tcPr marL="91449" marR="91449" marT="45730" marB="457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latin typeface="Comic Sans MS" pitchFamily="66" charset="0"/>
                      </a:endParaRPr>
                    </a:p>
                  </a:txBody>
                  <a:tcPr marL="91449" marR="91449" marT="45730" marB="457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31311">
                <a:tc>
                  <a:txBody>
                    <a:bodyPr/>
                    <a:lstStyle/>
                    <a:p>
                      <a:r>
                        <a:rPr lang="en-GB" sz="1400" dirty="0" smtClean="0">
                          <a:latin typeface="Comic Sans MS" pitchFamily="66" charset="0"/>
                        </a:rPr>
                        <a:t>Faith </a:t>
                      </a:r>
                      <a:endParaRPr lang="en-GB" sz="1400" dirty="0">
                        <a:latin typeface="Comic Sans MS" pitchFamily="66" charset="0"/>
                      </a:endParaRPr>
                    </a:p>
                  </a:txBody>
                  <a:tcPr marL="91449" marR="91449" marT="45730" marB="457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latin typeface="Comic Sans MS" pitchFamily="66" charset="0"/>
                      </a:endParaRPr>
                    </a:p>
                  </a:txBody>
                  <a:tcPr marL="91449" marR="91449" marT="45730" marB="457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31311">
                <a:tc>
                  <a:txBody>
                    <a:bodyPr/>
                    <a:lstStyle/>
                    <a:p>
                      <a:r>
                        <a:rPr lang="en-GB" sz="1400" dirty="0" smtClean="0">
                          <a:latin typeface="Comic Sans MS" pitchFamily="66" charset="0"/>
                        </a:rPr>
                        <a:t>Act </a:t>
                      </a:r>
                      <a:endParaRPr lang="en-GB" sz="1400" dirty="0">
                        <a:latin typeface="Comic Sans MS" pitchFamily="66" charset="0"/>
                      </a:endParaRPr>
                    </a:p>
                  </a:txBody>
                  <a:tcPr marL="91449" marR="91449" marT="45730" marB="457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latin typeface="Comic Sans MS" pitchFamily="66" charset="0"/>
                      </a:endParaRPr>
                    </a:p>
                  </a:txBody>
                  <a:tcPr marL="91449" marR="91449" marT="45730" marB="457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31311">
                <a:tc>
                  <a:txBody>
                    <a:bodyPr/>
                    <a:lstStyle/>
                    <a:p>
                      <a:r>
                        <a:rPr lang="en-GB" sz="1400" dirty="0" smtClean="0">
                          <a:latin typeface="Comic Sans MS" pitchFamily="66" charset="0"/>
                        </a:rPr>
                        <a:t>Cycle</a:t>
                      </a:r>
                      <a:r>
                        <a:rPr lang="en-GB" sz="1400" baseline="0" dirty="0" smtClean="0">
                          <a:latin typeface="Comic Sans MS" pitchFamily="66" charset="0"/>
                        </a:rPr>
                        <a:t> </a:t>
                      </a:r>
                      <a:endParaRPr lang="en-GB" sz="1400" dirty="0">
                        <a:latin typeface="Comic Sans MS" pitchFamily="66" charset="0"/>
                      </a:endParaRPr>
                    </a:p>
                  </a:txBody>
                  <a:tcPr marL="91449" marR="91449" marT="45730" marB="457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latin typeface="Comic Sans MS" pitchFamily="66" charset="0"/>
                      </a:endParaRPr>
                    </a:p>
                  </a:txBody>
                  <a:tcPr marL="91449" marR="91449" marT="45730" marB="457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31311">
                <a:tc>
                  <a:txBody>
                    <a:bodyPr/>
                    <a:lstStyle/>
                    <a:p>
                      <a:r>
                        <a:rPr lang="en-GB" sz="1400" dirty="0" smtClean="0">
                          <a:latin typeface="Comic Sans MS" pitchFamily="66" charset="0"/>
                        </a:rPr>
                        <a:t>Be</a:t>
                      </a:r>
                      <a:endParaRPr lang="en-GB" sz="1400" dirty="0">
                        <a:latin typeface="Comic Sans MS" pitchFamily="66" charset="0"/>
                      </a:endParaRPr>
                    </a:p>
                  </a:txBody>
                  <a:tcPr marL="91449" marR="91449" marT="45730" marB="457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latin typeface="Comic Sans MS" pitchFamily="66" charset="0"/>
                      </a:endParaRPr>
                    </a:p>
                  </a:txBody>
                  <a:tcPr marL="91449" marR="91449" marT="45730" marB="457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31311">
                <a:tc>
                  <a:txBody>
                    <a:bodyPr/>
                    <a:lstStyle/>
                    <a:p>
                      <a:r>
                        <a:rPr lang="en-GB" sz="1400" dirty="0" smtClean="0">
                          <a:latin typeface="Comic Sans MS" pitchFamily="66" charset="0"/>
                        </a:rPr>
                        <a:t>Fix</a:t>
                      </a:r>
                      <a:endParaRPr lang="en-GB" sz="1400" dirty="0">
                        <a:latin typeface="Comic Sans MS" pitchFamily="66" charset="0"/>
                      </a:endParaRPr>
                    </a:p>
                  </a:txBody>
                  <a:tcPr marL="91449" marR="91449" marT="45730" marB="457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latin typeface="Comic Sans MS" pitchFamily="66" charset="0"/>
                      </a:endParaRPr>
                    </a:p>
                  </a:txBody>
                  <a:tcPr marL="91449" marR="91449" marT="45730" marB="457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31311">
                <a:tc>
                  <a:txBody>
                    <a:bodyPr/>
                    <a:lstStyle/>
                    <a:p>
                      <a:endParaRPr lang="en-GB" sz="1400" dirty="0">
                        <a:latin typeface="Comic Sans MS" pitchFamily="66" charset="0"/>
                      </a:endParaRPr>
                    </a:p>
                  </a:txBody>
                  <a:tcPr marL="91449" marR="91449" marT="45730" marB="457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latin typeface="Comic Sans MS" pitchFamily="66" charset="0"/>
                      </a:endParaRPr>
                    </a:p>
                  </a:txBody>
                  <a:tcPr marL="91449" marR="91449" marT="45730" marB="457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31311">
                <a:tc>
                  <a:txBody>
                    <a:bodyPr/>
                    <a:lstStyle/>
                    <a:p>
                      <a:endParaRPr lang="en-GB" sz="1400" dirty="0">
                        <a:latin typeface="Comic Sans MS" pitchFamily="66" charset="0"/>
                      </a:endParaRPr>
                    </a:p>
                  </a:txBody>
                  <a:tcPr marL="91449" marR="91449" marT="45730" marB="457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latin typeface="Comic Sans MS" pitchFamily="66" charset="0"/>
                      </a:endParaRPr>
                    </a:p>
                  </a:txBody>
                  <a:tcPr marL="91449" marR="91449" marT="45730" marB="457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111148327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1"/>
          <p:cNvSpPr>
            <a:spLocks noChangeArrowheads="1"/>
          </p:cNvSpPr>
          <p:nvPr/>
        </p:nvSpPr>
        <p:spPr bwMode="auto">
          <a:xfrm>
            <a:off x="188914" y="3432175"/>
            <a:ext cx="6524625" cy="720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a:latin typeface="Comic Sans MS" panose="030F0702030302020204" pitchFamily="66" charset="0"/>
                <a:ea typeface="Times New Roman" panose="02020603050405020304" pitchFamily="18" charset="0"/>
              </a:rPr>
              <a:t>Peter Johnson loved pets.  He had done so ever since he was a child.  He was always kind to animals.  He put out milk for stray cats.  He hung up seeds for birds.  He went to the park each day to feed the ducks.  But his pride and joy was his dog Rex.  It was a German Shepherd.  </a:t>
            </a:r>
          </a:p>
          <a:p>
            <a:pPr>
              <a:spcBef>
                <a:spcPct val="0"/>
              </a:spcBef>
              <a:buFontTx/>
              <a:buNone/>
            </a:pPr>
            <a:r>
              <a:rPr lang="en-GB" altLang="en-US" sz="1400">
                <a:latin typeface="Comic Sans MS" panose="030F0702030302020204" pitchFamily="66" charset="0"/>
                <a:ea typeface="Times New Roman" panose="02020603050405020304" pitchFamily="18" charset="0"/>
              </a:rPr>
              <a:t>Rex was good at tricks.  He did what Peter told him to do. He could shake paws and roll over and play dead.  Peter even trained Rex to go to the shop each day to fetch him his newspaper.  Rex sat outside the shop and barked until Mr Patel came out with the paper.  Mr Patel gave it to Rex who trotted home with it in his mouth.  It was always a bit soggy and wet but Peter didn’t mind.  His dog was smart.  </a:t>
            </a:r>
          </a:p>
          <a:p>
            <a:pPr>
              <a:spcBef>
                <a:spcPct val="0"/>
              </a:spcBef>
              <a:buFontTx/>
              <a:buNone/>
            </a:pPr>
            <a:r>
              <a:rPr lang="en-GB" altLang="en-US" sz="1400">
                <a:latin typeface="Comic Sans MS" panose="030F0702030302020204" pitchFamily="66" charset="0"/>
                <a:ea typeface="Times New Roman" panose="02020603050405020304" pitchFamily="18" charset="0"/>
              </a:rPr>
              <a:t>Now Rex liked to fetch things for Peter.  He would bring him his slippers.  He would bring him toys and balls and sticks.  In fact Rex was always looking out for things to bring Peter.  This was because Peter gave Rex a sweet when he did.  It was his reward.  </a:t>
            </a:r>
          </a:p>
          <a:p>
            <a:pPr>
              <a:spcBef>
                <a:spcPct val="0"/>
              </a:spcBef>
              <a:buFontTx/>
              <a:buNone/>
            </a:pPr>
            <a:r>
              <a:rPr lang="en-GB" altLang="en-US" sz="1400">
                <a:latin typeface="Comic Sans MS" panose="030F0702030302020204" pitchFamily="66" charset="0"/>
                <a:ea typeface="Times New Roman" panose="02020603050405020304" pitchFamily="18" charset="0"/>
              </a:rPr>
              <a:t>One day Peter was sitting in his garden when Rex came running up to him.  Rex had a piece of dirty fur in his mouth.  He dropped it in Peter’s lap.  Then sat down and looked at Peter hopefully.</a:t>
            </a:r>
          </a:p>
          <a:p>
            <a:pPr>
              <a:spcBef>
                <a:spcPct val="0"/>
              </a:spcBef>
              <a:buFontTx/>
              <a:buNone/>
            </a:pPr>
            <a:r>
              <a:rPr lang="en-GB" altLang="en-US" sz="1400">
                <a:latin typeface="Comic Sans MS" panose="030F0702030302020204" pitchFamily="66" charset="0"/>
                <a:ea typeface="Times New Roman" panose="02020603050405020304" pitchFamily="18" charset="0"/>
              </a:rPr>
              <a:t>‘What’s this then boy?’ said Peter.  ‘’Some old toy you’ve found?’</a:t>
            </a:r>
          </a:p>
          <a:p>
            <a:pPr>
              <a:spcBef>
                <a:spcPct val="0"/>
              </a:spcBef>
              <a:buFontTx/>
              <a:buNone/>
            </a:pPr>
            <a:r>
              <a:rPr lang="en-GB" altLang="en-US" sz="1400">
                <a:latin typeface="Comic Sans MS" panose="030F0702030302020204" pitchFamily="66" charset="0"/>
                <a:ea typeface="Times New Roman" panose="02020603050405020304" pitchFamily="18" charset="0"/>
              </a:rPr>
              <a:t>Peter picked up the lump of fur and looked at it.  To his horror he saw it wasn’t an old toy at all.  It was the dead body of the pet rabbit that belonged to the little girl next door.</a:t>
            </a:r>
          </a:p>
          <a:p>
            <a:pPr>
              <a:spcBef>
                <a:spcPct val="0"/>
              </a:spcBef>
              <a:buFontTx/>
              <a:buNone/>
            </a:pPr>
            <a:r>
              <a:rPr lang="en-GB" altLang="en-US" sz="1400">
                <a:latin typeface="Comic Sans MS" panose="030F0702030302020204" pitchFamily="66" charset="0"/>
                <a:ea typeface="Times New Roman" panose="02020603050405020304" pitchFamily="18" charset="0"/>
              </a:rPr>
              <a:t>‘My goodness, Rex,’ said Peter.  ‘This is Flopsy.  You’ve killed her you bad dog!’  Rex hung his head in shame.  He was sorry for the rabbit but even more sorry that Peter didn’t give him a sweet.</a:t>
            </a:r>
          </a:p>
          <a:p>
            <a:pPr>
              <a:spcBef>
                <a:spcPct val="0"/>
              </a:spcBef>
              <a:buFontTx/>
              <a:buNone/>
            </a:pPr>
            <a:r>
              <a:rPr lang="en-GB" altLang="en-US" sz="1400">
                <a:latin typeface="Comic Sans MS" panose="030F0702030302020204" pitchFamily="66" charset="0"/>
                <a:ea typeface="Times New Roman" panose="02020603050405020304" pitchFamily="18" charset="0"/>
              </a:rPr>
              <a:t>Peter jumped up and ran into the house.  He put the rabbit in the sink and wiped the dirt from its fur.  He looked hard to see if Rex had left any tooth marks on Flopsy’s skin but he didn’t find any.  ‘Perhaps Rex scared this poor little rabbit to death,’ said Peter to himself.  ‘I feel so bad about this.’</a:t>
            </a:r>
          </a:p>
          <a:p>
            <a:pPr>
              <a:spcBef>
                <a:spcPct val="0"/>
              </a:spcBef>
              <a:buFontTx/>
              <a:buNone/>
            </a:pPr>
            <a:r>
              <a:rPr lang="en-GB" altLang="en-US" sz="1400">
                <a:latin typeface="Comic Sans MS" panose="030F0702030302020204" pitchFamily="66" charset="0"/>
                <a:ea typeface="Times New Roman" panose="02020603050405020304" pitchFamily="18" charset="0"/>
              </a:rPr>
              <a:t>Then a dreadful thought popped into Peter’s head.  Emma, the girl next door would be very upset indeed to find out that Rex had killed her pet.  She would cry and weep and tell her Dad.  Emma’s Dad was a very big man indeed.  He would be so angry with Rex.  Peter didn’t know what he could do to save his dog.  But he had to do something.  Then he had an idea.</a:t>
            </a:r>
          </a:p>
        </p:txBody>
      </p:sp>
      <p:sp>
        <p:nvSpPr>
          <p:cNvPr id="11267" name="TextBox 4"/>
          <p:cNvSpPr txBox="1">
            <a:spLocks noChangeArrowheads="1"/>
          </p:cNvSpPr>
          <p:nvPr/>
        </p:nvSpPr>
        <p:spPr bwMode="auto">
          <a:xfrm>
            <a:off x="215901" y="1271588"/>
            <a:ext cx="6526213"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600">
                <a:solidFill>
                  <a:srgbClr val="00B0F0"/>
                </a:solidFill>
                <a:latin typeface="Comic Sans MS" panose="030F0702030302020204" pitchFamily="66" charset="0"/>
              </a:rPr>
              <a:t>Read the text carefully and answer the questions below in </a:t>
            </a:r>
            <a:r>
              <a:rPr lang="en-GB" altLang="en-US" sz="1600" u="sng">
                <a:solidFill>
                  <a:srgbClr val="00B0F0"/>
                </a:solidFill>
                <a:latin typeface="Comic Sans MS" panose="030F0702030302020204" pitchFamily="66" charset="0"/>
              </a:rPr>
              <a:t>full sentences. </a:t>
            </a:r>
          </a:p>
          <a:p>
            <a:pPr eaLnBrk="1" hangingPunct="1">
              <a:spcBef>
                <a:spcPct val="0"/>
              </a:spcBef>
              <a:buFontTx/>
              <a:buNone/>
            </a:pPr>
            <a:endParaRPr lang="en-GB" altLang="en-US" sz="1600" u="sng">
              <a:solidFill>
                <a:srgbClr val="00B0F0"/>
              </a:solidFill>
              <a:latin typeface="Comic Sans MS" panose="030F0702030302020204" pitchFamily="66" charset="0"/>
            </a:endParaRPr>
          </a:p>
          <a:p>
            <a:pPr eaLnBrk="1" hangingPunct="1">
              <a:spcBef>
                <a:spcPct val="0"/>
              </a:spcBef>
              <a:buFontTx/>
              <a:buNone/>
            </a:pPr>
            <a:r>
              <a:rPr lang="en-GB" altLang="en-US" sz="1400">
                <a:solidFill>
                  <a:srgbClr val="00B0F0"/>
                </a:solidFill>
                <a:latin typeface="Comic Sans MS" panose="030F0702030302020204" pitchFamily="66" charset="0"/>
              </a:rPr>
              <a:t>As you work your way through the booklet the texts in the comprehension section will become more challenging, building your vocabulary knowledge and inference skills throughout the year. </a:t>
            </a:r>
            <a:endParaRPr lang="en-GB" altLang="en-US" sz="1200">
              <a:solidFill>
                <a:srgbClr val="00B0F0"/>
              </a:solidFill>
              <a:latin typeface="Comic Sans MS" panose="030F0702030302020204" pitchFamily="66" charset="0"/>
            </a:endParaRPr>
          </a:p>
        </p:txBody>
      </p:sp>
      <p:sp>
        <p:nvSpPr>
          <p:cNvPr id="11268" name="TextBox 5"/>
          <p:cNvSpPr txBox="1">
            <a:spLocks noChangeArrowheads="1"/>
          </p:cNvSpPr>
          <p:nvPr/>
        </p:nvSpPr>
        <p:spPr bwMode="auto">
          <a:xfrm>
            <a:off x="2881314" y="3000375"/>
            <a:ext cx="10953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800">
                <a:latin typeface="Comic Sans MS" panose="030F0702030302020204" pitchFamily="66" charset="0"/>
              </a:rPr>
              <a:t>The Pet </a:t>
            </a:r>
          </a:p>
        </p:txBody>
      </p:sp>
    </p:spTree>
    <p:extLst>
      <p:ext uri="{BB962C8B-B14F-4D97-AF65-F5344CB8AC3E}">
        <p14:creationId xmlns:p14="http://schemas.microsoft.com/office/powerpoint/2010/main" val="27612857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1"/>
          <p:cNvSpPr>
            <a:spLocks noChangeArrowheads="1"/>
          </p:cNvSpPr>
          <p:nvPr/>
        </p:nvSpPr>
        <p:spPr bwMode="auto">
          <a:xfrm>
            <a:off x="144464" y="1343026"/>
            <a:ext cx="6524625" cy="612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1400">
                <a:latin typeface="Comic Sans MS" panose="030F0702030302020204" pitchFamily="66" charset="0"/>
                <a:ea typeface="Times New Roman" panose="02020603050405020304" pitchFamily="18" charset="0"/>
              </a:rPr>
              <a:t>He washed the rabbit with soap and shampoo.  He plugged in his hair drier and dried Flopsy’s fur.  Then he combed it and brushed it until her fur shone.  When Flopsy was quite dry Peter hid her under his coat and crept out into the garden.  </a:t>
            </a:r>
          </a:p>
          <a:p>
            <a:pPr>
              <a:spcBef>
                <a:spcPct val="0"/>
              </a:spcBef>
              <a:buFontTx/>
              <a:buNone/>
            </a:pPr>
            <a:r>
              <a:rPr lang="en-GB" altLang="en-US" sz="1400">
                <a:latin typeface="Comic Sans MS" panose="030F0702030302020204" pitchFamily="66" charset="0"/>
                <a:ea typeface="Times New Roman" panose="02020603050405020304" pitchFamily="18" charset="0"/>
              </a:rPr>
              <a:t>He looked over the fence and made sure nobody was next door.  Then Peter climbed over the fence and ran to Flopsy’s hutch.  He opened the door and put the rabbit back inside.  He tried to make her look as life-like as he could.  Peter even put a carrot in her paws.  Then he heard a car door slam out in the street.  Emma and her Dad were coming home.  Peter was so scared he jumped over the fence and dashed back into his own house.  Rex hid under the table.  He knew his master was upset with him but he didn’t know why.</a:t>
            </a:r>
          </a:p>
          <a:p>
            <a:pPr>
              <a:spcBef>
                <a:spcPct val="0"/>
              </a:spcBef>
              <a:buFontTx/>
              <a:buNone/>
            </a:pPr>
            <a:r>
              <a:rPr lang="en-GB" altLang="en-US" sz="1400">
                <a:latin typeface="Comic Sans MS" panose="030F0702030302020204" pitchFamily="66" charset="0"/>
                <a:ea typeface="Times New Roman" panose="02020603050405020304" pitchFamily="18" charset="0"/>
              </a:rPr>
              <a:t>Peter waited in fear for Emma’s Dad to come knocking at the door.  But he didn’t come that day or the next or the day after.  In the end Peter could stand it no more and went out into his garden.  He saw Emma’s Dad.</a:t>
            </a:r>
          </a:p>
          <a:p>
            <a:pPr>
              <a:spcBef>
                <a:spcPct val="0"/>
              </a:spcBef>
              <a:buFontTx/>
              <a:buNone/>
            </a:pPr>
            <a:r>
              <a:rPr lang="en-GB" altLang="en-US" sz="1400">
                <a:latin typeface="Comic Sans MS" panose="030F0702030302020204" pitchFamily="66" charset="0"/>
                <a:ea typeface="Times New Roman" panose="02020603050405020304" pitchFamily="18" charset="0"/>
              </a:rPr>
              <a:t>‘Hello,’ said Emma’s Dad.  ‘I haven’t seen you for a few days.  Are you all right?’</a:t>
            </a:r>
          </a:p>
          <a:p>
            <a:pPr>
              <a:spcBef>
                <a:spcPct val="0"/>
              </a:spcBef>
              <a:buFontTx/>
              <a:buNone/>
            </a:pPr>
            <a:r>
              <a:rPr lang="en-GB" altLang="en-US" sz="1400">
                <a:latin typeface="Comic Sans MS" panose="030F0702030302020204" pitchFamily="66" charset="0"/>
                <a:ea typeface="Times New Roman" panose="02020603050405020304" pitchFamily="18" charset="0"/>
              </a:rPr>
              <a:t>Peter gulped.  Then he said,’ Yes I’m fine.  How about you?  Is everything OK?’</a:t>
            </a:r>
          </a:p>
          <a:p>
            <a:pPr>
              <a:spcBef>
                <a:spcPct val="0"/>
              </a:spcBef>
              <a:buFontTx/>
              <a:buNone/>
            </a:pPr>
            <a:r>
              <a:rPr lang="en-GB" altLang="en-US" sz="1400">
                <a:latin typeface="Comic Sans MS" panose="030F0702030302020204" pitchFamily="66" charset="0"/>
                <a:ea typeface="Times New Roman" panose="02020603050405020304" pitchFamily="18" charset="0"/>
              </a:rPr>
              <a:t>Emma’s Dad scratched his head.  He looked puzzled.  ‘Well, not really,’ he said.</a:t>
            </a:r>
          </a:p>
          <a:p>
            <a:pPr>
              <a:spcBef>
                <a:spcPct val="0"/>
              </a:spcBef>
              <a:buFontTx/>
              <a:buNone/>
            </a:pPr>
            <a:r>
              <a:rPr lang="en-GB" altLang="en-US" sz="1400">
                <a:latin typeface="Comic Sans MS" panose="030F0702030302020204" pitchFamily="66" charset="0"/>
                <a:ea typeface="Times New Roman" panose="02020603050405020304" pitchFamily="18" charset="0"/>
              </a:rPr>
              <a:t>‘Oh,’ said Peter.  ‘What’s up?</a:t>
            </a:r>
          </a:p>
          <a:p>
            <a:pPr>
              <a:spcBef>
                <a:spcPct val="0"/>
              </a:spcBef>
              <a:buFontTx/>
              <a:buNone/>
            </a:pPr>
            <a:r>
              <a:rPr lang="en-GB" altLang="en-US" sz="1400">
                <a:latin typeface="Comic Sans MS" panose="030F0702030302020204" pitchFamily="66" charset="0"/>
                <a:ea typeface="Times New Roman" panose="02020603050405020304" pitchFamily="18" charset="0"/>
              </a:rPr>
              <a:t>‘Well,’ said Emma’s Dad.  ‘A strange thing happened a few days ago.  Emma and I came home and we found her pet rabbit Flopsy dead in its hutch.’</a:t>
            </a:r>
          </a:p>
          <a:p>
            <a:pPr>
              <a:spcBef>
                <a:spcPct val="0"/>
              </a:spcBef>
              <a:buFontTx/>
              <a:buNone/>
            </a:pPr>
            <a:r>
              <a:rPr lang="en-GB" altLang="en-US" sz="1400">
                <a:latin typeface="Comic Sans MS" panose="030F0702030302020204" pitchFamily="66" charset="0"/>
                <a:ea typeface="Times New Roman" panose="02020603050405020304" pitchFamily="18" charset="0"/>
              </a:rPr>
              <a:t>‘That’s awful,’ gasped Peter.</a:t>
            </a:r>
          </a:p>
          <a:p>
            <a:pPr>
              <a:spcBef>
                <a:spcPct val="0"/>
              </a:spcBef>
              <a:buFontTx/>
              <a:buNone/>
            </a:pPr>
            <a:r>
              <a:rPr lang="en-GB" altLang="en-US" sz="1400">
                <a:latin typeface="Comic Sans MS" panose="030F0702030302020204" pitchFamily="66" charset="0"/>
                <a:ea typeface="Times New Roman" panose="02020603050405020304" pitchFamily="18" charset="0"/>
              </a:rPr>
              <a:t>‘That’s not the strange bit,’ said Emma’s Dad.  ‘No, the weird thing is that the rabbit died that morning and I’d already buried it in the garden before we went out!’</a:t>
            </a:r>
          </a:p>
        </p:txBody>
      </p:sp>
      <p:sp>
        <p:nvSpPr>
          <p:cNvPr id="12291" name="Rectangle 1"/>
          <p:cNvSpPr>
            <a:spLocks noChangeArrowheads="1"/>
          </p:cNvSpPr>
          <p:nvPr/>
        </p:nvSpPr>
        <p:spPr bwMode="auto">
          <a:xfrm>
            <a:off x="287338" y="7824788"/>
            <a:ext cx="6381750"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 typeface="Calibri" panose="020F0502020204030204" pitchFamily="34" charset="0"/>
              <a:buAutoNum type="arabicPeriod"/>
            </a:pPr>
            <a:r>
              <a:rPr lang="en-GB" altLang="en-US" sz="1200">
                <a:latin typeface="Comic Sans MS" panose="030F0702030302020204" pitchFamily="66" charset="0"/>
                <a:ea typeface="Times New Roman" panose="02020603050405020304" pitchFamily="18" charset="0"/>
              </a:rPr>
              <a:t>Find 3 things we learn about Peter in the story: </a:t>
            </a:r>
            <a:r>
              <a:rPr lang="en-GB" altLang="en-US" sz="1200" i="1">
                <a:latin typeface="Comic Sans MS" panose="030F0702030302020204" pitchFamily="66" charset="0"/>
                <a:ea typeface="Times New Roman" panose="02020603050405020304" pitchFamily="18" charset="0"/>
              </a:rPr>
              <a:t>In the story we learn that Peter’s surname is Johnson. We know this because in the story it says “Peter Johnson”.</a:t>
            </a:r>
            <a:endParaRPr lang="en-GB" altLang="en-US" sz="1200">
              <a:latin typeface="Comic Sans MS" panose="030F0702030302020204" pitchFamily="66" charset="0"/>
              <a:ea typeface="Times New Roman" panose="02020603050405020304" pitchFamily="18" charset="0"/>
            </a:endParaRPr>
          </a:p>
          <a:p>
            <a:pPr>
              <a:spcBef>
                <a:spcPct val="0"/>
              </a:spcBef>
              <a:buFont typeface="Calibri" panose="020F0502020204030204" pitchFamily="34" charset="0"/>
              <a:buAutoNum type="arabicPeriod"/>
            </a:pPr>
            <a:r>
              <a:rPr lang="en-GB" altLang="en-US" sz="1200">
                <a:latin typeface="Comic Sans MS" panose="030F0702030302020204" pitchFamily="66" charset="0"/>
                <a:ea typeface="Times New Roman" panose="02020603050405020304" pitchFamily="18" charset="0"/>
              </a:rPr>
              <a:t>Why was Rex special? Give at least 3 examples from the text.</a:t>
            </a:r>
          </a:p>
          <a:p>
            <a:pPr>
              <a:spcBef>
                <a:spcPct val="0"/>
              </a:spcBef>
              <a:buFont typeface="Calibri" panose="020F0502020204030204" pitchFamily="34" charset="0"/>
              <a:buAutoNum type="arabicPeriod"/>
            </a:pPr>
            <a:r>
              <a:rPr lang="en-GB" altLang="en-US" sz="1200">
                <a:latin typeface="Comic Sans MS" panose="030F0702030302020204" pitchFamily="66" charset="0"/>
                <a:ea typeface="Times New Roman" panose="02020603050405020304" pitchFamily="18" charset="0"/>
              </a:rPr>
              <a:t>What did Rex do wrong? How did this make him feel?</a:t>
            </a:r>
          </a:p>
          <a:p>
            <a:pPr>
              <a:spcBef>
                <a:spcPct val="0"/>
              </a:spcBef>
              <a:buFont typeface="Calibri" panose="020F0502020204030204" pitchFamily="34" charset="0"/>
              <a:buAutoNum type="arabicPeriod"/>
            </a:pPr>
            <a:r>
              <a:rPr lang="en-GB" altLang="en-US" sz="1200">
                <a:latin typeface="Comic Sans MS" panose="030F0702030302020204" pitchFamily="66" charset="0"/>
                <a:ea typeface="Times New Roman" panose="02020603050405020304" pitchFamily="18" charset="0"/>
              </a:rPr>
              <a:t>Why is Peter worried?</a:t>
            </a:r>
          </a:p>
          <a:p>
            <a:pPr>
              <a:spcBef>
                <a:spcPct val="0"/>
              </a:spcBef>
              <a:buFont typeface="Calibri" panose="020F0502020204030204" pitchFamily="34" charset="0"/>
              <a:buAutoNum type="arabicPeriod"/>
            </a:pPr>
            <a:r>
              <a:rPr lang="en-GB" altLang="en-US" sz="1200">
                <a:latin typeface="Comic Sans MS" panose="030F0702030302020204" pitchFamily="66" charset="0"/>
                <a:ea typeface="Times New Roman" panose="02020603050405020304" pitchFamily="18" charset="0"/>
              </a:rPr>
              <a:t>What did Peter do? Why?</a:t>
            </a:r>
          </a:p>
          <a:p>
            <a:pPr>
              <a:spcBef>
                <a:spcPct val="0"/>
              </a:spcBef>
              <a:buFont typeface="Calibri" panose="020F0502020204030204" pitchFamily="34" charset="0"/>
              <a:buAutoNum type="arabicPeriod"/>
            </a:pPr>
            <a:r>
              <a:rPr lang="en-GB" altLang="en-US" sz="1200">
                <a:latin typeface="Comic Sans MS" panose="030F0702030302020204" pitchFamily="66" charset="0"/>
                <a:ea typeface="Times New Roman" panose="02020603050405020304" pitchFamily="18" charset="0"/>
              </a:rPr>
              <a:t>What do you think Peter </a:t>
            </a:r>
            <a:r>
              <a:rPr lang="en-GB" altLang="en-US" sz="1200" i="1">
                <a:latin typeface="Comic Sans MS" panose="030F0702030302020204" pitchFamily="66" charset="0"/>
                <a:ea typeface="Times New Roman" panose="02020603050405020304" pitchFamily="18" charset="0"/>
              </a:rPr>
              <a:t>should  </a:t>
            </a:r>
            <a:r>
              <a:rPr lang="en-GB" altLang="en-US" sz="1200">
                <a:latin typeface="Comic Sans MS" panose="030F0702030302020204" pitchFamily="66" charset="0"/>
                <a:ea typeface="Times New Roman" panose="02020603050405020304" pitchFamily="18" charset="0"/>
              </a:rPr>
              <a:t>have done? Why?</a:t>
            </a:r>
          </a:p>
          <a:p>
            <a:pPr>
              <a:spcBef>
                <a:spcPct val="0"/>
              </a:spcBef>
              <a:buFont typeface="Calibri" panose="020F0502020204030204" pitchFamily="34" charset="0"/>
              <a:buAutoNum type="arabicPeriod"/>
            </a:pPr>
            <a:r>
              <a:rPr lang="en-GB" altLang="en-US" sz="1200">
                <a:latin typeface="Comic Sans MS" panose="030F0702030302020204" pitchFamily="66" charset="0"/>
                <a:ea typeface="Times New Roman" panose="02020603050405020304" pitchFamily="18" charset="0"/>
              </a:rPr>
              <a:t>What was the effect of the twist? How did it make you feel?</a:t>
            </a:r>
          </a:p>
        </p:txBody>
      </p:sp>
      <p:sp>
        <p:nvSpPr>
          <p:cNvPr id="12292" name="TextBox 3"/>
          <p:cNvSpPr txBox="1">
            <a:spLocks noChangeArrowheads="1"/>
          </p:cNvSpPr>
          <p:nvPr/>
        </p:nvSpPr>
        <p:spPr bwMode="auto">
          <a:xfrm>
            <a:off x="260351" y="7464425"/>
            <a:ext cx="12731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800">
                <a:solidFill>
                  <a:srgbClr val="FF0066"/>
                </a:solidFill>
                <a:latin typeface="Comic Sans MS" panose="030F0702030302020204" pitchFamily="66" charset="0"/>
              </a:rPr>
              <a:t>Questions</a:t>
            </a:r>
          </a:p>
        </p:txBody>
      </p:sp>
      <p:sp>
        <p:nvSpPr>
          <p:cNvPr id="5" name="Rectangle 4"/>
          <p:cNvSpPr/>
          <p:nvPr/>
        </p:nvSpPr>
        <p:spPr>
          <a:xfrm>
            <a:off x="981075" y="9480550"/>
            <a:ext cx="5543550" cy="1295400"/>
          </a:xfrm>
          <a:prstGeom prst="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1400" dirty="0">
                <a:solidFill>
                  <a:srgbClr val="00B0F0"/>
                </a:solidFill>
                <a:latin typeface="Comic Sans MS" pitchFamily="66" charset="0"/>
              </a:rPr>
              <a:t>Gold target: Highlight any ambitious words you can find in the text. </a:t>
            </a:r>
          </a:p>
          <a:p>
            <a:pPr>
              <a:defRPr/>
            </a:pPr>
            <a:endParaRPr lang="en-GB" sz="1400" dirty="0">
              <a:solidFill>
                <a:srgbClr val="00B0F0"/>
              </a:solidFill>
              <a:latin typeface="Comic Sans MS" pitchFamily="66" charset="0"/>
            </a:endParaRPr>
          </a:p>
          <a:p>
            <a:pPr>
              <a:defRPr/>
            </a:pPr>
            <a:r>
              <a:rPr lang="en-GB" sz="1400" dirty="0">
                <a:solidFill>
                  <a:srgbClr val="00B0F0"/>
                </a:solidFill>
                <a:latin typeface="Comic Sans MS" pitchFamily="66" charset="0"/>
              </a:rPr>
              <a:t>Highlight 8 relevant words in the text and, using a thesaurus, find more exciting words to replace them.  </a:t>
            </a:r>
          </a:p>
        </p:txBody>
      </p:sp>
      <p:pic>
        <p:nvPicPr>
          <p:cNvPr id="12294" name="Picture 10" descr="http://goldbarshop.com/wp-content/uploads/2009/10/gold-bars.jpg"/>
          <p:cNvPicPr>
            <a:picLocks noChangeAspect="1" noChangeArrowheads="1"/>
          </p:cNvPicPr>
          <p:nvPr/>
        </p:nvPicPr>
        <p:blipFill>
          <a:blip r:embed="rId2">
            <a:extLst>
              <a:ext uri="{28A0092B-C50C-407E-A947-70E740481C1C}">
                <a14:useLocalDpi xmlns:a14="http://schemas.microsoft.com/office/drawing/2010/main" val="0"/>
              </a:ext>
            </a:extLst>
          </a:blip>
          <a:srcRect l="9236" r="7327"/>
          <a:stretch>
            <a:fillRect/>
          </a:stretch>
        </p:blipFill>
        <p:spPr bwMode="auto">
          <a:xfrm>
            <a:off x="260351" y="9840914"/>
            <a:ext cx="631825" cy="566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8189559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15888" y="1649413"/>
          <a:ext cx="6597650" cy="9271000"/>
        </p:xfrm>
        <a:graphic>
          <a:graphicData uri="http://schemas.openxmlformats.org/drawingml/2006/table">
            <a:tbl>
              <a:tblPr firstRow="1" bandRow="1">
                <a:tableStyleId>{5C22544A-7EE6-4342-B048-85BDC9FD1C3A}</a:tableStyleId>
              </a:tblPr>
              <a:tblGrid>
                <a:gridCol w="6597650">
                  <a:extLst>
                    <a:ext uri="{9D8B030D-6E8A-4147-A177-3AD203B41FA5}">
                      <a16:colId xmlns:a16="http://schemas.microsoft.com/office/drawing/2014/main" val="20000"/>
                    </a:ext>
                  </a:extLst>
                </a:gridCol>
              </a:tblGrid>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0"/>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1"/>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2"/>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3"/>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4"/>
                  </a:ext>
                </a:extLst>
              </a:tr>
            </a:tbl>
          </a:graphicData>
        </a:graphic>
      </p:graphicFrame>
      <p:cxnSp>
        <p:nvCxnSpPr>
          <p:cNvPr id="6" name="Straight Connector 5"/>
          <p:cNvCxnSpPr/>
          <p:nvPr/>
        </p:nvCxnSpPr>
        <p:spPr>
          <a:xfrm>
            <a:off x="620713" y="1143000"/>
            <a:ext cx="0" cy="9906000"/>
          </a:xfrm>
          <a:prstGeom prst="line">
            <a:avLst/>
          </a:prstGeom>
        </p:spPr>
        <p:style>
          <a:lnRef idx="1">
            <a:schemeClr val="accent1"/>
          </a:lnRef>
          <a:fillRef idx="0">
            <a:schemeClr val="accent1"/>
          </a:fillRef>
          <a:effectRef idx="0">
            <a:schemeClr val="accent1"/>
          </a:effectRef>
          <a:fontRef idx="minor">
            <a:schemeClr val="tx1"/>
          </a:fontRef>
        </p:style>
      </p:cxnSp>
      <p:sp>
        <p:nvSpPr>
          <p:cNvPr id="13369" name="TextBox 6"/>
          <p:cNvSpPr txBox="1">
            <a:spLocks noChangeArrowheads="1"/>
          </p:cNvSpPr>
          <p:nvPr/>
        </p:nvSpPr>
        <p:spPr bwMode="auto">
          <a:xfrm>
            <a:off x="593726" y="1368426"/>
            <a:ext cx="33369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a:latin typeface="Comic Sans MS" panose="030F0702030302020204" pitchFamily="66" charset="0"/>
              </a:rPr>
              <a:t>Answer your questions in detail here: </a:t>
            </a:r>
          </a:p>
        </p:txBody>
      </p:sp>
    </p:spTree>
    <p:extLst>
      <p:ext uri="{BB962C8B-B14F-4D97-AF65-F5344CB8AC3E}">
        <p14:creationId xmlns:p14="http://schemas.microsoft.com/office/powerpoint/2010/main" val="337901970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15888" y="1649413"/>
          <a:ext cx="6597650" cy="9271000"/>
        </p:xfrm>
        <a:graphic>
          <a:graphicData uri="http://schemas.openxmlformats.org/drawingml/2006/table">
            <a:tbl>
              <a:tblPr firstRow="1" bandRow="1">
                <a:tableStyleId>{5C22544A-7EE6-4342-B048-85BDC9FD1C3A}</a:tableStyleId>
              </a:tblPr>
              <a:tblGrid>
                <a:gridCol w="6597650">
                  <a:extLst>
                    <a:ext uri="{9D8B030D-6E8A-4147-A177-3AD203B41FA5}">
                      <a16:colId xmlns:a16="http://schemas.microsoft.com/office/drawing/2014/main" val="20000"/>
                    </a:ext>
                  </a:extLst>
                </a:gridCol>
              </a:tblGrid>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0"/>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1"/>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2"/>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3"/>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4"/>
                  </a:ext>
                </a:extLst>
              </a:tr>
            </a:tbl>
          </a:graphicData>
        </a:graphic>
      </p:graphicFrame>
      <p:cxnSp>
        <p:nvCxnSpPr>
          <p:cNvPr id="6" name="Straight Connector 5"/>
          <p:cNvCxnSpPr/>
          <p:nvPr/>
        </p:nvCxnSpPr>
        <p:spPr>
          <a:xfrm>
            <a:off x="620713" y="1143000"/>
            <a:ext cx="0" cy="990600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5494869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15888" y="1649413"/>
          <a:ext cx="6597650" cy="9271000"/>
        </p:xfrm>
        <a:graphic>
          <a:graphicData uri="http://schemas.openxmlformats.org/drawingml/2006/table">
            <a:tbl>
              <a:tblPr firstRow="1" bandRow="1">
                <a:tableStyleId>{5C22544A-7EE6-4342-B048-85BDC9FD1C3A}</a:tableStyleId>
              </a:tblPr>
              <a:tblGrid>
                <a:gridCol w="6597650">
                  <a:extLst>
                    <a:ext uri="{9D8B030D-6E8A-4147-A177-3AD203B41FA5}">
                      <a16:colId xmlns:a16="http://schemas.microsoft.com/office/drawing/2014/main" val="20000"/>
                    </a:ext>
                  </a:extLst>
                </a:gridCol>
              </a:tblGrid>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0"/>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1"/>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2"/>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3"/>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4"/>
                  </a:ext>
                </a:extLst>
              </a:tr>
            </a:tbl>
          </a:graphicData>
        </a:graphic>
      </p:graphicFrame>
      <p:cxnSp>
        <p:nvCxnSpPr>
          <p:cNvPr id="6" name="Straight Connector 5"/>
          <p:cNvCxnSpPr/>
          <p:nvPr/>
        </p:nvCxnSpPr>
        <p:spPr>
          <a:xfrm>
            <a:off x="620713" y="1143000"/>
            <a:ext cx="0" cy="990600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822791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TotalTime>
  <Words>2026</Words>
  <Application>Microsoft Office PowerPoint</Application>
  <PresentationFormat>Widescreen</PresentationFormat>
  <Paragraphs>171</Paragraphs>
  <Slides>13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Calibri</vt:lpstr>
      <vt:lpstr>Calibri Light</vt:lpstr>
      <vt:lpstr>Comic Sans MS</vt:lpstr>
      <vt:lpstr>Courier New</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Felicity Russell</dc:creator>
  <cp:lastModifiedBy>Felicity Russell</cp:lastModifiedBy>
  <cp:revision>2</cp:revision>
  <dcterms:created xsi:type="dcterms:W3CDTF">2020-03-20T10:01:02Z</dcterms:created>
  <dcterms:modified xsi:type="dcterms:W3CDTF">2020-03-20T10:02:05Z</dcterms:modified>
</cp:coreProperties>
</file>