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18"/>
  </p:notesMasterIdLst>
  <p:sldIdLst>
    <p:sldId id="256" r:id="rId2"/>
    <p:sldId id="257" r:id="rId3"/>
    <p:sldId id="258" r:id="rId4"/>
    <p:sldId id="319" r:id="rId5"/>
    <p:sldId id="320" r:id="rId6"/>
    <p:sldId id="317" r:id="rId7"/>
    <p:sldId id="321" r:id="rId8"/>
    <p:sldId id="318" r:id="rId9"/>
    <p:sldId id="322" r:id="rId10"/>
    <p:sldId id="323" r:id="rId11"/>
    <p:sldId id="324" r:id="rId12"/>
    <p:sldId id="259" r:id="rId13"/>
    <p:sldId id="266" r:id="rId14"/>
    <p:sldId id="325" r:id="rId15"/>
    <p:sldId id="269" r:id="rId16"/>
    <p:sldId id="270" r:id="rId17"/>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0093"/>
    <a:srgbClr val="FFD1F1"/>
    <a:srgbClr val="006600"/>
    <a:srgbClr val="4F81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058" autoAdjust="0"/>
  </p:normalViewPr>
  <p:slideViewPr>
    <p:cSldViewPr>
      <p:cViewPr varScale="1">
        <p:scale>
          <a:sx n="52" d="100"/>
          <a:sy n="52" d="100"/>
        </p:scale>
        <p:origin x="2292" y="78"/>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200" cy="496874"/>
          </a:xfrm>
          <a:prstGeom prst="rect">
            <a:avLst/>
          </a:prstGeom>
        </p:spPr>
        <p:txBody>
          <a:bodyPr vert="horz" lIns="88733" tIns="44367" rIns="88733" bIns="44367" rtlCol="0"/>
          <a:lstStyle>
            <a:lvl1pPr algn="l">
              <a:defRPr sz="1200"/>
            </a:lvl1pPr>
          </a:lstStyle>
          <a:p>
            <a:endParaRPr lang="en-GB"/>
          </a:p>
        </p:txBody>
      </p:sp>
      <p:sp>
        <p:nvSpPr>
          <p:cNvPr id="3" name="Date Placeholder 2"/>
          <p:cNvSpPr>
            <a:spLocks noGrp="1"/>
          </p:cNvSpPr>
          <p:nvPr>
            <p:ph type="dt" idx="1"/>
          </p:nvPr>
        </p:nvSpPr>
        <p:spPr>
          <a:xfrm>
            <a:off x="3850946" y="0"/>
            <a:ext cx="2945199" cy="496874"/>
          </a:xfrm>
          <a:prstGeom prst="rect">
            <a:avLst/>
          </a:prstGeom>
        </p:spPr>
        <p:txBody>
          <a:bodyPr vert="horz" lIns="88733" tIns="44367" rIns="88733" bIns="44367" rtlCol="0"/>
          <a:lstStyle>
            <a:lvl1pPr algn="r">
              <a:defRPr sz="1200"/>
            </a:lvl1pPr>
          </a:lstStyle>
          <a:p>
            <a:fld id="{A71BBA3D-2F5F-4257-97AA-3E0FB5713E9D}" type="datetimeFigureOut">
              <a:rPr lang="en-GB" smtClean="0"/>
              <a:t>09/06/2020</a:t>
            </a:fld>
            <a:endParaRPr lang="en-GB"/>
          </a:p>
        </p:txBody>
      </p:sp>
      <p:sp>
        <p:nvSpPr>
          <p:cNvPr id="4" name="Slide Image Placeholder 3"/>
          <p:cNvSpPr>
            <a:spLocks noGrp="1" noRot="1" noChangeAspect="1"/>
          </p:cNvSpPr>
          <p:nvPr>
            <p:ph type="sldImg" idx="2"/>
          </p:nvPr>
        </p:nvSpPr>
        <p:spPr>
          <a:xfrm>
            <a:off x="2005013" y="744538"/>
            <a:ext cx="2789237" cy="3722687"/>
          </a:xfrm>
          <a:prstGeom prst="rect">
            <a:avLst/>
          </a:prstGeom>
          <a:noFill/>
          <a:ln w="12700">
            <a:solidFill>
              <a:prstClr val="black"/>
            </a:solidFill>
          </a:ln>
        </p:spPr>
        <p:txBody>
          <a:bodyPr vert="horz" lIns="88733" tIns="44367" rIns="88733" bIns="44367" rtlCol="0" anchor="ctr"/>
          <a:lstStyle/>
          <a:p>
            <a:endParaRPr lang="en-GB"/>
          </a:p>
        </p:txBody>
      </p:sp>
      <p:sp>
        <p:nvSpPr>
          <p:cNvPr id="5" name="Notes Placeholder 4"/>
          <p:cNvSpPr>
            <a:spLocks noGrp="1"/>
          </p:cNvSpPr>
          <p:nvPr>
            <p:ph type="body" sz="quarter" idx="3"/>
          </p:nvPr>
        </p:nvSpPr>
        <p:spPr>
          <a:xfrm>
            <a:off x="679309" y="4714882"/>
            <a:ext cx="5439058" cy="4467219"/>
          </a:xfrm>
          <a:prstGeom prst="rect">
            <a:avLst/>
          </a:prstGeom>
        </p:spPr>
        <p:txBody>
          <a:bodyPr vert="horz" lIns="88733" tIns="44367" rIns="88733" bIns="44367"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217"/>
            <a:ext cx="2945200" cy="496873"/>
          </a:xfrm>
          <a:prstGeom prst="rect">
            <a:avLst/>
          </a:prstGeom>
        </p:spPr>
        <p:txBody>
          <a:bodyPr vert="horz" lIns="88733" tIns="44367" rIns="88733" bIns="44367" rtlCol="0" anchor="b"/>
          <a:lstStyle>
            <a:lvl1pPr algn="l">
              <a:defRPr sz="1200"/>
            </a:lvl1pPr>
          </a:lstStyle>
          <a:p>
            <a:endParaRPr lang="en-GB"/>
          </a:p>
        </p:txBody>
      </p:sp>
      <p:sp>
        <p:nvSpPr>
          <p:cNvPr id="7" name="Slide Number Placeholder 6"/>
          <p:cNvSpPr>
            <a:spLocks noGrp="1"/>
          </p:cNvSpPr>
          <p:nvPr>
            <p:ph type="sldNum" sz="quarter" idx="5"/>
          </p:nvPr>
        </p:nvSpPr>
        <p:spPr>
          <a:xfrm>
            <a:off x="3850946" y="9428217"/>
            <a:ext cx="2945199" cy="496873"/>
          </a:xfrm>
          <a:prstGeom prst="rect">
            <a:avLst/>
          </a:prstGeom>
        </p:spPr>
        <p:txBody>
          <a:bodyPr vert="horz" lIns="88733" tIns="44367" rIns="88733" bIns="44367" rtlCol="0" anchor="b"/>
          <a:lstStyle>
            <a:lvl1pPr algn="r">
              <a:defRPr sz="1200"/>
            </a:lvl1pPr>
          </a:lstStyle>
          <a:p>
            <a:fld id="{28CAA615-DE3C-40CC-BCE8-01C6F045371E}" type="slidenum">
              <a:rPr lang="en-GB" smtClean="0"/>
              <a:t>‹#›</a:t>
            </a:fld>
            <a:endParaRPr lang="en-GB"/>
          </a:p>
        </p:txBody>
      </p:sp>
    </p:spTree>
    <p:extLst>
      <p:ext uri="{BB962C8B-B14F-4D97-AF65-F5344CB8AC3E}">
        <p14:creationId xmlns:p14="http://schemas.microsoft.com/office/powerpoint/2010/main" val="37862719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http://www.saveteacherssundays.com/spelling/</a:t>
            </a:r>
            <a:endParaRPr lang="en-GB" dirty="0"/>
          </a:p>
        </p:txBody>
      </p:sp>
      <p:sp>
        <p:nvSpPr>
          <p:cNvPr id="4" name="Slide Number Placeholder 3"/>
          <p:cNvSpPr>
            <a:spLocks noGrp="1"/>
          </p:cNvSpPr>
          <p:nvPr>
            <p:ph type="sldNum" sz="quarter" idx="10"/>
          </p:nvPr>
        </p:nvSpPr>
        <p:spPr/>
        <p:txBody>
          <a:bodyPr/>
          <a:lstStyle/>
          <a:p>
            <a:fld id="{28CAA615-DE3C-40CC-BCE8-01C6F045371E}" type="slidenum">
              <a:rPr lang="en-GB" smtClean="0"/>
              <a:t>3</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73"/>
            <a:ext cx="5829300" cy="1960033"/>
          </a:xfrm>
        </p:spPr>
        <p:txBody>
          <a:bodyPr/>
          <a:lstStyle/>
          <a:p>
            <a:r>
              <a:rPr lang="en-US" smtClean="0"/>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9275358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692488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541735" y="3875620"/>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18E9F17-3DA9-44E6-A4BD-1C73B8F576DC}" type="datetimeFigureOut">
              <a:rPr lang="en-GB" smtClean="0"/>
              <a:pPr/>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078803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257185" y="2844805"/>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2628908" y="2844805"/>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18E9F17-3DA9-44E6-A4BD-1C73B8F576DC}" type="datetimeFigureOut">
              <a:rPr lang="en-GB" smtClean="0"/>
              <a:pPr/>
              <a:t>09/06/2020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9292584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342900" y="2046818"/>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3483779" y="2046818"/>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7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18E9F17-3DA9-44E6-A4BD-1C73B8F576DC}" type="datetimeFigureOut">
              <a:rPr lang="en-GB" smtClean="0"/>
              <a:pPr/>
              <a:t>09/06/2020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27256123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18E9F17-3DA9-44E6-A4BD-1C73B8F576DC}" type="datetimeFigureOut">
              <a:rPr lang="en-GB" smtClean="0"/>
              <a:pPr/>
              <a:t>09/06/2020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2954571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8E9F17-3DA9-44E6-A4BD-1C73B8F576DC}" type="datetimeFigureOut">
              <a:rPr lang="en-GB" smtClean="0"/>
              <a:pPr/>
              <a:t>09/06/2020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6839171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10" y="364070"/>
            <a:ext cx="2256235" cy="154940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2681297" y="364072"/>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34291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8E9F17-3DA9-44E6-A4BD-1C73B8F576DC}" type="datetimeFigureOut">
              <a:rPr lang="en-GB" smtClean="0"/>
              <a:pPr/>
              <a:t>09/06/2020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25468085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5"/>
            <a:ext cx="4114800" cy="755651"/>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6"/>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8E9F17-3DA9-44E6-A4BD-1C73B8F576DC}" type="datetimeFigureOut">
              <a:rPr lang="en-GB" smtClean="0"/>
              <a:pPr/>
              <a:t>09/06/2020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267519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1436886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2"/>
            <a:ext cx="1157288" cy="104013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257176" y="488952"/>
            <a:ext cx="3357563" cy="10401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347965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342900" y="2133606"/>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342900" y="8475136"/>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318E9F17-3DA9-44E6-A4BD-1C73B8F576DC}" type="datetimeFigureOut">
              <a:rPr lang="en-GB" smtClean="0"/>
              <a:pPr/>
              <a:t>09/06/2020</a:t>
            </a:fld>
            <a:endParaRPr lang="en-GB"/>
          </a:p>
        </p:txBody>
      </p:sp>
      <p:sp>
        <p:nvSpPr>
          <p:cNvPr id="5" name="Footer Placeholder 4"/>
          <p:cNvSpPr>
            <a:spLocks noGrp="1"/>
          </p:cNvSpPr>
          <p:nvPr>
            <p:ph type="ftr" sz="quarter" idx="3"/>
          </p:nvPr>
        </p:nvSpPr>
        <p:spPr>
          <a:xfrm>
            <a:off x="2343150" y="8475136"/>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6"/>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501A4668-717E-4394-BF1D-AADFCC2C4277}" type="slidenum">
              <a:rPr lang="en-GB" smtClean="0"/>
              <a:pPr/>
              <a:t>‹#›</a:t>
            </a:fld>
            <a:endParaRPr lang="en-GB"/>
          </a:p>
        </p:txBody>
      </p:sp>
    </p:spTree>
    <p:extLst>
      <p:ext uri="{BB962C8B-B14F-4D97-AF65-F5344CB8AC3E}">
        <p14:creationId xmlns:p14="http://schemas.microsoft.com/office/powerpoint/2010/main" val="22448205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gi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colouraccounting.holstgroup.co.uk/wp-content/uploads/sites/2/2014/10/Financial-Literacy-Takeaways-from-Colour-Accounting-from-The-Holst-Group.jpg"/>
          <p:cNvPicPr>
            <a:picLocks noChangeAspect="1" noChangeArrowheads="1"/>
          </p:cNvPicPr>
          <p:nvPr/>
        </p:nvPicPr>
        <p:blipFill>
          <a:blip r:embed="rId2" cstate="print"/>
          <a:srcRect t="38092"/>
          <a:stretch>
            <a:fillRect/>
          </a:stretch>
        </p:blipFill>
        <p:spPr bwMode="auto">
          <a:xfrm>
            <a:off x="739206" y="851391"/>
            <a:ext cx="5379589" cy="2664296"/>
          </a:xfrm>
          <a:prstGeom prst="rect">
            <a:avLst/>
          </a:prstGeom>
          <a:noFill/>
        </p:spPr>
      </p:pic>
      <p:sp>
        <p:nvSpPr>
          <p:cNvPr id="5" name="TextBox 4"/>
          <p:cNvSpPr txBox="1"/>
          <p:nvPr/>
        </p:nvSpPr>
        <p:spPr>
          <a:xfrm>
            <a:off x="866439" y="5364088"/>
            <a:ext cx="5125122" cy="2862322"/>
          </a:xfrm>
          <a:prstGeom prst="rect">
            <a:avLst/>
          </a:prstGeom>
          <a:noFill/>
        </p:spPr>
        <p:txBody>
          <a:bodyPr wrap="none" rtlCol="0">
            <a:spAutoFit/>
          </a:bodyPr>
          <a:lstStyle/>
          <a:p>
            <a:pPr algn="ctr"/>
            <a:r>
              <a:rPr lang="en-GB" sz="3600" dirty="0" smtClean="0">
                <a:latin typeface="Comic Sans MS" pitchFamily="66" charset="0"/>
              </a:rPr>
              <a:t>English Home Learning</a:t>
            </a:r>
          </a:p>
          <a:p>
            <a:pPr algn="ctr"/>
            <a:r>
              <a:rPr lang="en-GB" sz="3600" dirty="0" smtClean="0">
                <a:latin typeface="Comic Sans MS" pitchFamily="66" charset="0"/>
              </a:rPr>
              <a:t>Week </a:t>
            </a:r>
            <a:r>
              <a:rPr lang="en-GB" sz="3600" dirty="0" smtClean="0">
                <a:latin typeface="Comic Sans MS" pitchFamily="66" charset="0"/>
              </a:rPr>
              <a:t>10</a:t>
            </a:r>
            <a:endParaRPr lang="en-GB" sz="3600" dirty="0" smtClean="0">
              <a:latin typeface="Comic Sans MS" pitchFamily="66" charset="0"/>
            </a:endParaRPr>
          </a:p>
          <a:p>
            <a:pPr algn="ctr"/>
            <a:endParaRPr lang="en-GB" sz="3600" dirty="0">
              <a:latin typeface="Comic Sans MS" pitchFamily="66" charset="0"/>
            </a:endParaRPr>
          </a:p>
          <a:p>
            <a:pPr algn="ctr"/>
            <a:r>
              <a:rPr lang="en-GB" sz="2400" dirty="0">
                <a:latin typeface="Comic Sans MS" pitchFamily="66" charset="0"/>
              </a:rPr>
              <a:t>Name:_____________________</a:t>
            </a:r>
          </a:p>
          <a:p>
            <a:pPr algn="ctr"/>
            <a:r>
              <a:rPr lang="en-GB" sz="2400" dirty="0">
                <a:latin typeface="Comic Sans MS" pitchFamily="66" charset="0"/>
              </a:rPr>
              <a:t>Teacher:___________________</a:t>
            </a:r>
          </a:p>
          <a:p>
            <a:pPr algn="ctr"/>
            <a:endParaRPr lang="en-GB" sz="2400" dirty="0">
              <a:latin typeface="Comic Sans MS" pitchFamily="66" charset="0"/>
            </a:endParaRPr>
          </a:p>
        </p:txBody>
      </p:sp>
    </p:spTree>
    <p:extLst>
      <p:ext uri="{BB962C8B-B14F-4D97-AF65-F5344CB8AC3E}">
        <p14:creationId xmlns:p14="http://schemas.microsoft.com/office/powerpoint/2010/main" val="37346774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60655" y="450927"/>
            <a:ext cx="5184569" cy="615553"/>
          </a:xfrm>
          <a:prstGeom prst="rect">
            <a:avLst/>
          </a:prstGeom>
          <a:noFill/>
        </p:spPr>
        <p:txBody>
          <a:bodyPr wrap="square" rtlCol="0">
            <a:spAutoFit/>
          </a:bodyPr>
          <a:lstStyle/>
          <a:p>
            <a:r>
              <a:rPr lang="en-GB" dirty="0" smtClean="0">
                <a:solidFill>
                  <a:srgbClr val="FF0066"/>
                </a:solidFill>
                <a:latin typeface="Comic Sans MS" pitchFamily="66" charset="0"/>
              </a:rPr>
              <a:t>Section one: How to construct your writing</a:t>
            </a:r>
          </a:p>
          <a:p>
            <a:endParaRPr lang="en-GB" sz="1600" dirty="0" smtClean="0">
              <a:latin typeface="Comic Sans MS" pitchFamily="66" charset="0"/>
            </a:endParaRPr>
          </a:p>
        </p:txBody>
      </p:sp>
      <p:sp>
        <p:nvSpPr>
          <p:cNvPr id="6" name="TextBox 5"/>
          <p:cNvSpPr txBox="1"/>
          <p:nvPr/>
        </p:nvSpPr>
        <p:spPr>
          <a:xfrm>
            <a:off x="1937248" y="2217222"/>
            <a:ext cx="2983509" cy="338554"/>
          </a:xfrm>
          <a:prstGeom prst="rect">
            <a:avLst/>
          </a:prstGeom>
          <a:noFill/>
        </p:spPr>
        <p:txBody>
          <a:bodyPr wrap="none" rtlCol="0">
            <a:spAutoFit/>
          </a:bodyPr>
          <a:lstStyle/>
          <a:p>
            <a:pPr algn="ctr"/>
            <a:r>
              <a:rPr lang="en-GB" sz="1600" dirty="0" smtClean="0">
                <a:solidFill>
                  <a:srgbClr val="FF0066"/>
                </a:solidFill>
                <a:latin typeface="Comic Sans MS" pitchFamily="66" charset="0"/>
              </a:rPr>
              <a:t>What do I need to </a:t>
            </a:r>
            <a:r>
              <a:rPr lang="en-GB" sz="1600" smtClean="0">
                <a:solidFill>
                  <a:srgbClr val="FF0066"/>
                </a:solidFill>
                <a:latin typeface="Comic Sans MS" pitchFamily="66" charset="0"/>
              </a:rPr>
              <a:t>complete?</a:t>
            </a:r>
            <a:endParaRPr lang="en-GB" sz="1600" dirty="0">
              <a:solidFill>
                <a:srgbClr val="FF0066"/>
              </a:solidFill>
              <a:latin typeface="Comic Sans MS" pitchFamily="66" charset="0"/>
            </a:endParaRPr>
          </a:p>
        </p:txBody>
      </p:sp>
      <p:graphicFrame>
        <p:nvGraphicFramePr>
          <p:cNvPr id="7" name="Table 6"/>
          <p:cNvGraphicFramePr>
            <a:graphicFrameLocks noGrp="1"/>
          </p:cNvGraphicFramePr>
          <p:nvPr>
            <p:extLst>
              <p:ext uri="{D42A27DB-BD31-4B8C-83A1-F6EECF244321}">
                <p14:modId xmlns:p14="http://schemas.microsoft.com/office/powerpoint/2010/main" val="1637313419"/>
              </p:ext>
            </p:extLst>
          </p:nvPr>
        </p:nvGraphicFramePr>
        <p:xfrm>
          <a:off x="1143000" y="2699792"/>
          <a:ext cx="4572000" cy="3089245"/>
        </p:xfrm>
        <a:graphic>
          <a:graphicData uri="http://schemas.openxmlformats.org/drawingml/2006/table">
            <a:tbl>
              <a:tblPr firstRow="1" bandRow="1">
                <a:tableStyleId>{5C22544A-7EE6-4342-B048-85BDC9FD1C3A}</a:tableStyleId>
              </a:tblPr>
              <a:tblGrid>
                <a:gridCol w="4158208">
                  <a:extLst>
                    <a:ext uri="{9D8B030D-6E8A-4147-A177-3AD203B41FA5}">
                      <a16:colId xmlns:a16="http://schemas.microsoft.com/office/drawing/2014/main" val="20000"/>
                    </a:ext>
                  </a:extLst>
                </a:gridCol>
                <a:gridCol w="413792">
                  <a:extLst>
                    <a:ext uri="{9D8B030D-6E8A-4147-A177-3AD203B41FA5}">
                      <a16:colId xmlns:a16="http://schemas.microsoft.com/office/drawing/2014/main" val="20001"/>
                    </a:ext>
                  </a:extLst>
                </a:gridCol>
              </a:tblGrid>
              <a:tr h="342314">
                <a:tc>
                  <a:txBody>
                    <a:bodyPr/>
                    <a:lstStyle/>
                    <a:p>
                      <a:r>
                        <a:rPr lang="en-GB" sz="1300" b="0" dirty="0" smtClean="0">
                          <a:solidFill>
                            <a:schemeClr val="tx1"/>
                          </a:solidFill>
                          <a:latin typeface="Comic Sans MS" pitchFamily="66" charset="0"/>
                        </a:rPr>
                        <a:t>Spelling</a:t>
                      </a:r>
                      <a:r>
                        <a:rPr lang="en-GB" sz="1300" b="0" baseline="0" dirty="0" smtClean="0">
                          <a:solidFill>
                            <a:schemeClr val="tx1"/>
                          </a:solidFill>
                          <a:latin typeface="Comic Sans MS" pitchFamily="66" charset="0"/>
                        </a:rPr>
                        <a:t> test</a:t>
                      </a:r>
                      <a:r>
                        <a:rPr lang="en-GB" sz="1300" b="0" dirty="0" smtClean="0">
                          <a:solidFill>
                            <a:schemeClr val="tx1"/>
                          </a:solidFill>
                          <a:latin typeface="Comic Sans MS" pitchFamily="66" charset="0"/>
                        </a:rPr>
                        <a:t> 1</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416383">
                <a:tc>
                  <a:txBody>
                    <a:bodyPr/>
                    <a:lstStyle/>
                    <a:p>
                      <a:r>
                        <a:rPr lang="en-GB" sz="1300" b="0" dirty="0" smtClean="0">
                          <a:solidFill>
                            <a:schemeClr val="tx1"/>
                          </a:solidFill>
                          <a:latin typeface="Comic Sans MS" pitchFamily="66" charset="0"/>
                        </a:rPr>
                        <a:t>Read the information on metalanguage</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300" b="0" dirty="0" smtClean="0">
                          <a:solidFill>
                            <a:schemeClr val="tx1"/>
                          </a:solidFill>
                          <a:latin typeface="Comic Sans MS" pitchFamily="66" charset="0"/>
                        </a:rPr>
                        <a:t>Complete the</a:t>
                      </a:r>
                      <a:r>
                        <a:rPr lang="en-GB" sz="1300" b="0" baseline="0" dirty="0" smtClean="0">
                          <a:solidFill>
                            <a:schemeClr val="tx1"/>
                          </a:solidFill>
                          <a:latin typeface="Comic Sans MS" pitchFamily="66" charset="0"/>
                        </a:rPr>
                        <a:t> task on metalanguage </a:t>
                      </a:r>
                      <a:endParaRPr lang="en-GB" sz="1300" b="0" dirty="0" smtClean="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a:txBody>
                    <a:bodyPr/>
                    <a:lstStyle/>
                    <a:p>
                      <a:r>
                        <a:rPr lang="en-GB" sz="1300" b="0" dirty="0" smtClean="0">
                          <a:solidFill>
                            <a:schemeClr val="tx1"/>
                          </a:solidFill>
                          <a:latin typeface="Comic Sans MS" pitchFamily="66" charset="0"/>
                        </a:rPr>
                        <a:t>Read the page on revising sentence structure and complete the task</a:t>
                      </a:r>
                      <a:r>
                        <a:rPr lang="en-GB" sz="1300" b="0" baseline="0" dirty="0" smtClean="0">
                          <a:solidFill>
                            <a:schemeClr val="tx1"/>
                          </a:solidFill>
                          <a:latin typeface="Comic Sans MS" pitchFamily="66" charset="0"/>
                        </a:rPr>
                        <a:t> </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300" b="0" dirty="0" smtClean="0">
                          <a:solidFill>
                            <a:schemeClr val="tx1"/>
                          </a:solidFill>
                          <a:latin typeface="Comic Sans MS" pitchFamily="66" charset="0"/>
                        </a:rPr>
                        <a:t>Read the page on sentence</a:t>
                      </a:r>
                      <a:r>
                        <a:rPr lang="en-GB" sz="1300" b="0" baseline="0" dirty="0" smtClean="0">
                          <a:solidFill>
                            <a:schemeClr val="tx1"/>
                          </a:solidFill>
                          <a:latin typeface="Comic Sans MS" pitchFamily="66" charset="0"/>
                        </a:rPr>
                        <a:t> effect and complete the task </a:t>
                      </a:r>
                      <a:endParaRPr lang="en-GB" sz="1300" b="0" dirty="0" smtClean="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2314">
                <a:tc>
                  <a:txBody>
                    <a:bodyPr/>
                    <a:lstStyle/>
                    <a:p>
                      <a:r>
                        <a:rPr lang="en-GB" sz="1300" b="0" dirty="0" smtClean="0">
                          <a:solidFill>
                            <a:schemeClr val="tx1"/>
                          </a:solidFill>
                          <a:latin typeface="Comic Sans MS" pitchFamily="66" charset="0"/>
                        </a:rPr>
                        <a:t>Complete the</a:t>
                      </a:r>
                      <a:r>
                        <a:rPr lang="en-GB" sz="1300" b="0" baseline="0" dirty="0" smtClean="0">
                          <a:solidFill>
                            <a:schemeClr val="tx1"/>
                          </a:solidFill>
                          <a:latin typeface="Comic Sans MS" pitchFamily="66" charset="0"/>
                        </a:rPr>
                        <a:t> extended writing task </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23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300" b="0" dirty="0" smtClean="0">
                          <a:solidFill>
                            <a:schemeClr val="tx1"/>
                          </a:solidFill>
                          <a:latin typeface="Comic Sans MS" pitchFamily="66" charset="0"/>
                        </a:rPr>
                        <a:t>New vocabulary  S and T</a:t>
                      </a: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2314">
                <a:tc>
                  <a:txBody>
                    <a:bodyPr/>
                    <a:lstStyle/>
                    <a:p>
                      <a:r>
                        <a:rPr lang="en-GB" sz="1300" b="0" dirty="0" smtClean="0">
                          <a:solidFill>
                            <a:schemeClr val="tx1"/>
                          </a:solidFill>
                          <a:latin typeface="Comic Sans MS" pitchFamily="66" charset="0"/>
                        </a:rPr>
                        <a:t>Reading comprehension:</a:t>
                      </a:r>
                      <a:r>
                        <a:rPr lang="en-GB" sz="1300" b="0" baseline="0" dirty="0" smtClean="0">
                          <a:solidFill>
                            <a:schemeClr val="tx1"/>
                          </a:solidFill>
                          <a:latin typeface="Comic Sans MS" pitchFamily="66" charset="0"/>
                        </a:rPr>
                        <a:t> </a:t>
                      </a:r>
                      <a:r>
                        <a:rPr lang="en-GB" sz="1300" b="0" i="1" baseline="0" dirty="0" smtClean="0">
                          <a:solidFill>
                            <a:schemeClr val="tx1"/>
                          </a:solidFill>
                          <a:latin typeface="Comic Sans MS" pitchFamily="66" charset="0"/>
                        </a:rPr>
                        <a:t>Harry Potter </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bl>
          </a:graphicData>
        </a:graphic>
      </p:graphicFrame>
      <p:pic>
        <p:nvPicPr>
          <p:cNvPr id="46083" name="Picture 3" descr="I:\Images\thumb_pg18_lo.jpg"/>
          <p:cNvPicPr>
            <a:picLocks noChangeAspect="1" noChangeArrowheads="1"/>
          </p:cNvPicPr>
          <p:nvPr/>
        </p:nvPicPr>
        <p:blipFill>
          <a:blip r:embed="rId2" cstate="print"/>
          <a:srcRect/>
          <a:stretch>
            <a:fillRect/>
          </a:stretch>
        </p:blipFill>
        <p:spPr bwMode="auto">
          <a:xfrm>
            <a:off x="332663" y="3109683"/>
            <a:ext cx="687685" cy="843678"/>
          </a:xfrm>
          <a:prstGeom prst="rect">
            <a:avLst/>
          </a:prstGeom>
          <a:noFill/>
        </p:spPr>
      </p:pic>
      <p:sp>
        <p:nvSpPr>
          <p:cNvPr id="9" name="Rectangle 8"/>
          <p:cNvSpPr/>
          <p:nvPr/>
        </p:nvSpPr>
        <p:spPr>
          <a:xfrm>
            <a:off x="260648" y="6084168"/>
            <a:ext cx="6336704" cy="2808312"/>
          </a:xfrm>
          <a:prstGeom prst="rect">
            <a:avLst/>
          </a:prstGeom>
          <a:solidFill>
            <a:schemeClr val="bg1"/>
          </a:solidFill>
          <a:ln>
            <a:solidFill>
              <a:srgbClr val="7030A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smtClean="0">
                <a:solidFill>
                  <a:srgbClr val="7030A0"/>
                </a:solidFill>
                <a:latin typeface="Comic Sans MS" pitchFamily="66" charset="0"/>
              </a:rPr>
              <a:t>Self Assessment: What do I still need to practise from this section? </a:t>
            </a:r>
            <a:endParaRPr lang="en-GB" sz="1400" dirty="0">
              <a:solidFill>
                <a:srgbClr val="7030A0"/>
              </a:solidFill>
              <a:latin typeface="Comic Sans MS" pitchFamily="66" charset="0"/>
            </a:endParaRPr>
          </a:p>
        </p:txBody>
      </p:sp>
      <p:pic>
        <p:nvPicPr>
          <p:cNvPr id="39938" name="Picture 2" descr="http://thumbs.dreamstime.com/z/road-under-construction-sign-9594056.jpg"/>
          <p:cNvPicPr>
            <a:picLocks noChangeAspect="1" noChangeArrowheads="1"/>
          </p:cNvPicPr>
          <p:nvPr/>
        </p:nvPicPr>
        <p:blipFill>
          <a:blip r:embed="rId3" cstate="print"/>
          <a:srcRect b="9907"/>
          <a:stretch>
            <a:fillRect/>
          </a:stretch>
        </p:blipFill>
        <p:spPr bwMode="auto">
          <a:xfrm>
            <a:off x="5013176" y="107504"/>
            <a:ext cx="1628800" cy="1567695"/>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75396" y="185051"/>
            <a:ext cx="1901483" cy="400110"/>
          </a:xfrm>
          <a:prstGeom prst="rect">
            <a:avLst/>
          </a:prstGeom>
          <a:noFill/>
        </p:spPr>
        <p:txBody>
          <a:bodyPr wrap="none" rtlCol="0">
            <a:spAutoFit/>
          </a:bodyPr>
          <a:lstStyle/>
          <a:p>
            <a:r>
              <a:rPr lang="en-GB" sz="2000" dirty="0" smtClean="0">
                <a:solidFill>
                  <a:srgbClr val="7030A0"/>
                </a:solidFill>
                <a:latin typeface="Comic Sans MS" pitchFamily="66" charset="0"/>
              </a:rPr>
              <a:t>Spelling test 1</a:t>
            </a:r>
            <a:endParaRPr lang="en-GB" sz="2000" dirty="0">
              <a:solidFill>
                <a:srgbClr val="7030A0"/>
              </a:solidFill>
              <a:latin typeface="Comic Sans MS" pitchFamily="66" charset="0"/>
            </a:endParaRPr>
          </a:p>
        </p:txBody>
      </p:sp>
      <p:pic>
        <p:nvPicPr>
          <p:cNvPr id="1026" name="Picture 2" descr="http://locosbajitoszarzablog.blogia.com/upload/20130118095754-spelling-test.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65111" y="219206"/>
            <a:ext cx="2407709" cy="149463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04665" y="709836"/>
            <a:ext cx="6120681" cy="1015663"/>
          </a:xfrm>
          <a:prstGeom prst="rect">
            <a:avLst/>
          </a:prstGeom>
          <a:noFill/>
        </p:spPr>
        <p:txBody>
          <a:bodyPr wrap="square" rtlCol="0">
            <a:spAutoFit/>
          </a:bodyPr>
          <a:lstStyle/>
          <a:p>
            <a:r>
              <a:rPr lang="en-GB" sz="1200" dirty="0" smtClean="0">
                <a:latin typeface="Comic Sans MS" pitchFamily="66" charset="0"/>
              </a:rPr>
              <a:t>You will be tested on your spellings  in  every</a:t>
            </a:r>
          </a:p>
          <a:p>
            <a:r>
              <a:rPr lang="en-GB" sz="1200" dirty="0" smtClean="0">
                <a:latin typeface="Comic Sans MS" pitchFamily="66" charset="0"/>
              </a:rPr>
              <a:t>literacy lesson. </a:t>
            </a:r>
          </a:p>
          <a:p>
            <a:endParaRPr lang="en-GB" sz="1200" dirty="0" smtClean="0">
              <a:latin typeface="Comic Sans MS" pitchFamily="66" charset="0"/>
            </a:endParaRPr>
          </a:p>
          <a:p>
            <a:r>
              <a:rPr lang="en-GB" sz="1200" dirty="0" smtClean="0">
                <a:latin typeface="Comic Sans MS" pitchFamily="66" charset="0"/>
              </a:rPr>
              <a:t>You are expected to get at least 17/20 right each time. If you do not manage this you will need to re-take the test at another time. </a:t>
            </a:r>
            <a:endParaRPr lang="en-GB" sz="1200" dirty="0">
              <a:latin typeface="Comic Sans MS" pitchFamily="66" charset="0"/>
            </a:endParaRPr>
          </a:p>
        </p:txBody>
      </p:sp>
      <p:graphicFrame>
        <p:nvGraphicFramePr>
          <p:cNvPr id="6" name="Table 5"/>
          <p:cNvGraphicFramePr>
            <a:graphicFrameLocks noGrp="1"/>
          </p:cNvGraphicFramePr>
          <p:nvPr>
            <p:extLst>
              <p:ext uri="{D42A27DB-BD31-4B8C-83A1-F6EECF244321}">
                <p14:modId xmlns:p14="http://schemas.microsoft.com/office/powerpoint/2010/main" val="3127096985"/>
              </p:ext>
            </p:extLst>
          </p:nvPr>
        </p:nvGraphicFramePr>
        <p:xfrm>
          <a:off x="476672" y="1846774"/>
          <a:ext cx="6048670" cy="7188594"/>
        </p:xfrm>
        <a:graphic>
          <a:graphicData uri="http://schemas.openxmlformats.org/drawingml/2006/table">
            <a:tbl>
              <a:tblPr firstRow="1" bandRow="1">
                <a:tableStyleId>{5C22544A-7EE6-4342-B048-85BDC9FD1C3A}</a:tableStyleId>
              </a:tblPr>
              <a:tblGrid>
                <a:gridCol w="555316">
                  <a:extLst>
                    <a:ext uri="{9D8B030D-6E8A-4147-A177-3AD203B41FA5}">
                      <a16:colId xmlns:a16="http://schemas.microsoft.com/office/drawing/2014/main" val="20000"/>
                    </a:ext>
                  </a:extLst>
                </a:gridCol>
                <a:gridCol w="1831118">
                  <a:extLst>
                    <a:ext uri="{9D8B030D-6E8A-4147-A177-3AD203B41FA5}">
                      <a16:colId xmlns:a16="http://schemas.microsoft.com/office/drawing/2014/main" val="20001"/>
                    </a:ext>
                  </a:extLst>
                </a:gridCol>
                <a:gridCol w="1831118">
                  <a:extLst>
                    <a:ext uri="{9D8B030D-6E8A-4147-A177-3AD203B41FA5}">
                      <a16:colId xmlns:a16="http://schemas.microsoft.com/office/drawing/2014/main" val="20002"/>
                    </a:ext>
                  </a:extLst>
                </a:gridCol>
                <a:gridCol w="1831118">
                  <a:extLst>
                    <a:ext uri="{9D8B030D-6E8A-4147-A177-3AD203B41FA5}">
                      <a16:colId xmlns:a16="http://schemas.microsoft.com/office/drawing/2014/main" val="20003"/>
                    </a:ext>
                  </a:extLst>
                </a:gridCol>
              </a:tblGrid>
              <a:tr h="342314">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300" dirty="0" smtClean="0">
                          <a:solidFill>
                            <a:schemeClr val="tx1"/>
                          </a:solidFill>
                        </a:rPr>
                        <a:t>Read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300" dirty="0" smtClean="0">
                          <a:solidFill>
                            <a:schemeClr val="tx1"/>
                          </a:solidFill>
                        </a:rPr>
                        <a:t>Write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300" dirty="0" smtClean="0">
                          <a:solidFill>
                            <a:schemeClr val="tx1"/>
                          </a:solidFill>
                        </a:rPr>
                        <a:t>Cover and write</a:t>
                      </a:r>
                      <a:r>
                        <a:rPr lang="en-GB" sz="1300" baseline="0" dirty="0" smtClean="0">
                          <a:solidFill>
                            <a:schemeClr val="tx1"/>
                          </a:solidFill>
                        </a:rPr>
                        <a:t>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10000"/>
                  </a:ext>
                </a:extLst>
              </a:tr>
              <a:tr h="342314">
                <a:tc rowSpan="15">
                  <a:txBody>
                    <a:bodyPr/>
                    <a:lstStyle/>
                    <a:p>
                      <a:pPr algn="ctr"/>
                      <a:r>
                        <a:rPr lang="en-GB" sz="1300" dirty="0" smtClean="0">
                          <a:solidFill>
                            <a:schemeClr val="tx1"/>
                          </a:solidFill>
                        </a:rPr>
                        <a:t>Commonly misspelt words </a:t>
                      </a: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Conscious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Ambitious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Suspicious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Cautious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Vicious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2314">
                <a:tc vMerge="1">
                  <a:txBody>
                    <a:bodyPr/>
                    <a:lstStyle/>
                    <a:p>
                      <a:pPr algn="ct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Pretentious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Gracious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Fictitious</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300" dirty="0" smtClean="0">
                          <a:solidFill>
                            <a:schemeClr val="tx1"/>
                          </a:solidFill>
                        </a:rPr>
                        <a:t>Precious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Fractious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2314">
                <a:tc vMerge="1">
                  <a:txBody>
                    <a:bodyPr/>
                    <a:lstStyle/>
                    <a:p>
                      <a:pPr algn="ct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Delicious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Vexatious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Spacious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Anxious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baseline="0" dirty="0" smtClean="0">
                          <a:solidFill>
                            <a:schemeClr val="tx1"/>
                          </a:solidFill>
                        </a:rPr>
                        <a:t>Tenacious </a:t>
                      </a: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2314">
                <a:tc rowSpan="5">
                  <a:txBody>
                    <a:bodyPr/>
                    <a:lstStyle/>
                    <a:p>
                      <a:pPr algn="ctr"/>
                      <a:r>
                        <a:rPr lang="en-GB" sz="1300" dirty="0" smtClean="0">
                          <a:solidFill>
                            <a:schemeClr val="tx1"/>
                          </a:solidFill>
                        </a:rPr>
                        <a:t>Topic specific words</a:t>
                      </a: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sz="13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sz="13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sz="13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sz="13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endParaRPr lang="en-GB" sz="13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bl>
          </a:graphicData>
        </a:graphic>
      </p:graphicFrame>
    </p:spTree>
    <p:extLst>
      <p:ext uri="{BB962C8B-B14F-4D97-AF65-F5344CB8AC3E}">
        <p14:creationId xmlns:p14="http://schemas.microsoft.com/office/powerpoint/2010/main" val="27491874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40768" y="2287489"/>
            <a:ext cx="5256584" cy="1368152"/>
          </a:xfrm>
          <a:prstGeom prst="rect">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dirty="0" smtClean="0">
                <a:latin typeface="Comic Sans MS" pitchFamily="66" charset="0"/>
              </a:rPr>
              <a:t>By understanding the metalanguage you can understand more clearly how to construct your writing. </a:t>
            </a:r>
          </a:p>
          <a:p>
            <a:endParaRPr lang="en-GB" sz="1200" dirty="0" smtClean="0">
              <a:latin typeface="Comic Sans MS" pitchFamily="66" charset="0"/>
            </a:endParaRPr>
          </a:p>
          <a:p>
            <a:r>
              <a:rPr lang="en-GB" sz="1200" dirty="0" smtClean="0">
                <a:latin typeface="Comic Sans MS" pitchFamily="66" charset="0"/>
              </a:rPr>
              <a:t>For example, if your teacher tells you “You need to add a </a:t>
            </a:r>
            <a:r>
              <a:rPr lang="en-GB" sz="1200" u="sng" dirty="0" smtClean="0">
                <a:latin typeface="Comic Sans MS" pitchFamily="66" charset="0"/>
              </a:rPr>
              <a:t>noun</a:t>
            </a:r>
            <a:r>
              <a:rPr lang="en-GB" sz="1200" dirty="0" smtClean="0">
                <a:latin typeface="Comic Sans MS" pitchFamily="66" charset="0"/>
              </a:rPr>
              <a:t> into your sentence to make sure it makes sense” or “you need to add a </a:t>
            </a:r>
            <a:r>
              <a:rPr lang="en-GB" sz="1200" u="sng" dirty="0" smtClean="0">
                <a:latin typeface="Comic Sans MS" pitchFamily="66" charset="0"/>
              </a:rPr>
              <a:t>complex sentence </a:t>
            </a:r>
            <a:r>
              <a:rPr lang="en-GB" sz="1200" dirty="0" smtClean="0">
                <a:latin typeface="Comic Sans MS" pitchFamily="66" charset="0"/>
              </a:rPr>
              <a:t>to add more description” then it becomes much easier to begin to tackle the task you have been set. </a:t>
            </a:r>
          </a:p>
        </p:txBody>
      </p:sp>
      <p:sp>
        <p:nvSpPr>
          <p:cNvPr id="4" name="TextBox 3"/>
          <p:cNvSpPr txBox="1"/>
          <p:nvPr/>
        </p:nvSpPr>
        <p:spPr>
          <a:xfrm>
            <a:off x="2311547" y="107504"/>
            <a:ext cx="2143536" cy="461665"/>
          </a:xfrm>
          <a:prstGeom prst="rect">
            <a:avLst/>
          </a:prstGeom>
          <a:noFill/>
        </p:spPr>
        <p:txBody>
          <a:bodyPr wrap="none" rtlCol="0">
            <a:spAutoFit/>
          </a:bodyPr>
          <a:lstStyle/>
          <a:p>
            <a:r>
              <a:rPr lang="en-GB" sz="2400" dirty="0" smtClean="0">
                <a:solidFill>
                  <a:srgbClr val="0070C0"/>
                </a:solidFill>
                <a:latin typeface="Comic Sans MS" pitchFamily="66" charset="0"/>
              </a:rPr>
              <a:t>Metalanguage</a:t>
            </a:r>
            <a:endParaRPr lang="en-GB" sz="2400" dirty="0">
              <a:solidFill>
                <a:srgbClr val="0070C0"/>
              </a:solidFill>
              <a:latin typeface="Comic Sans MS" pitchFamily="66" charset="0"/>
            </a:endParaRPr>
          </a:p>
        </p:txBody>
      </p:sp>
      <p:pic>
        <p:nvPicPr>
          <p:cNvPr id="59394" name="Picture 2" descr="http://www.brainpickings.org/wp-content/uploads/2012/04/rainbowbrain.png"/>
          <p:cNvPicPr>
            <a:picLocks noChangeAspect="1" noChangeArrowheads="1"/>
          </p:cNvPicPr>
          <p:nvPr/>
        </p:nvPicPr>
        <p:blipFill>
          <a:blip r:embed="rId2" cstate="print"/>
          <a:srcRect/>
          <a:stretch>
            <a:fillRect/>
          </a:stretch>
        </p:blipFill>
        <p:spPr bwMode="auto">
          <a:xfrm>
            <a:off x="5589659" y="323528"/>
            <a:ext cx="1151709" cy="1512168"/>
          </a:xfrm>
          <a:prstGeom prst="rect">
            <a:avLst/>
          </a:prstGeom>
          <a:noFill/>
        </p:spPr>
      </p:pic>
      <p:sp>
        <p:nvSpPr>
          <p:cNvPr id="6" name="Rectangle 5"/>
          <p:cNvSpPr/>
          <p:nvPr/>
        </p:nvSpPr>
        <p:spPr>
          <a:xfrm>
            <a:off x="260648" y="611560"/>
            <a:ext cx="5256584" cy="1224136"/>
          </a:xfrm>
          <a:prstGeom prst="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latin typeface="Comic Sans MS" pitchFamily="66" charset="0"/>
              </a:rPr>
              <a:t>Don’t panic! Look at the root word (language) – we already know what this means. Now look at the prefix – Meta – this means ‘to make aware’. By putting these together it means that we are looking at the language (vocabulary) that describes the way we write and how we construct it. </a:t>
            </a:r>
          </a:p>
        </p:txBody>
      </p:sp>
      <p:pic>
        <p:nvPicPr>
          <p:cNvPr id="59396" name="Picture 4" descr="https://www.copyrightsworld.com/wp-content/uploads/Copyright-Importance.jp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88640" y="1979712"/>
            <a:ext cx="1093828" cy="1080121"/>
          </a:xfrm>
          <a:prstGeom prst="rect">
            <a:avLst/>
          </a:prstGeom>
          <a:noFill/>
        </p:spPr>
      </p:pic>
      <p:sp>
        <p:nvSpPr>
          <p:cNvPr id="9" name="TextBox 8"/>
          <p:cNvSpPr txBox="1"/>
          <p:nvPr/>
        </p:nvSpPr>
        <p:spPr>
          <a:xfrm>
            <a:off x="1268760" y="1979712"/>
            <a:ext cx="4423006" cy="307777"/>
          </a:xfrm>
          <a:prstGeom prst="rect">
            <a:avLst/>
          </a:prstGeom>
          <a:noFill/>
        </p:spPr>
        <p:txBody>
          <a:bodyPr wrap="none" rtlCol="0">
            <a:spAutoFit/>
          </a:bodyPr>
          <a:lstStyle/>
          <a:p>
            <a:r>
              <a:rPr lang="en-GB" sz="1400" dirty="0" smtClean="0">
                <a:latin typeface="Comic Sans MS" pitchFamily="66" charset="0"/>
              </a:rPr>
              <a:t>Why is it important to understand metalanguage? </a:t>
            </a:r>
            <a:endParaRPr lang="en-GB" sz="1400" dirty="0">
              <a:latin typeface="Comic Sans MS" pitchFamily="66" charset="0"/>
            </a:endParaRPr>
          </a:p>
        </p:txBody>
      </p:sp>
      <p:pic>
        <p:nvPicPr>
          <p:cNvPr id="59398" name="Picture 6" descr="http://chsweb.lr.k12.nj.us/dprocida/procidawebquest/task.gif"/>
          <p:cNvPicPr>
            <a:picLocks noChangeAspect="1" noChangeArrowheads="1"/>
          </p:cNvPicPr>
          <p:nvPr/>
        </p:nvPicPr>
        <p:blipFill>
          <a:blip r:embed="rId4" cstate="print"/>
          <a:srcRect/>
          <a:stretch>
            <a:fillRect/>
          </a:stretch>
        </p:blipFill>
        <p:spPr bwMode="auto">
          <a:xfrm>
            <a:off x="188640" y="3779912"/>
            <a:ext cx="1224136" cy="1236178"/>
          </a:xfrm>
          <a:prstGeom prst="rect">
            <a:avLst/>
          </a:prstGeom>
          <a:noFill/>
        </p:spPr>
      </p:pic>
      <p:sp>
        <p:nvSpPr>
          <p:cNvPr id="11" name="TextBox 10"/>
          <p:cNvSpPr txBox="1"/>
          <p:nvPr/>
        </p:nvSpPr>
        <p:spPr>
          <a:xfrm>
            <a:off x="1412776" y="4049941"/>
            <a:ext cx="5184576" cy="954107"/>
          </a:xfrm>
          <a:prstGeom prst="rect">
            <a:avLst/>
          </a:prstGeom>
          <a:noFill/>
        </p:spPr>
        <p:txBody>
          <a:bodyPr wrap="square" rtlCol="0">
            <a:spAutoFit/>
          </a:bodyPr>
          <a:lstStyle/>
          <a:p>
            <a:pPr marL="342900" indent="-342900">
              <a:buAutoNum type="arabicPeriod"/>
            </a:pPr>
            <a:r>
              <a:rPr lang="en-GB" sz="1400" dirty="0" smtClean="0">
                <a:latin typeface="Comic Sans MS" pitchFamily="66" charset="0"/>
              </a:rPr>
              <a:t>Find the definition of the word and write it </a:t>
            </a:r>
            <a:r>
              <a:rPr lang="en-GB" sz="1400" u="sng" dirty="0" smtClean="0">
                <a:latin typeface="Comic Sans MS" pitchFamily="66" charset="0"/>
              </a:rPr>
              <a:t>in your own words. </a:t>
            </a:r>
          </a:p>
          <a:p>
            <a:pPr marL="342900" indent="-342900">
              <a:buAutoNum type="arabicPeriod"/>
            </a:pPr>
            <a:r>
              <a:rPr lang="en-GB" sz="1400" dirty="0" smtClean="0">
                <a:latin typeface="Comic Sans MS" pitchFamily="66" charset="0"/>
              </a:rPr>
              <a:t>Write a sentence using the type of metalanguage you have defined. Circle or underline the metalanguage. </a:t>
            </a:r>
            <a:endParaRPr lang="en-GB" sz="1400" dirty="0">
              <a:latin typeface="Comic Sans MS" pitchFamily="66" charset="0"/>
            </a:endParaRPr>
          </a:p>
        </p:txBody>
      </p:sp>
      <p:graphicFrame>
        <p:nvGraphicFramePr>
          <p:cNvPr id="13" name="Table 12"/>
          <p:cNvGraphicFramePr>
            <a:graphicFrameLocks noGrp="1"/>
          </p:cNvGraphicFramePr>
          <p:nvPr/>
        </p:nvGraphicFramePr>
        <p:xfrm>
          <a:off x="332656" y="5148064"/>
          <a:ext cx="6264696" cy="3629242"/>
        </p:xfrm>
        <a:graphic>
          <a:graphicData uri="http://schemas.openxmlformats.org/drawingml/2006/table">
            <a:tbl>
              <a:tblPr firstRow="1" bandRow="1">
                <a:tableStyleId>{5C22544A-7EE6-4342-B048-85BDC9FD1C3A}</a:tableStyleId>
              </a:tblPr>
              <a:tblGrid>
                <a:gridCol w="6264696">
                  <a:extLst>
                    <a:ext uri="{9D8B030D-6E8A-4147-A177-3AD203B41FA5}">
                      <a16:colId xmlns:a16="http://schemas.microsoft.com/office/drawing/2014/main" val="20000"/>
                    </a:ext>
                  </a:extLst>
                </a:gridCol>
              </a:tblGrid>
              <a:tr h="424846">
                <a:tc>
                  <a:txBody>
                    <a:bodyPr/>
                    <a:lstStyle/>
                    <a:p>
                      <a:r>
                        <a:rPr lang="en-GB" sz="1400" b="1" dirty="0" smtClean="0">
                          <a:solidFill>
                            <a:sysClr val="windowText" lastClr="000000"/>
                          </a:solidFill>
                          <a:latin typeface="Comic Sans MS" pitchFamily="66" charset="0"/>
                        </a:rPr>
                        <a:t>Word: Noun</a:t>
                      </a:r>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10000"/>
                  </a:ext>
                </a:extLst>
              </a:tr>
              <a:tr h="424846">
                <a:tc>
                  <a:txBody>
                    <a:bodyPr/>
                    <a:lstStyle/>
                    <a:p>
                      <a:r>
                        <a:rPr lang="en-GB" sz="1400" b="1" dirty="0" smtClean="0">
                          <a:solidFill>
                            <a:sysClr val="windowText" lastClr="000000"/>
                          </a:solidFill>
                          <a:latin typeface="Comic Sans MS" pitchFamily="66" charset="0"/>
                        </a:rPr>
                        <a:t>Definition</a:t>
                      </a:r>
                      <a:r>
                        <a:rPr lang="en-GB" sz="1200" b="1" dirty="0" smtClean="0">
                          <a:solidFill>
                            <a:sysClr val="windowText" lastClr="000000"/>
                          </a:solidFill>
                          <a:latin typeface="Comic Sans MS" pitchFamily="66" charset="0"/>
                        </a:rPr>
                        <a:t>: </a:t>
                      </a:r>
                      <a:r>
                        <a:rPr lang="en-GB" sz="1200" b="0" dirty="0" smtClean="0">
                          <a:solidFill>
                            <a:sysClr val="windowText" lastClr="000000"/>
                          </a:solidFill>
                          <a:latin typeface="Comic Sans MS" pitchFamily="66" charset="0"/>
                        </a:rPr>
                        <a:t>A person,</a:t>
                      </a:r>
                      <a:r>
                        <a:rPr lang="en-GB" sz="1200" b="0" baseline="0" dirty="0" smtClean="0">
                          <a:solidFill>
                            <a:sysClr val="windowText" lastClr="000000"/>
                          </a:solidFill>
                          <a:latin typeface="Comic Sans MS" pitchFamily="66" charset="0"/>
                        </a:rPr>
                        <a:t> place or thing – if it is a proper noun then you need to use a capital letter. These are always the subject of the sentence. </a:t>
                      </a:r>
                      <a:endParaRPr lang="en-GB" sz="1400" b="0"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10001"/>
                  </a:ext>
                </a:extLst>
              </a:tr>
              <a:tr h="424846">
                <a:tc>
                  <a:txBody>
                    <a:bodyPr/>
                    <a:lstStyle/>
                    <a:p>
                      <a:r>
                        <a:rPr lang="en-GB" sz="1400" b="1" dirty="0" smtClean="0">
                          <a:solidFill>
                            <a:sysClr val="windowText" lastClr="000000"/>
                          </a:solidFill>
                          <a:latin typeface="Comic Sans MS" pitchFamily="66" charset="0"/>
                        </a:rPr>
                        <a:t>Sentence:</a:t>
                      </a:r>
                      <a:r>
                        <a:rPr lang="en-GB" sz="1400" b="1" baseline="0" dirty="0" smtClean="0">
                          <a:solidFill>
                            <a:sysClr val="windowText" lastClr="000000"/>
                          </a:solidFill>
                          <a:latin typeface="Comic Sans MS" pitchFamily="66" charset="0"/>
                        </a:rPr>
                        <a:t> </a:t>
                      </a:r>
                      <a:r>
                        <a:rPr lang="en-GB" sz="1200" b="0" baseline="0" dirty="0" smtClean="0">
                          <a:solidFill>
                            <a:sysClr val="windowText" lastClr="000000"/>
                          </a:solidFill>
                          <a:latin typeface="Comic Sans MS" pitchFamily="66" charset="0"/>
                        </a:rPr>
                        <a:t>The </a:t>
                      </a:r>
                      <a:r>
                        <a:rPr lang="en-GB" sz="1200" b="0" u="sng" baseline="0" dirty="0" smtClean="0">
                          <a:solidFill>
                            <a:sysClr val="windowText" lastClr="000000"/>
                          </a:solidFill>
                          <a:latin typeface="Comic Sans MS" pitchFamily="66" charset="0"/>
                        </a:rPr>
                        <a:t>princess</a:t>
                      </a:r>
                      <a:r>
                        <a:rPr lang="en-GB" sz="1200" b="0" baseline="0" dirty="0" smtClean="0">
                          <a:solidFill>
                            <a:sysClr val="windowText" lastClr="000000"/>
                          </a:solidFill>
                          <a:latin typeface="Comic Sans MS" pitchFamily="66" charset="0"/>
                        </a:rPr>
                        <a:t> was exceptionally beautiful. </a:t>
                      </a:r>
                      <a:endParaRPr lang="en-GB" sz="1200" b="0"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10002"/>
                  </a:ext>
                </a:extLst>
              </a:tr>
              <a:tr h="165622">
                <a:tc>
                  <a:txBody>
                    <a:bodyPr/>
                    <a:lstStyle/>
                    <a:p>
                      <a:endParaRPr lang="en-GB" sz="500" b="1" dirty="0">
                        <a:latin typeface="Comic Sans MS" pitchFamily="66"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424846">
                <a:tc>
                  <a:txBody>
                    <a:bodyPr/>
                    <a:lstStyle/>
                    <a:p>
                      <a:r>
                        <a:rPr lang="en-GB" sz="1400" b="1" dirty="0" smtClean="0">
                          <a:latin typeface="Comic Sans MS" pitchFamily="66" charset="0"/>
                        </a:rPr>
                        <a:t>Word: Prefix </a:t>
                      </a:r>
                      <a:endParaRPr lang="en-GB" sz="1400" b="1"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10004"/>
                  </a:ext>
                </a:extLst>
              </a:tr>
              <a:tr h="424846">
                <a:tc>
                  <a:txBody>
                    <a:bodyPr/>
                    <a:lstStyle/>
                    <a:p>
                      <a:r>
                        <a:rPr lang="en-GB" sz="1400" b="1" dirty="0" smtClean="0">
                          <a:latin typeface="Comic Sans MS" pitchFamily="66" charset="0"/>
                        </a:rPr>
                        <a:t>Definition:</a:t>
                      </a:r>
                      <a:r>
                        <a:rPr lang="en-GB" sz="1400" b="1" baseline="0" dirty="0" smtClean="0">
                          <a:latin typeface="Comic Sans MS" pitchFamily="66" charset="0"/>
                        </a:rPr>
                        <a:t> </a:t>
                      </a:r>
                      <a:endParaRPr lang="en-GB" sz="1400" b="1"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424846">
                <a:tc>
                  <a:txBody>
                    <a:bodyPr/>
                    <a:lstStyle/>
                    <a:p>
                      <a:endParaRPr lang="en-GB" sz="1400" b="1"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424846">
                <a:tc>
                  <a:txBody>
                    <a:bodyPr/>
                    <a:lstStyle/>
                    <a:p>
                      <a:r>
                        <a:rPr lang="en-GB" sz="1400" b="1" dirty="0" smtClean="0">
                          <a:latin typeface="Comic Sans MS" pitchFamily="66" charset="0"/>
                        </a:rPr>
                        <a:t>Sentence: </a:t>
                      </a:r>
                      <a:endParaRPr lang="en-GB" sz="1400" b="1"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424846">
                <a:tc>
                  <a:txBody>
                    <a:bodyPr/>
                    <a:lstStyle/>
                    <a:p>
                      <a:endParaRPr lang="en-GB" sz="1400" b="1"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bl>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88640" y="251520"/>
          <a:ext cx="6408712" cy="8640950"/>
        </p:xfrm>
        <a:graphic>
          <a:graphicData uri="http://schemas.openxmlformats.org/drawingml/2006/table">
            <a:tbl>
              <a:tblPr firstRow="1" bandRow="1">
                <a:tableStyleId>{5C22544A-7EE6-4342-B048-85BDC9FD1C3A}</a:tableStyleId>
              </a:tblPr>
              <a:tblGrid>
                <a:gridCol w="6408712">
                  <a:extLst>
                    <a:ext uri="{9D8B030D-6E8A-4147-A177-3AD203B41FA5}">
                      <a16:colId xmlns:a16="http://schemas.microsoft.com/office/drawing/2014/main" val="20000"/>
                    </a:ext>
                  </a:extLst>
                </a:gridCol>
              </a:tblGrid>
              <a:tr h="345638">
                <a:tc>
                  <a:txBody>
                    <a:bodyPr/>
                    <a:lstStyle/>
                    <a:p>
                      <a:r>
                        <a:rPr lang="en-GB" sz="1400" b="1" dirty="0" smtClean="0">
                          <a:solidFill>
                            <a:sysClr val="windowText" lastClr="000000"/>
                          </a:solidFill>
                          <a:latin typeface="Comic Sans MS" pitchFamily="66" charset="0"/>
                        </a:rPr>
                        <a:t>Word: Hyperbole </a:t>
                      </a:r>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10000"/>
                  </a:ext>
                </a:extLst>
              </a:tr>
              <a:tr h="345638">
                <a:tc>
                  <a:txBody>
                    <a:bodyPr/>
                    <a:lstStyle/>
                    <a:p>
                      <a:r>
                        <a:rPr lang="en-GB" sz="1400" b="1" dirty="0" smtClean="0">
                          <a:solidFill>
                            <a:sysClr val="windowText" lastClr="000000"/>
                          </a:solidFill>
                          <a:latin typeface="Comic Sans MS" pitchFamily="66" charset="0"/>
                        </a:rPr>
                        <a:t>Definition:</a:t>
                      </a:r>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5638">
                <a:tc>
                  <a:txBody>
                    <a:bodyPr/>
                    <a:lstStyle/>
                    <a:p>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5638">
                <a:tc>
                  <a:txBody>
                    <a:bodyPr/>
                    <a:lstStyle/>
                    <a:p>
                      <a:r>
                        <a:rPr lang="en-GB" sz="1400" b="1" dirty="0" smtClean="0">
                          <a:solidFill>
                            <a:sysClr val="windowText" lastClr="000000"/>
                          </a:solidFill>
                          <a:latin typeface="Comic Sans MS" pitchFamily="66" charset="0"/>
                        </a:rPr>
                        <a:t>Sentence:</a:t>
                      </a:r>
                      <a:r>
                        <a:rPr lang="en-GB" sz="1400" b="1" baseline="0" dirty="0" smtClean="0">
                          <a:solidFill>
                            <a:sysClr val="windowText" lastClr="000000"/>
                          </a:solidFill>
                          <a:latin typeface="Comic Sans MS" pitchFamily="66" charset="0"/>
                        </a:rPr>
                        <a:t> </a:t>
                      </a:r>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5638">
                <a:tc>
                  <a:txBody>
                    <a:bodyPr/>
                    <a:lstStyle/>
                    <a:p>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5638">
                <a:tc>
                  <a:txBody>
                    <a:bodyPr/>
                    <a:lstStyle/>
                    <a:p>
                      <a:r>
                        <a:rPr lang="en-GB" sz="1400" b="1" dirty="0" smtClean="0">
                          <a:solidFill>
                            <a:sysClr val="windowText" lastClr="000000"/>
                          </a:solidFill>
                          <a:latin typeface="Comic Sans MS" pitchFamily="66" charset="0"/>
                        </a:rPr>
                        <a:t>Word: Verb </a:t>
                      </a:r>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10005"/>
                  </a:ext>
                </a:extLst>
              </a:tr>
              <a:tr h="345638">
                <a:tc>
                  <a:txBody>
                    <a:bodyPr/>
                    <a:lstStyle/>
                    <a:p>
                      <a:r>
                        <a:rPr lang="en-GB" sz="1400" b="1" dirty="0" smtClean="0">
                          <a:solidFill>
                            <a:sysClr val="windowText" lastClr="000000"/>
                          </a:solidFill>
                          <a:latin typeface="Comic Sans MS" pitchFamily="66" charset="0"/>
                        </a:rPr>
                        <a:t>Definition:</a:t>
                      </a:r>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5638">
                <a:tc>
                  <a:txBody>
                    <a:bodyPr/>
                    <a:lstStyle/>
                    <a:p>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5638">
                <a:tc>
                  <a:txBody>
                    <a:bodyPr/>
                    <a:lstStyle/>
                    <a:p>
                      <a:r>
                        <a:rPr lang="en-GB" sz="1400" b="1" dirty="0" smtClean="0">
                          <a:solidFill>
                            <a:sysClr val="windowText" lastClr="000000"/>
                          </a:solidFill>
                          <a:latin typeface="Comic Sans MS" pitchFamily="66" charset="0"/>
                        </a:rPr>
                        <a:t>Sentence:</a:t>
                      </a:r>
                      <a:r>
                        <a:rPr lang="en-GB" sz="1400" b="1" baseline="0" dirty="0" smtClean="0">
                          <a:solidFill>
                            <a:sysClr val="windowText" lastClr="000000"/>
                          </a:solidFill>
                          <a:latin typeface="Comic Sans MS" pitchFamily="66" charset="0"/>
                        </a:rPr>
                        <a:t> </a:t>
                      </a:r>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5638">
                <a:tc>
                  <a:txBody>
                    <a:bodyPr/>
                    <a:lstStyle/>
                    <a:p>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5638">
                <a:tc>
                  <a:txBody>
                    <a:bodyPr/>
                    <a:lstStyle/>
                    <a:p>
                      <a:r>
                        <a:rPr lang="en-GB" sz="1400" b="1" dirty="0" smtClean="0">
                          <a:solidFill>
                            <a:sysClr val="windowText" lastClr="000000"/>
                          </a:solidFill>
                          <a:latin typeface="Comic Sans MS" pitchFamily="66" charset="0"/>
                        </a:rPr>
                        <a:t>Word: Pronoun </a:t>
                      </a:r>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10010"/>
                  </a:ext>
                </a:extLst>
              </a:tr>
              <a:tr h="345638">
                <a:tc>
                  <a:txBody>
                    <a:bodyPr/>
                    <a:lstStyle/>
                    <a:p>
                      <a:r>
                        <a:rPr lang="en-GB" sz="1400" b="1" dirty="0" smtClean="0">
                          <a:solidFill>
                            <a:sysClr val="windowText" lastClr="000000"/>
                          </a:solidFill>
                          <a:latin typeface="Comic Sans MS" pitchFamily="66" charset="0"/>
                        </a:rPr>
                        <a:t>Definition:</a:t>
                      </a:r>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5638">
                <a:tc>
                  <a:txBody>
                    <a:bodyPr/>
                    <a:lstStyle/>
                    <a:p>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5638">
                <a:tc>
                  <a:txBody>
                    <a:bodyPr/>
                    <a:lstStyle/>
                    <a:p>
                      <a:r>
                        <a:rPr lang="en-GB" sz="1400" b="1" dirty="0" smtClean="0">
                          <a:solidFill>
                            <a:sysClr val="windowText" lastClr="000000"/>
                          </a:solidFill>
                          <a:latin typeface="Comic Sans MS" pitchFamily="66" charset="0"/>
                        </a:rPr>
                        <a:t>Sentence:</a:t>
                      </a:r>
                      <a:r>
                        <a:rPr lang="en-GB" sz="1400" b="1" baseline="0" dirty="0" smtClean="0">
                          <a:solidFill>
                            <a:sysClr val="windowText" lastClr="000000"/>
                          </a:solidFill>
                          <a:latin typeface="Comic Sans MS" pitchFamily="66" charset="0"/>
                        </a:rPr>
                        <a:t> </a:t>
                      </a:r>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5638">
                <a:tc>
                  <a:txBody>
                    <a:bodyPr/>
                    <a:lstStyle/>
                    <a:p>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5638">
                <a:tc>
                  <a:txBody>
                    <a:bodyPr/>
                    <a:lstStyle/>
                    <a:p>
                      <a:r>
                        <a:rPr lang="en-GB" sz="1400" b="1" dirty="0" smtClean="0">
                          <a:solidFill>
                            <a:sysClr val="windowText" lastClr="000000"/>
                          </a:solidFill>
                          <a:latin typeface="Comic Sans MS" pitchFamily="66" charset="0"/>
                        </a:rPr>
                        <a:t>Word: Adverb </a:t>
                      </a:r>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10015"/>
                  </a:ext>
                </a:extLst>
              </a:tr>
              <a:tr h="345638">
                <a:tc>
                  <a:txBody>
                    <a:bodyPr/>
                    <a:lstStyle/>
                    <a:p>
                      <a:r>
                        <a:rPr lang="en-GB" sz="1400" b="1" dirty="0" smtClean="0">
                          <a:solidFill>
                            <a:sysClr val="windowText" lastClr="000000"/>
                          </a:solidFill>
                          <a:latin typeface="Comic Sans MS" pitchFamily="66" charset="0"/>
                        </a:rPr>
                        <a:t>Definition:</a:t>
                      </a:r>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5638">
                <a:tc>
                  <a:txBody>
                    <a:bodyPr/>
                    <a:lstStyle/>
                    <a:p>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5638">
                <a:tc>
                  <a:txBody>
                    <a:bodyPr/>
                    <a:lstStyle/>
                    <a:p>
                      <a:r>
                        <a:rPr lang="en-GB" sz="1400" b="1" dirty="0" smtClean="0">
                          <a:solidFill>
                            <a:sysClr val="windowText" lastClr="000000"/>
                          </a:solidFill>
                          <a:latin typeface="Comic Sans MS" pitchFamily="66" charset="0"/>
                        </a:rPr>
                        <a:t>Sentence:</a:t>
                      </a:r>
                      <a:r>
                        <a:rPr lang="en-GB" sz="1400" b="1" baseline="0" dirty="0" smtClean="0">
                          <a:solidFill>
                            <a:sysClr val="windowText" lastClr="000000"/>
                          </a:solidFill>
                          <a:latin typeface="Comic Sans MS" pitchFamily="66" charset="0"/>
                        </a:rPr>
                        <a:t> </a:t>
                      </a:r>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5638">
                <a:tc>
                  <a:txBody>
                    <a:bodyPr/>
                    <a:lstStyle/>
                    <a:p>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5638">
                <a:tc>
                  <a:txBody>
                    <a:bodyPr/>
                    <a:lstStyle/>
                    <a:p>
                      <a:r>
                        <a:rPr lang="en-GB" sz="1400" b="1" dirty="0" smtClean="0">
                          <a:solidFill>
                            <a:sysClr val="windowText" lastClr="000000"/>
                          </a:solidFill>
                          <a:latin typeface="Comic Sans MS" pitchFamily="66" charset="0"/>
                        </a:rPr>
                        <a:t>Word: Superlative</a:t>
                      </a:r>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10020"/>
                  </a:ext>
                </a:extLst>
              </a:tr>
              <a:tr h="345638">
                <a:tc>
                  <a:txBody>
                    <a:bodyPr/>
                    <a:lstStyle/>
                    <a:p>
                      <a:r>
                        <a:rPr lang="en-GB" sz="1400" b="1" dirty="0" smtClean="0">
                          <a:solidFill>
                            <a:sysClr val="windowText" lastClr="000000"/>
                          </a:solidFill>
                          <a:latin typeface="Comic Sans MS" pitchFamily="66" charset="0"/>
                        </a:rPr>
                        <a:t>Definition:</a:t>
                      </a:r>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45638">
                <a:tc>
                  <a:txBody>
                    <a:bodyPr/>
                    <a:lstStyle/>
                    <a:p>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45638">
                <a:tc>
                  <a:txBody>
                    <a:bodyPr/>
                    <a:lstStyle/>
                    <a:p>
                      <a:r>
                        <a:rPr lang="en-GB" sz="1400" b="1" dirty="0" smtClean="0">
                          <a:solidFill>
                            <a:sysClr val="windowText" lastClr="000000"/>
                          </a:solidFill>
                          <a:latin typeface="Comic Sans MS" pitchFamily="66" charset="0"/>
                        </a:rPr>
                        <a:t>Sentence:</a:t>
                      </a:r>
                      <a:r>
                        <a:rPr lang="en-GB" sz="1400" b="1" baseline="0" dirty="0" smtClean="0">
                          <a:solidFill>
                            <a:sysClr val="windowText" lastClr="000000"/>
                          </a:solidFill>
                          <a:latin typeface="Comic Sans MS" pitchFamily="66" charset="0"/>
                        </a:rPr>
                        <a:t> </a:t>
                      </a:r>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45638">
                <a:tc>
                  <a:txBody>
                    <a:bodyPr/>
                    <a:lstStyle/>
                    <a:p>
                      <a:endParaRPr lang="en-GB" sz="1400" b="1" dirty="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www.egsphysics.co.uk/files/images/bart_revise.jpg"/>
          <p:cNvPicPr>
            <a:picLocks noChangeAspect="1" noChangeArrowheads="1"/>
          </p:cNvPicPr>
          <p:nvPr/>
        </p:nvPicPr>
        <p:blipFill>
          <a:blip r:embed="rId2" cstate="print"/>
          <a:srcRect/>
          <a:stretch>
            <a:fillRect/>
          </a:stretch>
        </p:blipFill>
        <p:spPr bwMode="auto">
          <a:xfrm>
            <a:off x="4874127" y="179512"/>
            <a:ext cx="1939249" cy="1584176"/>
          </a:xfrm>
          <a:prstGeom prst="rect">
            <a:avLst/>
          </a:prstGeom>
          <a:noFill/>
        </p:spPr>
      </p:pic>
      <p:sp>
        <p:nvSpPr>
          <p:cNvPr id="5" name="Rectangle 4"/>
          <p:cNvSpPr/>
          <p:nvPr/>
        </p:nvSpPr>
        <p:spPr>
          <a:xfrm>
            <a:off x="188640" y="539552"/>
            <a:ext cx="4608512" cy="1584176"/>
          </a:xfrm>
          <a:prstGeom prst="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latin typeface="Comic Sans MS" pitchFamily="66" charset="0"/>
              </a:rPr>
              <a:t>It is important to revise and practice the skills you have already learned or you will forget how to use them and your success will go in a straight line rather than upwards! </a:t>
            </a:r>
          </a:p>
          <a:p>
            <a:endParaRPr lang="en-GB" sz="1400" dirty="0" smtClean="0">
              <a:latin typeface="Comic Sans MS" pitchFamily="66" charset="0"/>
            </a:endParaRPr>
          </a:p>
          <a:p>
            <a:r>
              <a:rPr lang="en-GB" sz="1400" dirty="0" smtClean="0">
                <a:latin typeface="Comic Sans MS" pitchFamily="66" charset="0"/>
              </a:rPr>
              <a:t>We are going to look at our sentence structure again this term. </a:t>
            </a:r>
            <a:endParaRPr lang="en-GB" sz="1400" dirty="0">
              <a:latin typeface="Comic Sans MS" pitchFamily="66" charset="0"/>
            </a:endParaRPr>
          </a:p>
        </p:txBody>
      </p:sp>
      <p:sp>
        <p:nvSpPr>
          <p:cNvPr id="6" name="TextBox 5"/>
          <p:cNvSpPr txBox="1"/>
          <p:nvPr/>
        </p:nvSpPr>
        <p:spPr>
          <a:xfrm>
            <a:off x="116632" y="107504"/>
            <a:ext cx="2914580" cy="338554"/>
          </a:xfrm>
          <a:prstGeom prst="rect">
            <a:avLst/>
          </a:prstGeom>
          <a:noFill/>
        </p:spPr>
        <p:txBody>
          <a:bodyPr wrap="none" rtlCol="0">
            <a:spAutoFit/>
          </a:bodyPr>
          <a:lstStyle/>
          <a:p>
            <a:r>
              <a:rPr lang="en-GB" sz="1600" dirty="0" smtClean="0">
                <a:latin typeface="Comic Sans MS" pitchFamily="66" charset="0"/>
              </a:rPr>
              <a:t>Revising sentence structure </a:t>
            </a:r>
            <a:endParaRPr lang="en-GB" sz="1600" dirty="0">
              <a:latin typeface="Comic Sans MS" pitchFamily="66" charset="0"/>
            </a:endParaRPr>
          </a:p>
        </p:txBody>
      </p:sp>
      <p:pic>
        <p:nvPicPr>
          <p:cNvPr id="55300" name="Picture 4" descr="http://blog.emptylemon.co.uk/wp-content/uploads/2013/07/hazard-sign.jpg"/>
          <p:cNvPicPr>
            <a:picLocks noChangeAspect="1" noChangeArrowheads="1"/>
          </p:cNvPicPr>
          <p:nvPr/>
        </p:nvPicPr>
        <p:blipFill>
          <a:blip r:embed="rId3" cstate="print"/>
          <a:srcRect l="25200" r="25801"/>
          <a:stretch>
            <a:fillRect/>
          </a:stretch>
        </p:blipFill>
        <p:spPr bwMode="auto">
          <a:xfrm>
            <a:off x="260648" y="2411760"/>
            <a:ext cx="786594" cy="648072"/>
          </a:xfrm>
          <a:prstGeom prst="rect">
            <a:avLst/>
          </a:prstGeom>
          <a:noFill/>
        </p:spPr>
      </p:pic>
      <p:pic>
        <p:nvPicPr>
          <p:cNvPr id="8" name="Picture 4" descr="http://blog.emptylemon.co.uk/wp-content/uploads/2013/07/hazard-sign.jpg"/>
          <p:cNvPicPr>
            <a:picLocks noChangeAspect="1" noChangeArrowheads="1"/>
          </p:cNvPicPr>
          <p:nvPr/>
        </p:nvPicPr>
        <p:blipFill>
          <a:blip r:embed="rId3" cstate="print"/>
          <a:srcRect l="25200" r="25801"/>
          <a:stretch>
            <a:fillRect/>
          </a:stretch>
        </p:blipFill>
        <p:spPr bwMode="auto">
          <a:xfrm>
            <a:off x="5810758" y="2411760"/>
            <a:ext cx="786594" cy="648072"/>
          </a:xfrm>
          <a:prstGeom prst="rect">
            <a:avLst/>
          </a:prstGeom>
          <a:noFill/>
        </p:spPr>
      </p:pic>
      <p:sp>
        <p:nvSpPr>
          <p:cNvPr id="9" name="TextBox 8"/>
          <p:cNvSpPr txBox="1"/>
          <p:nvPr/>
        </p:nvSpPr>
        <p:spPr>
          <a:xfrm>
            <a:off x="728700" y="2411760"/>
            <a:ext cx="5400600" cy="523220"/>
          </a:xfrm>
          <a:prstGeom prst="rect">
            <a:avLst/>
          </a:prstGeom>
          <a:noFill/>
        </p:spPr>
        <p:txBody>
          <a:bodyPr wrap="square" rtlCol="0">
            <a:spAutoFit/>
          </a:bodyPr>
          <a:lstStyle/>
          <a:p>
            <a:pPr algn="ctr"/>
            <a:r>
              <a:rPr lang="en-GB" sz="1400" dirty="0" smtClean="0">
                <a:latin typeface="Comic Sans MS" pitchFamily="66" charset="0"/>
              </a:rPr>
              <a:t>Read the following information carefully, this is also an important skill moving towards GCSE. </a:t>
            </a:r>
            <a:endParaRPr lang="en-GB" sz="1400" dirty="0">
              <a:latin typeface="Comic Sans MS" pitchFamily="66" charset="0"/>
            </a:endParaRPr>
          </a:p>
        </p:txBody>
      </p:sp>
      <p:pic>
        <p:nvPicPr>
          <p:cNvPr id="10" name="Picture 3" descr="F:\Images\yellow_postit.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4016" y="3347864"/>
            <a:ext cx="1340768" cy="129614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F:\Images\yellow_postit.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0258" y="4788024"/>
            <a:ext cx="1340768" cy="129614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F:\Images\yellow_postit.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6024" y="6228184"/>
            <a:ext cx="1340768" cy="1296144"/>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292180" y="3739436"/>
            <a:ext cx="1080119" cy="523220"/>
          </a:xfrm>
          <a:prstGeom prst="rect">
            <a:avLst/>
          </a:prstGeom>
          <a:noFill/>
        </p:spPr>
        <p:txBody>
          <a:bodyPr wrap="square" rtlCol="0">
            <a:spAutoFit/>
          </a:bodyPr>
          <a:lstStyle/>
          <a:p>
            <a:pPr algn="ctr"/>
            <a:r>
              <a:rPr lang="en-GB" sz="1400" dirty="0" smtClean="0">
                <a:latin typeface="Comic Sans MS" pitchFamily="66" charset="0"/>
              </a:rPr>
              <a:t>Simple sentence </a:t>
            </a:r>
            <a:endParaRPr lang="en-GB" sz="1400" dirty="0">
              <a:latin typeface="Comic Sans MS" pitchFamily="66" charset="0"/>
            </a:endParaRPr>
          </a:p>
        </p:txBody>
      </p:sp>
      <p:sp>
        <p:nvSpPr>
          <p:cNvPr id="14" name="TextBox 13"/>
          <p:cNvSpPr txBox="1"/>
          <p:nvPr/>
        </p:nvSpPr>
        <p:spPr>
          <a:xfrm>
            <a:off x="332656" y="5220072"/>
            <a:ext cx="1080119" cy="523220"/>
          </a:xfrm>
          <a:prstGeom prst="rect">
            <a:avLst/>
          </a:prstGeom>
          <a:noFill/>
        </p:spPr>
        <p:txBody>
          <a:bodyPr wrap="square" rtlCol="0">
            <a:spAutoFit/>
          </a:bodyPr>
          <a:lstStyle/>
          <a:p>
            <a:pPr algn="ctr"/>
            <a:r>
              <a:rPr lang="en-GB" sz="1400" dirty="0" smtClean="0">
                <a:latin typeface="Comic Sans MS" pitchFamily="66" charset="0"/>
              </a:rPr>
              <a:t>Complex sentence </a:t>
            </a:r>
            <a:endParaRPr lang="en-GB" sz="1400" dirty="0">
              <a:latin typeface="Comic Sans MS" pitchFamily="66" charset="0"/>
            </a:endParaRPr>
          </a:p>
        </p:txBody>
      </p:sp>
      <p:sp>
        <p:nvSpPr>
          <p:cNvPr id="15" name="TextBox 14"/>
          <p:cNvSpPr txBox="1"/>
          <p:nvPr/>
        </p:nvSpPr>
        <p:spPr>
          <a:xfrm>
            <a:off x="364188" y="6641068"/>
            <a:ext cx="1080119" cy="523220"/>
          </a:xfrm>
          <a:prstGeom prst="rect">
            <a:avLst/>
          </a:prstGeom>
          <a:noFill/>
        </p:spPr>
        <p:txBody>
          <a:bodyPr wrap="square" rtlCol="0">
            <a:spAutoFit/>
          </a:bodyPr>
          <a:lstStyle/>
          <a:p>
            <a:pPr algn="ctr"/>
            <a:r>
              <a:rPr lang="en-GB" sz="1400" dirty="0" smtClean="0">
                <a:latin typeface="Comic Sans MS" pitchFamily="66" charset="0"/>
              </a:rPr>
              <a:t>Compound sentence </a:t>
            </a:r>
            <a:endParaRPr lang="en-GB" sz="1400" dirty="0">
              <a:latin typeface="Comic Sans MS" pitchFamily="66" charset="0"/>
            </a:endParaRPr>
          </a:p>
        </p:txBody>
      </p:sp>
      <p:sp>
        <p:nvSpPr>
          <p:cNvPr id="17" name="Rectangle 16"/>
          <p:cNvSpPr/>
          <p:nvPr/>
        </p:nvSpPr>
        <p:spPr>
          <a:xfrm>
            <a:off x="1556792" y="3419872"/>
            <a:ext cx="5112568" cy="1152128"/>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solidFill>
                  <a:sysClr val="windowText" lastClr="000000"/>
                </a:solidFill>
                <a:latin typeface="Comic Sans MS" pitchFamily="66" charset="0"/>
              </a:rPr>
              <a:t>A simple sentence (or main clause) includes four elements: a capital letter, a noun (the subject), a verb (doing word) and a full stop. </a:t>
            </a:r>
          </a:p>
          <a:p>
            <a:endParaRPr lang="en-GB" sz="1400" dirty="0" smtClean="0">
              <a:solidFill>
                <a:sysClr val="windowText" lastClr="000000"/>
              </a:solidFill>
              <a:latin typeface="Comic Sans MS" pitchFamily="66" charset="0"/>
            </a:endParaRPr>
          </a:p>
          <a:p>
            <a:r>
              <a:rPr lang="en-GB" sz="1400" dirty="0" smtClean="0">
                <a:solidFill>
                  <a:sysClr val="windowText" lastClr="000000"/>
                </a:solidFill>
                <a:latin typeface="Comic Sans MS" pitchFamily="66" charset="0"/>
              </a:rPr>
              <a:t>It will make sense on its own. </a:t>
            </a:r>
          </a:p>
        </p:txBody>
      </p:sp>
      <p:sp>
        <p:nvSpPr>
          <p:cNvPr id="18" name="Rectangle 17"/>
          <p:cNvSpPr/>
          <p:nvPr/>
        </p:nvSpPr>
        <p:spPr>
          <a:xfrm>
            <a:off x="1556792" y="4860032"/>
            <a:ext cx="5112568" cy="1152128"/>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solidFill>
                  <a:sysClr val="windowText" lastClr="000000"/>
                </a:solidFill>
                <a:latin typeface="Comic Sans MS" pitchFamily="66" charset="0"/>
              </a:rPr>
              <a:t>A complex sentence contains two parts – a main clause and a subordinate clause. </a:t>
            </a:r>
            <a:r>
              <a:rPr lang="en-GB" sz="1400" u="sng" dirty="0" smtClean="0">
                <a:solidFill>
                  <a:sysClr val="windowText" lastClr="000000"/>
                </a:solidFill>
                <a:latin typeface="Comic Sans MS" pitchFamily="66" charset="0"/>
              </a:rPr>
              <a:t>The subordinate clause does not make sense on its own</a:t>
            </a:r>
            <a:r>
              <a:rPr lang="en-GB" sz="1400" dirty="0" smtClean="0">
                <a:solidFill>
                  <a:sysClr val="windowText" lastClr="000000"/>
                </a:solidFill>
                <a:latin typeface="Comic Sans MS" pitchFamily="66" charset="0"/>
              </a:rPr>
              <a:t> and needs a comma to separate it from the main  clause. Both parts of the sentence should be about the same noun (subject). </a:t>
            </a:r>
          </a:p>
        </p:txBody>
      </p:sp>
      <p:sp>
        <p:nvSpPr>
          <p:cNvPr id="19" name="Rectangle 18"/>
          <p:cNvSpPr/>
          <p:nvPr/>
        </p:nvSpPr>
        <p:spPr>
          <a:xfrm>
            <a:off x="1556792" y="6300192"/>
            <a:ext cx="5112568" cy="1152128"/>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solidFill>
                  <a:sysClr val="windowText" lastClr="000000"/>
                </a:solidFill>
                <a:latin typeface="Comic Sans MS" pitchFamily="66" charset="0"/>
              </a:rPr>
              <a:t>A compound sentence consists of two parts: two main clauses and a connective. If you remove the connective both will still make sense on their own. </a:t>
            </a:r>
          </a:p>
        </p:txBody>
      </p:sp>
      <p:pic>
        <p:nvPicPr>
          <p:cNvPr id="55302" name="Picture 6" descr="http://www.magicalmaths.org/wp-content/uploads/2012/08/progress-image-picture-clipart-4.jpg"/>
          <p:cNvPicPr>
            <a:picLocks noChangeAspect="1" noChangeArrowheads="1"/>
          </p:cNvPicPr>
          <p:nvPr/>
        </p:nvPicPr>
        <p:blipFill>
          <a:blip r:embed="rId5" cstate="print"/>
          <a:srcRect/>
          <a:stretch>
            <a:fillRect/>
          </a:stretch>
        </p:blipFill>
        <p:spPr bwMode="auto">
          <a:xfrm>
            <a:off x="181380" y="7588415"/>
            <a:ext cx="1591436" cy="1257235"/>
          </a:xfrm>
          <a:prstGeom prst="rect">
            <a:avLst/>
          </a:prstGeom>
          <a:noFill/>
        </p:spPr>
      </p:pic>
      <p:sp>
        <p:nvSpPr>
          <p:cNvPr id="21" name="TextBox 20"/>
          <p:cNvSpPr txBox="1"/>
          <p:nvPr/>
        </p:nvSpPr>
        <p:spPr>
          <a:xfrm>
            <a:off x="1772816" y="7722349"/>
            <a:ext cx="4824536" cy="954107"/>
          </a:xfrm>
          <a:prstGeom prst="rect">
            <a:avLst/>
          </a:prstGeom>
          <a:noFill/>
        </p:spPr>
        <p:txBody>
          <a:bodyPr wrap="square" rtlCol="0">
            <a:spAutoFit/>
          </a:bodyPr>
          <a:lstStyle/>
          <a:p>
            <a:r>
              <a:rPr lang="en-GB" sz="1400" dirty="0" smtClean="0">
                <a:latin typeface="Comic Sans MS" pitchFamily="66" charset="0"/>
              </a:rPr>
              <a:t>These are your three basic sentence structures to go even further you can start to experiment with how to put two different types of sentence together to make your writing even more intricate (detailed). </a:t>
            </a:r>
            <a:endParaRPr lang="en-GB" sz="1400" dirty="0">
              <a:latin typeface="Comic Sans MS" pitchFamily="66"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404664" y="251520"/>
            <a:ext cx="5400599" cy="584775"/>
          </a:xfrm>
          <a:prstGeom prst="rect">
            <a:avLst/>
          </a:prstGeom>
          <a:noFill/>
        </p:spPr>
        <p:txBody>
          <a:bodyPr wrap="square" rtlCol="0">
            <a:spAutoFit/>
          </a:bodyPr>
          <a:lstStyle/>
          <a:p>
            <a:r>
              <a:rPr lang="en-GB" sz="1600" b="1" dirty="0" smtClean="0">
                <a:solidFill>
                  <a:srgbClr val="0070C0"/>
                </a:solidFill>
                <a:latin typeface="Comic Sans MS" pitchFamily="66" charset="0"/>
              </a:rPr>
              <a:t>Task: Extend all these sentences – make sure you read the instructions for each section properly. </a:t>
            </a:r>
            <a:endParaRPr lang="en-GB" sz="1600" b="1" dirty="0">
              <a:solidFill>
                <a:srgbClr val="0070C0"/>
              </a:solidFill>
              <a:latin typeface="Comic Sans MS" pitchFamily="66" charset="0"/>
            </a:endParaRPr>
          </a:p>
        </p:txBody>
      </p:sp>
      <p:graphicFrame>
        <p:nvGraphicFramePr>
          <p:cNvPr id="7" name="Table 6"/>
          <p:cNvGraphicFramePr>
            <a:graphicFrameLocks noGrp="1"/>
          </p:cNvGraphicFramePr>
          <p:nvPr>
            <p:extLst>
              <p:ext uri="{D42A27DB-BD31-4B8C-83A1-F6EECF244321}">
                <p14:modId xmlns:p14="http://schemas.microsoft.com/office/powerpoint/2010/main" val="3233975252"/>
              </p:ext>
            </p:extLst>
          </p:nvPr>
        </p:nvGraphicFramePr>
        <p:xfrm>
          <a:off x="296652" y="1115616"/>
          <a:ext cx="6264696" cy="7704863"/>
        </p:xfrm>
        <a:graphic>
          <a:graphicData uri="http://schemas.openxmlformats.org/drawingml/2006/table">
            <a:tbl>
              <a:tblPr firstRow="1" bandRow="1">
                <a:tableStyleId>{5C22544A-7EE6-4342-B048-85BDC9FD1C3A}</a:tableStyleId>
              </a:tblPr>
              <a:tblGrid>
                <a:gridCol w="6264696">
                  <a:extLst>
                    <a:ext uri="{9D8B030D-6E8A-4147-A177-3AD203B41FA5}">
                      <a16:colId xmlns:a16="http://schemas.microsoft.com/office/drawing/2014/main" val="20000"/>
                    </a:ext>
                  </a:extLst>
                </a:gridCol>
              </a:tblGrid>
              <a:tr h="402029">
                <a:tc>
                  <a:txBody>
                    <a:bodyPr/>
                    <a:lstStyle/>
                    <a:p>
                      <a:r>
                        <a:rPr lang="en-GB" sz="1200" dirty="0" smtClean="0">
                          <a:latin typeface="Comic Sans MS" pitchFamily="66" charset="0"/>
                        </a:rPr>
                        <a:t>Add</a:t>
                      </a:r>
                      <a:r>
                        <a:rPr lang="en-GB" sz="1200" baseline="0" dirty="0" smtClean="0">
                          <a:latin typeface="Comic Sans MS" pitchFamily="66" charset="0"/>
                        </a:rPr>
                        <a:t> a subordinate clause to these sentences to create a complex sentence</a:t>
                      </a:r>
                      <a:endParaRPr lang="en-GB" sz="1200" dirty="0">
                        <a:latin typeface="Comic Sans MS" pitchFamily="66"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10000"/>
                  </a:ext>
                </a:extLst>
              </a:tr>
              <a:tr h="402029">
                <a:tc>
                  <a:txBody>
                    <a:bodyPr/>
                    <a:lstStyle/>
                    <a:p>
                      <a:r>
                        <a:rPr lang="en-GB" sz="1200" dirty="0" smtClean="0">
                          <a:latin typeface="Comic Sans MS" pitchFamily="66" charset="0"/>
                        </a:rPr>
                        <a:t>1. The rain</a:t>
                      </a:r>
                      <a:r>
                        <a:rPr lang="en-GB" sz="1200" baseline="0" dirty="0" smtClean="0">
                          <a:latin typeface="Comic Sans MS" pitchFamily="66" charset="0"/>
                        </a:rPr>
                        <a:t> was pouring</a:t>
                      </a:r>
                      <a:endParaRPr lang="en-GB" sz="1200" dirty="0">
                        <a:latin typeface="Comic Sans MS" pitchFamily="66" charset="0"/>
                      </a:endParaRPr>
                    </a:p>
                  </a:txBody>
                  <a:tcPr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402029">
                <a:tc>
                  <a:txBody>
                    <a:bodyPr/>
                    <a:lstStyle/>
                    <a:p>
                      <a:r>
                        <a:rPr lang="en-GB" sz="1200" dirty="0" smtClean="0">
                          <a:latin typeface="Comic Sans MS" pitchFamily="66" charset="0"/>
                        </a:rPr>
                        <a:t>2. The unicorn was jubilant</a:t>
                      </a:r>
                      <a:endParaRPr lang="en-GB" sz="1200" dirty="0">
                        <a:latin typeface="Comic Sans MS" pitchFamily="66" charset="0"/>
                      </a:endParaRPr>
                    </a:p>
                  </a:txBody>
                  <a:tcPr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402029">
                <a:tc>
                  <a:txBody>
                    <a:bodyPr/>
                    <a:lstStyle/>
                    <a:p>
                      <a:r>
                        <a:rPr lang="en-GB" sz="1200" dirty="0" smtClean="0">
                          <a:latin typeface="Comic Sans MS" pitchFamily="66" charset="0"/>
                        </a:rPr>
                        <a:t>3. The</a:t>
                      </a:r>
                      <a:r>
                        <a:rPr lang="en-GB" sz="1200" baseline="0" dirty="0" smtClean="0">
                          <a:latin typeface="Comic Sans MS" pitchFamily="66" charset="0"/>
                        </a:rPr>
                        <a:t> night was a catastrophe</a:t>
                      </a:r>
                      <a:endParaRPr lang="en-GB" sz="1200" dirty="0">
                        <a:latin typeface="Comic Sans MS" pitchFamily="66" charset="0"/>
                      </a:endParaRPr>
                    </a:p>
                  </a:txBody>
                  <a:tcPr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402029">
                <a:tc>
                  <a:txBody>
                    <a:bodyPr/>
                    <a:lstStyle/>
                    <a:p>
                      <a:r>
                        <a:rPr lang="en-GB" sz="1200" dirty="0" smtClean="0">
                          <a:latin typeface="Comic Sans MS" pitchFamily="66" charset="0"/>
                        </a:rPr>
                        <a:t>4. The house was bleak</a:t>
                      </a:r>
                      <a:endParaRPr lang="en-GB" sz="1200" dirty="0">
                        <a:latin typeface="Comic Sans MS" pitchFamily="66" charset="0"/>
                      </a:endParaRPr>
                    </a:p>
                  </a:txBody>
                  <a:tcPr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402029">
                <a:tc>
                  <a:txBody>
                    <a:bodyPr/>
                    <a:lstStyle/>
                    <a:p>
                      <a:r>
                        <a:rPr lang="en-GB" sz="1200" dirty="0" smtClean="0">
                          <a:latin typeface="Comic Sans MS" pitchFamily="66" charset="0"/>
                        </a:rPr>
                        <a:t>5. The</a:t>
                      </a:r>
                      <a:r>
                        <a:rPr lang="en-GB" sz="1200" baseline="0" dirty="0" smtClean="0">
                          <a:latin typeface="Comic Sans MS" pitchFamily="66" charset="0"/>
                        </a:rPr>
                        <a:t> nail varnish was sparkly </a:t>
                      </a:r>
                      <a:endParaRPr lang="en-GB" sz="1200" dirty="0">
                        <a:latin typeface="Comic Sans MS" pitchFamily="66" charset="0"/>
                      </a:endParaRPr>
                    </a:p>
                  </a:txBody>
                  <a:tcPr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187359">
                <a:tc>
                  <a:txBody>
                    <a:bodyPr/>
                    <a:lstStyle/>
                    <a:p>
                      <a:endParaRPr lang="en-GB" sz="400" dirty="0">
                        <a:latin typeface="Comic Sans MS" pitchFamily="66" charset="0"/>
                      </a:endParaRPr>
                    </a:p>
                  </a:txBody>
                  <a:tcPr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495652">
                <a:tc>
                  <a:txBody>
                    <a:bodyPr/>
                    <a:lstStyle/>
                    <a:p>
                      <a:r>
                        <a:rPr lang="en-GB" sz="1200" b="0" dirty="0" smtClean="0">
                          <a:solidFill>
                            <a:schemeClr val="bg1"/>
                          </a:solidFill>
                          <a:latin typeface="Comic Sans MS" pitchFamily="66" charset="0"/>
                        </a:rPr>
                        <a:t>Add another main clause and connective</a:t>
                      </a:r>
                      <a:r>
                        <a:rPr lang="en-GB" sz="1200" b="0" baseline="0" dirty="0" smtClean="0">
                          <a:solidFill>
                            <a:schemeClr val="bg1"/>
                          </a:solidFill>
                          <a:latin typeface="Comic Sans MS" pitchFamily="66" charset="0"/>
                        </a:rPr>
                        <a:t> to these sentences to create a compound sentence – </a:t>
                      </a:r>
                      <a:r>
                        <a:rPr lang="en-GB" sz="1200" b="0" baseline="0" dirty="0" smtClean="0">
                          <a:solidFill>
                            <a:srgbClr val="FF0000"/>
                          </a:solidFill>
                          <a:latin typeface="Comic Sans MS" pitchFamily="66" charset="0"/>
                        </a:rPr>
                        <a:t>Remember, connective doesn’t only mean </a:t>
                      </a:r>
                      <a:r>
                        <a:rPr lang="en-GB" sz="1200" b="0" u="sng" baseline="0" dirty="0" smtClean="0">
                          <a:solidFill>
                            <a:srgbClr val="FF0000"/>
                          </a:solidFill>
                          <a:latin typeface="Comic Sans MS" pitchFamily="66" charset="0"/>
                        </a:rPr>
                        <a:t>and</a:t>
                      </a:r>
                      <a:r>
                        <a:rPr lang="en-GB" sz="1200" b="0" baseline="0" dirty="0" smtClean="0">
                          <a:solidFill>
                            <a:srgbClr val="FF0000"/>
                          </a:solidFill>
                          <a:latin typeface="Comic Sans MS" pitchFamily="66" charset="0"/>
                        </a:rPr>
                        <a:t> or </a:t>
                      </a:r>
                      <a:r>
                        <a:rPr lang="en-GB" sz="1200" b="0" u="sng" baseline="0" dirty="0" smtClean="0">
                          <a:solidFill>
                            <a:srgbClr val="FF0000"/>
                          </a:solidFill>
                          <a:latin typeface="Comic Sans MS" pitchFamily="66" charset="0"/>
                        </a:rPr>
                        <a:t>because</a:t>
                      </a:r>
                      <a:r>
                        <a:rPr lang="en-GB" sz="1200" b="0" baseline="0" dirty="0" smtClean="0">
                          <a:solidFill>
                            <a:srgbClr val="FF0000"/>
                          </a:solidFill>
                          <a:latin typeface="Comic Sans MS" pitchFamily="66" charset="0"/>
                        </a:rPr>
                        <a:t>. </a:t>
                      </a:r>
                      <a:endParaRPr lang="en-GB" sz="1200" b="0" dirty="0">
                        <a:solidFill>
                          <a:srgbClr val="FF0000"/>
                        </a:solidFill>
                        <a:latin typeface="Comic Sans MS" pitchFamily="66"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10007"/>
                  </a:ext>
                </a:extLst>
              </a:tr>
              <a:tr h="402029">
                <a:tc>
                  <a:txBody>
                    <a:bodyPr/>
                    <a:lstStyle/>
                    <a:p>
                      <a:r>
                        <a:rPr lang="en-GB" sz="1200" dirty="0" smtClean="0">
                          <a:latin typeface="Comic Sans MS" pitchFamily="66" charset="0"/>
                        </a:rPr>
                        <a:t>1. The</a:t>
                      </a:r>
                      <a:r>
                        <a:rPr lang="en-GB" sz="1200" baseline="0" dirty="0" smtClean="0">
                          <a:latin typeface="Comic Sans MS" pitchFamily="66" charset="0"/>
                        </a:rPr>
                        <a:t> anchor dropped into the sea </a:t>
                      </a:r>
                      <a:endParaRPr lang="en-GB" sz="1200" dirty="0">
                        <a:latin typeface="Comic Sans MS" pitchFamily="66" charset="0"/>
                      </a:endParaRPr>
                    </a:p>
                  </a:txBody>
                  <a:tcPr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402029">
                <a:tc>
                  <a:txBody>
                    <a:bodyPr/>
                    <a:lstStyle/>
                    <a:p>
                      <a:r>
                        <a:rPr lang="en-GB" sz="1200" dirty="0" smtClean="0">
                          <a:latin typeface="Comic Sans MS" pitchFamily="66" charset="0"/>
                        </a:rPr>
                        <a:t>2. The locket opened</a:t>
                      </a:r>
                      <a:endParaRPr lang="en-GB" sz="1200" dirty="0">
                        <a:latin typeface="Comic Sans MS" pitchFamily="66" charset="0"/>
                      </a:endParaRPr>
                    </a:p>
                  </a:txBody>
                  <a:tcPr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402029">
                <a:tc>
                  <a:txBody>
                    <a:bodyPr/>
                    <a:lstStyle/>
                    <a:p>
                      <a:r>
                        <a:rPr lang="en-GB" sz="1200" dirty="0" smtClean="0">
                          <a:latin typeface="Comic Sans MS" pitchFamily="66" charset="0"/>
                        </a:rPr>
                        <a:t>3. The squirrel was sprinting</a:t>
                      </a:r>
                      <a:endParaRPr lang="en-GB" sz="1200" dirty="0">
                        <a:latin typeface="Comic Sans MS" pitchFamily="66" charset="0"/>
                      </a:endParaRPr>
                    </a:p>
                  </a:txBody>
                  <a:tcPr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402029">
                <a:tc>
                  <a:txBody>
                    <a:bodyPr/>
                    <a:lstStyle/>
                    <a:p>
                      <a:r>
                        <a:rPr lang="en-GB" sz="1200" dirty="0" smtClean="0">
                          <a:latin typeface="Comic Sans MS" pitchFamily="66" charset="0"/>
                        </a:rPr>
                        <a:t>4. The shiny boots were fabulous</a:t>
                      </a:r>
                      <a:endParaRPr lang="en-GB" sz="1200" dirty="0">
                        <a:latin typeface="Comic Sans MS" pitchFamily="66" charset="0"/>
                      </a:endParaRPr>
                    </a:p>
                  </a:txBody>
                  <a:tcPr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402029">
                <a:tc>
                  <a:txBody>
                    <a:bodyPr/>
                    <a:lstStyle/>
                    <a:p>
                      <a:r>
                        <a:rPr lang="en-GB" sz="1200" dirty="0" smtClean="0">
                          <a:latin typeface="Comic Sans MS" pitchFamily="66" charset="0"/>
                        </a:rPr>
                        <a:t>5. The campfire was scorching</a:t>
                      </a:r>
                      <a:endParaRPr lang="en-GB" sz="1200" dirty="0">
                        <a:latin typeface="Comic Sans MS" pitchFamily="66" charset="0"/>
                      </a:endParaRPr>
                    </a:p>
                  </a:txBody>
                  <a:tcPr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187359">
                <a:tc>
                  <a:txBody>
                    <a:bodyPr/>
                    <a:lstStyle/>
                    <a:p>
                      <a:endParaRPr lang="en-GB" sz="400" dirty="0">
                        <a:latin typeface="Comic Sans MS" pitchFamily="66" charset="0"/>
                      </a:endParaRPr>
                    </a:p>
                  </a:txBody>
                  <a:tcPr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402029">
                <a:tc>
                  <a:txBody>
                    <a:bodyPr/>
                    <a:lstStyle/>
                    <a:p>
                      <a:r>
                        <a:rPr lang="en-GB" sz="1200" b="0" dirty="0" smtClean="0">
                          <a:solidFill>
                            <a:schemeClr val="bg1"/>
                          </a:solidFill>
                          <a:latin typeface="Comic Sans MS" pitchFamily="66" charset="0"/>
                        </a:rPr>
                        <a:t>Add a main clause to these subordinate clauses to create</a:t>
                      </a:r>
                      <a:r>
                        <a:rPr lang="en-GB" sz="1200" b="0" baseline="0" dirty="0" smtClean="0">
                          <a:solidFill>
                            <a:schemeClr val="bg1"/>
                          </a:solidFill>
                          <a:latin typeface="Comic Sans MS" pitchFamily="66" charset="0"/>
                        </a:rPr>
                        <a:t> a complex sentence. </a:t>
                      </a:r>
                      <a:endParaRPr lang="en-GB" sz="1200" b="0" dirty="0">
                        <a:solidFill>
                          <a:schemeClr val="bg1"/>
                        </a:solidFill>
                        <a:latin typeface="Comic Sans MS" pitchFamily="66"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10014"/>
                  </a:ext>
                </a:extLst>
              </a:tr>
              <a:tr h="402029">
                <a:tc>
                  <a:txBody>
                    <a:bodyPr/>
                    <a:lstStyle/>
                    <a:p>
                      <a:r>
                        <a:rPr lang="en-GB" sz="1200" dirty="0" smtClean="0">
                          <a:latin typeface="Comic Sans MS" pitchFamily="66" charset="0"/>
                        </a:rPr>
                        <a:t>1. Shrieking as it went</a:t>
                      </a:r>
                      <a:endParaRPr lang="en-GB" sz="1200" dirty="0">
                        <a:latin typeface="Comic Sans MS" pitchFamily="66" charset="0"/>
                      </a:endParaRPr>
                    </a:p>
                  </a:txBody>
                  <a:tcPr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402029">
                <a:tc>
                  <a:txBody>
                    <a:bodyPr/>
                    <a:lstStyle/>
                    <a:p>
                      <a:r>
                        <a:rPr lang="en-GB" sz="1200" dirty="0" smtClean="0">
                          <a:latin typeface="Comic Sans MS" pitchFamily="66" charset="0"/>
                        </a:rPr>
                        <a:t>2. Revolving</a:t>
                      </a:r>
                      <a:r>
                        <a:rPr lang="en-GB" sz="1200" baseline="0" dirty="0" smtClean="0">
                          <a:latin typeface="Comic Sans MS" pitchFamily="66" charset="0"/>
                        </a:rPr>
                        <a:t> around and around,</a:t>
                      </a:r>
                      <a:endParaRPr lang="en-GB" sz="1200" dirty="0">
                        <a:latin typeface="Comic Sans MS" pitchFamily="66" charset="0"/>
                      </a:endParaRPr>
                    </a:p>
                  </a:txBody>
                  <a:tcPr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402029">
                <a:tc>
                  <a:txBody>
                    <a:bodyPr/>
                    <a:lstStyle/>
                    <a:p>
                      <a:r>
                        <a:rPr lang="en-GB" sz="1200" dirty="0" smtClean="0">
                          <a:latin typeface="Comic Sans MS" pitchFamily="66" charset="0"/>
                        </a:rPr>
                        <a:t>3. Believing the lies</a:t>
                      </a:r>
                      <a:endParaRPr lang="en-GB" sz="1200" dirty="0">
                        <a:latin typeface="Comic Sans MS" pitchFamily="66" charset="0"/>
                      </a:endParaRPr>
                    </a:p>
                  </a:txBody>
                  <a:tcPr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402029">
                <a:tc>
                  <a:txBody>
                    <a:bodyPr/>
                    <a:lstStyle/>
                    <a:p>
                      <a:r>
                        <a:rPr lang="en-GB" sz="1200" dirty="0" smtClean="0">
                          <a:latin typeface="Comic Sans MS" pitchFamily="66" charset="0"/>
                        </a:rPr>
                        <a:t>4. Sizzling</a:t>
                      </a:r>
                      <a:r>
                        <a:rPr lang="en-GB" sz="1200" baseline="0" dirty="0" smtClean="0">
                          <a:latin typeface="Comic Sans MS" pitchFamily="66" charset="0"/>
                        </a:rPr>
                        <a:t> against my skin</a:t>
                      </a:r>
                      <a:endParaRPr lang="en-GB" sz="1200" dirty="0">
                        <a:latin typeface="Comic Sans MS" pitchFamily="66" charset="0"/>
                      </a:endParaRPr>
                    </a:p>
                  </a:txBody>
                  <a:tcPr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402029">
                <a:tc>
                  <a:txBody>
                    <a:bodyPr/>
                    <a:lstStyle/>
                    <a:p>
                      <a:r>
                        <a:rPr lang="en-GB" sz="1200" dirty="0" smtClean="0">
                          <a:latin typeface="Comic Sans MS" pitchFamily="66" charset="0"/>
                        </a:rPr>
                        <a:t>5. Indifferently</a:t>
                      </a:r>
                      <a:r>
                        <a:rPr lang="en-GB" sz="1200" baseline="0" dirty="0" smtClean="0">
                          <a:latin typeface="Comic Sans MS" pitchFamily="66" charset="0"/>
                        </a:rPr>
                        <a:t> </a:t>
                      </a:r>
                      <a:endParaRPr lang="en-GB" sz="1200" dirty="0">
                        <a:latin typeface="Comic Sans MS" pitchFamily="66" charset="0"/>
                      </a:endParaRPr>
                    </a:p>
                  </a:txBody>
                  <a:tcPr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p:cNvGrpSpPr/>
          <p:nvPr/>
        </p:nvGrpSpPr>
        <p:grpSpPr>
          <a:xfrm>
            <a:off x="1825837" y="190110"/>
            <a:ext cx="3206327" cy="421450"/>
            <a:chOff x="476672" y="118102"/>
            <a:chExt cx="3206327" cy="421450"/>
          </a:xfrm>
        </p:grpSpPr>
        <p:pic>
          <p:nvPicPr>
            <p:cNvPr id="56322" name="Picture 2" descr="http://st.depositphotos.com/1005435/4981/i/950/depositphotos_49815031-The-word-effect-in-cut-out-magazine-letters-pinned-to-a-cork-not.jpg"/>
            <p:cNvPicPr>
              <a:picLocks noChangeAspect="1" noChangeArrowheads="1"/>
            </p:cNvPicPr>
            <p:nvPr/>
          </p:nvPicPr>
          <p:blipFill>
            <a:blip r:embed="rId2" cstate="print"/>
            <a:srcRect t="23442" b="29675"/>
            <a:stretch>
              <a:fillRect/>
            </a:stretch>
          </p:blipFill>
          <p:spPr bwMode="auto">
            <a:xfrm>
              <a:off x="2060848" y="118102"/>
              <a:ext cx="1080120" cy="4214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TextBox 4"/>
            <p:cNvSpPr txBox="1"/>
            <p:nvPr/>
          </p:nvSpPr>
          <p:spPr>
            <a:xfrm>
              <a:off x="476672" y="139442"/>
              <a:ext cx="3206327" cy="400110"/>
            </a:xfrm>
            <a:prstGeom prst="rect">
              <a:avLst/>
            </a:prstGeom>
            <a:noFill/>
          </p:spPr>
          <p:txBody>
            <a:bodyPr wrap="none" rtlCol="0">
              <a:spAutoFit/>
            </a:bodyPr>
            <a:lstStyle/>
            <a:p>
              <a:r>
                <a:rPr lang="en-GB" sz="2000" dirty="0" smtClean="0">
                  <a:latin typeface="Comic Sans MS" pitchFamily="66" charset="0"/>
                </a:rPr>
                <a:t>What is the                  ?</a:t>
              </a:r>
              <a:endParaRPr lang="en-GB" sz="2000" dirty="0">
                <a:latin typeface="Comic Sans MS" pitchFamily="66" charset="0"/>
              </a:endParaRPr>
            </a:p>
          </p:txBody>
        </p:sp>
      </p:grpSp>
      <p:sp>
        <p:nvSpPr>
          <p:cNvPr id="6" name="Rectangle 5"/>
          <p:cNvSpPr/>
          <p:nvPr/>
        </p:nvSpPr>
        <p:spPr>
          <a:xfrm>
            <a:off x="274340" y="899592"/>
            <a:ext cx="6309320" cy="720080"/>
          </a:xfrm>
          <a:prstGeom prst="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latin typeface="Comic Sans MS" pitchFamily="66" charset="0"/>
              </a:rPr>
              <a:t>Using a variety of sentences is not just about showing off your literacy skills, it is also used to create an atmosphere or feeling in your writing. </a:t>
            </a:r>
          </a:p>
        </p:txBody>
      </p:sp>
      <p:pic>
        <p:nvPicPr>
          <p:cNvPr id="7" name="Picture 3" descr="F:\Images\yellow_posti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4016" y="1763688"/>
            <a:ext cx="1340768" cy="129614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 descr="F:\Images\yellow_posti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6632" y="3563888"/>
            <a:ext cx="1340768" cy="129614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F:\Images\yellow_posti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6632" y="6012160"/>
            <a:ext cx="1340768" cy="1296144"/>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292180" y="2155260"/>
            <a:ext cx="1080119" cy="523220"/>
          </a:xfrm>
          <a:prstGeom prst="rect">
            <a:avLst/>
          </a:prstGeom>
          <a:noFill/>
        </p:spPr>
        <p:txBody>
          <a:bodyPr wrap="square" rtlCol="0">
            <a:spAutoFit/>
          </a:bodyPr>
          <a:lstStyle/>
          <a:p>
            <a:pPr algn="ctr"/>
            <a:r>
              <a:rPr lang="en-GB" sz="1400" dirty="0" smtClean="0">
                <a:latin typeface="Comic Sans MS" pitchFamily="66" charset="0"/>
              </a:rPr>
              <a:t>Simple sentence </a:t>
            </a:r>
            <a:endParaRPr lang="en-GB" sz="1400" dirty="0">
              <a:latin typeface="Comic Sans MS" pitchFamily="66" charset="0"/>
            </a:endParaRPr>
          </a:p>
        </p:txBody>
      </p:sp>
      <p:sp>
        <p:nvSpPr>
          <p:cNvPr id="11" name="TextBox 10"/>
          <p:cNvSpPr txBox="1"/>
          <p:nvPr/>
        </p:nvSpPr>
        <p:spPr>
          <a:xfrm>
            <a:off x="249030" y="3995936"/>
            <a:ext cx="1080119" cy="523220"/>
          </a:xfrm>
          <a:prstGeom prst="rect">
            <a:avLst/>
          </a:prstGeom>
          <a:noFill/>
        </p:spPr>
        <p:txBody>
          <a:bodyPr wrap="square" rtlCol="0">
            <a:spAutoFit/>
          </a:bodyPr>
          <a:lstStyle/>
          <a:p>
            <a:pPr algn="ctr"/>
            <a:r>
              <a:rPr lang="en-GB" sz="1400" dirty="0" smtClean="0">
                <a:latin typeface="Comic Sans MS" pitchFamily="66" charset="0"/>
              </a:rPr>
              <a:t>Complex sentence </a:t>
            </a:r>
            <a:endParaRPr lang="en-GB" sz="1400" dirty="0">
              <a:latin typeface="Comic Sans MS" pitchFamily="66" charset="0"/>
            </a:endParaRPr>
          </a:p>
        </p:txBody>
      </p:sp>
      <p:sp>
        <p:nvSpPr>
          <p:cNvPr id="12" name="TextBox 11"/>
          <p:cNvSpPr txBox="1"/>
          <p:nvPr/>
        </p:nvSpPr>
        <p:spPr>
          <a:xfrm>
            <a:off x="264796" y="6425044"/>
            <a:ext cx="1080119" cy="523220"/>
          </a:xfrm>
          <a:prstGeom prst="rect">
            <a:avLst/>
          </a:prstGeom>
          <a:noFill/>
        </p:spPr>
        <p:txBody>
          <a:bodyPr wrap="square" rtlCol="0">
            <a:spAutoFit/>
          </a:bodyPr>
          <a:lstStyle/>
          <a:p>
            <a:pPr algn="ctr"/>
            <a:r>
              <a:rPr lang="en-GB" sz="1400" dirty="0" smtClean="0">
                <a:latin typeface="Comic Sans MS" pitchFamily="66" charset="0"/>
              </a:rPr>
              <a:t>Compound sentence </a:t>
            </a:r>
            <a:endParaRPr lang="en-GB" sz="1400" dirty="0">
              <a:latin typeface="Comic Sans MS" pitchFamily="66" charset="0"/>
            </a:endParaRPr>
          </a:p>
        </p:txBody>
      </p:sp>
      <p:sp>
        <p:nvSpPr>
          <p:cNvPr id="13" name="Rectangle 12"/>
          <p:cNvSpPr/>
          <p:nvPr/>
        </p:nvSpPr>
        <p:spPr>
          <a:xfrm>
            <a:off x="1556792" y="1835696"/>
            <a:ext cx="5112568" cy="1440160"/>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solidFill>
                  <a:sysClr val="windowText" lastClr="000000"/>
                </a:solidFill>
                <a:latin typeface="Comic Sans MS" pitchFamily="66" charset="0"/>
              </a:rPr>
              <a:t>Simple sentences can be used for a variety of reasons. They are most often used to create tension and fear so you will see them quite frequently in horror or thriller type stories. It can help the reader to feel immersed in the story. </a:t>
            </a:r>
          </a:p>
        </p:txBody>
      </p:sp>
      <p:sp>
        <p:nvSpPr>
          <p:cNvPr id="14" name="Rectangle 13"/>
          <p:cNvSpPr/>
          <p:nvPr/>
        </p:nvSpPr>
        <p:spPr>
          <a:xfrm>
            <a:off x="1556792" y="3635896"/>
            <a:ext cx="5112568" cy="1800200"/>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solidFill>
                  <a:sysClr val="windowText" lastClr="000000"/>
                </a:solidFill>
                <a:latin typeface="Comic Sans MS" pitchFamily="66" charset="0"/>
              </a:rPr>
              <a:t>Complex sentences are used to add information to sentence to give the reader </a:t>
            </a:r>
            <a:r>
              <a:rPr lang="en-GB" sz="1400" u="sng" dirty="0" smtClean="0">
                <a:solidFill>
                  <a:sysClr val="windowText" lastClr="000000"/>
                </a:solidFill>
                <a:latin typeface="Comic Sans MS" pitchFamily="66" charset="0"/>
              </a:rPr>
              <a:t>a more detailed description </a:t>
            </a:r>
            <a:r>
              <a:rPr lang="en-GB" sz="1400" dirty="0" smtClean="0">
                <a:solidFill>
                  <a:sysClr val="windowText" lastClr="000000"/>
                </a:solidFill>
                <a:latin typeface="Comic Sans MS" pitchFamily="66" charset="0"/>
              </a:rPr>
              <a:t>of what is happening in the text. It helps the text flow more easily and can symbolise a calmer point in a story.</a:t>
            </a:r>
          </a:p>
          <a:p>
            <a:endParaRPr lang="en-GB" sz="1400" dirty="0" smtClean="0">
              <a:solidFill>
                <a:sysClr val="windowText" lastClr="000000"/>
              </a:solidFill>
              <a:latin typeface="Comic Sans MS" pitchFamily="66" charset="0"/>
            </a:endParaRPr>
          </a:p>
          <a:p>
            <a:r>
              <a:rPr lang="en-GB" sz="1400" dirty="0" smtClean="0">
                <a:solidFill>
                  <a:sysClr val="windowText" lastClr="000000"/>
                </a:solidFill>
                <a:latin typeface="Comic Sans MS" pitchFamily="66" charset="0"/>
              </a:rPr>
              <a:t>Complex sentences are often used to show a character’s inner thoughts or when describing the scene. </a:t>
            </a:r>
          </a:p>
        </p:txBody>
      </p:sp>
      <p:sp>
        <p:nvSpPr>
          <p:cNvPr id="15" name="Rectangle 14"/>
          <p:cNvSpPr/>
          <p:nvPr/>
        </p:nvSpPr>
        <p:spPr>
          <a:xfrm>
            <a:off x="1556792" y="6084168"/>
            <a:ext cx="5112568" cy="1152128"/>
          </a:xfrm>
          <a:prstGeom prst="rect">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solidFill>
                  <a:sysClr val="windowText" lastClr="000000"/>
                </a:solidFill>
                <a:latin typeface="Comic Sans MS" pitchFamily="66" charset="0"/>
              </a:rPr>
              <a:t>A compound sentence is also used to give more information but usually in a less descriptive way. </a:t>
            </a:r>
          </a:p>
          <a:p>
            <a:endParaRPr lang="en-GB" sz="1400" dirty="0" smtClean="0">
              <a:solidFill>
                <a:sysClr val="windowText" lastClr="000000"/>
              </a:solidFill>
              <a:latin typeface="Comic Sans MS" pitchFamily="66" charset="0"/>
            </a:endParaRPr>
          </a:p>
          <a:p>
            <a:r>
              <a:rPr lang="en-GB" sz="1400" dirty="0" smtClean="0">
                <a:solidFill>
                  <a:sysClr val="windowText" lastClr="000000"/>
                </a:solidFill>
                <a:latin typeface="Comic Sans MS" pitchFamily="66" charset="0"/>
              </a:rPr>
              <a:t>It can be used to </a:t>
            </a:r>
            <a:r>
              <a:rPr lang="en-GB" sz="1400" u="sng" dirty="0" smtClean="0">
                <a:solidFill>
                  <a:sysClr val="windowText" lastClr="000000"/>
                </a:solidFill>
                <a:latin typeface="Comic Sans MS" pitchFamily="66" charset="0"/>
              </a:rPr>
              <a:t>add more information </a:t>
            </a:r>
            <a:r>
              <a:rPr lang="en-GB" sz="1400" dirty="0" smtClean="0">
                <a:solidFill>
                  <a:sysClr val="windowText" lastClr="000000"/>
                </a:solidFill>
                <a:latin typeface="Comic Sans MS" pitchFamily="66" charset="0"/>
              </a:rPr>
              <a:t>to the original subject rather than add to the description. </a:t>
            </a:r>
          </a:p>
        </p:txBody>
      </p:sp>
      <p:sp>
        <p:nvSpPr>
          <p:cNvPr id="16" name="TextBox 15"/>
          <p:cNvSpPr txBox="1"/>
          <p:nvPr/>
        </p:nvSpPr>
        <p:spPr>
          <a:xfrm>
            <a:off x="1556792" y="3328119"/>
            <a:ext cx="5301207" cy="307777"/>
          </a:xfrm>
          <a:prstGeom prst="rect">
            <a:avLst/>
          </a:prstGeom>
          <a:noFill/>
        </p:spPr>
        <p:txBody>
          <a:bodyPr wrap="square" rtlCol="0">
            <a:spAutoFit/>
          </a:bodyPr>
          <a:lstStyle/>
          <a:p>
            <a:r>
              <a:rPr lang="en-GB" sz="1400" dirty="0" smtClean="0">
                <a:latin typeface="Comic Sans MS" pitchFamily="66" charset="0"/>
              </a:rPr>
              <a:t>Example: We ran quickly. Fear filled the air. Thud.  Darkness.  </a:t>
            </a:r>
            <a:endParaRPr lang="en-GB" sz="1400" dirty="0">
              <a:latin typeface="Comic Sans MS" pitchFamily="66" charset="0"/>
            </a:endParaRPr>
          </a:p>
        </p:txBody>
      </p:sp>
      <p:sp>
        <p:nvSpPr>
          <p:cNvPr id="17" name="TextBox 16"/>
          <p:cNvSpPr txBox="1"/>
          <p:nvPr/>
        </p:nvSpPr>
        <p:spPr>
          <a:xfrm>
            <a:off x="1556792" y="5488359"/>
            <a:ext cx="5301207" cy="523220"/>
          </a:xfrm>
          <a:prstGeom prst="rect">
            <a:avLst/>
          </a:prstGeom>
          <a:noFill/>
        </p:spPr>
        <p:txBody>
          <a:bodyPr wrap="square" rtlCol="0">
            <a:spAutoFit/>
          </a:bodyPr>
          <a:lstStyle/>
          <a:p>
            <a:r>
              <a:rPr lang="en-GB" sz="1400" dirty="0" smtClean="0">
                <a:latin typeface="Comic Sans MS" pitchFamily="66" charset="0"/>
              </a:rPr>
              <a:t>Example: Beautifully transcendent, the sun rose up above the rolling green hills. </a:t>
            </a:r>
            <a:endParaRPr lang="en-GB" sz="1400" dirty="0">
              <a:latin typeface="Comic Sans MS" pitchFamily="66" charset="0"/>
            </a:endParaRPr>
          </a:p>
        </p:txBody>
      </p:sp>
      <p:pic>
        <p:nvPicPr>
          <p:cNvPr id="56324" name="Picture 4" descr="https://lh5.googleusercontent.com/dd7c9HKMbIfRZOYN5fdjYYd7SSKfjykr1_Ieg3b84fpPkzGqSePSrfSRPlgsFSxS_Ys61xPB3Lk9yy6PvUqpnSSx8qzgxtrjq7F3Q0T99VYwMueeegqgAvPNdaFd0BlHbQ"/>
          <p:cNvPicPr>
            <a:picLocks noChangeAspect="1" noChangeArrowheads="1"/>
          </p:cNvPicPr>
          <p:nvPr/>
        </p:nvPicPr>
        <p:blipFill>
          <a:blip r:embed="rId4" cstate="print"/>
          <a:srcRect r="3078"/>
          <a:stretch>
            <a:fillRect/>
          </a:stretch>
        </p:blipFill>
        <p:spPr bwMode="auto">
          <a:xfrm>
            <a:off x="5589240" y="7776864"/>
            <a:ext cx="817242" cy="1115616"/>
          </a:xfrm>
          <a:prstGeom prst="rect">
            <a:avLst/>
          </a:prstGeom>
          <a:noFill/>
        </p:spPr>
      </p:pic>
      <p:sp>
        <p:nvSpPr>
          <p:cNvPr id="20" name="TextBox 19"/>
          <p:cNvSpPr txBox="1"/>
          <p:nvPr/>
        </p:nvSpPr>
        <p:spPr>
          <a:xfrm>
            <a:off x="1556792" y="7289140"/>
            <a:ext cx="5301207" cy="307777"/>
          </a:xfrm>
          <a:prstGeom prst="rect">
            <a:avLst/>
          </a:prstGeom>
          <a:noFill/>
        </p:spPr>
        <p:txBody>
          <a:bodyPr wrap="square" rtlCol="0">
            <a:spAutoFit/>
          </a:bodyPr>
          <a:lstStyle/>
          <a:p>
            <a:r>
              <a:rPr lang="en-GB" sz="1400" dirty="0" smtClean="0">
                <a:latin typeface="Comic Sans MS" pitchFamily="66" charset="0"/>
              </a:rPr>
              <a:t>Example: The boy was very tall and he had short brown hair. </a:t>
            </a:r>
            <a:endParaRPr lang="en-GB" sz="1400" dirty="0">
              <a:latin typeface="Comic Sans MS" pitchFamily="66" charset="0"/>
            </a:endParaRPr>
          </a:p>
        </p:txBody>
      </p:sp>
      <p:sp>
        <p:nvSpPr>
          <p:cNvPr id="21" name="Right Arrow 20"/>
          <p:cNvSpPr/>
          <p:nvPr/>
        </p:nvSpPr>
        <p:spPr>
          <a:xfrm>
            <a:off x="548680" y="7668344"/>
            <a:ext cx="4968552" cy="1372116"/>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latin typeface="Comic Sans MS" pitchFamily="66" charset="0"/>
              </a:rPr>
              <a:t>Remember – it is not enough to just use these structures properly, you can show your skill by including many ambitious adjectives.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2656" y="467544"/>
            <a:ext cx="6120680" cy="2376264"/>
          </a:xfrm>
          <a:prstGeom prst="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dirty="0" smtClean="0">
                <a:latin typeface="Comic Sans MS" pitchFamily="66" charset="0"/>
              </a:rPr>
              <a:t>Using all your knowledge of sentence structure so far</a:t>
            </a:r>
          </a:p>
          <a:p>
            <a:r>
              <a:rPr lang="en-GB" sz="1200" dirty="0" smtClean="0">
                <a:latin typeface="Comic Sans MS" pitchFamily="66" charset="0"/>
              </a:rPr>
              <a:t> you are going to create a short, </a:t>
            </a:r>
            <a:r>
              <a:rPr lang="en-GB" sz="1200" u="sng" dirty="0" smtClean="0">
                <a:latin typeface="Comic Sans MS" pitchFamily="66" charset="0"/>
              </a:rPr>
              <a:t>descriptive</a:t>
            </a:r>
            <a:r>
              <a:rPr lang="en-GB" sz="1200" dirty="0" smtClean="0">
                <a:latin typeface="Comic Sans MS" pitchFamily="66" charset="0"/>
              </a:rPr>
              <a:t> story. </a:t>
            </a:r>
          </a:p>
          <a:p>
            <a:endParaRPr lang="en-GB" sz="1200" dirty="0" smtClean="0">
              <a:latin typeface="Comic Sans MS" pitchFamily="66" charset="0"/>
            </a:endParaRPr>
          </a:p>
          <a:p>
            <a:pPr marL="342900" indent="-342900">
              <a:buFont typeface="+mj-lt"/>
              <a:buAutoNum type="arabicPeriod"/>
            </a:pPr>
            <a:r>
              <a:rPr lang="en-GB" sz="1200" dirty="0" smtClean="0">
                <a:latin typeface="Comic Sans MS" pitchFamily="66" charset="0"/>
              </a:rPr>
              <a:t>Choose </a:t>
            </a:r>
            <a:r>
              <a:rPr lang="en-GB" sz="1200" u="sng" dirty="0" smtClean="0">
                <a:latin typeface="Comic Sans MS" pitchFamily="66" charset="0"/>
              </a:rPr>
              <a:t>one</a:t>
            </a:r>
            <a:r>
              <a:rPr lang="en-GB" sz="1200" dirty="0" smtClean="0">
                <a:latin typeface="Comic Sans MS" pitchFamily="66" charset="0"/>
              </a:rPr>
              <a:t> idea from each column – all of these must be included in your piece. </a:t>
            </a:r>
          </a:p>
          <a:p>
            <a:pPr marL="342900" indent="-342900">
              <a:buFont typeface="+mj-lt"/>
              <a:buAutoNum type="arabicPeriod"/>
            </a:pPr>
            <a:r>
              <a:rPr lang="en-GB" sz="1200" dirty="0" smtClean="0">
                <a:latin typeface="Comic Sans MS" pitchFamily="66" charset="0"/>
              </a:rPr>
              <a:t>Write a </a:t>
            </a:r>
            <a:r>
              <a:rPr lang="en-GB" sz="1200" u="sng" dirty="0" smtClean="0">
                <a:latin typeface="Comic Sans MS" pitchFamily="66" charset="0"/>
              </a:rPr>
              <a:t>minimum </a:t>
            </a:r>
            <a:r>
              <a:rPr lang="en-GB" sz="1200" dirty="0" smtClean="0">
                <a:latin typeface="Comic Sans MS" pitchFamily="66" charset="0"/>
              </a:rPr>
              <a:t>of </a:t>
            </a:r>
            <a:r>
              <a:rPr lang="en-GB" sz="1200" u="sng" dirty="0" smtClean="0">
                <a:latin typeface="Comic Sans MS" pitchFamily="66" charset="0"/>
              </a:rPr>
              <a:t>three</a:t>
            </a:r>
            <a:r>
              <a:rPr lang="en-GB" sz="1200" dirty="0" smtClean="0">
                <a:latin typeface="Comic Sans MS" pitchFamily="66" charset="0"/>
              </a:rPr>
              <a:t> paragraphs using the sentence structure we have looked at. Where do you need to build tension? Where is your in depth description? </a:t>
            </a:r>
          </a:p>
          <a:p>
            <a:pPr marL="342900" indent="-342900">
              <a:buFont typeface="+mj-lt"/>
              <a:buAutoNum type="arabicPeriod"/>
            </a:pPr>
            <a:r>
              <a:rPr lang="en-GB" sz="1200" dirty="0" smtClean="0">
                <a:latin typeface="Comic Sans MS" pitchFamily="66" charset="0"/>
              </a:rPr>
              <a:t>Swap your work with your partner and get them to highlight the </a:t>
            </a:r>
            <a:r>
              <a:rPr lang="en-GB" sz="1200" u="sng" dirty="0" smtClean="0">
                <a:latin typeface="Comic Sans MS" pitchFamily="66" charset="0"/>
              </a:rPr>
              <a:t>most effective </a:t>
            </a:r>
            <a:r>
              <a:rPr lang="en-GB" sz="1200" dirty="0" smtClean="0">
                <a:latin typeface="Comic Sans MS" pitchFamily="66" charset="0"/>
              </a:rPr>
              <a:t>paragraph and to explain why. </a:t>
            </a:r>
            <a:r>
              <a:rPr lang="en-GB" sz="1200" b="1" dirty="0" smtClean="0">
                <a:latin typeface="Comic Sans MS" pitchFamily="66" charset="0"/>
              </a:rPr>
              <a:t>Avoid phrases like “It makes the reader want to read on.” </a:t>
            </a:r>
            <a:r>
              <a:rPr lang="en-GB" sz="1200" dirty="0" smtClean="0">
                <a:latin typeface="Comic Sans MS" pitchFamily="66" charset="0"/>
              </a:rPr>
              <a:t>and focus on using your metalanguage. </a:t>
            </a:r>
          </a:p>
        </p:txBody>
      </p:sp>
      <p:sp>
        <p:nvSpPr>
          <p:cNvPr id="6" name="TextBox 5"/>
          <p:cNvSpPr txBox="1"/>
          <p:nvPr/>
        </p:nvSpPr>
        <p:spPr>
          <a:xfrm>
            <a:off x="260648" y="98212"/>
            <a:ext cx="2037737" cy="369332"/>
          </a:xfrm>
          <a:prstGeom prst="rect">
            <a:avLst/>
          </a:prstGeom>
          <a:noFill/>
        </p:spPr>
        <p:txBody>
          <a:bodyPr wrap="none" rtlCol="0">
            <a:spAutoFit/>
          </a:bodyPr>
          <a:lstStyle/>
          <a:p>
            <a:r>
              <a:rPr lang="en-GB" dirty="0" smtClean="0">
                <a:latin typeface="Comic Sans MS" pitchFamily="66" charset="0"/>
              </a:rPr>
              <a:t>Extended writing</a:t>
            </a:r>
            <a:endParaRPr lang="en-GB" dirty="0">
              <a:latin typeface="Comic Sans MS" pitchFamily="66" charset="0"/>
            </a:endParaRPr>
          </a:p>
        </p:txBody>
      </p:sp>
      <p:pic>
        <p:nvPicPr>
          <p:cNvPr id="62466" name="Picture 2" descr="http://i48.tinypic.com/zmk410.jpg"/>
          <p:cNvPicPr>
            <a:picLocks noChangeAspect="1" noChangeArrowheads="1"/>
          </p:cNvPicPr>
          <p:nvPr/>
        </p:nvPicPr>
        <p:blipFill>
          <a:blip r:embed="rId2" cstate="print"/>
          <a:srcRect/>
          <a:stretch>
            <a:fillRect/>
          </a:stretch>
        </p:blipFill>
        <p:spPr bwMode="auto">
          <a:xfrm>
            <a:off x="5013176" y="179512"/>
            <a:ext cx="1656184" cy="97714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aphicFrame>
        <p:nvGraphicFramePr>
          <p:cNvPr id="7" name="Table 6"/>
          <p:cNvGraphicFramePr>
            <a:graphicFrameLocks noGrp="1"/>
          </p:cNvGraphicFramePr>
          <p:nvPr/>
        </p:nvGraphicFramePr>
        <p:xfrm>
          <a:off x="368660" y="3048000"/>
          <a:ext cx="6120680" cy="2397760"/>
        </p:xfrm>
        <a:graphic>
          <a:graphicData uri="http://schemas.openxmlformats.org/drawingml/2006/table">
            <a:tbl>
              <a:tblPr firstRow="1" bandRow="1">
                <a:tableStyleId>{5C22544A-7EE6-4342-B048-85BDC9FD1C3A}</a:tableStyleId>
              </a:tblPr>
              <a:tblGrid>
                <a:gridCol w="1224136">
                  <a:extLst>
                    <a:ext uri="{9D8B030D-6E8A-4147-A177-3AD203B41FA5}">
                      <a16:colId xmlns:a16="http://schemas.microsoft.com/office/drawing/2014/main" val="20000"/>
                    </a:ext>
                  </a:extLst>
                </a:gridCol>
                <a:gridCol w="1224136">
                  <a:extLst>
                    <a:ext uri="{9D8B030D-6E8A-4147-A177-3AD203B41FA5}">
                      <a16:colId xmlns:a16="http://schemas.microsoft.com/office/drawing/2014/main" val="20001"/>
                    </a:ext>
                  </a:extLst>
                </a:gridCol>
                <a:gridCol w="1224136">
                  <a:extLst>
                    <a:ext uri="{9D8B030D-6E8A-4147-A177-3AD203B41FA5}">
                      <a16:colId xmlns:a16="http://schemas.microsoft.com/office/drawing/2014/main" val="20002"/>
                    </a:ext>
                  </a:extLst>
                </a:gridCol>
                <a:gridCol w="1224136">
                  <a:extLst>
                    <a:ext uri="{9D8B030D-6E8A-4147-A177-3AD203B41FA5}">
                      <a16:colId xmlns:a16="http://schemas.microsoft.com/office/drawing/2014/main" val="20003"/>
                    </a:ext>
                  </a:extLst>
                </a:gridCol>
                <a:gridCol w="1224136">
                  <a:extLst>
                    <a:ext uri="{9D8B030D-6E8A-4147-A177-3AD203B41FA5}">
                      <a16:colId xmlns:a16="http://schemas.microsoft.com/office/drawing/2014/main" val="20004"/>
                    </a:ext>
                  </a:extLst>
                </a:gridCol>
              </a:tblGrid>
              <a:tr h="370840">
                <a:tc>
                  <a:txBody>
                    <a:bodyPr/>
                    <a:lstStyle/>
                    <a:p>
                      <a:pPr algn="ctr"/>
                      <a:r>
                        <a:rPr lang="en-GB" sz="1200" dirty="0" smtClean="0">
                          <a:latin typeface="Comic Sans MS" pitchFamily="66" charset="0"/>
                        </a:rPr>
                        <a:t>Character 1</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algn="ctr"/>
                      <a:r>
                        <a:rPr lang="en-GB" sz="1200" dirty="0" smtClean="0">
                          <a:latin typeface="Comic Sans MS" pitchFamily="66" charset="0"/>
                        </a:rPr>
                        <a:t>Place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algn="ctr"/>
                      <a:r>
                        <a:rPr lang="en-GB" sz="1200" dirty="0" smtClean="0">
                          <a:latin typeface="Comic Sans MS" pitchFamily="66" charset="0"/>
                        </a:rPr>
                        <a:t>Item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algn="ctr"/>
                      <a:r>
                        <a:rPr lang="en-GB" sz="1200" dirty="0" smtClean="0">
                          <a:latin typeface="Comic Sans MS" pitchFamily="66" charset="0"/>
                        </a:rPr>
                        <a:t>Character 2</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algn="ctr"/>
                      <a:r>
                        <a:rPr lang="en-GB" sz="1200" dirty="0" smtClean="0">
                          <a:latin typeface="Comic Sans MS" pitchFamily="66" charset="0"/>
                        </a:rPr>
                        <a:t>Feeling</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370840">
                <a:tc>
                  <a:txBody>
                    <a:bodyPr/>
                    <a:lstStyle/>
                    <a:p>
                      <a:r>
                        <a:rPr lang="en-GB" sz="1200" dirty="0" smtClean="0">
                          <a:latin typeface="Comic Sans MS" pitchFamily="66" charset="0"/>
                        </a:rPr>
                        <a:t>A policeman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Comic Sans MS" pitchFamily="66" charset="0"/>
                        </a:rPr>
                        <a:t>Train</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Comic Sans MS" pitchFamily="66" charset="0"/>
                        </a:rPr>
                        <a:t>Binoculars</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Comic Sans MS" pitchFamily="66" charset="0"/>
                        </a:rPr>
                        <a:t>Babysitter</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Comic Sans MS" pitchFamily="66" charset="0"/>
                        </a:rPr>
                        <a:t>Ill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a:txBody>
                    <a:bodyPr/>
                    <a:lstStyle/>
                    <a:p>
                      <a:r>
                        <a:rPr lang="en-GB" sz="1200" dirty="0" smtClean="0">
                          <a:latin typeface="Comic Sans MS" pitchFamily="66" charset="0"/>
                        </a:rPr>
                        <a:t>A school girl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err="1" smtClean="0">
                          <a:latin typeface="Comic Sans MS" pitchFamily="66" charset="0"/>
                        </a:rPr>
                        <a:t>Asda</a:t>
                      </a:r>
                      <a:r>
                        <a:rPr lang="en-GB" sz="1200" baseline="0" dirty="0" smtClean="0">
                          <a:latin typeface="Comic Sans MS" pitchFamily="66" charset="0"/>
                        </a:rPr>
                        <a:t>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Comic Sans MS" pitchFamily="66" charset="0"/>
                        </a:rPr>
                        <a:t>An invitation</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Comic Sans MS" pitchFamily="66" charset="0"/>
                        </a:rPr>
                        <a:t>A stranger</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Comic Sans MS" pitchFamily="66" charset="0"/>
                        </a:rPr>
                        <a:t>Fear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840">
                <a:tc>
                  <a:txBody>
                    <a:bodyPr/>
                    <a:lstStyle/>
                    <a:p>
                      <a:r>
                        <a:rPr lang="en-GB" sz="1200" dirty="0" smtClean="0">
                          <a:latin typeface="Comic Sans MS" pitchFamily="66" charset="0"/>
                        </a:rPr>
                        <a:t>A detective</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Comic Sans MS" pitchFamily="66" charset="0"/>
                        </a:rPr>
                        <a:t>The woods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Comic Sans MS" pitchFamily="66" charset="0"/>
                        </a:rPr>
                        <a:t>A watch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Comic Sans MS" pitchFamily="66" charset="0"/>
                        </a:rPr>
                        <a:t>A</a:t>
                      </a:r>
                      <a:r>
                        <a:rPr lang="en-GB" sz="1200" baseline="0" dirty="0" smtClean="0">
                          <a:latin typeface="Comic Sans MS" pitchFamily="66" charset="0"/>
                        </a:rPr>
                        <a:t> teacher</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Comic Sans MS" pitchFamily="66" charset="0"/>
                        </a:rPr>
                        <a:t>Anxious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a:txBody>
                    <a:bodyPr/>
                    <a:lstStyle/>
                    <a:p>
                      <a:r>
                        <a:rPr lang="en-GB" sz="1200" dirty="0" smtClean="0">
                          <a:latin typeface="Comic Sans MS" pitchFamily="66" charset="0"/>
                        </a:rPr>
                        <a:t>A homeless man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Comic Sans MS" pitchFamily="66" charset="0"/>
                        </a:rPr>
                        <a:t>A</a:t>
                      </a:r>
                      <a:r>
                        <a:rPr lang="en-GB" sz="1200" baseline="0" dirty="0" smtClean="0">
                          <a:latin typeface="Comic Sans MS" pitchFamily="66" charset="0"/>
                        </a:rPr>
                        <a:t> library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Comic Sans MS" pitchFamily="66" charset="0"/>
                        </a:rPr>
                        <a:t>Smelly trainers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Comic Sans MS" pitchFamily="66" charset="0"/>
                        </a:rPr>
                        <a:t>A lion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Comic Sans MS" pitchFamily="66" charset="0"/>
                        </a:rPr>
                        <a:t>Delirious</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70840">
                <a:tc>
                  <a:txBody>
                    <a:bodyPr/>
                    <a:lstStyle/>
                    <a:p>
                      <a:r>
                        <a:rPr lang="en-GB" sz="1200" dirty="0" smtClean="0">
                          <a:latin typeface="Comic Sans MS" pitchFamily="66" charset="0"/>
                        </a:rPr>
                        <a:t>A polar bear</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Comic Sans MS" pitchFamily="66" charset="0"/>
                        </a:rPr>
                        <a:t>The Sahara</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Comic Sans MS" pitchFamily="66" charset="0"/>
                        </a:rPr>
                        <a:t>Fortune cookie</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Comic Sans MS" pitchFamily="66" charset="0"/>
                        </a:rPr>
                        <a:t>A clown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latin typeface="Comic Sans MS" pitchFamily="66" charset="0"/>
                        </a:rPr>
                        <a:t>Ecstatic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
        <p:nvSpPr>
          <p:cNvPr id="8" name="TextBox 7"/>
          <p:cNvSpPr txBox="1"/>
          <p:nvPr/>
        </p:nvSpPr>
        <p:spPr>
          <a:xfrm>
            <a:off x="2603293" y="5560367"/>
            <a:ext cx="1651414" cy="307777"/>
          </a:xfrm>
          <a:prstGeom prst="rect">
            <a:avLst/>
          </a:prstGeom>
          <a:noFill/>
        </p:spPr>
        <p:txBody>
          <a:bodyPr wrap="none" rtlCol="0">
            <a:spAutoFit/>
          </a:bodyPr>
          <a:lstStyle/>
          <a:p>
            <a:r>
              <a:rPr lang="en-GB" sz="1400" b="1" dirty="0" smtClean="0">
                <a:latin typeface="Comic Sans MS" pitchFamily="66" charset="0"/>
              </a:rPr>
              <a:t>Adjectives bank </a:t>
            </a:r>
            <a:endParaRPr lang="en-GB" sz="1400" b="1" dirty="0">
              <a:latin typeface="Comic Sans MS" pitchFamily="66" charset="0"/>
            </a:endParaRPr>
          </a:p>
        </p:txBody>
      </p:sp>
      <p:graphicFrame>
        <p:nvGraphicFramePr>
          <p:cNvPr id="9" name="Table 8"/>
          <p:cNvGraphicFramePr>
            <a:graphicFrameLocks noGrp="1"/>
          </p:cNvGraphicFramePr>
          <p:nvPr/>
        </p:nvGraphicFramePr>
        <p:xfrm>
          <a:off x="368660" y="5940152"/>
          <a:ext cx="6120680" cy="2952328"/>
        </p:xfrm>
        <a:graphic>
          <a:graphicData uri="http://schemas.openxmlformats.org/drawingml/2006/table">
            <a:tbl>
              <a:tblPr firstRow="1" bandRow="1">
                <a:tableStyleId>{5C22544A-7EE6-4342-B048-85BDC9FD1C3A}</a:tableStyleId>
              </a:tblPr>
              <a:tblGrid>
                <a:gridCol w="1224136">
                  <a:extLst>
                    <a:ext uri="{9D8B030D-6E8A-4147-A177-3AD203B41FA5}">
                      <a16:colId xmlns:a16="http://schemas.microsoft.com/office/drawing/2014/main" val="20000"/>
                    </a:ext>
                  </a:extLst>
                </a:gridCol>
                <a:gridCol w="1224136">
                  <a:extLst>
                    <a:ext uri="{9D8B030D-6E8A-4147-A177-3AD203B41FA5}">
                      <a16:colId xmlns:a16="http://schemas.microsoft.com/office/drawing/2014/main" val="20001"/>
                    </a:ext>
                  </a:extLst>
                </a:gridCol>
                <a:gridCol w="1224136">
                  <a:extLst>
                    <a:ext uri="{9D8B030D-6E8A-4147-A177-3AD203B41FA5}">
                      <a16:colId xmlns:a16="http://schemas.microsoft.com/office/drawing/2014/main" val="20002"/>
                    </a:ext>
                  </a:extLst>
                </a:gridCol>
                <a:gridCol w="1224136">
                  <a:extLst>
                    <a:ext uri="{9D8B030D-6E8A-4147-A177-3AD203B41FA5}">
                      <a16:colId xmlns:a16="http://schemas.microsoft.com/office/drawing/2014/main" val="20003"/>
                    </a:ext>
                  </a:extLst>
                </a:gridCol>
                <a:gridCol w="1224136">
                  <a:extLst>
                    <a:ext uri="{9D8B030D-6E8A-4147-A177-3AD203B41FA5}">
                      <a16:colId xmlns:a16="http://schemas.microsoft.com/office/drawing/2014/main" val="20004"/>
                    </a:ext>
                  </a:extLst>
                </a:gridCol>
              </a:tblGrid>
              <a:tr h="370840">
                <a:tc>
                  <a:txBody>
                    <a:bodyPr/>
                    <a:lstStyle/>
                    <a:p>
                      <a:pPr algn="ctr"/>
                      <a:r>
                        <a:rPr lang="en-GB" sz="1200" dirty="0" smtClean="0">
                          <a:latin typeface="Comic Sans MS" pitchFamily="66" charset="0"/>
                        </a:rPr>
                        <a:t>Character 1</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algn="ctr"/>
                      <a:r>
                        <a:rPr lang="en-GB" sz="1200" dirty="0" smtClean="0">
                          <a:latin typeface="Comic Sans MS" pitchFamily="66" charset="0"/>
                        </a:rPr>
                        <a:t>Place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algn="ctr"/>
                      <a:r>
                        <a:rPr lang="en-GB" sz="1200" dirty="0" smtClean="0">
                          <a:latin typeface="Comic Sans MS" pitchFamily="66" charset="0"/>
                        </a:rPr>
                        <a:t>Item </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algn="ctr"/>
                      <a:r>
                        <a:rPr lang="en-GB" sz="1200" dirty="0" smtClean="0">
                          <a:latin typeface="Comic Sans MS" pitchFamily="66" charset="0"/>
                        </a:rPr>
                        <a:t>Character 2</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algn="ctr"/>
                      <a:r>
                        <a:rPr lang="en-GB" sz="1200" dirty="0" smtClean="0">
                          <a:latin typeface="Comic Sans MS" pitchFamily="66" charset="0"/>
                        </a:rPr>
                        <a:t>Feeling</a:t>
                      </a:r>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581488">
                <a:tc>
                  <a:txBody>
                    <a:bodyPr/>
                    <a:lstStyle/>
                    <a:p>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cxnSp>
        <p:nvCxnSpPr>
          <p:cNvPr id="11" name="Straight Arrow Connector 10"/>
          <p:cNvCxnSpPr/>
          <p:nvPr/>
        </p:nvCxnSpPr>
        <p:spPr>
          <a:xfrm>
            <a:off x="980728" y="5523870"/>
            <a:ext cx="0" cy="36004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2204864" y="5508104"/>
            <a:ext cx="0" cy="36004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4653136" y="5523870"/>
            <a:ext cx="0" cy="36004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5877272" y="5508104"/>
            <a:ext cx="0" cy="36004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6632" y="467572"/>
          <a:ext cx="6597352" cy="8587150"/>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688" y="0"/>
            <a:ext cx="0" cy="914400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6632" y="467572"/>
          <a:ext cx="6597352" cy="8587150"/>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688" y="0"/>
            <a:ext cx="0" cy="91440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31483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3207904171"/>
              </p:ext>
            </p:extLst>
          </p:nvPr>
        </p:nvGraphicFramePr>
        <p:xfrm>
          <a:off x="332656" y="1399262"/>
          <a:ext cx="6336704" cy="1711570"/>
        </p:xfrm>
        <a:graphic>
          <a:graphicData uri="http://schemas.openxmlformats.org/drawingml/2006/table">
            <a:tbl>
              <a:tblPr firstRow="1" bandRow="1">
                <a:tableStyleId>{5C22544A-7EE6-4342-B048-85BDC9FD1C3A}</a:tableStyleId>
              </a:tblPr>
              <a:tblGrid>
                <a:gridCol w="3168352">
                  <a:extLst>
                    <a:ext uri="{9D8B030D-6E8A-4147-A177-3AD203B41FA5}">
                      <a16:colId xmlns:a16="http://schemas.microsoft.com/office/drawing/2014/main" val="20000"/>
                    </a:ext>
                  </a:extLst>
                </a:gridCol>
                <a:gridCol w="3168352">
                  <a:extLst>
                    <a:ext uri="{9D8B030D-6E8A-4147-A177-3AD203B41FA5}">
                      <a16:colId xmlns:a16="http://schemas.microsoft.com/office/drawing/2014/main" val="20001"/>
                    </a:ext>
                  </a:extLst>
                </a:gridCol>
              </a:tblGrid>
              <a:tr h="342314">
                <a:tc>
                  <a:txBody>
                    <a:bodyPr/>
                    <a:lstStyle/>
                    <a:p>
                      <a:r>
                        <a:rPr lang="en-GB" sz="1300" dirty="0" smtClean="0">
                          <a:solidFill>
                            <a:schemeClr val="tx1"/>
                          </a:solidFill>
                          <a:latin typeface="Comic Sans MS" pitchFamily="66" charset="0"/>
                        </a:rPr>
                        <a:t>          </a:t>
                      </a:r>
                      <a:r>
                        <a:rPr lang="en-GB" sz="1300" baseline="0" dirty="0" smtClean="0">
                          <a:solidFill>
                            <a:schemeClr val="tx1"/>
                          </a:solidFill>
                          <a:latin typeface="Comic Sans MS" pitchFamily="66" charset="0"/>
                        </a:rPr>
                        <a:t> </a:t>
                      </a:r>
                      <a:r>
                        <a:rPr lang="en-GB" sz="1300" dirty="0" smtClean="0">
                          <a:solidFill>
                            <a:schemeClr val="tx1"/>
                          </a:solidFill>
                          <a:latin typeface="Comic Sans MS" pitchFamily="66" charset="0"/>
                        </a:rPr>
                        <a:t>Definition </a:t>
                      </a:r>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a:txBody>
                    <a:bodyPr/>
                    <a:lstStyle/>
                    <a:p>
                      <a:r>
                        <a:rPr lang="en-GB" sz="1300" dirty="0" smtClean="0">
                          <a:solidFill>
                            <a:schemeClr val="tx1"/>
                          </a:solidFill>
                          <a:latin typeface="Comic Sans MS" pitchFamily="66" charset="0"/>
                        </a:rPr>
                        <a:t>Sentence</a:t>
                      </a:r>
                      <a:r>
                        <a:rPr lang="en-GB" sz="1300" baseline="0" dirty="0" smtClean="0">
                          <a:solidFill>
                            <a:schemeClr val="tx1"/>
                          </a:solidFill>
                          <a:latin typeface="Comic Sans MS" pitchFamily="66" charset="0"/>
                        </a:rPr>
                        <a:t> (using your word): </a:t>
                      </a:r>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Rectangle 4"/>
          <p:cNvSpPr/>
          <p:nvPr/>
        </p:nvSpPr>
        <p:spPr>
          <a:xfrm>
            <a:off x="332656" y="774450"/>
            <a:ext cx="828092" cy="897330"/>
          </a:xfrm>
          <a:prstGeom prst="rect">
            <a:avLst/>
          </a:prstGeom>
          <a:solidFill>
            <a:schemeClr val="bg1"/>
          </a:solidFill>
          <a:ln w="38100">
            <a:solidFill>
              <a:srgbClr val="FF000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smtClean="0">
                <a:solidFill>
                  <a:srgbClr val="FF0000"/>
                </a:solidFill>
                <a:latin typeface="Comic Sans MS" pitchFamily="66" charset="0"/>
              </a:rPr>
              <a:t>S</a:t>
            </a:r>
            <a:endParaRPr lang="en-GB" sz="6600" dirty="0">
              <a:solidFill>
                <a:srgbClr val="FF0000"/>
              </a:solidFill>
              <a:latin typeface="Comic Sans MS" pitchFamily="66" charset="0"/>
            </a:endParaRPr>
          </a:p>
        </p:txBody>
      </p:sp>
      <p:sp>
        <p:nvSpPr>
          <p:cNvPr id="7" name="TextBox 6"/>
          <p:cNvSpPr txBox="1"/>
          <p:nvPr/>
        </p:nvSpPr>
        <p:spPr>
          <a:xfrm>
            <a:off x="332662" y="442107"/>
            <a:ext cx="828091" cy="307777"/>
          </a:xfrm>
          <a:prstGeom prst="rect">
            <a:avLst/>
          </a:prstGeom>
          <a:noFill/>
        </p:spPr>
        <p:txBody>
          <a:bodyPr wrap="square" rtlCol="0">
            <a:spAutoFit/>
          </a:bodyPr>
          <a:lstStyle/>
          <a:p>
            <a:pPr algn="ctr"/>
            <a:r>
              <a:rPr lang="en-GB" sz="1400" dirty="0" smtClean="0">
                <a:solidFill>
                  <a:srgbClr val="FF0000"/>
                </a:solidFill>
                <a:latin typeface="Comic Sans MS" pitchFamily="66" charset="0"/>
              </a:rPr>
              <a:t>Letter </a:t>
            </a:r>
            <a:endParaRPr lang="en-GB" sz="1400" dirty="0">
              <a:solidFill>
                <a:srgbClr val="FF0000"/>
              </a:solidFill>
              <a:latin typeface="Comic Sans MS" pitchFamily="66" charset="0"/>
            </a:endParaRPr>
          </a:p>
        </p:txBody>
      </p:sp>
      <p:sp>
        <p:nvSpPr>
          <p:cNvPr id="9" name="Rectangle 8"/>
          <p:cNvSpPr/>
          <p:nvPr/>
        </p:nvSpPr>
        <p:spPr>
          <a:xfrm>
            <a:off x="1384014" y="726207"/>
            <a:ext cx="5285346" cy="496908"/>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2348880" y="251520"/>
            <a:ext cx="3074721" cy="461665"/>
          </a:xfrm>
          <a:prstGeom prst="rect">
            <a:avLst/>
          </a:prstGeom>
          <a:noFill/>
        </p:spPr>
        <p:txBody>
          <a:bodyPr wrap="square" rtlCol="0">
            <a:spAutoFit/>
          </a:bodyPr>
          <a:lstStyle/>
          <a:p>
            <a:pPr algn="ctr"/>
            <a:r>
              <a:rPr lang="en-GB" sz="2400" dirty="0" smtClean="0">
                <a:solidFill>
                  <a:srgbClr val="00B0F0"/>
                </a:solidFill>
                <a:latin typeface="Comic Sans MS" pitchFamily="66" charset="0"/>
              </a:rPr>
              <a:t>Word (Adjective)</a:t>
            </a:r>
            <a:endParaRPr lang="en-GB" sz="2400" dirty="0">
              <a:solidFill>
                <a:srgbClr val="00B0F0"/>
              </a:solidFill>
              <a:latin typeface="Comic Sans MS" pitchFamily="66" charset="0"/>
            </a:endParaRPr>
          </a:p>
        </p:txBody>
      </p:sp>
      <p:sp>
        <p:nvSpPr>
          <p:cNvPr id="12" name="Rectangle 11"/>
          <p:cNvSpPr/>
          <p:nvPr/>
        </p:nvSpPr>
        <p:spPr>
          <a:xfrm>
            <a:off x="332659" y="3233800"/>
            <a:ext cx="2952327" cy="1129972"/>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00B0F0"/>
                </a:solidFill>
                <a:latin typeface="Comic Sans MS" pitchFamily="66" charset="0"/>
              </a:rPr>
              <a:t>Synonyms</a:t>
            </a:r>
            <a:endParaRPr lang="en-GB" sz="1200" b="1" dirty="0">
              <a:solidFill>
                <a:srgbClr val="00B0F0"/>
              </a:solidFill>
              <a:latin typeface="Comic Sans MS" pitchFamily="66" charset="0"/>
            </a:endParaRPr>
          </a:p>
        </p:txBody>
      </p:sp>
      <p:sp>
        <p:nvSpPr>
          <p:cNvPr id="13" name="Rectangle 12"/>
          <p:cNvSpPr/>
          <p:nvPr/>
        </p:nvSpPr>
        <p:spPr>
          <a:xfrm>
            <a:off x="3645024" y="3233800"/>
            <a:ext cx="3024336" cy="1129972"/>
          </a:xfrm>
          <a:prstGeom prst="rect">
            <a:avLst/>
          </a:prstGeom>
          <a:noFill/>
          <a:ln w="38100">
            <a:solidFill>
              <a:srgbClr val="7030A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7030A0"/>
                </a:solidFill>
                <a:latin typeface="Comic Sans MS" pitchFamily="66" charset="0"/>
              </a:rPr>
              <a:t>Antonyms</a:t>
            </a:r>
            <a:endParaRPr lang="en-GB" sz="1200" b="1" dirty="0">
              <a:solidFill>
                <a:srgbClr val="7030A0"/>
              </a:solidFill>
              <a:latin typeface="Comic Sans MS" pitchFamily="66" charset="0"/>
            </a:endParaRPr>
          </a:p>
        </p:txBody>
      </p:sp>
      <p:graphicFrame>
        <p:nvGraphicFramePr>
          <p:cNvPr id="14" name="Table 13"/>
          <p:cNvGraphicFramePr>
            <a:graphicFrameLocks noGrp="1"/>
          </p:cNvGraphicFramePr>
          <p:nvPr>
            <p:extLst>
              <p:ext uri="{D42A27DB-BD31-4B8C-83A1-F6EECF244321}">
                <p14:modId xmlns:p14="http://schemas.microsoft.com/office/powerpoint/2010/main" val="1197969782"/>
              </p:ext>
            </p:extLst>
          </p:nvPr>
        </p:nvGraphicFramePr>
        <p:xfrm>
          <a:off x="332656" y="5985618"/>
          <a:ext cx="6336704" cy="1711570"/>
        </p:xfrm>
        <a:graphic>
          <a:graphicData uri="http://schemas.openxmlformats.org/drawingml/2006/table">
            <a:tbl>
              <a:tblPr firstRow="1" bandRow="1">
                <a:tableStyleId>{5C22544A-7EE6-4342-B048-85BDC9FD1C3A}</a:tableStyleId>
              </a:tblPr>
              <a:tblGrid>
                <a:gridCol w="3168352">
                  <a:extLst>
                    <a:ext uri="{9D8B030D-6E8A-4147-A177-3AD203B41FA5}">
                      <a16:colId xmlns:a16="http://schemas.microsoft.com/office/drawing/2014/main" val="20000"/>
                    </a:ext>
                  </a:extLst>
                </a:gridCol>
                <a:gridCol w="3168352">
                  <a:extLst>
                    <a:ext uri="{9D8B030D-6E8A-4147-A177-3AD203B41FA5}">
                      <a16:colId xmlns:a16="http://schemas.microsoft.com/office/drawing/2014/main" val="20001"/>
                    </a:ext>
                  </a:extLst>
                </a:gridCol>
              </a:tblGrid>
              <a:tr h="342314">
                <a:tc>
                  <a:txBody>
                    <a:bodyPr/>
                    <a:lstStyle/>
                    <a:p>
                      <a:r>
                        <a:rPr lang="en-GB" sz="1300" dirty="0" smtClean="0">
                          <a:solidFill>
                            <a:schemeClr val="tx1"/>
                          </a:solidFill>
                          <a:latin typeface="Comic Sans MS" pitchFamily="66" charset="0"/>
                        </a:rPr>
                        <a:t>          </a:t>
                      </a:r>
                      <a:r>
                        <a:rPr lang="en-GB" sz="1300" baseline="0" dirty="0" smtClean="0">
                          <a:solidFill>
                            <a:schemeClr val="tx1"/>
                          </a:solidFill>
                          <a:latin typeface="Comic Sans MS" pitchFamily="66" charset="0"/>
                        </a:rPr>
                        <a:t> </a:t>
                      </a:r>
                      <a:r>
                        <a:rPr lang="en-GB" sz="1300" dirty="0" smtClean="0">
                          <a:solidFill>
                            <a:schemeClr val="tx1"/>
                          </a:solidFill>
                          <a:latin typeface="Comic Sans MS" pitchFamily="66" charset="0"/>
                        </a:rPr>
                        <a:t>Definition </a:t>
                      </a:r>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a:txBody>
                    <a:bodyPr/>
                    <a:lstStyle/>
                    <a:p>
                      <a:r>
                        <a:rPr lang="en-GB" sz="1300" dirty="0" smtClean="0">
                          <a:solidFill>
                            <a:schemeClr val="tx1"/>
                          </a:solidFill>
                          <a:latin typeface="Comic Sans MS" pitchFamily="66" charset="0"/>
                        </a:rPr>
                        <a:t>Sentence</a:t>
                      </a:r>
                      <a:r>
                        <a:rPr lang="en-GB" sz="1300" baseline="0" dirty="0" smtClean="0">
                          <a:solidFill>
                            <a:schemeClr val="tx1"/>
                          </a:solidFill>
                          <a:latin typeface="Comic Sans MS" pitchFamily="66" charset="0"/>
                        </a:rPr>
                        <a:t> (using your word): </a:t>
                      </a:r>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5" name="Rectangle 14"/>
          <p:cNvSpPr/>
          <p:nvPr/>
        </p:nvSpPr>
        <p:spPr>
          <a:xfrm>
            <a:off x="332656" y="5360805"/>
            <a:ext cx="828092" cy="897330"/>
          </a:xfrm>
          <a:prstGeom prst="rect">
            <a:avLst/>
          </a:prstGeom>
          <a:solidFill>
            <a:schemeClr val="bg1"/>
          </a:solidFill>
          <a:ln w="38100">
            <a:solidFill>
              <a:srgbClr val="FF000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a:solidFill>
                  <a:srgbClr val="FF0000"/>
                </a:solidFill>
                <a:latin typeface="Comic Sans MS" pitchFamily="66" charset="0"/>
              </a:rPr>
              <a:t>T</a:t>
            </a:r>
          </a:p>
        </p:txBody>
      </p:sp>
      <p:sp>
        <p:nvSpPr>
          <p:cNvPr id="16" name="TextBox 15"/>
          <p:cNvSpPr txBox="1"/>
          <p:nvPr/>
        </p:nvSpPr>
        <p:spPr>
          <a:xfrm>
            <a:off x="332662" y="5028463"/>
            <a:ext cx="828091" cy="307777"/>
          </a:xfrm>
          <a:prstGeom prst="rect">
            <a:avLst/>
          </a:prstGeom>
          <a:noFill/>
        </p:spPr>
        <p:txBody>
          <a:bodyPr wrap="square" rtlCol="0">
            <a:spAutoFit/>
          </a:bodyPr>
          <a:lstStyle/>
          <a:p>
            <a:pPr algn="ctr"/>
            <a:r>
              <a:rPr lang="en-GB" sz="1400" dirty="0" smtClean="0">
                <a:solidFill>
                  <a:srgbClr val="FF0000"/>
                </a:solidFill>
                <a:latin typeface="Comic Sans MS" pitchFamily="66" charset="0"/>
              </a:rPr>
              <a:t>Letter </a:t>
            </a:r>
            <a:endParaRPr lang="en-GB" sz="1400" dirty="0">
              <a:solidFill>
                <a:srgbClr val="FF0000"/>
              </a:solidFill>
              <a:latin typeface="Comic Sans MS" pitchFamily="66" charset="0"/>
            </a:endParaRPr>
          </a:p>
        </p:txBody>
      </p:sp>
      <p:sp>
        <p:nvSpPr>
          <p:cNvPr id="17" name="Rectangle 16"/>
          <p:cNvSpPr/>
          <p:nvPr/>
        </p:nvSpPr>
        <p:spPr>
          <a:xfrm>
            <a:off x="1384014" y="5312565"/>
            <a:ext cx="5285346" cy="496908"/>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2492896" y="4830415"/>
            <a:ext cx="3218737" cy="461665"/>
          </a:xfrm>
          <a:prstGeom prst="rect">
            <a:avLst/>
          </a:prstGeom>
          <a:noFill/>
        </p:spPr>
        <p:txBody>
          <a:bodyPr wrap="square" rtlCol="0">
            <a:spAutoFit/>
          </a:bodyPr>
          <a:lstStyle/>
          <a:p>
            <a:pPr algn="ctr"/>
            <a:r>
              <a:rPr lang="en-GB" sz="2400" dirty="0" smtClean="0">
                <a:solidFill>
                  <a:srgbClr val="00B0F0"/>
                </a:solidFill>
                <a:latin typeface="Comic Sans MS" pitchFamily="66" charset="0"/>
              </a:rPr>
              <a:t>Word (Adjective) </a:t>
            </a:r>
            <a:endParaRPr lang="en-GB" sz="2400" dirty="0">
              <a:solidFill>
                <a:srgbClr val="00B0F0"/>
              </a:solidFill>
              <a:latin typeface="Comic Sans MS" pitchFamily="66" charset="0"/>
            </a:endParaRPr>
          </a:p>
        </p:txBody>
      </p:sp>
      <p:sp>
        <p:nvSpPr>
          <p:cNvPr id="19" name="Rectangle 18"/>
          <p:cNvSpPr/>
          <p:nvPr/>
        </p:nvSpPr>
        <p:spPr>
          <a:xfrm>
            <a:off x="332659" y="7820155"/>
            <a:ext cx="2952327" cy="1129972"/>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00B0F0"/>
                </a:solidFill>
                <a:latin typeface="Comic Sans MS" pitchFamily="66" charset="0"/>
              </a:rPr>
              <a:t>Synonyms</a:t>
            </a:r>
            <a:endParaRPr lang="en-GB" sz="1200" b="1" dirty="0">
              <a:solidFill>
                <a:srgbClr val="00B0F0"/>
              </a:solidFill>
              <a:latin typeface="Comic Sans MS" pitchFamily="66" charset="0"/>
            </a:endParaRPr>
          </a:p>
        </p:txBody>
      </p:sp>
      <p:sp>
        <p:nvSpPr>
          <p:cNvPr id="20" name="Rectangle 19"/>
          <p:cNvSpPr/>
          <p:nvPr/>
        </p:nvSpPr>
        <p:spPr>
          <a:xfrm>
            <a:off x="3645024" y="7820155"/>
            <a:ext cx="3024336" cy="1129972"/>
          </a:xfrm>
          <a:prstGeom prst="rect">
            <a:avLst/>
          </a:prstGeom>
          <a:noFill/>
          <a:ln w="38100">
            <a:solidFill>
              <a:srgbClr val="7030A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7030A0"/>
                </a:solidFill>
                <a:latin typeface="Comic Sans MS" pitchFamily="66" charset="0"/>
              </a:rPr>
              <a:t>Antonyms</a:t>
            </a:r>
            <a:endParaRPr lang="en-GB" sz="1200" b="1" dirty="0">
              <a:solidFill>
                <a:srgbClr val="7030A0"/>
              </a:solidFill>
              <a:latin typeface="Comic Sans MS" pitchFamily="66" charset="0"/>
            </a:endParaRPr>
          </a:p>
        </p:txBody>
      </p:sp>
    </p:spTree>
    <p:extLst>
      <p:ext uri="{BB962C8B-B14F-4D97-AF65-F5344CB8AC3E}">
        <p14:creationId xmlns:p14="http://schemas.microsoft.com/office/powerpoint/2010/main" val="36273277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60652" y="179514"/>
            <a:ext cx="4946425" cy="1138773"/>
          </a:xfrm>
          <a:prstGeom prst="rect">
            <a:avLst/>
          </a:prstGeom>
          <a:noFill/>
        </p:spPr>
        <p:txBody>
          <a:bodyPr wrap="square" rtlCol="0">
            <a:spAutoFit/>
          </a:bodyPr>
          <a:lstStyle/>
          <a:p>
            <a:r>
              <a:rPr lang="en-GB" i="1" dirty="0" smtClean="0">
                <a:solidFill>
                  <a:srgbClr val="00B0F0"/>
                </a:solidFill>
                <a:latin typeface="Comic Sans MS" pitchFamily="66" charset="0"/>
              </a:rPr>
              <a:t>Harry Potter </a:t>
            </a:r>
            <a:r>
              <a:rPr lang="en-GB" dirty="0" smtClean="0">
                <a:solidFill>
                  <a:srgbClr val="00B0F0"/>
                </a:solidFill>
                <a:latin typeface="Comic Sans MS" pitchFamily="66" charset="0"/>
              </a:rPr>
              <a:t>by J. K. Rowling </a:t>
            </a:r>
          </a:p>
          <a:p>
            <a:endParaRPr lang="en-GB" dirty="0" smtClean="0">
              <a:solidFill>
                <a:srgbClr val="00B0F0"/>
              </a:solidFill>
              <a:latin typeface="Comic Sans MS" pitchFamily="66" charset="0"/>
            </a:endParaRPr>
          </a:p>
          <a:p>
            <a:r>
              <a:rPr lang="en-GB" sz="1600" dirty="0" smtClean="0">
                <a:solidFill>
                  <a:srgbClr val="7030A0"/>
                </a:solidFill>
                <a:latin typeface="Comic Sans MS" pitchFamily="66" charset="0"/>
              </a:rPr>
              <a:t>Reading comprehension : Read the extract and answer the questions in as much detail as possible. </a:t>
            </a:r>
            <a:endParaRPr lang="en-GB" sz="1600" dirty="0">
              <a:solidFill>
                <a:srgbClr val="7030A0"/>
              </a:solidFill>
              <a:latin typeface="Comic Sans MS" pitchFamily="66" charset="0"/>
            </a:endParaRPr>
          </a:p>
        </p:txBody>
      </p:sp>
      <p:sp>
        <p:nvSpPr>
          <p:cNvPr id="2" name="Rectangle 1"/>
          <p:cNvSpPr/>
          <p:nvPr/>
        </p:nvSpPr>
        <p:spPr>
          <a:xfrm>
            <a:off x="260652" y="1341502"/>
            <a:ext cx="6493714" cy="11172289"/>
          </a:xfrm>
          <a:prstGeom prst="rect">
            <a:avLst/>
          </a:prstGeom>
        </p:spPr>
        <p:txBody>
          <a:bodyPr wrap="square">
            <a:spAutoFit/>
          </a:bodyPr>
          <a:lstStyle/>
          <a:p>
            <a:endParaRPr lang="en-GB" sz="1200" dirty="0">
              <a:latin typeface="Comic Sans MS" pitchFamily="66" charset="0"/>
            </a:endParaRPr>
          </a:p>
          <a:p>
            <a:r>
              <a:rPr lang="en-GB" sz="1200" i="1" dirty="0">
                <a:latin typeface="Comic Sans MS" pitchFamily="66" charset="0"/>
              </a:rPr>
              <a:t> </a:t>
            </a:r>
            <a:r>
              <a:rPr lang="en-GB" sz="1200" dirty="0" smtClean="0">
                <a:latin typeface="Comic Sans MS" pitchFamily="66" charset="0"/>
              </a:rPr>
              <a:t>Harry had never been to London before. Although </a:t>
            </a:r>
            <a:r>
              <a:rPr lang="en-GB" sz="1200" dirty="0" err="1" smtClean="0">
                <a:latin typeface="Comic Sans MS" pitchFamily="66" charset="0"/>
              </a:rPr>
              <a:t>Hagrid</a:t>
            </a:r>
            <a:r>
              <a:rPr lang="en-GB" sz="1200" dirty="0" smtClean="0">
                <a:latin typeface="Comic Sans MS" pitchFamily="66" charset="0"/>
              </a:rPr>
              <a:t> seemed to know where he was going, he was obviously not used to getting there in an ordinary way. He got stuck in the ticket barrier on the Underground, and complained loudly that the seats were too small and the trains too slow. "I don't know how the </a:t>
            </a:r>
            <a:r>
              <a:rPr lang="en-GB" sz="1200" dirty="0" err="1" smtClean="0">
                <a:latin typeface="Comic Sans MS" pitchFamily="66" charset="0"/>
              </a:rPr>
              <a:t>Muggles</a:t>
            </a:r>
            <a:r>
              <a:rPr lang="en-GB" sz="1200" dirty="0" smtClean="0">
                <a:latin typeface="Comic Sans MS" pitchFamily="66" charset="0"/>
              </a:rPr>
              <a:t> manage without magic," he said as they climbed a broken-down escalator that led up to a bustling road lined with shops.</a:t>
            </a:r>
            <a:br>
              <a:rPr lang="en-GB" sz="1200" dirty="0" smtClean="0">
                <a:latin typeface="Comic Sans MS" pitchFamily="66" charset="0"/>
              </a:rPr>
            </a:br>
            <a:r>
              <a:rPr lang="en-GB" sz="1200" dirty="0" smtClean="0">
                <a:latin typeface="Comic Sans MS" pitchFamily="66" charset="0"/>
              </a:rPr>
              <a:t/>
            </a:r>
            <a:br>
              <a:rPr lang="en-GB" sz="1200" dirty="0" smtClean="0">
                <a:latin typeface="Comic Sans MS" pitchFamily="66" charset="0"/>
              </a:rPr>
            </a:br>
            <a:r>
              <a:rPr lang="en-GB" sz="1200" dirty="0" err="1" smtClean="0">
                <a:latin typeface="Comic Sans MS" pitchFamily="66" charset="0"/>
              </a:rPr>
              <a:t>Hagrid</a:t>
            </a:r>
            <a:r>
              <a:rPr lang="en-GB" sz="1200" dirty="0" smtClean="0">
                <a:latin typeface="Comic Sans MS" pitchFamily="66" charset="0"/>
              </a:rPr>
              <a:t> was so huge that he parted the crowd easily; all Harry had to do was keep close behind him. They passed book shops and music stores, hamburger restaurants and cinemas, but nowhere that looked as if it could sell you a magic wand. This was just an ordinary street full of ordinary people. Could there really be piles of wizard gold buried miles beneath them? Were there really shops that sold spell books and broomsticks? Might this not all be some huge joke that the </a:t>
            </a:r>
            <a:r>
              <a:rPr lang="en-GB" sz="1200" dirty="0" err="1" smtClean="0">
                <a:latin typeface="Comic Sans MS" pitchFamily="66" charset="0"/>
              </a:rPr>
              <a:t>Dursleys</a:t>
            </a:r>
            <a:r>
              <a:rPr lang="en-GB" sz="1200" dirty="0" smtClean="0">
                <a:latin typeface="Comic Sans MS" pitchFamily="66" charset="0"/>
              </a:rPr>
              <a:t> had cooked up? </a:t>
            </a:r>
          </a:p>
          <a:p>
            <a:r>
              <a:rPr lang="en-GB" sz="1200" dirty="0" smtClean="0">
                <a:latin typeface="Comic Sans MS" pitchFamily="66" charset="0"/>
              </a:rPr>
              <a:t>If Harry hadn't known that the </a:t>
            </a:r>
            <a:r>
              <a:rPr lang="en-GB" sz="1200" dirty="0" err="1" smtClean="0">
                <a:latin typeface="Comic Sans MS" pitchFamily="66" charset="0"/>
              </a:rPr>
              <a:t>Dursleys</a:t>
            </a:r>
            <a:r>
              <a:rPr lang="en-GB" sz="1200" dirty="0" smtClean="0">
                <a:latin typeface="Comic Sans MS" pitchFamily="66" charset="0"/>
              </a:rPr>
              <a:t> had no sense of humour, he might have thought so; yet somehow, even though everything </a:t>
            </a:r>
            <a:r>
              <a:rPr lang="en-GB" sz="1200" dirty="0" err="1" smtClean="0">
                <a:latin typeface="Comic Sans MS" pitchFamily="66" charset="0"/>
              </a:rPr>
              <a:t>Hagrid</a:t>
            </a:r>
            <a:r>
              <a:rPr lang="en-GB" sz="1200" dirty="0" smtClean="0">
                <a:latin typeface="Comic Sans MS" pitchFamily="66" charset="0"/>
              </a:rPr>
              <a:t> had told him so far was unbelievable, Harry couldn't help trusting him. "This is it," said </a:t>
            </a:r>
            <a:r>
              <a:rPr lang="en-GB" sz="1200" dirty="0" err="1" smtClean="0">
                <a:latin typeface="Comic Sans MS" pitchFamily="66" charset="0"/>
              </a:rPr>
              <a:t>Hagrid</a:t>
            </a:r>
            <a:r>
              <a:rPr lang="en-GB" sz="1200" dirty="0" smtClean="0">
                <a:latin typeface="Comic Sans MS" pitchFamily="66" charset="0"/>
              </a:rPr>
              <a:t>, coming to a halt, "the Leaky Cauldron. It's a famous place." </a:t>
            </a:r>
            <a:br>
              <a:rPr lang="en-GB" sz="1200" dirty="0" smtClean="0">
                <a:latin typeface="Comic Sans MS" pitchFamily="66" charset="0"/>
              </a:rPr>
            </a:br>
            <a:r>
              <a:rPr lang="en-GB" sz="1200" dirty="0" smtClean="0">
                <a:latin typeface="Comic Sans MS" pitchFamily="66" charset="0"/>
              </a:rPr>
              <a:t/>
            </a:r>
            <a:br>
              <a:rPr lang="en-GB" sz="1200" dirty="0" smtClean="0">
                <a:latin typeface="Comic Sans MS" pitchFamily="66" charset="0"/>
              </a:rPr>
            </a:br>
            <a:r>
              <a:rPr lang="en-GB" sz="1200" dirty="0" smtClean="0">
                <a:latin typeface="Comic Sans MS" pitchFamily="66" charset="0"/>
              </a:rPr>
              <a:t>For a famous place, it was very dark and shabby. A few old women were sitting in a corner, drinking tiny glasses of sherry. One of them was smoking a long pipe. A little man in a top hat was talking to the old bartender, who was quite bald and looked like a toothless walnut. The low buzz of chatter stopped when they walked in. Everyone seemed to know </a:t>
            </a:r>
            <a:r>
              <a:rPr lang="en-GB" sz="1200" dirty="0" err="1" smtClean="0">
                <a:latin typeface="Comic Sans MS" pitchFamily="66" charset="0"/>
              </a:rPr>
              <a:t>Hagrid</a:t>
            </a:r>
            <a:r>
              <a:rPr lang="en-GB" sz="1200" dirty="0" smtClean="0">
                <a:latin typeface="Comic Sans MS" pitchFamily="66" charset="0"/>
              </a:rPr>
              <a:t>; they waved and smiled at him, and the bartender reached for a glass, saying, "The usual, </a:t>
            </a:r>
            <a:r>
              <a:rPr lang="en-GB" sz="1200" dirty="0" err="1" smtClean="0">
                <a:latin typeface="Comic Sans MS" pitchFamily="66" charset="0"/>
              </a:rPr>
              <a:t>Hagrid</a:t>
            </a:r>
            <a:r>
              <a:rPr lang="en-GB" sz="1200" dirty="0" smtClean="0">
                <a:latin typeface="Comic Sans MS" pitchFamily="66" charset="0"/>
              </a:rPr>
              <a:t>?" "Can't, Tom, I'm on Hogwarts business," said </a:t>
            </a:r>
            <a:r>
              <a:rPr lang="en-GB" sz="1200" dirty="0" err="1" smtClean="0">
                <a:latin typeface="Comic Sans MS" pitchFamily="66" charset="0"/>
              </a:rPr>
              <a:t>Hagrid</a:t>
            </a:r>
            <a:r>
              <a:rPr lang="en-GB" sz="1200" dirty="0" smtClean="0">
                <a:latin typeface="Comic Sans MS" pitchFamily="66" charset="0"/>
              </a:rPr>
              <a:t>, clapping his great hand on </a:t>
            </a:r>
            <a:r>
              <a:rPr lang="en-GB" sz="1200" dirty="0" err="1" smtClean="0">
                <a:latin typeface="Comic Sans MS" pitchFamily="66" charset="0"/>
              </a:rPr>
              <a:t>Harry's</a:t>
            </a:r>
            <a:r>
              <a:rPr lang="en-GB" sz="1200" dirty="0" smtClean="0">
                <a:latin typeface="Comic Sans MS" pitchFamily="66" charset="0"/>
              </a:rPr>
              <a:t> shoulder and making </a:t>
            </a:r>
            <a:r>
              <a:rPr lang="en-GB" sz="1200" dirty="0" err="1" smtClean="0">
                <a:latin typeface="Comic Sans MS" pitchFamily="66" charset="0"/>
              </a:rPr>
              <a:t>Harry's</a:t>
            </a:r>
            <a:r>
              <a:rPr lang="en-GB" sz="1200" dirty="0" smtClean="0">
                <a:latin typeface="Comic Sans MS" pitchFamily="66" charset="0"/>
              </a:rPr>
              <a:t> knees buckle.</a:t>
            </a:r>
            <a:br>
              <a:rPr lang="en-GB" sz="1200" dirty="0" smtClean="0">
                <a:latin typeface="Comic Sans MS" pitchFamily="66" charset="0"/>
              </a:rPr>
            </a:br>
            <a:r>
              <a:rPr lang="en-GB" sz="1200" dirty="0" smtClean="0">
                <a:latin typeface="Comic Sans MS" pitchFamily="66" charset="0"/>
              </a:rPr>
              <a:t/>
            </a:r>
            <a:br>
              <a:rPr lang="en-GB" sz="1200" dirty="0" smtClean="0">
                <a:latin typeface="Comic Sans MS" pitchFamily="66" charset="0"/>
              </a:rPr>
            </a:br>
            <a:r>
              <a:rPr lang="en-GB" sz="1200" dirty="0" smtClean="0">
                <a:latin typeface="Comic Sans MS" pitchFamily="66" charset="0"/>
              </a:rPr>
              <a:t>"Good Lord," said the bartender, peering at Harry, "is this? Can this be?" The Leaky Cauldron had suddenly gone completely still and silent. "Bless my soul," whispered the old bartender, "Harry Potter... what an </a:t>
            </a:r>
            <a:r>
              <a:rPr lang="en-GB" sz="1200" dirty="0" err="1" smtClean="0">
                <a:latin typeface="Comic Sans MS" pitchFamily="66" charset="0"/>
              </a:rPr>
              <a:t>honor</a:t>
            </a:r>
            <a:r>
              <a:rPr lang="en-GB" sz="1200" dirty="0" smtClean="0">
                <a:latin typeface="Comic Sans MS" pitchFamily="66" charset="0"/>
              </a:rPr>
              <a:t>." He hurried out from behind the bar, rushed toward Harry and seized his hand, tears in his eyes. "Welcome back, Mr. Potter, welcome back!" Harry didn't know what to say. Everyone was looking at him. The old woman with the pipe was puffing on it without realizing it had gone out.</a:t>
            </a:r>
            <a:br>
              <a:rPr lang="en-GB" sz="1200" dirty="0" smtClean="0">
                <a:latin typeface="Comic Sans MS" pitchFamily="66" charset="0"/>
              </a:rPr>
            </a:br>
            <a:r>
              <a:rPr lang="en-GB" sz="1200" dirty="0" smtClean="0">
                <a:latin typeface="Comic Sans MS" pitchFamily="66" charset="0"/>
              </a:rPr>
              <a:t/>
            </a:r>
            <a:br>
              <a:rPr lang="en-GB" sz="1200" dirty="0" smtClean="0">
                <a:latin typeface="Comic Sans MS" pitchFamily="66" charset="0"/>
              </a:rPr>
            </a:br>
            <a:r>
              <a:rPr lang="en-GB" sz="1200" dirty="0" err="1" smtClean="0">
                <a:latin typeface="Comic Sans MS" pitchFamily="66" charset="0"/>
              </a:rPr>
              <a:t>Hagrid</a:t>
            </a:r>
            <a:r>
              <a:rPr lang="en-GB" sz="1200" dirty="0" smtClean="0">
                <a:latin typeface="Comic Sans MS" pitchFamily="66" charset="0"/>
              </a:rPr>
              <a:t> was beaming. Then there was a great scraping of chairs and the next moment, Harry found himself shaking hands with everyone in the Leaky Cauldron. "Doris </a:t>
            </a:r>
            <a:r>
              <a:rPr lang="en-GB" sz="1200" dirty="0" err="1" smtClean="0">
                <a:latin typeface="Comic Sans MS" pitchFamily="66" charset="0"/>
              </a:rPr>
              <a:t>Crockford</a:t>
            </a:r>
            <a:r>
              <a:rPr lang="en-GB" sz="1200" dirty="0" smtClean="0">
                <a:latin typeface="Comic Sans MS" pitchFamily="66" charset="0"/>
              </a:rPr>
              <a:t>, Mr. Potter, can't believe I'm meeting you at last." "So proud, Mr. Potter, I'm just so proud." "Always wanted to shake your hand, I'm all of a flutter." "Delighted, Mr. Potter; just can't tell you, </a:t>
            </a:r>
            <a:r>
              <a:rPr lang="en-GB" sz="1200" dirty="0" err="1" smtClean="0">
                <a:latin typeface="Comic Sans MS" pitchFamily="66" charset="0"/>
              </a:rPr>
              <a:t>Diggle's</a:t>
            </a:r>
            <a:r>
              <a:rPr lang="en-GB" sz="1200" dirty="0" smtClean="0">
                <a:latin typeface="Comic Sans MS" pitchFamily="66" charset="0"/>
              </a:rPr>
              <a:t> the name, </a:t>
            </a:r>
            <a:r>
              <a:rPr lang="en-GB" sz="1200" dirty="0" err="1" smtClean="0">
                <a:latin typeface="Comic Sans MS" pitchFamily="66" charset="0"/>
              </a:rPr>
              <a:t>Dedalus</a:t>
            </a:r>
            <a:r>
              <a:rPr lang="en-GB" sz="1200" dirty="0" smtClean="0">
                <a:latin typeface="Comic Sans MS" pitchFamily="66" charset="0"/>
              </a:rPr>
              <a:t> </a:t>
            </a:r>
            <a:r>
              <a:rPr lang="en-GB" sz="1200" dirty="0" err="1" smtClean="0">
                <a:latin typeface="Comic Sans MS" pitchFamily="66" charset="0"/>
              </a:rPr>
              <a:t>Diggle</a:t>
            </a:r>
            <a:r>
              <a:rPr lang="en-GB" sz="1200" dirty="0" smtClean="0">
                <a:latin typeface="Comic Sans MS" pitchFamily="66" charset="0"/>
              </a:rPr>
              <a:t>." "I've seen you before!" said Harry, as </a:t>
            </a:r>
            <a:r>
              <a:rPr lang="en-GB" sz="1200" dirty="0" err="1" smtClean="0">
                <a:latin typeface="Comic Sans MS" pitchFamily="66" charset="0"/>
              </a:rPr>
              <a:t>Dedalus</a:t>
            </a:r>
            <a:r>
              <a:rPr lang="en-GB" sz="1200" dirty="0" smtClean="0">
                <a:latin typeface="Comic Sans MS" pitchFamily="66" charset="0"/>
              </a:rPr>
              <a:t> </a:t>
            </a:r>
            <a:r>
              <a:rPr lang="en-GB" sz="1200" dirty="0" err="1" smtClean="0">
                <a:latin typeface="Comic Sans MS" pitchFamily="66" charset="0"/>
              </a:rPr>
              <a:t>Diggle's</a:t>
            </a:r>
            <a:r>
              <a:rPr lang="en-GB" sz="1200" dirty="0" smtClean="0">
                <a:latin typeface="Comic Sans MS" pitchFamily="66" charset="0"/>
              </a:rPr>
              <a:t> top hat fell off in his excitement. "You bowed to me once in a shop." "He remembers!" cried </a:t>
            </a:r>
            <a:r>
              <a:rPr lang="en-GB" sz="1200" dirty="0" err="1" smtClean="0">
                <a:latin typeface="Comic Sans MS" pitchFamily="66" charset="0"/>
              </a:rPr>
              <a:t>Dedalus</a:t>
            </a:r>
            <a:r>
              <a:rPr lang="en-GB" sz="1200" dirty="0" smtClean="0">
                <a:latin typeface="Comic Sans MS" pitchFamily="66" charset="0"/>
              </a:rPr>
              <a:t> </a:t>
            </a:r>
            <a:r>
              <a:rPr lang="en-GB" sz="1200" dirty="0" err="1" smtClean="0">
                <a:latin typeface="Comic Sans MS" pitchFamily="66" charset="0"/>
              </a:rPr>
              <a:t>Diggle</a:t>
            </a:r>
            <a:r>
              <a:rPr lang="en-GB" sz="1200" dirty="0" smtClean="0">
                <a:latin typeface="Comic Sans MS" pitchFamily="66" charset="0"/>
              </a:rPr>
              <a:t>, looking around at everyone. "Did you hear that? He remembers me!" Harry shook hands again and again; Doris </a:t>
            </a:r>
            <a:r>
              <a:rPr lang="en-GB" sz="1200" dirty="0" err="1" smtClean="0">
                <a:latin typeface="Comic Sans MS" pitchFamily="66" charset="0"/>
              </a:rPr>
              <a:t>Crockford</a:t>
            </a:r>
            <a:r>
              <a:rPr lang="en-GB" sz="1200" dirty="0" smtClean="0">
                <a:latin typeface="Comic Sans MS" pitchFamily="66" charset="0"/>
              </a:rPr>
              <a:t> kept coming back for more.</a:t>
            </a:r>
            <a:br>
              <a:rPr lang="en-GB" sz="1200" dirty="0" smtClean="0">
                <a:latin typeface="Comic Sans MS" pitchFamily="66" charset="0"/>
              </a:rPr>
            </a:br>
            <a:r>
              <a:rPr lang="en-GB" sz="1200" dirty="0" smtClean="0">
                <a:latin typeface="Comic Sans MS" pitchFamily="66" charset="0"/>
              </a:rPr>
              <a:t/>
            </a:r>
            <a:br>
              <a:rPr lang="en-GB" sz="1200" dirty="0" smtClean="0">
                <a:latin typeface="Comic Sans MS" pitchFamily="66" charset="0"/>
              </a:rPr>
            </a:br>
            <a:r>
              <a:rPr lang="en-GB" sz="1200" dirty="0" smtClean="0">
                <a:latin typeface="Comic Sans MS" pitchFamily="66" charset="0"/>
              </a:rPr>
              <a:t>A pale young man made his way forward, very nervously. One of his eyes was twitching. "Professor </a:t>
            </a:r>
            <a:r>
              <a:rPr lang="en-GB" sz="1200" dirty="0" err="1" smtClean="0">
                <a:latin typeface="Comic Sans MS" pitchFamily="66" charset="0"/>
              </a:rPr>
              <a:t>Quirrell</a:t>
            </a:r>
            <a:r>
              <a:rPr lang="en-GB" sz="1200" dirty="0" smtClean="0">
                <a:latin typeface="Comic Sans MS" pitchFamily="66" charset="0"/>
              </a:rPr>
              <a:t>!" said </a:t>
            </a:r>
            <a:r>
              <a:rPr lang="en-GB" sz="1200" dirty="0" err="1" smtClean="0">
                <a:latin typeface="Comic Sans MS" pitchFamily="66" charset="0"/>
              </a:rPr>
              <a:t>Hagrid</a:t>
            </a:r>
            <a:r>
              <a:rPr lang="en-GB" sz="1200" dirty="0" smtClean="0">
                <a:latin typeface="Comic Sans MS" pitchFamily="66" charset="0"/>
              </a:rPr>
              <a:t>. "Harry, Professor </a:t>
            </a:r>
            <a:r>
              <a:rPr lang="en-GB" sz="1200" dirty="0" err="1" smtClean="0">
                <a:latin typeface="Comic Sans MS" pitchFamily="66" charset="0"/>
              </a:rPr>
              <a:t>Quirrell</a:t>
            </a:r>
            <a:r>
              <a:rPr lang="en-GB" sz="1200" dirty="0" smtClean="0">
                <a:latin typeface="Comic Sans MS" pitchFamily="66" charset="0"/>
              </a:rPr>
              <a:t> will be one of your teachers at Hogwarts." "P-P-Potter," stammered Professor </a:t>
            </a:r>
            <a:r>
              <a:rPr lang="en-GB" sz="1200" dirty="0" err="1" smtClean="0">
                <a:latin typeface="Comic Sans MS" pitchFamily="66" charset="0"/>
              </a:rPr>
              <a:t>Quirrell</a:t>
            </a:r>
            <a:r>
              <a:rPr lang="en-GB" sz="1200" dirty="0" smtClean="0">
                <a:latin typeface="Comic Sans MS" pitchFamily="66" charset="0"/>
              </a:rPr>
              <a:t>, grasping </a:t>
            </a:r>
            <a:r>
              <a:rPr lang="en-GB" sz="1200" dirty="0" err="1" smtClean="0">
                <a:latin typeface="Comic Sans MS" pitchFamily="66" charset="0"/>
              </a:rPr>
              <a:t>Harry's</a:t>
            </a:r>
            <a:r>
              <a:rPr lang="en-GB" sz="1200" dirty="0" smtClean="0">
                <a:latin typeface="Comic Sans MS" pitchFamily="66" charset="0"/>
              </a:rPr>
              <a:t> hand, "c-can't t-tell you how p- pleased I am to meet you." "What sort of magic do you teach, Professor </a:t>
            </a:r>
            <a:r>
              <a:rPr lang="en-GB" sz="1200" dirty="0" err="1" smtClean="0">
                <a:latin typeface="Comic Sans MS" pitchFamily="66" charset="0"/>
              </a:rPr>
              <a:t>Quirrell</a:t>
            </a:r>
            <a:r>
              <a:rPr lang="en-GB" sz="1200" dirty="0" smtClean="0">
                <a:latin typeface="Comic Sans MS" pitchFamily="66" charset="0"/>
              </a:rPr>
              <a:t>." "D-</a:t>
            </a:r>
            <a:r>
              <a:rPr lang="en-GB" sz="1200" dirty="0" err="1" smtClean="0">
                <a:latin typeface="Comic Sans MS" pitchFamily="66" charset="0"/>
              </a:rPr>
              <a:t>Defense</a:t>
            </a:r>
            <a:r>
              <a:rPr lang="en-GB" sz="1200" dirty="0" smtClean="0">
                <a:latin typeface="Comic Sans MS" pitchFamily="66" charset="0"/>
              </a:rPr>
              <a:t> Against the D-D-Dark Arts," muttered Professor </a:t>
            </a:r>
            <a:r>
              <a:rPr lang="en-GB" sz="1200" dirty="0" err="1" smtClean="0">
                <a:latin typeface="Comic Sans MS" pitchFamily="66" charset="0"/>
              </a:rPr>
              <a:t>Quirrell</a:t>
            </a:r>
            <a:r>
              <a:rPr lang="en-GB" sz="1200" dirty="0" smtClean="0">
                <a:latin typeface="Comic Sans MS" pitchFamily="66" charset="0"/>
              </a:rPr>
              <a:t>, as though he'd rather not think about it. "N-not that you n-need it, eh, P-P-Potter?" He laughed nervously. "You'll be g-getting all your equipment, I suppose. I've g-got to p-pick up a new b-book on vampires, m-myself." He looked terrified at the very thought.</a:t>
            </a:r>
            <a:br>
              <a:rPr lang="en-GB" sz="1200" dirty="0" smtClean="0">
                <a:latin typeface="Comic Sans MS" pitchFamily="66" charset="0"/>
              </a:rPr>
            </a:br>
            <a:r>
              <a:rPr lang="en-GB" sz="1200" dirty="0" smtClean="0">
                <a:latin typeface="Comic Sans MS" pitchFamily="66" charset="0"/>
              </a:rPr>
              <a:t/>
            </a:r>
            <a:br>
              <a:rPr lang="en-GB" sz="1200" dirty="0" smtClean="0">
                <a:latin typeface="Comic Sans MS" pitchFamily="66" charset="0"/>
              </a:rPr>
            </a:br>
            <a:r>
              <a:rPr lang="en-GB" sz="1200" dirty="0" smtClean="0">
                <a:latin typeface="Comic Sans MS" pitchFamily="66" charset="0"/>
              </a:rPr>
              <a:t>But the others wouldn't let Professor </a:t>
            </a:r>
            <a:r>
              <a:rPr lang="en-GB" sz="1200" dirty="0" err="1" smtClean="0">
                <a:latin typeface="Comic Sans MS" pitchFamily="66" charset="0"/>
              </a:rPr>
              <a:t>Quirrell</a:t>
            </a:r>
            <a:r>
              <a:rPr lang="en-GB" sz="1200" dirty="0" smtClean="0">
                <a:latin typeface="Comic Sans MS" pitchFamily="66" charset="0"/>
              </a:rPr>
              <a:t> keep Harry to himself. It took almost ten minutes to get away from them all. At last, </a:t>
            </a:r>
            <a:r>
              <a:rPr lang="en-GB" sz="1200" dirty="0" err="1" smtClean="0">
                <a:latin typeface="Comic Sans MS" pitchFamily="66" charset="0"/>
              </a:rPr>
              <a:t>Hagrid</a:t>
            </a:r>
            <a:r>
              <a:rPr lang="en-GB" sz="1200" dirty="0" smtClean="0">
                <a:latin typeface="Comic Sans MS" pitchFamily="66" charset="0"/>
              </a:rPr>
              <a:t> managed to make himself heard over the babble. "Must get on -- lots </a:t>
            </a:r>
            <a:r>
              <a:rPr lang="en-GB" sz="1200" dirty="0" err="1" smtClean="0">
                <a:latin typeface="Comic Sans MS" pitchFamily="66" charset="0"/>
              </a:rPr>
              <a:t>ter</a:t>
            </a:r>
            <a:r>
              <a:rPr lang="en-GB" sz="1200" dirty="0" smtClean="0">
                <a:latin typeface="Comic Sans MS" pitchFamily="66" charset="0"/>
              </a:rPr>
              <a:t> buy. Come on, Harry." Doris </a:t>
            </a:r>
            <a:r>
              <a:rPr lang="en-GB" sz="1200" dirty="0" err="1" smtClean="0">
                <a:latin typeface="Comic Sans MS" pitchFamily="66" charset="0"/>
              </a:rPr>
              <a:t>Crockford</a:t>
            </a:r>
            <a:r>
              <a:rPr lang="en-GB" sz="1200" dirty="0" smtClean="0">
                <a:latin typeface="Comic Sans MS" pitchFamily="66" charset="0"/>
              </a:rPr>
              <a:t> shook </a:t>
            </a:r>
            <a:r>
              <a:rPr lang="en-GB" sz="1200" dirty="0" err="1" smtClean="0">
                <a:latin typeface="Comic Sans MS" pitchFamily="66" charset="0"/>
              </a:rPr>
              <a:t>Harry's</a:t>
            </a:r>
            <a:r>
              <a:rPr lang="en-GB" sz="1200" dirty="0" smtClean="0">
                <a:latin typeface="Comic Sans MS" pitchFamily="66" charset="0"/>
              </a:rPr>
              <a:t> hand one last time, and </a:t>
            </a:r>
            <a:r>
              <a:rPr lang="en-GB" sz="1200" dirty="0" err="1" smtClean="0">
                <a:latin typeface="Comic Sans MS" pitchFamily="66" charset="0"/>
              </a:rPr>
              <a:t>Hagrid</a:t>
            </a:r>
            <a:r>
              <a:rPr lang="en-GB" sz="1200" dirty="0" smtClean="0">
                <a:latin typeface="Comic Sans MS" pitchFamily="66" charset="0"/>
              </a:rPr>
              <a:t> led them through the bar and out into a small, walled courtyard, where there was nothing but a trash can and a few weeds.</a:t>
            </a:r>
            <a:br>
              <a:rPr lang="en-GB" sz="1200" dirty="0" smtClean="0">
                <a:latin typeface="Comic Sans MS" pitchFamily="66" charset="0"/>
              </a:rPr>
            </a:br>
            <a:r>
              <a:rPr lang="en-GB" sz="1200" dirty="0" smtClean="0">
                <a:latin typeface="Comic Sans MS" pitchFamily="66" charset="0"/>
              </a:rPr>
              <a:t/>
            </a:r>
            <a:br>
              <a:rPr lang="en-GB" sz="1200" dirty="0" smtClean="0">
                <a:latin typeface="Comic Sans MS" pitchFamily="66" charset="0"/>
              </a:rPr>
            </a:br>
            <a:r>
              <a:rPr lang="en-GB" sz="1200" dirty="0" err="1" smtClean="0">
                <a:latin typeface="Comic Sans MS" pitchFamily="66" charset="0"/>
              </a:rPr>
              <a:t>Hagrid</a:t>
            </a:r>
            <a:r>
              <a:rPr lang="en-GB" sz="1200" dirty="0" smtClean="0">
                <a:latin typeface="Comic Sans MS" pitchFamily="66" charset="0"/>
              </a:rPr>
              <a:t> grinned at Harry. "Told </a:t>
            </a:r>
            <a:r>
              <a:rPr lang="en-GB" sz="1200" dirty="0" err="1" smtClean="0">
                <a:latin typeface="Comic Sans MS" pitchFamily="66" charset="0"/>
              </a:rPr>
              <a:t>yeh</a:t>
            </a:r>
            <a:r>
              <a:rPr lang="en-GB" sz="1200" dirty="0" smtClean="0">
                <a:latin typeface="Comic Sans MS" pitchFamily="66" charset="0"/>
              </a:rPr>
              <a:t>, didn't I? Told </a:t>
            </a:r>
            <a:r>
              <a:rPr lang="en-GB" sz="1200" dirty="0" err="1" smtClean="0">
                <a:latin typeface="Comic Sans MS" pitchFamily="66" charset="0"/>
              </a:rPr>
              <a:t>yeh</a:t>
            </a:r>
            <a:r>
              <a:rPr lang="en-GB" sz="1200" dirty="0" smtClean="0">
                <a:latin typeface="Comic Sans MS" pitchFamily="66" charset="0"/>
              </a:rPr>
              <a:t> you was famous.</a:t>
            </a:r>
            <a:endParaRPr lang="en-GB" sz="1200" dirty="0">
              <a:latin typeface="Comic Sans MS" pitchFamily="66" charset="0"/>
            </a:endParaRPr>
          </a:p>
        </p:txBody>
      </p:sp>
      <p:pic>
        <p:nvPicPr>
          <p:cNvPr id="31746" name="Picture 2" descr="http://cdn-media-1.lifehack.org/wp-content/files/2014/09/3176173-1748009911-hp.jp_.jpg"/>
          <p:cNvPicPr>
            <a:picLocks noChangeAspect="1" noChangeArrowheads="1"/>
          </p:cNvPicPr>
          <p:nvPr/>
        </p:nvPicPr>
        <p:blipFill>
          <a:blip r:embed="rId2" cstate="print"/>
          <a:srcRect l="22259" r="12612"/>
          <a:stretch>
            <a:fillRect/>
          </a:stretch>
        </p:blipFill>
        <p:spPr bwMode="auto">
          <a:xfrm>
            <a:off x="5400600" y="163440"/>
            <a:ext cx="1268760" cy="10961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0652" y="188218"/>
            <a:ext cx="6493714" cy="3231654"/>
          </a:xfrm>
          <a:prstGeom prst="rect">
            <a:avLst/>
          </a:prstGeom>
        </p:spPr>
        <p:txBody>
          <a:bodyPr wrap="square">
            <a:spAutoFit/>
          </a:bodyPr>
          <a:lstStyle/>
          <a:p>
            <a:r>
              <a:rPr lang="en-GB" sz="1200" dirty="0" smtClean="0">
                <a:latin typeface="Comic Sans MS" pitchFamily="66" charset="0"/>
              </a:rPr>
              <a:t>A pale young man made his way forward, very nervously. One of his eyes was twitching. "Professor </a:t>
            </a:r>
            <a:r>
              <a:rPr lang="en-GB" sz="1200" dirty="0" err="1" smtClean="0">
                <a:latin typeface="Comic Sans MS" pitchFamily="66" charset="0"/>
              </a:rPr>
              <a:t>Quirrell</a:t>
            </a:r>
            <a:r>
              <a:rPr lang="en-GB" sz="1200" dirty="0" smtClean="0">
                <a:latin typeface="Comic Sans MS" pitchFamily="66" charset="0"/>
              </a:rPr>
              <a:t>!" said </a:t>
            </a:r>
            <a:r>
              <a:rPr lang="en-GB" sz="1200" dirty="0" err="1" smtClean="0">
                <a:latin typeface="Comic Sans MS" pitchFamily="66" charset="0"/>
              </a:rPr>
              <a:t>Hagrid</a:t>
            </a:r>
            <a:r>
              <a:rPr lang="en-GB" sz="1200" dirty="0" smtClean="0">
                <a:latin typeface="Comic Sans MS" pitchFamily="66" charset="0"/>
              </a:rPr>
              <a:t>. "Harry, Professor </a:t>
            </a:r>
            <a:r>
              <a:rPr lang="en-GB" sz="1200" dirty="0" err="1" smtClean="0">
                <a:latin typeface="Comic Sans MS" pitchFamily="66" charset="0"/>
              </a:rPr>
              <a:t>Quirrell</a:t>
            </a:r>
            <a:r>
              <a:rPr lang="en-GB" sz="1200" dirty="0" smtClean="0">
                <a:latin typeface="Comic Sans MS" pitchFamily="66" charset="0"/>
              </a:rPr>
              <a:t> will be one of your teachers at Hogwarts." "P-P-Potter," stammered Professor </a:t>
            </a:r>
            <a:r>
              <a:rPr lang="en-GB" sz="1200" dirty="0" err="1" smtClean="0">
                <a:latin typeface="Comic Sans MS" pitchFamily="66" charset="0"/>
              </a:rPr>
              <a:t>Quirrell</a:t>
            </a:r>
            <a:r>
              <a:rPr lang="en-GB" sz="1200" dirty="0" smtClean="0">
                <a:latin typeface="Comic Sans MS" pitchFamily="66" charset="0"/>
              </a:rPr>
              <a:t>, grasping </a:t>
            </a:r>
            <a:r>
              <a:rPr lang="en-GB" sz="1200" dirty="0" err="1" smtClean="0">
                <a:latin typeface="Comic Sans MS" pitchFamily="66" charset="0"/>
              </a:rPr>
              <a:t>Harry's</a:t>
            </a:r>
            <a:r>
              <a:rPr lang="en-GB" sz="1200" dirty="0" smtClean="0">
                <a:latin typeface="Comic Sans MS" pitchFamily="66" charset="0"/>
              </a:rPr>
              <a:t> hand, "c-can't t-tell you how p- pleased I am to meet you." "What sort of magic do you teach, Professor </a:t>
            </a:r>
            <a:r>
              <a:rPr lang="en-GB" sz="1200" dirty="0" err="1" smtClean="0">
                <a:latin typeface="Comic Sans MS" pitchFamily="66" charset="0"/>
              </a:rPr>
              <a:t>Quirrell</a:t>
            </a:r>
            <a:r>
              <a:rPr lang="en-GB" sz="1200" dirty="0" smtClean="0">
                <a:latin typeface="Comic Sans MS" pitchFamily="66" charset="0"/>
              </a:rPr>
              <a:t>." "D-</a:t>
            </a:r>
            <a:r>
              <a:rPr lang="en-GB" sz="1200" dirty="0" err="1" smtClean="0">
                <a:latin typeface="Comic Sans MS" pitchFamily="66" charset="0"/>
              </a:rPr>
              <a:t>Defense</a:t>
            </a:r>
            <a:r>
              <a:rPr lang="en-GB" sz="1200" dirty="0" smtClean="0">
                <a:latin typeface="Comic Sans MS" pitchFamily="66" charset="0"/>
              </a:rPr>
              <a:t> Against the D-D-Dark Arts," muttered Professor </a:t>
            </a:r>
            <a:r>
              <a:rPr lang="en-GB" sz="1200" dirty="0" err="1" smtClean="0">
                <a:latin typeface="Comic Sans MS" pitchFamily="66" charset="0"/>
              </a:rPr>
              <a:t>Quirrell</a:t>
            </a:r>
            <a:r>
              <a:rPr lang="en-GB" sz="1200" dirty="0" smtClean="0">
                <a:latin typeface="Comic Sans MS" pitchFamily="66" charset="0"/>
              </a:rPr>
              <a:t>, as though he'd rather not think about it. "N-not that you n-need it, eh, P-P-Potter?" He laughed nervously. "You'll be g-getting all your equipment, I suppose. I've g-got to p-pick up a new b-book on vampires, m-myself." He looked terrified at the very thought.</a:t>
            </a:r>
            <a:br>
              <a:rPr lang="en-GB" sz="1200" dirty="0" smtClean="0">
                <a:latin typeface="Comic Sans MS" pitchFamily="66" charset="0"/>
              </a:rPr>
            </a:br>
            <a:r>
              <a:rPr lang="en-GB" sz="1200" dirty="0" smtClean="0">
                <a:latin typeface="Comic Sans MS" pitchFamily="66" charset="0"/>
              </a:rPr>
              <a:t/>
            </a:r>
            <a:br>
              <a:rPr lang="en-GB" sz="1200" dirty="0" smtClean="0">
                <a:latin typeface="Comic Sans MS" pitchFamily="66" charset="0"/>
              </a:rPr>
            </a:br>
            <a:r>
              <a:rPr lang="en-GB" sz="1200" dirty="0" smtClean="0">
                <a:latin typeface="Comic Sans MS" pitchFamily="66" charset="0"/>
              </a:rPr>
              <a:t>But the others wouldn't let Professor </a:t>
            </a:r>
            <a:r>
              <a:rPr lang="en-GB" sz="1200" dirty="0" err="1" smtClean="0">
                <a:latin typeface="Comic Sans MS" pitchFamily="66" charset="0"/>
              </a:rPr>
              <a:t>Quirrell</a:t>
            </a:r>
            <a:r>
              <a:rPr lang="en-GB" sz="1200" dirty="0" smtClean="0">
                <a:latin typeface="Comic Sans MS" pitchFamily="66" charset="0"/>
              </a:rPr>
              <a:t> keep Harry to himself. It took almost ten minutes to get away from them all. At last, </a:t>
            </a:r>
            <a:r>
              <a:rPr lang="en-GB" sz="1200" dirty="0" err="1" smtClean="0">
                <a:latin typeface="Comic Sans MS" pitchFamily="66" charset="0"/>
              </a:rPr>
              <a:t>Hagrid</a:t>
            </a:r>
            <a:r>
              <a:rPr lang="en-GB" sz="1200" dirty="0" smtClean="0">
                <a:latin typeface="Comic Sans MS" pitchFamily="66" charset="0"/>
              </a:rPr>
              <a:t> managed to make himself heard over the babble. "Must get on -- lots </a:t>
            </a:r>
            <a:r>
              <a:rPr lang="en-GB" sz="1200" dirty="0" err="1" smtClean="0">
                <a:latin typeface="Comic Sans MS" pitchFamily="66" charset="0"/>
              </a:rPr>
              <a:t>ter</a:t>
            </a:r>
            <a:r>
              <a:rPr lang="en-GB" sz="1200" dirty="0" smtClean="0">
                <a:latin typeface="Comic Sans MS" pitchFamily="66" charset="0"/>
              </a:rPr>
              <a:t> buy. Come on, Harry." Doris </a:t>
            </a:r>
            <a:r>
              <a:rPr lang="en-GB" sz="1200" dirty="0" err="1" smtClean="0">
                <a:latin typeface="Comic Sans MS" pitchFamily="66" charset="0"/>
              </a:rPr>
              <a:t>Crockford</a:t>
            </a:r>
            <a:r>
              <a:rPr lang="en-GB" sz="1200" dirty="0" smtClean="0">
                <a:latin typeface="Comic Sans MS" pitchFamily="66" charset="0"/>
              </a:rPr>
              <a:t> shook </a:t>
            </a:r>
            <a:r>
              <a:rPr lang="en-GB" sz="1200" dirty="0" err="1" smtClean="0">
                <a:latin typeface="Comic Sans MS" pitchFamily="66" charset="0"/>
              </a:rPr>
              <a:t>Harry's</a:t>
            </a:r>
            <a:r>
              <a:rPr lang="en-GB" sz="1200" dirty="0" smtClean="0">
                <a:latin typeface="Comic Sans MS" pitchFamily="66" charset="0"/>
              </a:rPr>
              <a:t> hand one last time, and </a:t>
            </a:r>
            <a:r>
              <a:rPr lang="en-GB" sz="1200" dirty="0" err="1" smtClean="0">
                <a:latin typeface="Comic Sans MS" pitchFamily="66" charset="0"/>
              </a:rPr>
              <a:t>Hagrid</a:t>
            </a:r>
            <a:r>
              <a:rPr lang="en-GB" sz="1200" dirty="0" smtClean="0">
                <a:latin typeface="Comic Sans MS" pitchFamily="66" charset="0"/>
              </a:rPr>
              <a:t> led them through the bar and out into a small, walled courtyard, where there was nothing but a trash can and a few weeds.</a:t>
            </a:r>
            <a:br>
              <a:rPr lang="en-GB" sz="1200" dirty="0" smtClean="0">
                <a:latin typeface="Comic Sans MS" pitchFamily="66" charset="0"/>
              </a:rPr>
            </a:br>
            <a:r>
              <a:rPr lang="en-GB" sz="1200" dirty="0" smtClean="0">
                <a:latin typeface="Comic Sans MS" pitchFamily="66" charset="0"/>
              </a:rPr>
              <a:t/>
            </a:r>
            <a:br>
              <a:rPr lang="en-GB" sz="1200" dirty="0" smtClean="0">
                <a:latin typeface="Comic Sans MS" pitchFamily="66" charset="0"/>
              </a:rPr>
            </a:br>
            <a:r>
              <a:rPr lang="en-GB" sz="1200" dirty="0" err="1" smtClean="0">
                <a:latin typeface="Comic Sans MS" pitchFamily="66" charset="0"/>
              </a:rPr>
              <a:t>Hagrid</a:t>
            </a:r>
            <a:r>
              <a:rPr lang="en-GB" sz="1200" dirty="0" smtClean="0">
                <a:latin typeface="Comic Sans MS" pitchFamily="66" charset="0"/>
              </a:rPr>
              <a:t> grinned at Harry. "Told </a:t>
            </a:r>
            <a:r>
              <a:rPr lang="en-GB" sz="1200" dirty="0" err="1" smtClean="0">
                <a:latin typeface="Comic Sans MS" pitchFamily="66" charset="0"/>
              </a:rPr>
              <a:t>yeh</a:t>
            </a:r>
            <a:r>
              <a:rPr lang="en-GB" sz="1200" dirty="0" smtClean="0">
                <a:latin typeface="Comic Sans MS" pitchFamily="66" charset="0"/>
              </a:rPr>
              <a:t>, didn't I? Told </a:t>
            </a:r>
            <a:r>
              <a:rPr lang="en-GB" sz="1200" dirty="0" err="1" smtClean="0">
                <a:latin typeface="Comic Sans MS" pitchFamily="66" charset="0"/>
              </a:rPr>
              <a:t>yeh</a:t>
            </a:r>
            <a:r>
              <a:rPr lang="en-GB" sz="1200" dirty="0" smtClean="0">
                <a:latin typeface="Comic Sans MS" pitchFamily="66" charset="0"/>
              </a:rPr>
              <a:t> you was famous.”</a:t>
            </a:r>
            <a:endParaRPr lang="en-GB" sz="1200" dirty="0">
              <a:latin typeface="Comic Sans MS" pitchFamily="66" charset="0"/>
            </a:endParaRPr>
          </a:p>
        </p:txBody>
      </p:sp>
      <p:pic>
        <p:nvPicPr>
          <p:cNvPr id="65540" name="Picture 4" descr="http://coloringinguy.com/wp-content/uploads/2015/9656-free-printable-letter-q.gif"/>
          <p:cNvPicPr>
            <a:picLocks noChangeAspect="1" noChangeArrowheads="1"/>
          </p:cNvPicPr>
          <p:nvPr/>
        </p:nvPicPr>
        <p:blipFill>
          <a:blip r:embed="rId2" cstate="print"/>
          <a:srcRect/>
          <a:stretch>
            <a:fillRect/>
          </a:stretch>
        </p:blipFill>
        <p:spPr bwMode="auto">
          <a:xfrm>
            <a:off x="188640" y="3707904"/>
            <a:ext cx="936104" cy="1066291"/>
          </a:xfrm>
          <a:prstGeom prst="rect">
            <a:avLst/>
          </a:prstGeom>
          <a:noFill/>
        </p:spPr>
      </p:pic>
      <p:sp>
        <p:nvSpPr>
          <p:cNvPr id="7" name="TextBox 6"/>
          <p:cNvSpPr txBox="1"/>
          <p:nvPr/>
        </p:nvSpPr>
        <p:spPr>
          <a:xfrm>
            <a:off x="1052736" y="4058652"/>
            <a:ext cx="1071127" cy="369332"/>
          </a:xfrm>
          <a:prstGeom prst="rect">
            <a:avLst/>
          </a:prstGeom>
          <a:noFill/>
        </p:spPr>
        <p:txBody>
          <a:bodyPr wrap="none" rtlCol="0">
            <a:spAutoFit/>
          </a:bodyPr>
          <a:lstStyle/>
          <a:p>
            <a:r>
              <a:rPr lang="en-GB" dirty="0" smtClean="0">
                <a:latin typeface="Comic Sans MS" pitchFamily="66" charset="0"/>
              </a:rPr>
              <a:t>uestions</a:t>
            </a:r>
            <a:endParaRPr lang="en-GB" dirty="0">
              <a:latin typeface="Comic Sans MS" pitchFamily="66" charset="0"/>
            </a:endParaRPr>
          </a:p>
        </p:txBody>
      </p:sp>
      <p:sp>
        <p:nvSpPr>
          <p:cNvPr id="65541" name="Text Box 5"/>
          <p:cNvSpPr txBox="1">
            <a:spLocks noChangeArrowheads="1"/>
          </p:cNvSpPr>
          <p:nvPr/>
        </p:nvSpPr>
        <p:spPr bwMode="auto">
          <a:xfrm>
            <a:off x="446088" y="5076056"/>
            <a:ext cx="5863232" cy="3657600"/>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228600" marR="0" lvl="0" indent="-228600" algn="l" defTabSz="914400" rtl="0" eaLnBrk="1" fontAlgn="base" latinLnBrk="0" hangingPunct="1">
              <a:lnSpc>
                <a:spcPct val="100000"/>
              </a:lnSpc>
              <a:spcBef>
                <a:spcPct val="0"/>
              </a:spcBef>
              <a:spcAft>
                <a:spcPts val="1000"/>
              </a:spcAft>
              <a:buClrTx/>
              <a:buSzTx/>
              <a:buFont typeface="+mj-lt"/>
              <a:buAutoNum type="arabicPeriod"/>
              <a:tabLst/>
            </a:pPr>
            <a:r>
              <a:rPr kumimoji="0" lang="en-GB" sz="1100" b="0" i="0" u="none" strike="noStrike" cap="none" normalizeH="0" baseline="0" dirty="0" smtClean="0">
                <a:ln>
                  <a:noFill/>
                </a:ln>
                <a:solidFill>
                  <a:schemeClr val="tx1"/>
                </a:solidFill>
                <a:effectLst/>
                <a:latin typeface="Comic Sans MS" pitchFamily="66" charset="0"/>
                <a:cs typeface="Arial" pitchFamily="34" charset="0"/>
              </a:rPr>
              <a:t>What did </a:t>
            </a:r>
            <a:r>
              <a:rPr kumimoji="0" lang="en-GB" sz="1100" b="0" i="0" u="none" strike="noStrike" cap="none" normalizeH="0" baseline="0" dirty="0" err="1" smtClean="0">
                <a:ln>
                  <a:noFill/>
                </a:ln>
                <a:solidFill>
                  <a:schemeClr val="tx1"/>
                </a:solidFill>
                <a:effectLst/>
                <a:latin typeface="Comic Sans MS" pitchFamily="66" charset="0"/>
                <a:cs typeface="Arial" pitchFamily="34" charset="0"/>
              </a:rPr>
              <a:t>Hagrid</a:t>
            </a:r>
            <a:r>
              <a:rPr kumimoji="0" lang="en-GB" sz="1100" b="0" i="0" u="none" strike="noStrike" cap="none" normalizeH="0" baseline="0" dirty="0" smtClean="0">
                <a:ln>
                  <a:noFill/>
                </a:ln>
                <a:solidFill>
                  <a:schemeClr val="tx1"/>
                </a:solidFill>
                <a:effectLst/>
                <a:latin typeface="Comic Sans MS" pitchFamily="66" charset="0"/>
                <a:cs typeface="Arial" pitchFamily="34" charset="0"/>
              </a:rPr>
              <a:t> complain about on the way to London?</a:t>
            </a:r>
          </a:p>
          <a:p>
            <a:pPr marL="228600" marR="0" lvl="0" indent="-228600" algn="l" defTabSz="914400" rtl="0" eaLnBrk="1" fontAlgn="base" latinLnBrk="0" hangingPunct="1">
              <a:lnSpc>
                <a:spcPct val="100000"/>
              </a:lnSpc>
              <a:spcBef>
                <a:spcPct val="0"/>
              </a:spcBef>
              <a:spcAft>
                <a:spcPts val="1000"/>
              </a:spcAft>
              <a:buClrTx/>
              <a:buSzTx/>
              <a:buFont typeface="+mj-lt"/>
              <a:buAutoNum type="arabicPeriod"/>
              <a:tabLst/>
            </a:pPr>
            <a:r>
              <a:rPr kumimoji="0" lang="en-GB" sz="1100" b="0" i="0" u="none" strike="noStrike" cap="none" normalizeH="0" baseline="0" dirty="0" smtClean="0">
                <a:ln>
                  <a:noFill/>
                </a:ln>
                <a:solidFill>
                  <a:schemeClr val="tx1"/>
                </a:solidFill>
                <a:effectLst/>
                <a:latin typeface="Comic Sans MS" pitchFamily="66" charset="0"/>
                <a:cs typeface="Arial" pitchFamily="34" charset="0"/>
              </a:rPr>
              <a:t>Which types of shop did Harry and </a:t>
            </a:r>
            <a:r>
              <a:rPr kumimoji="0" lang="en-GB" sz="1100" b="0" i="0" u="none" strike="noStrike" cap="none" normalizeH="0" baseline="0" dirty="0" err="1" smtClean="0">
                <a:ln>
                  <a:noFill/>
                </a:ln>
                <a:solidFill>
                  <a:schemeClr val="tx1"/>
                </a:solidFill>
                <a:effectLst/>
                <a:latin typeface="Comic Sans MS" pitchFamily="66" charset="0"/>
                <a:cs typeface="Arial" pitchFamily="34" charset="0"/>
              </a:rPr>
              <a:t>Hagrid</a:t>
            </a:r>
            <a:r>
              <a:rPr kumimoji="0" lang="en-GB" sz="1100" b="0" i="0" u="none" strike="noStrike" cap="none" normalizeH="0" baseline="0" dirty="0" smtClean="0">
                <a:ln>
                  <a:noFill/>
                </a:ln>
                <a:solidFill>
                  <a:schemeClr val="tx1"/>
                </a:solidFill>
                <a:effectLst/>
                <a:latin typeface="Comic Sans MS" pitchFamily="66" charset="0"/>
                <a:cs typeface="Arial" pitchFamily="34" charset="0"/>
              </a:rPr>
              <a:t> pass on their way through London?</a:t>
            </a:r>
          </a:p>
          <a:p>
            <a:pPr marL="228600" marR="0" lvl="0" indent="-228600" algn="l" defTabSz="914400" rtl="0" eaLnBrk="1" fontAlgn="base" latinLnBrk="0" hangingPunct="1">
              <a:lnSpc>
                <a:spcPct val="100000"/>
              </a:lnSpc>
              <a:spcBef>
                <a:spcPct val="0"/>
              </a:spcBef>
              <a:spcAft>
                <a:spcPts val="1000"/>
              </a:spcAft>
              <a:buClrTx/>
              <a:buSzTx/>
              <a:buFont typeface="+mj-lt"/>
              <a:buAutoNum type="arabicPeriod"/>
              <a:tabLst/>
            </a:pPr>
            <a:r>
              <a:rPr kumimoji="0" lang="en-GB" sz="1100" b="0" i="0" u="none" strike="noStrike" cap="none" normalizeH="0" baseline="0" dirty="0" smtClean="0">
                <a:ln>
                  <a:noFill/>
                </a:ln>
                <a:solidFill>
                  <a:schemeClr val="tx1"/>
                </a:solidFill>
                <a:effectLst/>
                <a:latin typeface="Comic Sans MS" pitchFamily="66" charset="0"/>
                <a:cs typeface="Arial" pitchFamily="34" charset="0"/>
              </a:rPr>
              <a:t>What is the name of the pub they enter before going to </a:t>
            </a:r>
            <a:r>
              <a:rPr kumimoji="0" lang="en-GB" sz="1100" b="0" i="0" u="none" strike="noStrike" cap="none" normalizeH="0" baseline="0" dirty="0" err="1" smtClean="0">
                <a:ln>
                  <a:noFill/>
                </a:ln>
                <a:solidFill>
                  <a:schemeClr val="tx1"/>
                </a:solidFill>
                <a:effectLst/>
                <a:latin typeface="Comic Sans MS" pitchFamily="66" charset="0"/>
                <a:cs typeface="Arial" pitchFamily="34" charset="0"/>
              </a:rPr>
              <a:t>Diagon</a:t>
            </a:r>
            <a:r>
              <a:rPr kumimoji="0" lang="en-GB" sz="1100" b="0" i="0" u="none" strike="noStrike" cap="none" normalizeH="0" baseline="0" dirty="0" smtClean="0">
                <a:ln>
                  <a:noFill/>
                </a:ln>
                <a:solidFill>
                  <a:schemeClr val="tx1"/>
                </a:solidFill>
                <a:effectLst/>
                <a:latin typeface="Comic Sans MS" pitchFamily="66" charset="0"/>
                <a:cs typeface="Arial" pitchFamily="34" charset="0"/>
              </a:rPr>
              <a:t> Alley?</a:t>
            </a:r>
          </a:p>
          <a:p>
            <a:pPr marL="228600" marR="0" lvl="0" indent="-228600" algn="l" defTabSz="914400" rtl="0" eaLnBrk="1" fontAlgn="base" latinLnBrk="0" hangingPunct="1">
              <a:lnSpc>
                <a:spcPct val="100000"/>
              </a:lnSpc>
              <a:spcBef>
                <a:spcPct val="0"/>
              </a:spcBef>
              <a:spcAft>
                <a:spcPts val="1000"/>
              </a:spcAft>
              <a:buClrTx/>
              <a:buSzTx/>
              <a:buFont typeface="+mj-lt"/>
              <a:buAutoNum type="arabicPeriod"/>
              <a:tabLst/>
            </a:pPr>
            <a:r>
              <a:rPr kumimoji="0" lang="en-GB" sz="1100" b="0" i="0" u="none" strike="noStrike" cap="none" normalizeH="0" baseline="0" dirty="0" smtClean="0">
                <a:ln>
                  <a:noFill/>
                </a:ln>
                <a:solidFill>
                  <a:schemeClr val="tx1"/>
                </a:solidFill>
                <a:effectLst/>
                <a:latin typeface="Comic Sans MS" pitchFamily="66" charset="0"/>
                <a:cs typeface="Arial" pitchFamily="34" charset="0"/>
              </a:rPr>
              <a:t>How does J. K. Rowling describe the bartender?</a:t>
            </a:r>
          </a:p>
          <a:p>
            <a:pPr marL="228600" marR="0" lvl="0" indent="-228600" algn="l" defTabSz="914400" rtl="0" eaLnBrk="1" fontAlgn="base" latinLnBrk="0" hangingPunct="1">
              <a:lnSpc>
                <a:spcPct val="100000"/>
              </a:lnSpc>
              <a:spcBef>
                <a:spcPct val="0"/>
              </a:spcBef>
              <a:spcAft>
                <a:spcPts val="1000"/>
              </a:spcAft>
              <a:buClrTx/>
              <a:buSzTx/>
              <a:buFont typeface="+mj-lt"/>
              <a:buAutoNum type="arabicPeriod"/>
              <a:tabLst/>
            </a:pPr>
            <a:r>
              <a:rPr kumimoji="0" lang="en-GB" sz="1100" b="0" i="0" u="none" strike="noStrike" cap="none" normalizeH="0" baseline="0" dirty="0" smtClean="0">
                <a:ln>
                  <a:noFill/>
                </a:ln>
                <a:solidFill>
                  <a:schemeClr val="tx1"/>
                </a:solidFill>
                <a:effectLst/>
                <a:latin typeface="Comic Sans MS" pitchFamily="66" charset="0"/>
                <a:cs typeface="Arial" pitchFamily="34" charset="0"/>
              </a:rPr>
              <a:t>Who did he meet in the pub?</a:t>
            </a:r>
          </a:p>
          <a:p>
            <a:pPr marL="228600" marR="0" lvl="0" indent="-228600" algn="l" defTabSz="914400" rtl="0" eaLnBrk="1" fontAlgn="base" latinLnBrk="0" hangingPunct="1">
              <a:lnSpc>
                <a:spcPct val="100000"/>
              </a:lnSpc>
              <a:spcBef>
                <a:spcPct val="0"/>
              </a:spcBef>
              <a:spcAft>
                <a:spcPts val="1000"/>
              </a:spcAft>
              <a:buClrTx/>
              <a:buSzTx/>
              <a:buFont typeface="+mj-lt"/>
              <a:buAutoNum type="arabicPeriod"/>
              <a:tabLst/>
            </a:pPr>
            <a:r>
              <a:rPr kumimoji="0" lang="en-GB" sz="1100" b="0" i="0" u="none" strike="noStrike" cap="none" normalizeH="0" baseline="0" dirty="0" smtClean="0">
                <a:ln>
                  <a:noFill/>
                </a:ln>
                <a:solidFill>
                  <a:schemeClr val="tx1"/>
                </a:solidFill>
                <a:effectLst/>
                <a:latin typeface="Comic Sans MS" pitchFamily="66" charset="0"/>
                <a:cs typeface="Arial" pitchFamily="34" charset="0"/>
              </a:rPr>
              <a:t>Who has Harry met before? Can you explain why Harry remembers him?</a:t>
            </a:r>
          </a:p>
          <a:p>
            <a:pPr marL="228600" marR="0" lvl="0" indent="-228600" algn="l" defTabSz="914400" rtl="0" eaLnBrk="1" fontAlgn="base" latinLnBrk="0" hangingPunct="1">
              <a:lnSpc>
                <a:spcPct val="100000"/>
              </a:lnSpc>
              <a:spcBef>
                <a:spcPct val="0"/>
              </a:spcBef>
              <a:spcAft>
                <a:spcPts val="1000"/>
              </a:spcAft>
              <a:buClrTx/>
              <a:buSzTx/>
              <a:buFont typeface="+mj-lt"/>
              <a:buAutoNum type="arabicPeriod"/>
              <a:tabLst/>
            </a:pPr>
            <a:r>
              <a:rPr kumimoji="0" lang="en-GB" sz="1100" b="0" i="0" u="none" strike="noStrike" cap="none" normalizeH="0" baseline="0" dirty="0" smtClean="0">
                <a:ln>
                  <a:noFill/>
                </a:ln>
                <a:solidFill>
                  <a:schemeClr val="tx1"/>
                </a:solidFill>
                <a:effectLst/>
                <a:latin typeface="Comic Sans MS" pitchFamily="66" charset="0"/>
                <a:cs typeface="Arial" pitchFamily="34" charset="0"/>
              </a:rPr>
              <a:t>What do we learn about Professor </a:t>
            </a:r>
            <a:r>
              <a:rPr kumimoji="0" lang="en-GB" sz="1100" b="0" i="0" u="none" strike="noStrike" cap="none" normalizeH="0" baseline="0" dirty="0" err="1" smtClean="0">
                <a:ln>
                  <a:noFill/>
                </a:ln>
                <a:solidFill>
                  <a:schemeClr val="tx1"/>
                </a:solidFill>
                <a:effectLst/>
                <a:latin typeface="Comic Sans MS" pitchFamily="66" charset="0"/>
                <a:cs typeface="Arial" pitchFamily="34" charset="0"/>
              </a:rPr>
              <a:t>Quirrell</a:t>
            </a:r>
            <a:r>
              <a:rPr kumimoji="0" lang="en-GB" sz="1100" b="0" i="0" u="none" strike="noStrike" cap="none" normalizeH="0" baseline="0" dirty="0" smtClean="0">
                <a:ln>
                  <a:noFill/>
                </a:ln>
                <a:solidFill>
                  <a:schemeClr val="tx1"/>
                </a:solidFill>
                <a:effectLst/>
                <a:latin typeface="Comic Sans MS" pitchFamily="66" charset="0"/>
                <a:cs typeface="Arial" pitchFamily="34" charset="0"/>
              </a:rPr>
              <a:t> in this extract?</a:t>
            </a:r>
          </a:p>
          <a:p>
            <a:pPr marL="228600" marR="0" lvl="0" indent="-228600" algn="l" defTabSz="914400" rtl="0" eaLnBrk="1" fontAlgn="base" latinLnBrk="0" hangingPunct="1">
              <a:lnSpc>
                <a:spcPct val="100000"/>
              </a:lnSpc>
              <a:spcBef>
                <a:spcPct val="0"/>
              </a:spcBef>
              <a:spcAft>
                <a:spcPts val="1000"/>
              </a:spcAft>
              <a:buClrTx/>
              <a:buSzTx/>
              <a:buFont typeface="+mj-lt"/>
              <a:buAutoNum type="arabicPeriod"/>
              <a:tabLst/>
            </a:pPr>
            <a:r>
              <a:rPr lang="en-GB" sz="1100" dirty="0" smtClean="0">
                <a:latin typeface="Comic Sans MS" pitchFamily="66" charset="0"/>
                <a:cs typeface="Arial" pitchFamily="34" charset="0"/>
              </a:rPr>
              <a:t>How is </a:t>
            </a:r>
            <a:r>
              <a:rPr lang="en-GB" sz="1100" dirty="0" err="1" smtClean="0">
                <a:latin typeface="Comic Sans MS" pitchFamily="66" charset="0"/>
                <a:cs typeface="Arial" pitchFamily="34" charset="0"/>
              </a:rPr>
              <a:t>Hagrid</a:t>
            </a:r>
            <a:r>
              <a:rPr lang="en-GB" sz="1100" dirty="0" smtClean="0">
                <a:latin typeface="Comic Sans MS" pitchFamily="66" charset="0"/>
                <a:cs typeface="Arial" pitchFamily="34" charset="0"/>
              </a:rPr>
              <a:t> </a:t>
            </a:r>
            <a:r>
              <a:rPr lang="en-GB" sz="1100" u="sng" dirty="0" smtClean="0">
                <a:latin typeface="Comic Sans MS" pitchFamily="66" charset="0"/>
                <a:cs typeface="Arial" pitchFamily="34" charset="0"/>
              </a:rPr>
              <a:t>portrayed</a:t>
            </a:r>
            <a:r>
              <a:rPr lang="en-GB" sz="1100" dirty="0" smtClean="0">
                <a:latin typeface="Comic Sans MS" pitchFamily="66" charset="0"/>
                <a:cs typeface="Arial" pitchFamily="34" charset="0"/>
              </a:rPr>
              <a:t> in this extract? </a:t>
            </a:r>
          </a:p>
          <a:p>
            <a:pPr marL="228600" marR="0" lvl="0" indent="-228600" algn="l" defTabSz="914400" rtl="0" eaLnBrk="1" fontAlgn="base" latinLnBrk="0" hangingPunct="1">
              <a:lnSpc>
                <a:spcPct val="100000"/>
              </a:lnSpc>
              <a:spcBef>
                <a:spcPct val="0"/>
              </a:spcBef>
              <a:spcAft>
                <a:spcPts val="1000"/>
              </a:spcAft>
              <a:buClrTx/>
              <a:buSzTx/>
              <a:buFont typeface="+mj-lt"/>
              <a:buAutoNum type="arabicPeriod"/>
              <a:tabLst/>
            </a:pPr>
            <a:r>
              <a:rPr kumimoji="0" lang="en-GB" sz="1100" b="0" i="0" u="none" strike="noStrike" cap="none" normalizeH="0" baseline="0" dirty="0" smtClean="0">
                <a:ln>
                  <a:noFill/>
                </a:ln>
                <a:solidFill>
                  <a:schemeClr val="tx1"/>
                </a:solidFill>
                <a:effectLst/>
                <a:latin typeface="Comic Sans MS" pitchFamily="66" charset="0"/>
                <a:cs typeface="Arial" pitchFamily="34" charset="0"/>
              </a:rPr>
              <a:t>How is Harry portrayed in this extract?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6632" y="467572"/>
          <a:ext cx="6597352" cy="8587150"/>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688" y="0"/>
            <a:ext cx="0" cy="9144000"/>
          </a:xfrm>
          <a:prstGeom prst="line">
            <a:avLst/>
          </a:prstGeom>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593395" y="208099"/>
            <a:ext cx="3337773" cy="307777"/>
          </a:xfrm>
          <a:prstGeom prst="rect">
            <a:avLst/>
          </a:prstGeom>
          <a:noFill/>
        </p:spPr>
        <p:txBody>
          <a:bodyPr wrap="none" rtlCol="0">
            <a:spAutoFit/>
          </a:bodyPr>
          <a:lstStyle/>
          <a:p>
            <a:r>
              <a:rPr lang="en-GB" sz="1400" dirty="0" smtClean="0">
                <a:latin typeface="Comic Sans MS" pitchFamily="66" charset="0"/>
              </a:rPr>
              <a:t>Answer your questions in detail here: </a:t>
            </a:r>
            <a:endParaRPr lang="en-GB" sz="1400" dirty="0">
              <a:latin typeface="Comic Sans MS" pitchFamily="66"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6632" y="467572"/>
          <a:ext cx="6597352" cy="8587150"/>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688" y="0"/>
            <a:ext cx="0" cy="914400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7030A0"/>
        </a:solidFill>
        <a:ln>
          <a:solidFill>
            <a:schemeClr val="tx1"/>
          </a:solidFill>
        </a:ln>
      </a:spPr>
      <a:bodyPr rtlCol="0" anchor="ctr"/>
      <a:lstStyle>
        <a:defPPr>
          <a:defRPr sz="1400" dirty="0" smtClean="0">
            <a:latin typeface="Comic Sans MS" pitchFamily="66" charset="0"/>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2597</TotalTime>
  <Words>2562</Words>
  <Application>Microsoft Office PowerPoint</Application>
  <PresentationFormat>On-screen Show (4:3)</PresentationFormat>
  <Paragraphs>196</Paragraphs>
  <Slides>16</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RKillick</dc:creator>
  <cp:lastModifiedBy>Felicity Russell</cp:lastModifiedBy>
  <cp:revision>290</cp:revision>
  <cp:lastPrinted>2019-11-11T14:13:49Z</cp:lastPrinted>
  <dcterms:created xsi:type="dcterms:W3CDTF">2014-11-04T11:02:56Z</dcterms:created>
  <dcterms:modified xsi:type="dcterms:W3CDTF">2020-06-09T09:08:00Z</dcterms:modified>
</cp:coreProperties>
</file>