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66" r:id="rId4"/>
    <p:sldId id="293" r:id="rId5"/>
    <p:sldId id="294" r:id="rId6"/>
    <p:sldId id="268" r:id="rId7"/>
    <p:sldId id="295" r:id="rId8"/>
    <p:sldId id="271" r:id="rId9"/>
    <p:sldId id="273" r:id="rId10"/>
    <p:sldId id="272" r:id="rId11"/>
    <p:sldId id="277" r:id="rId12"/>
    <p:sldId id="296" r:id="rId13"/>
    <p:sldId id="283" r:id="rId14"/>
    <p:sldId id="297" r:id="rId15"/>
    <p:sldId id="298" r:id="rId16"/>
    <p:sldId id="284" r:id="rId17"/>
  </p:sldIdLst>
  <p:sldSz cx="12192000" cy="16256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watch?v=q6msUKyiYic" TargetMode="External"/><Relationship Id="rId7" Type="http://schemas.openxmlformats.org/officeDocument/2006/relationships/image" Target="../media/image5.jpeg"/><Relationship Id="rId2" Type="http://schemas.openxmlformats.org/officeDocument/2006/relationships/hyperlink" Target="https://www.youtube.com/watch?v=vsvBqtg2RM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hyperlink" Target="https://www.savethechildren.org/us/what-we-do/emergency-response/refugee-children-crisis/refugee-stories" TargetMode="External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665889" y="732760"/>
            <a:ext cx="8923283" cy="1498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English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Name: ___________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Madonna (art) - Wikipedia">
            <a:extLst>
              <a:ext uri="{FF2B5EF4-FFF2-40B4-BE49-F238E27FC236}">
                <a16:creationId xmlns:a16="http://schemas.microsoft.com/office/drawing/2014/main" id="{34286C08-401F-4AB3-8AA8-F4D735353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193" y="4915095"/>
            <a:ext cx="4370496" cy="642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7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1BAD56-B300-4C62-942D-BD1B7F6A6634}"/>
              </a:ext>
            </a:extLst>
          </p:cNvPr>
          <p:cNvSpPr txBox="1"/>
          <p:nvPr/>
        </p:nvSpPr>
        <p:spPr>
          <a:xfrm>
            <a:off x="3502269" y="970105"/>
            <a:ext cx="518746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A2FBE6-E345-4082-B832-C904707EB1F7}"/>
              </a:ext>
            </a:extLst>
          </p:cNvPr>
          <p:cNvSpPr txBox="1"/>
          <p:nvPr/>
        </p:nvSpPr>
        <p:spPr>
          <a:xfrm>
            <a:off x="1198179" y="2262767"/>
            <a:ext cx="92385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Match up your definitions with the key words.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Use Google or a dictionary to check your answers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E18E858-BFED-4831-A24A-97B961D9DC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514419"/>
              </p:ext>
            </p:extLst>
          </p:nvPr>
        </p:nvGraphicFramePr>
        <p:xfrm>
          <a:off x="822131" y="5428805"/>
          <a:ext cx="2520159" cy="8574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159">
                  <a:extLst>
                    <a:ext uri="{9D8B030D-6E8A-4147-A177-3AD203B41FA5}">
                      <a16:colId xmlns:a16="http://schemas.microsoft.com/office/drawing/2014/main" val="3856340627"/>
                    </a:ext>
                  </a:extLst>
                </a:gridCol>
              </a:tblGrid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Key Words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3929494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/>
                        <a:t>Emotive Language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257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Refugee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520846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Simile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764868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13719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9884F25-36C7-4A1C-95BD-CF1B1FE178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406545"/>
              </p:ext>
            </p:extLst>
          </p:nvPr>
        </p:nvGraphicFramePr>
        <p:xfrm>
          <a:off x="4292857" y="5334610"/>
          <a:ext cx="7077012" cy="8574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7012">
                  <a:extLst>
                    <a:ext uri="{9D8B030D-6E8A-4147-A177-3AD203B41FA5}">
                      <a16:colId xmlns:a16="http://schemas.microsoft.com/office/drawing/2014/main" val="3856340627"/>
                    </a:ext>
                  </a:extLst>
                </a:gridCol>
              </a:tblGrid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Definitions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3929494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Someone who is forced to leave their country due to war.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257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When you compare two things using like or as.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520846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Words which appeal to the emotions.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764868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A word for an action.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137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359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CD2FF4-CA0F-4401-A2CC-FF50CE0540F4}"/>
              </a:ext>
            </a:extLst>
          </p:cNvPr>
          <p:cNvSpPr txBox="1"/>
          <p:nvPr/>
        </p:nvSpPr>
        <p:spPr>
          <a:xfrm>
            <a:off x="1041832" y="651728"/>
            <a:ext cx="10593119" cy="1468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Background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latin typeface="Comic Sans MS" panose="030F0702030302020204" pitchFamily="66" charset="0"/>
              </a:rPr>
              <a:t>Chinua Achebe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Chinua Achebe was a Nigerian novelist. He was born in 1930 and died in 2013 when he was 82 years old.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His first novel, Things Fall Apart, is the most widely read book in modern African literature. He was greatly interested in African politics.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Achebe wrote this poem to make us aware of the life refugees had to live.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Fill in the gaps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Comic Sans MS" panose="030F0702030302020204" pitchFamily="66" charset="0"/>
              </a:rPr>
              <a:t>Chinua _________________ was born in __________________. He died when he was ___________________ years old. His most famous novel is called Things _____________ Apart. He was interested in _____________ politics. He wrote the poem Mother in a Refugee Camp to make readers think about the ___________ of refugees. 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8" name="Picture 2" descr="Achebe in blue cap at lectern">
            <a:extLst>
              <a:ext uri="{FF2B5EF4-FFF2-40B4-BE49-F238E27FC236}">
                <a16:creationId xmlns:a16="http://schemas.microsoft.com/office/drawing/2014/main" id="{0D93C8DE-7ED4-421C-869A-08A389A4D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159" y="1678226"/>
            <a:ext cx="2519199" cy="356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8EDB9F-4987-4FDD-BBC3-6959FC597FA3}"/>
              </a:ext>
            </a:extLst>
          </p:cNvPr>
          <p:cNvSpPr txBox="1"/>
          <p:nvPr/>
        </p:nvSpPr>
        <p:spPr>
          <a:xfrm>
            <a:off x="3690439" y="14126437"/>
            <a:ext cx="59265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Achebe     African     life      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Fall           Nigeria      82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2AD1674-3E2F-4D7A-977B-DB12D51C895F}"/>
              </a:ext>
            </a:extLst>
          </p:cNvPr>
          <p:cNvCxnSpPr/>
          <p:nvPr/>
        </p:nvCxnSpPr>
        <p:spPr>
          <a:xfrm>
            <a:off x="557048" y="9869214"/>
            <a:ext cx="11140966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187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7" y="380338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94300"/>
            <a:ext cx="10108334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Refugees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Look at the following images and complete the task over the page.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Watch these videos to help: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https://www.youtube.com/watch?v=vsvBqtg2RM0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3"/>
              </a:rPr>
              <a:t>https://www.youtube.com/watch?v=q6msUKyiYic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4"/>
              </a:rPr>
              <a:t>https://www.savethechildren.org/us/what-we-do/emergency-response/refugee-children-crisis/refugee-stories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Why China Isn't Hosting Syrian Refugees – Foreign Policy">
            <a:extLst>
              <a:ext uri="{FF2B5EF4-FFF2-40B4-BE49-F238E27FC236}">
                <a16:creationId xmlns:a16="http://schemas.microsoft.com/office/drawing/2014/main" id="{C0D03BCB-DBCB-4FAD-9FA0-86583C85A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833" y="7014951"/>
            <a:ext cx="4461725" cy="28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fugee Crisis: how language contributes to the fate of refugees">
            <a:extLst>
              <a:ext uri="{FF2B5EF4-FFF2-40B4-BE49-F238E27FC236}">
                <a16:creationId xmlns:a16="http://schemas.microsoft.com/office/drawing/2014/main" id="{2252DCB6-B3F5-48F1-A8F7-41ADB8102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344" y="6741371"/>
            <a:ext cx="4215592" cy="257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ealing refugees' mental scars could help them build new lives | Horizon:  the EU Research &amp; Innovation magazine | European Commission">
            <a:extLst>
              <a:ext uri="{FF2B5EF4-FFF2-40B4-BE49-F238E27FC236}">
                <a16:creationId xmlns:a16="http://schemas.microsoft.com/office/drawing/2014/main" id="{120CC0EB-CD85-4977-B03A-1B5DAC04B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48" y="10165688"/>
            <a:ext cx="3236885" cy="21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fugee Crisis Appeal | CAFOD">
            <a:extLst>
              <a:ext uri="{FF2B5EF4-FFF2-40B4-BE49-F238E27FC236}">
                <a16:creationId xmlns:a16="http://schemas.microsoft.com/office/drawing/2014/main" id="{F075FA8F-7AF0-4AD1-9ED1-F22FA56D7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301" y="10018962"/>
            <a:ext cx="3833607" cy="21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fugees Welcome? | A New Frontier - (barcelona-metropolitan.com)">
            <a:extLst>
              <a:ext uri="{FF2B5EF4-FFF2-40B4-BE49-F238E27FC236}">
                <a16:creationId xmlns:a16="http://schemas.microsoft.com/office/drawing/2014/main" id="{BB229F8D-9FBA-451A-A9A3-FBCD24941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90" y="12710656"/>
            <a:ext cx="3236885" cy="242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ow Can We Protect Refugees During the COVID-19 Crisis? - Our World">
            <a:extLst>
              <a:ext uri="{FF2B5EF4-FFF2-40B4-BE49-F238E27FC236}">
                <a16:creationId xmlns:a16="http://schemas.microsoft.com/office/drawing/2014/main" id="{8B8FAE1C-C581-486C-8278-0BA531172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98" y="9976582"/>
            <a:ext cx="3523725" cy="197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refugee | Definition, History, &amp; Facts | Britannica">
            <a:extLst>
              <a:ext uri="{FF2B5EF4-FFF2-40B4-BE49-F238E27FC236}">
                <a16:creationId xmlns:a16="http://schemas.microsoft.com/office/drawing/2014/main" id="{9C2CCF86-2CA7-45AC-BB85-35F582B31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558" y="12518209"/>
            <a:ext cx="3928111" cy="262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700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94300"/>
            <a:ext cx="10108334" cy="1148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Refugees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A </a:t>
            </a:r>
            <a:r>
              <a:rPr lang="en-GB" sz="2800" u="sng" dirty="0">
                <a:latin typeface="Comic Sans MS" panose="030F0702030302020204" pitchFamily="66" charset="0"/>
              </a:rPr>
              <a:t>refugee</a:t>
            </a:r>
            <a:r>
              <a:rPr lang="en-GB" sz="2800" dirty="0">
                <a:latin typeface="Comic Sans MS" panose="030F0702030302020204" pitchFamily="66" charset="0"/>
              </a:rPr>
              <a:t> is someone who has had to leave their country because of war. </a:t>
            </a: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A </a:t>
            </a:r>
            <a:r>
              <a:rPr lang="en-GB" sz="2800" u="sng" dirty="0">
                <a:latin typeface="Comic Sans MS" panose="030F0702030302020204" pitchFamily="66" charset="0"/>
              </a:rPr>
              <a:t>refugee camp </a:t>
            </a:r>
            <a:r>
              <a:rPr lang="en-GB" sz="2800" dirty="0">
                <a:latin typeface="Comic Sans MS" panose="030F0702030302020204" pitchFamily="66" charset="0"/>
              </a:rPr>
              <a:t>is a temporary place that many refugees are forced to live in when they flee their country. </a:t>
            </a:r>
          </a:p>
          <a:p>
            <a:pPr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Complete the mind-map:</a:t>
            </a:r>
          </a:p>
          <a:p>
            <a:pPr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defTabSz="1219170">
              <a:defRPr/>
            </a:pPr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2800" dirty="0">
                <a:latin typeface="Comic Sans MS" panose="030F0702030302020204" pitchFamily="66" charset="0"/>
              </a:rPr>
              <a:t>What can you see</a:t>
            </a:r>
          </a:p>
          <a:p>
            <a:pPr defTabSz="1219170">
              <a:defRPr/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2800" dirty="0">
                <a:latin typeface="Comic Sans MS" panose="030F0702030302020204" pitchFamily="66" charset="0"/>
              </a:rPr>
              <a:t>Can you describe the images or videos</a:t>
            </a:r>
          </a:p>
          <a:p>
            <a:pPr defTabSz="1219170">
              <a:defRPr/>
            </a:pP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2800" dirty="0">
                <a:latin typeface="Comic Sans MS" panose="030F0702030302020204" pitchFamily="66" charset="0"/>
              </a:rPr>
              <a:t>How do you think the people would feel?</a:t>
            </a:r>
          </a:p>
          <a:p>
            <a:pPr defTabSz="1219170">
              <a:defRPr/>
            </a:pPr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2800" dirty="0">
                <a:latin typeface="Comic Sans MS" panose="030F0702030302020204" pitchFamily="66" charset="0"/>
              </a:rPr>
              <a:t>What different parts of their journey are there?</a:t>
            </a:r>
          </a:p>
          <a:p>
            <a:pPr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919569D-0A12-4730-9282-D3CFCE163743}"/>
              </a:ext>
            </a:extLst>
          </p:cNvPr>
          <p:cNvSpPr/>
          <p:nvPr/>
        </p:nvSpPr>
        <p:spPr>
          <a:xfrm>
            <a:off x="3909849" y="12549351"/>
            <a:ext cx="4887310" cy="246550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Refugees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407C8A6-42BB-4BAE-8D5D-5758300A26B3}"/>
              </a:ext>
            </a:extLst>
          </p:cNvPr>
          <p:cNvCxnSpPr/>
          <p:nvPr/>
        </p:nvCxnSpPr>
        <p:spPr>
          <a:xfrm flipH="1" flipV="1">
            <a:off x="2900855" y="11225048"/>
            <a:ext cx="1008994" cy="132430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301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38A7684-1A74-427E-B273-802A58DBD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267" y="2655692"/>
            <a:ext cx="10092533" cy="960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196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94300"/>
            <a:ext cx="1010833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What does the word mother make you think of?</a:t>
            </a: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919569D-0A12-4730-9282-D3CFCE163743}"/>
              </a:ext>
            </a:extLst>
          </p:cNvPr>
          <p:cNvSpPr/>
          <p:nvPr/>
        </p:nvSpPr>
        <p:spPr>
          <a:xfrm>
            <a:off x="3909849" y="12549351"/>
            <a:ext cx="4887310" cy="24655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Mother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7689F91-E3DF-4D39-9F04-26DBB2322FE1}"/>
              </a:ext>
            </a:extLst>
          </p:cNvPr>
          <p:cNvCxnSpPr/>
          <p:nvPr/>
        </p:nvCxnSpPr>
        <p:spPr>
          <a:xfrm flipH="1" flipV="1">
            <a:off x="2995448" y="11256579"/>
            <a:ext cx="914401" cy="1292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1,331,301 Mother Stock Photos, Pictures &amp; Royalty-Free Images - iStock">
            <a:extLst>
              <a:ext uri="{FF2B5EF4-FFF2-40B4-BE49-F238E27FC236}">
                <a16:creationId xmlns:a16="http://schemas.microsoft.com/office/drawing/2014/main" id="{72108FF5-3879-4764-BD94-614AFF5A4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849" y="4903915"/>
            <a:ext cx="3256562" cy="216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Mother-Child Relationship | Penfield Building Blocks">
            <a:extLst>
              <a:ext uri="{FF2B5EF4-FFF2-40B4-BE49-F238E27FC236}">
                <a16:creationId xmlns:a16="http://schemas.microsoft.com/office/drawing/2014/main" id="{23B31CA7-A3C6-4CB7-88C7-EA5B66D63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9" y="3608359"/>
            <a:ext cx="3256562" cy="216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adonna (art) - Wikipedia">
            <a:extLst>
              <a:ext uri="{FF2B5EF4-FFF2-40B4-BE49-F238E27FC236}">
                <a16:creationId xmlns:a16="http://schemas.microsoft.com/office/drawing/2014/main" id="{AA846981-E292-48FD-B4A4-35345F321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30" y="3936375"/>
            <a:ext cx="2807553" cy="412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000+ Beautiful Mother And Baby Photos · Pexels · Free Stock Photos">
            <a:extLst>
              <a:ext uri="{FF2B5EF4-FFF2-40B4-BE49-F238E27FC236}">
                <a16:creationId xmlns:a16="http://schemas.microsoft.com/office/drawing/2014/main" id="{49F93094-A8B2-40F8-9EB2-198A109C7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554" y="6056993"/>
            <a:ext cx="3664669" cy="242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30 Heartfelt Mother-Son Quotes - Mother and Son Sayings">
            <a:extLst>
              <a:ext uri="{FF2B5EF4-FFF2-40B4-BE49-F238E27FC236}">
                <a16:creationId xmlns:a16="http://schemas.microsoft.com/office/drawing/2014/main" id="{061D4DD0-C910-4601-BA77-2A90F9EE1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648" y="2362318"/>
            <a:ext cx="4438519" cy="222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388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581925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D2E208-F873-4705-A35F-4F9981C0C91A}"/>
              </a:ext>
            </a:extLst>
          </p:cNvPr>
          <p:cNvSpPr/>
          <p:nvPr/>
        </p:nvSpPr>
        <p:spPr>
          <a:xfrm>
            <a:off x="1041833" y="2231342"/>
            <a:ext cx="9584126" cy="13344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No </a:t>
            </a:r>
            <a:r>
              <a:rPr lang="en-GB" sz="2000" u="sng" dirty="0">
                <a:latin typeface="Comic Sans MS" panose="030F0702030302020204" pitchFamily="66" charset="0"/>
              </a:rPr>
              <a:t>Madonna and Child </a:t>
            </a:r>
            <a:r>
              <a:rPr lang="en-GB" sz="2000" dirty="0">
                <a:latin typeface="Comic Sans MS" panose="030F0702030302020204" pitchFamily="66" charset="0"/>
              </a:rPr>
              <a:t>could touch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Her tenderness for a son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She soon would have to forget. . . 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The air was heavy with </a:t>
            </a:r>
            <a:r>
              <a:rPr lang="en-GB" sz="2000" dirty="0" err="1">
                <a:latin typeface="Comic Sans MS" panose="030F0702030302020204" pitchFamily="66" charset="0"/>
              </a:rPr>
              <a:t>odors</a:t>
            </a:r>
            <a:r>
              <a:rPr lang="en-GB" sz="2000" dirty="0">
                <a:latin typeface="Comic Sans MS" panose="030F0702030302020204" pitchFamily="66" charset="0"/>
              </a:rPr>
              <a:t> of </a:t>
            </a:r>
            <a:r>
              <a:rPr lang="en-GB" sz="2000" dirty="0" err="1">
                <a:latin typeface="Comic Sans MS" panose="030F0702030302020204" pitchFamily="66" charset="0"/>
              </a:rPr>
              <a:t>diarrhea</a:t>
            </a:r>
            <a:r>
              <a:rPr lang="en-GB" sz="2000" dirty="0">
                <a:latin typeface="Comic Sans MS" panose="030F0702030302020204" pitchFamily="66" charset="0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Of unwashed children </a:t>
            </a:r>
            <a:r>
              <a:rPr lang="en-GB" sz="2000" u="sng" dirty="0">
                <a:latin typeface="Comic Sans MS" panose="030F0702030302020204" pitchFamily="66" charset="0"/>
              </a:rPr>
              <a:t>with washed-out ribs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dried-up bottoms waddling in </a:t>
            </a:r>
            <a:r>
              <a:rPr lang="en-GB" sz="2000" dirty="0" err="1">
                <a:latin typeface="Comic Sans MS" panose="030F0702030302020204" pitchFamily="66" charset="0"/>
              </a:rPr>
              <a:t>labored</a:t>
            </a:r>
            <a:r>
              <a:rPr lang="en-GB" sz="2000" dirty="0">
                <a:latin typeface="Comic Sans MS" panose="030F0702030302020204" pitchFamily="66" charset="0"/>
              </a:rPr>
              <a:t> steps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Behind blown-empty bellies. Other mothers there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Had long ceased to care, but not this one: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She held a ghost-smile between her teeth,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in her eyes the memory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Of a mother’s pride. . . . She had bathed him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rubbed him down with bare palms.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She took from their bundle of possessions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 </a:t>
            </a:r>
            <a:r>
              <a:rPr lang="en-GB" sz="2000" u="sng" dirty="0">
                <a:latin typeface="Comic Sans MS" panose="030F0702030302020204" pitchFamily="66" charset="0"/>
              </a:rPr>
              <a:t>broken comb </a:t>
            </a:r>
            <a:r>
              <a:rPr lang="en-GB" sz="2000" dirty="0">
                <a:latin typeface="Comic Sans MS" panose="030F0702030302020204" pitchFamily="66" charset="0"/>
              </a:rPr>
              <a:t>and combed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The rust-</a:t>
            </a:r>
            <a:r>
              <a:rPr lang="en-GB" sz="2000" dirty="0" err="1">
                <a:latin typeface="Comic Sans MS" panose="030F0702030302020204" pitchFamily="66" charset="0"/>
              </a:rPr>
              <a:t>colored</a:t>
            </a:r>
            <a:r>
              <a:rPr lang="en-GB" sz="2000" dirty="0">
                <a:latin typeface="Comic Sans MS" panose="030F0702030302020204" pitchFamily="66" charset="0"/>
              </a:rPr>
              <a:t> hair left on his skull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then—humming in her eyes—began carefully to part it.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In their former life this was perhaps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 little daily act of no consequence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Before his breakfast and school; now she did it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Like </a:t>
            </a:r>
            <a:r>
              <a:rPr lang="en-GB" sz="2000" u="sng" dirty="0">
                <a:latin typeface="Comic Sans MS" panose="030F0702030302020204" pitchFamily="66" charset="0"/>
              </a:rPr>
              <a:t>putting flowers on a tiny grave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Madonna (art) - Wikipedia">
            <a:extLst>
              <a:ext uri="{FF2B5EF4-FFF2-40B4-BE49-F238E27FC236}">
                <a16:creationId xmlns:a16="http://schemas.microsoft.com/office/drawing/2014/main" id="{0A3D1D9C-622E-47E6-B5A9-047E29E44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178" y="1720698"/>
            <a:ext cx="2399705" cy="35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Starving child - ABC News (Australian Broadcasting Corporation)">
            <a:extLst>
              <a:ext uri="{FF2B5EF4-FFF2-40B4-BE49-F238E27FC236}">
                <a16:creationId xmlns:a16="http://schemas.microsoft.com/office/drawing/2014/main" id="{ABFF6776-9312-4FEF-8035-2CE1551B0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49914" y="6564550"/>
            <a:ext cx="3223707" cy="215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-shaped people and broken combs — leftfoot">
            <a:extLst>
              <a:ext uri="{FF2B5EF4-FFF2-40B4-BE49-F238E27FC236}">
                <a16:creationId xmlns:a16="http://schemas.microsoft.com/office/drawing/2014/main" id="{D9FB0364-3899-41C2-9AA2-3AFF9C873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984" y="9470770"/>
            <a:ext cx="2877316" cy="244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emetery Headstone Flower Holder Shopping Tips | LoveToKnow">
            <a:extLst>
              <a:ext uri="{FF2B5EF4-FFF2-40B4-BE49-F238E27FC236}">
                <a16:creationId xmlns:a16="http://schemas.microsoft.com/office/drawing/2014/main" id="{60FA88C8-7811-417B-A6E5-D77E8D625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8" y="12721662"/>
            <a:ext cx="3506606" cy="231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494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932828"/>
            <a:ext cx="10108333" cy="10926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Complete the Cloze Summary on the poem.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latin typeface="Comic Sans MS" panose="030F0702030302020204" pitchFamily="66" charset="0"/>
              </a:rPr>
              <a:t>A Mother in a ____________ Camp is about someone caring or her __________. All around there are ___________ children.  They are skinny and you can see their ______________. Their bellies are also _______________.The other mothers no longer ____________ but she still does. She remembers better ___________. She combs his hair with a ________________ comb. She used to do this every day before ________________ now she compares it to putting ______________ on a grave.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1D0264-6427-443E-8D56-03A72737725B}"/>
              </a:ext>
            </a:extLst>
          </p:cNvPr>
          <p:cNvSpPr txBox="1"/>
          <p:nvPr/>
        </p:nvSpPr>
        <p:spPr>
          <a:xfrm>
            <a:off x="1073364" y="12686681"/>
            <a:ext cx="10108333" cy="2862322"/>
          </a:xfrm>
          <a:prstGeom prst="rect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Refugee      school       ribs       swollen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son       sick        broken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flowers       times      care  </a:t>
            </a:r>
          </a:p>
        </p:txBody>
      </p:sp>
    </p:spTree>
    <p:extLst>
      <p:ext uri="{BB962C8B-B14F-4D97-AF65-F5344CB8AC3E}">
        <p14:creationId xmlns:p14="http://schemas.microsoft.com/office/powerpoint/2010/main" val="621826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73E3443-466A-4CA3-A097-76EAE4F38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431" y="1583102"/>
            <a:ext cx="9938181" cy="1055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362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Annotation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3AD093-0F95-443E-9D79-7F2BE98C5DA0}"/>
              </a:ext>
            </a:extLst>
          </p:cNvPr>
          <p:cNvSpPr txBox="1"/>
          <p:nvPr/>
        </p:nvSpPr>
        <p:spPr>
          <a:xfrm>
            <a:off x="1041833" y="2209780"/>
            <a:ext cx="974178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are now going to create a key and annotate the poem.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Highlight or underline each item in a different colour (or if you only have one pen, with a different pattern!)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803C7B-2691-4A0E-8E7D-C03F3D7DBE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082437"/>
              </p:ext>
            </p:extLst>
          </p:nvPr>
        </p:nvGraphicFramePr>
        <p:xfrm>
          <a:off x="1445278" y="6065424"/>
          <a:ext cx="8934890" cy="8854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3447">
                  <a:extLst>
                    <a:ext uri="{9D8B030D-6E8A-4147-A177-3AD203B41FA5}">
                      <a16:colId xmlns:a16="http://schemas.microsoft.com/office/drawing/2014/main" val="273882682"/>
                    </a:ext>
                  </a:extLst>
                </a:gridCol>
                <a:gridCol w="5991443">
                  <a:extLst>
                    <a:ext uri="{9D8B030D-6E8A-4147-A177-3AD203B41FA5}">
                      <a16:colId xmlns:a16="http://schemas.microsoft.com/office/drawing/2014/main" val="2149404607"/>
                    </a:ext>
                  </a:extLst>
                </a:gridCol>
              </a:tblGrid>
              <a:tr h="2213647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Colour or Pattern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Technique</a:t>
                      </a:r>
                    </a:p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1857209"/>
                  </a:ext>
                </a:extLst>
              </a:tr>
              <a:tr h="2213647">
                <a:tc>
                  <a:txBody>
                    <a:bodyPr/>
                    <a:lstStyle/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Mother’s actions (verbs)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609307"/>
                  </a:ext>
                </a:extLst>
              </a:tr>
              <a:tr h="2213647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Emotive Language</a:t>
                      </a:r>
                    </a:p>
                    <a:p>
                      <a:endParaRPr lang="en-GB" sz="4000" b="1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524242"/>
                  </a:ext>
                </a:extLst>
              </a:tr>
              <a:tr h="2213647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A Simile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1925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416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6AD47BA-B956-4D16-9D2B-F8C0F9FC58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050614"/>
              </p:ext>
            </p:extLst>
          </p:nvPr>
        </p:nvGraphicFramePr>
        <p:xfrm>
          <a:off x="1073364" y="3811257"/>
          <a:ext cx="10108335" cy="8769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445">
                  <a:extLst>
                    <a:ext uri="{9D8B030D-6E8A-4147-A177-3AD203B41FA5}">
                      <a16:colId xmlns:a16="http://schemas.microsoft.com/office/drawing/2014/main" val="1379354697"/>
                    </a:ext>
                  </a:extLst>
                </a:gridCol>
                <a:gridCol w="3369445">
                  <a:extLst>
                    <a:ext uri="{9D8B030D-6E8A-4147-A177-3AD203B41FA5}">
                      <a16:colId xmlns:a16="http://schemas.microsoft.com/office/drawing/2014/main" val="836915202"/>
                    </a:ext>
                  </a:extLst>
                </a:gridCol>
                <a:gridCol w="3369445">
                  <a:extLst>
                    <a:ext uri="{9D8B030D-6E8A-4147-A177-3AD203B41FA5}">
                      <a16:colId xmlns:a16="http://schemas.microsoft.com/office/drawing/2014/main" val="1054368068"/>
                    </a:ext>
                  </a:extLst>
                </a:gridCol>
              </a:tblGrid>
              <a:tr h="1689781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Love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Fear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Sadness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950134"/>
                  </a:ext>
                </a:extLst>
              </a:tr>
              <a:tr h="7079845">
                <a:tc>
                  <a:txBody>
                    <a:bodyPr/>
                    <a:lstStyle/>
                    <a:p>
                      <a:r>
                        <a:rPr lang="en-GB" sz="3600" dirty="0"/>
                        <a:t>“Her tenderness for her son”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58057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53A337-4542-45D1-AAB8-CE88E187D88C}"/>
              </a:ext>
            </a:extLst>
          </p:cNvPr>
          <p:cNvSpPr txBox="1"/>
          <p:nvPr/>
        </p:nvSpPr>
        <p:spPr>
          <a:xfrm>
            <a:off x="1193576" y="1966422"/>
            <a:ext cx="9804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Find quotes which show each emotion.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EEA0C5-241A-4915-841B-A47B0CC1377A}"/>
              </a:ext>
            </a:extLst>
          </p:cNvPr>
          <p:cNvSpPr txBox="1"/>
          <p:nvPr/>
        </p:nvSpPr>
        <p:spPr>
          <a:xfrm>
            <a:off x="1225109" y="13750969"/>
            <a:ext cx="98048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Extension: </a:t>
            </a:r>
            <a:r>
              <a:rPr lang="en-GB" sz="3200" dirty="0">
                <a:latin typeface="Comic Sans MS" panose="030F0702030302020204" pitchFamily="66" charset="0"/>
              </a:rPr>
              <a:t>Highlight the quote you think is the most effective. </a:t>
            </a:r>
          </a:p>
        </p:txBody>
      </p:sp>
    </p:spTree>
    <p:extLst>
      <p:ext uri="{BB962C8B-B14F-4D97-AF65-F5344CB8AC3E}">
        <p14:creationId xmlns:p14="http://schemas.microsoft.com/office/powerpoint/2010/main" val="1817702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Imagery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4066C52-8A64-4360-AFEE-82F681EEE8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761098"/>
              </p:ext>
            </p:extLst>
          </p:nvPr>
        </p:nvGraphicFramePr>
        <p:xfrm>
          <a:off x="1672895" y="4477409"/>
          <a:ext cx="8846208" cy="104619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23104">
                  <a:extLst>
                    <a:ext uri="{9D8B030D-6E8A-4147-A177-3AD203B41FA5}">
                      <a16:colId xmlns:a16="http://schemas.microsoft.com/office/drawing/2014/main" val="1891545746"/>
                    </a:ext>
                  </a:extLst>
                </a:gridCol>
                <a:gridCol w="4423104">
                  <a:extLst>
                    <a:ext uri="{9D8B030D-6E8A-4147-A177-3AD203B41FA5}">
                      <a16:colId xmlns:a16="http://schemas.microsoft.com/office/drawing/2014/main" val="1718047540"/>
                    </a:ext>
                  </a:extLst>
                </a:gridCol>
              </a:tblGrid>
              <a:tr h="1844565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909629"/>
                  </a:ext>
                </a:extLst>
              </a:tr>
              <a:tr h="709446">
                <a:tc>
                  <a:txBody>
                    <a:bodyPr/>
                    <a:lstStyle/>
                    <a:p>
                      <a:r>
                        <a:rPr lang="en-GB" dirty="0"/>
                        <a:t>“No Madonna or child could touch”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567565"/>
                  </a:ext>
                </a:extLst>
              </a:tr>
              <a:tr h="1844565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9120185"/>
                  </a:ext>
                </a:extLst>
              </a:tr>
              <a:tr h="74098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088890"/>
                  </a:ext>
                </a:extLst>
              </a:tr>
              <a:tr h="268013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61203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514917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CD4629A-33A1-4155-8821-FD7167E4E527}"/>
              </a:ext>
            </a:extLst>
          </p:cNvPr>
          <p:cNvSpPr txBox="1"/>
          <p:nvPr/>
        </p:nvSpPr>
        <p:spPr>
          <a:xfrm>
            <a:off x="1299991" y="1824752"/>
            <a:ext cx="101083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Choose images from the poem and draw a picture for each one.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Label with a quotation. An example has been completed</a:t>
            </a:r>
          </a:p>
        </p:txBody>
      </p:sp>
      <p:pic>
        <p:nvPicPr>
          <p:cNvPr id="9" name="Picture 2" descr="Madonna (art) - Wikipedia">
            <a:extLst>
              <a:ext uri="{FF2B5EF4-FFF2-40B4-BE49-F238E27FC236}">
                <a16:creationId xmlns:a16="http://schemas.microsoft.com/office/drawing/2014/main" id="{C7D79873-557C-46C8-894F-0205B19EB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958" y="4814113"/>
            <a:ext cx="1308125" cy="192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48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A1814E-C2FE-4343-8D07-A5EDD882CD34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4CF3B46D-C369-4A30-8C16-6EDE986B5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833" y="1922868"/>
            <a:ext cx="9363408" cy="1350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05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A1814E-C2FE-4343-8D07-A5EDD882CD34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3BF0C-34AA-42CB-B4E5-8F94AA5C6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575" y="2321105"/>
            <a:ext cx="9129912" cy="1281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963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0D3EC58-2CE8-4385-B838-80AB01113B64}"/>
              </a:ext>
            </a:extLst>
          </p:cNvPr>
          <p:cNvSpPr txBox="1"/>
          <p:nvPr/>
        </p:nvSpPr>
        <p:spPr>
          <a:xfrm>
            <a:off x="453293" y="2000069"/>
            <a:ext cx="10925908" cy="654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78" u="sng" dirty="0">
                <a:latin typeface="Comic Sans MS" panose="030F0702030302020204" pitchFamily="66" charset="0"/>
              </a:rPr>
              <a:t>Self Assessment</a:t>
            </a:r>
          </a:p>
          <a:p>
            <a:pPr algn="ctr"/>
            <a:endParaRPr lang="en-GB" sz="4978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Well done! You completed the tasks on A Mother in a Refugee Camp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List three things you have learnt: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1783CE-9622-4436-9402-FC4FD164B6C9}"/>
              </a:ext>
            </a:extLst>
          </p:cNvPr>
          <p:cNvSpPr txBox="1"/>
          <p:nvPr/>
        </p:nvSpPr>
        <p:spPr>
          <a:xfrm>
            <a:off x="703385" y="9972429"/>
            <a:ext cx="69556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went well this week?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My best piece of work is…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because…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</p:txBody>
      </p:sp>
      <p:pic>
        <p:nvPicPr>
          <p:cNvPr id="11266" name="Picture 2" descr="Do We Really Need a GOLD STAR? - The Cryptofolk Movement - Medium">
            <a:extLst>
              <a:ext uri="{FF2B5EF4-FFF2-40B4-BE49-F238E27FC236}">
                <a16:creationId xmlns:a16="http://schemas.microsoft.com/office/drawing/2014/main" id="{D4279263-28BD-4617-8EC4-6198327E1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30" y="11035110"/>
            <a:ext cx="3943486" cy="394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6186BE-3ABA-4087-9144-3C4B233BEA7D}"/>
              </a:ext>
            </a:extLst>
          </p:cNvPr>
          <p:cNvSpPr txBox="1"/>
          <p:nvPr/>
        </p:nvSpPr>
        <p:spPr>
          <a:xfrm>
            <a:off x="453293" y="481724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253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D2533F4-B115-44F3-A677-1FEB6793544B}"/>
</file>

<file path=customXml/itemProps2.xml><?xml version="1.0" encoding="utf-8"?>
<ds:datastoreItem xmlns:ds="http://schemas.openxmlformats.org/officeDocument/2006/customXml" ds:itemID="{7D2A5C8B-4A90-4FAC-A045-AAAC32D7674B}"/>
</file>

<file path=customXml/itemProps3.xml><?xml version="1.0" encoding="utf-8"?>
<ds:datastoreItem xmlns:ds="http://schemas.openxmlformats.org/officeDocument/2006/customXml" ds:itemID="{F40E5CE0-03B5-4A7B-B2E4-BD577E48CCC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1011</TotalTime>
  <Words>803</Words>
  <Application>Microsoft Office PowerPoint</Application>
  <PresentationFormat>Custom</PresentationFormat>
  <Paragraphs>194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 Russell</cp:lastModifiedBy>
  <cp:revision>60</cp:revision>
  <cp:lastPrinted>2021-01-07T11:54:42Z</cp:lastPrinted>
  <dcterms:created xsi:type="dcterms:W3CDTF">2020-08-26T08:22:50Z</dcterms:created>
  <dcterms:modified xsi:type="dcterms:W3CDTF">2021-01-26T08:52:32Z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