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0.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1.xml" ContentType="application/vnd.openxmlformats-officedocument.presentationml.slide+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9.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60" r:id="rId3"/>
    <p:sldId id="266" r:id="rId4"/>
    <p:sldId id="273" r:id="rId5"/>
    <p:sldId id="268" r:id="rId6"/>
    <p:sldId id="282" r:id="rId7"/>
    <p:sldId id="286" r:id="rId8"/>
    <p:sldId id="272" r:id="rId9"/>
    <p:sldId id="287" r:id="rId10"/>
    <p:sldId id="277" r:id="rId11"/>
    <p:sldId id="288" r:id="rId12"/>
    <p:sldId id="278" r:id="rId13"/>
    <p:sldId id="275" r:id="rId14"/>
    <p:sldId id="290" r:id="rId15"/>
    <p:sldId id="291" r:id="rId16"/>
    <p:sldId id="289" r:id="rId17"/>
    <p:sldId id="283" r:id="rId18"/>
    <p:sldId id="284" r:id="rId19"/>
  </p:sldIdLst>
  <p:sldSz cx="12192000" cy="16256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31" d="100"/>
          <a:sy n="31" d="100"/>
        </p:scale>
        <p:origin x="225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ustomXml" Target="../customXml/item3.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660416"/>
            <a:ext cx="10363200" cy="5659496"/>
          </a:xfrm>
        </p:spPr>
        <p:txBody>
          <a:bodyPr anchor="b"/>
          <a:lstStyle>
            <a:lvl1pPr algn="ctr">
              <a:defRPr sz="8000"/>
            </a:lvl1pPr>
          </a:lstStyle>
          <a:p>
            <a:r>
              <a:rPr lang="en-US"/>
              <a:t>Click to edit Master title style</a:t>
            </a:r>
            <a:endParaRPr lang="en-US" dirty="0"/>
          </a:p>
        </p:txBody>
      </p:sp>
      <p:sp>
        <p:nvSpPr>
          <p:cNvPr id="3" name="Subtitle 2"/>
          <p:cNvSpPr>
            <a:spLocks noGrp="1"/>
          </p:cNvSpPr>
          <p:nvPr>
            <p:ph type="subTitle" idx="1"/>
          </p:nvPr>
        </p:nvSpPr>
        <p:spPr>
          <a:xfrm>
            <a:off x="1524000" y="8538164"/>
            <a:ext cx="9144000" cy="3924769"/>
          </a:xfrm>
        </p:spPr>
        <p:txBody>
          <a:bodyPr/>
          <a:lstStyle>
            <a:lvl1pPr marL="0" indent="0" algn="ctr">
              <a:buNone/>
              <a:defRPr sz="3200"/>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887757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87400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4052716"/>
            <a:ext cx="10515600" cy="6762043"/>
          </a:xfrm>
        </p:spPr>
        <p:txBody>
          <a:bodyPr anchor="b"/>
          <a:lstStyle>
            <a:lvl1pPr>
              <a:defRPr sz="8000"/>
            </a:lvl1pPr>
          </a:lstStyle>
          <a:p>
            <a:r>
              <a:rPr lang="en-US"/>
              <a:t>Click to edit Master title style</a:t>
            </a:r>
            <a:endParaRPr lang="en-US" dirty="0"/>
          </a:p>
        </p:txBody>
      </p:sp>
      <p:sp>
        <p:nvSpPr>
          <p:cNvPr id="3" name="Text Placeholder 2"/>
          <p:cNvSpPr>
            <a:spLocks noGrp="1"/>
          </p:cNvSpPr>
          <p:nvPr>
            <p:ph type="body" idx="1"/>
          </p:nvPr>
        </p:nvSpPr>
        <p:spPr>
          <a:xfrm>
            <a:off x="831851" y="10878731"/>
            <a:ext cx="10515600" cy="3555999"/>
          </a:xfrm>
        </p:spPr>
        <p:txBody>
          <a:bodyPr/>
          <a:lstStyle>
            <a:lvl1pPr marL="0" indent="0">
              <a:buNone/>
              <a:defRPr sz="3200">
                <a:solidFill>
                  <a:schemeClr val="tx1"/>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CD23CE7-5FBA-4B36-A5A8-C116045D9A31}"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660765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4327407"/>
            <a:ext cx="5181600" cy="103142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4327407"/>
            <a:ext cx="5181600" cy="103142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CD23CE7-5FBA-4B36-A5A8-C116045D9A31}"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507433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865485"/>
            <a:ext cx="10515600" cy="3142075"/>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3984979"/>
            <a:ext cx="5157787"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Edit Master text styles</a:t>
            </a:r>
          </a:p>
        </p:txBody>
      </p:sp>
      <p:sp>
        <p:nvSpPr>
          <p:cNvPr id="4" name="Content Placeholder 3"/>
          <p:cNvSpPr>
            <a:spLocks noGrp="1"/>
          </p:cNvSpPr>
          <p:nvPr>
            <p:ph sz="half" idx="2"/>
          </p:nvPr>
        </p:nvSpPr>
        <p:spPr>
          <a:xfrm>
            <a:off x="839789" y="5937956"/>
            <a:ext cx="5157787" cy="87338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3984979"/>
            <a:ext cx="5183188"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Edit Master text styles</a:t>
            </a:r>
          </a:p>
        </p:txBody>
      </p:sp>
      <p:sp>
        <p:nvSpPr>
          <p:cNvPr id="6" name="Content Placeholder 5"/>
          <p:cNvSpPr>
            <a:spLocks noGrp="1"/>
          </p:cNvSpPr>
          <p:nvPr>
            <p:ph sz="quarter" idx="4"/>
          </p:nvPr>
        </p:nvSpPr>
        <p:spPr>
          <a:xfrm>
            <a:off x="6172201" y="5937956"/>
            <a:ext cx="5183188" cy="87338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CD23CE7-5FBA-4B36-A5A8-C116045D9A31}" type="datetimeFigureOut">
              <a:rPr lang="en-GB" smtClean="0"/>
              <a:t>19/01/2021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4963418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CD23CE7-5FBA-4B36-A5A8-C116045D9A31}" type="datetimeFigureOut">
              <a:rPr lang="en-GB" smtClean="0"/>
              <a:t>19/01/2021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1750762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D23CE7-5FBA-4B36-A5A8-C116045D9A31}" type="datetimeFigureOut">
              <a:rPr lang="en-GB" smtClean="0"/>
              <a:t>19/01/2021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094399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en-US"/>
              <a:t>Click to edit Master title style</a:t>
            </a:r>
            <a:endParaRPr lang="en-US" dirty="0"/>
          </a:p>
        </p:txBody>
      </p:sp>
      <p:sp>
        <p:nvSpPr>
          <p:cNvPr id="3" name="Content Placeholder 2"/>
          <p:cNvSpPr>
            <a:spLocks noGrp="1"/>
          </p:cNvSpPr>
          <p:nvPr>
            <p:ph idx="1"/>
          </p:nvPr>
        </p:nvSpPr>
        <p:spPr>
          <a:xfrm>
            <a:off x="5183188" y="2340567"/>
            <a:ext cx="6172200" cy="11552296"/>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Edit Master text styles</a:t>
            </a:r>
          </a:p>
        </p:txBody>
      </p:sp>
      <p:sp>
        <p:nvSpPr>
          <p:cNvPr id="5" name="Date Placeholder 4"/>
          <p:cNvSpPr>
            <a:spLocks noGrp="1"/>
          </p:cNvSpPr>
          <p:nvPr>
            <p:ph type="dt" sz="half" idx="10"/>
          </p:nvPr>
        </p:nvSpPr>
        <p:spPr/>
        <p:txBody>
          <a:bodyPr/>
          <a:lstStyle/>
          <a:p>
            <a:fld id="{ACD23CE7-5FBA-4B36-A5A8-C116045D9A31}"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035801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2340567"/>
            <a:ext cx="6172200" cy="11552296"/>
          </a:xfrm>
        </p:spPr>
        <p:txBody>
          <a:bodyPr anchor="t"/>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t>Click icon to add picture</a:t>
            </a:r>
            <a:endParaRPr lang="en-US" dirty="0"/>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Edit Master text styles</a:t>
            </a:r>
          </a:p>
        </p:txBody>
      </p:sp>
      <p:sp>
        <p:nvSpPr>
          <p:cNvPr id="5" name="Date Placeholder 4"/>
          <p:cNvSpPr>
            <a:spLocks noGrp="1"/>
          </p:cNvSpPr>
          <p:nvPr>
            <p:ph type="dt" sz="half" idx="10"/>
          </p:nvPr>
        </p:nvSpPr>
        <p:spPr/>
        <p:txBody>
          <a:bodyPr/>
          <a:lstStyle/>
          <a:p>
            <a:fld id="{ACD23CE7-5FBA-4B36-A5A8-C116045D9A31}"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2567623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2989865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865481"/>
            <a:ext cx="2628900" cy="1377620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865481"/>
            <a:ext cx="7734300" cy="1377620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8798498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865485"/>
            <a:ext cx="10515600" cy="314207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4327407"/>
            <a:ext cx="10515600" cy="1031428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15066908"/>
            <a:ext cx="2743200" cy="865481"/>
          </a:xfrm>
          <a:prstGeom prst="rect">
            <a:avLst/>
          </a:prstGeom>
        </p:spPr>
        <p:txBody>
          <a:bodyPr vert="horz" lIns="91440" tIns="45720" rIns="91440" bIns="45720" rtlCol="0" anchor="ctr"/>
          <a:lstStyle>
            <a:lvl1pPr algn="l">
              <a:defRPr sz="1600">
                <a:solidFill>
                  <a:schemeClr val="tx1">
                    <a:tint val="75000"/>
                  </a:schemeClr>
                </a:solidFill>
              </a:defRPr>
            </a:lvl1pPr>
          </a:lstStyle>
          <a:p>
            <a:fld id="{ACD23CE7-5FBA-4B36-A5A8-C116045D9A31}" type="datetimeFigureOut">
              <a:rPr lang="en-GB" smtClean="0"/>
              <a:t>19/01/2021</a:t>
            </a:fld>
            <a:endParaRPr lang="en-GB"/>
          </a:p>
        </p:txBody>
      </p:sp>
      <p:sp>
        <p:nvSpPr>
          <p:cNvPr id="5" name="Footer Placeholder 4"/>
          <p:cNvSpPr>
            <a:spLocks noGrp="1"/>
          </p:cNvSpPr>
          <p:nvPr>
            <p:ph type="ftr" sz="quarter" idx="3"/>
          </p:nvPr>
        </p:nvSpPr>
        <p:spPr>
          <a:xfrm>
            <a:off x="4038600" y="15066908"/>
            <a:ext cx="4114800" cy="865481"/>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15066908"/>
            <a:ext cx="2743200" cy="865481"/>
          </a:xfrm>
          <a:prstGeom prst="rect">
            <a:avLst/>
          </a:prstGeom>
        </p:spPr>
        <p:txBody>
          <a:bodyPr vert="horz" lIns="91440" tIns="45720" rIns="91440" bIns="45720" rtlCol="0" anchor="ctr"/>
          <a:lstStyle>
            <a:lvl1pPr algn="r">
              <a:defRPr sz="1600">
                <a:solidFill>
                  <a:schemeClr val="tx1">
                    <a:tint val="75000"/>
                  </a:schemeClr>
                </a:solidFill>
              </a:defRPr>
            </a:lvl1pPr>
          </a:lstStyle>
          <a:p>
            <a:fld id="{9F39B237-94CF-473C-B496-1F46FCAAF08B}" type="slidenum">
              <a:rPr lang="en-GB" smtClean="0"/>
              <a:t>‹#›</a:t>
            </a:fld>
            <a:endParaRPr lang="en-GB"/>
          </a:p>
        </p:txBody>
      </p:sp>
    </p:spTree>
    <p:extLst>
      <p:ext uri="{BB962C8B-B14F-4D97-AF65-F5344CB8AC3E}">
        <p14:creationId xmlns:p14="http://schemas.microsoft.com/office/powerpoint/2010/main" val="402201192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www.bbc.co.uk/bitesize/clips/zc7b4wx" TargetMode="Externa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hyperlink" Target="https://www.youtube.com/watch?v=S15JoaRLWdQ" TargetMode="Externa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image" Target="../media/image11.jpeg"/><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28.png"/></Relationships>
</file>

<file path=ppt/slides/_rels/slide16.xml.rels><?xml version="1.0" encoding="UTF-8" standalone="yes"?>
<Relationships xmlns="http://schemas.openxmlformats.org/package/2006/relationships"><Relationship Id="rId3" Type="http://schemas.openxmlformats.org/officeDocument/2006/relationships/hyperlink" Target="https://www.youtube.com/watch?v=Y9Rj1qorOKY" TargetMode="External"/><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70C0"/>
            </a:solidFill>
          </a:ln>
        </p:spPr>
        <p:txBody>
          <a:bodyPr wrap="square" rtlCol="0">
            <a:spAutoFit/>
          </a:bodyPr>
          <a:lstStyle/>
          <a:p>
            <a:endParaRPr lang="en-GB" dirty="0"/>
          </a:p>
        </p:txBody>
      </p:sp>
      <p:sp>
        <p:nvSpPr>
          <p:cNvPr id="5" name="TextBox 4">
            <a:extLst>
              <a:ext uri="{FF2B5EF4-FFF2-40B4-BE49-F238E27FC236}">
                <a16:creationId xmlns:a16="http://schemas.microsoft.com/office/drawing/2014/main" id="{CB84899C-1826-497D-AF60-BCFA7248CA10}"/>
              </a:ext>
            </a:extLst>
          </p:cNvPr>
          <p:cNvSpPr txBox="1"/>
          <p:nvPr/>
        </p:nvSpPr>
        <p:spPr>
          <a:xfrm>
            <a:off x="1665889" y="732760"/>
            <a:ext cx="8923283" cy="15665827"/>
          </a:xfrm>
          <a:prstGeom prst="rect">
            <a:avLst/>
          </a:prstGeom>
          <a:noFill/>
        </p:spPr>
        <p:txBody>
          <a:bodyPr wrap="square" rtlCol="0">
            <a:spAutoFit/>
          </a:bodyPr>
          <a:lstStyle/>
          <a:p>
            <a:pPr algn="ctr"/>
            <a:r>
              <a:rPr lang="en-GB" sz="4400" dirty="0">
                <a:latin typeface="Comic Sans MS" panose="030F0702030302020204" pitchFamily="66" charset="0"/>
              </a:rPr>
              <a:t>English</a:t>
            </a:r>
          </a:p>
          <a:p>
            <a:pPr algn="ctr"/>
            <a:endParaRPr lang="en-GB" sz="4400" dirty="0">
              <a:latin typeface="Comic Sans MS" panose="030F0702030302020204" pitchFamily="66" charset="0"/>
            </a:endParaRPr>
          </a:p>
          <a:p>
            <a:pPr algn="ctr"/>
            <a:r>
              <a:rPr lang="en-GB" sz="4400" dirty="0">
                <a:latin typeface="Comic Sans MS" panose="030F0702030302020204" pitchFamily="66" charset="0"/>
              </a:rPr>
              <a:t>Home Learning Booklet</a:t>
            </a:r>
          </a:p>
          <a:p>
            <a:pPr algn="ctr"/>
            <a:endParaRPr lang="en-GB" sz="4400" dirty="0">
              <a:latin typeface="Comic Sans MS" panose="030F0702030302020204" pitchFamily="66" charset="0"/>
            </a:endParaRPr>
          </a:p>
          <a:p>
            <a:pPr algn="ctr"/>
            <a:r>
              <a:rPr lang="en-GB" sz="4400" u="sng" dirty="0">
                <a:latin typeface="Comic Sans MS" panose="030F0702030302020204" pitchFamily="66" charset="0"/>
              </a:rPr>
              <a:t>Presents from my Aunts in Pakistan</a:t>
            </a:r>
          </a:p>
          <a:p>
            <a:pPr algn="ctr"/>
            <a:endParaRPr lang="en-GB" sz="4400" u="sng" dirty="0">
              <a:latin typeface="Comic Sans MS" panose="030F0702030302020204" pitchFamily="66" charset="0"/>
            </a:endParaRPr>
          </a:p>
          <a:p>
            <a:pPr algn="ctr"/>
            <a:endParaRPr lang="en-GB" sz="4400" u="sng" dirty="0">
              <a:latin typeface="Comic Sans MS" panose="030F0702030302020204" pitchFamily="66" charset="0"/>
            </a:endParaRPr>
          </a:p>
          <a:p>
            <a:pPr algn="ctr"/>
            <a:endParaRPr lang="en-GB" sz="4400" u="sng" dirty="0">
              <a:latin typeface="Comic Sans MS" panose="030F0702030302020204" pitchFamily="66" charset="0"/>
            </a:endParaRPr>
          </a:p>
          <a:p>
            <a:pPr algn="ctr"/>
            <a:endParaRPr lang="en-GB" sz="4400" u="sng" dirty="0">
              <a:latin typeface="Comic Sans MS" panose="030F0702030302020204" pitchFamily="66" charset="0"/>
            </a:endParaRPr>
          </a:p>
          <a:p>
            <a:pPr algn="ctr"/>
            <a:endParaRPr lang="en-GB" sz="4400" u="sng"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r>
              <a:rPr lang="en-GB" sz="4400" dirty="0">
                <a:latin typeface="Comic Sans MS" panose="030F0702030302020204" pitchFamily="66" charset="0"/>
              </a:rPr>
              <a:t>Name: ___________</a:t>
            </a: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p:txBody>
      </p:sp>
      <p:pic>
        <p:nvPicPr>
          <p:cNvPr id="6" name="Picture 2" descr="An Ultimate Guide to Pakistani Culture and Traditions!">
            <a:extLst>
              <a:ext uri="{FF2B5EF4-FFF2-40B4-BE49-F238E27FC236}">
                <a16:creationId xmlns:a16="http://schemas.microsoft.com/office/drawing/2014/main" id="{0B6AEFED-C804-4A3B-A8C0-BBA1FB58D4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655" y="5785617"/>
            <a:ext cx="7143750" cy="714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0362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25517" y="481724"/>
            <a:ext cx="11140966" cy="15292551"/>
          </a:xfrm>
          <a:prstGeom prst="rect">
            <a:avLst/>
          </a:prstGeom>
          <a:noFill/>
          <a:ln w="76200">
            <a:solidFill>
              <a:srgbClr val="0070C0"/>
            </a:solidFill>
          </a:ln>
        </p:spPr>
        <p:txBody>
          <a:bodyPr wrap="square" rtlCol="0">
            <a:spAutoFit/>
          </a:bodyPr>
          <a:lstStyle/>
          <a:p>
            <a:endParaRPr lang="en-GB" dirty="0"/>
          </a:p>
        </p:txBody>
      </p:sp>
      <p:sp>
        <p:nvSpPr>
          <p:cNvPr id="9" name="TextBox 8">
            <a:extLst>
              <a:ext uri="{FF2B5EF4-FFF2-40B4-BE49-F238E27FC236}">
                <a16:creationId xmlns:a16="http://schemas.microsoft.com/office/drawing/2014/main" id="{EC1BAD56-B300-4C62-942D-BD1B7F6A6634}"/>
              </a:ext>
            </a:extLst>
          </p:cNvPr>
          <p:cNvSpPr txBox="1"/>
          <p:nvPr/>
        </p:nvSpPr>
        <p:spPr>
          <a:xfrm>
            <a:off x="3502269" y="970105"/>
            <a:ext cx="5187461" cy="1292662"/>
          </a:xfrm>
          <a:prstGeom prst="rect">
            <a:avLst/>
          </a:prstGeom>
          <a:noFill/>
        </p:spPr>
        <p:txBody>
          <a:bodyPr wrap="square" rtlCol="0">
            <a:spAutoFit/>
          </a:bodyPr>
          <a:lstStyle/>
          <a:p>
            <a:pPr algn="ctr"/>
            <a:r>
              <a:rPr lang="en-GB" sz="5400" u="sng" dirty="0">
                <a:latin typeface="Comic Sans MS" panose="030F0702030302020204" pitchFamily="66" charset="0"/>
              </a:rPr>
              <a:t>Key Words</a:t>
            </a:r>
          </a:p>
          <a:p>
            <a:endParaRPr lang="en-GB" sz="2400" dirty="0">
              <a:latin typeface="Comic Sans MS" panose="030F0702030302020204" pitchFamily="66" charset="0"/>
            </a:endParaRPr>
          </a:p>
        </p:txBody>
      </p:sp>
      <p:sp>
        <p:nvSpPr>
          <p:cNvPr id="11" name="TextBox 10">
            <a:extLst>
              <a:ext uri="{FF2B5EF4-FFF2-40B4-BE49-F238E27FC236}">
                <a16:creationId xmlns:a16="http://schemas.microsoft.com/office/drawing/2014/main" id="{02A2FBE6-E345-4082-B832-C904707EB1F7}"/>
              </a:ext>
            </a:extLst>
          </p:cNvPr>
          <p:cNvSpPr txBox="1"/>
          <p:nvPr/>
        </p:nvSpPr>
        <p:spPr>
          <a:xfrm>
            <a:off x="1198179" y="2262767"/>
            <a:ext cx="9238593" cy="1384995"/>
          </a:xfrm>
          <a:prstGeom prst="rect">
            <a:avLst/>
          </a:prstGeom>
          <a:noFill/>
        </p:spPr>
        <p:txBody>
          <a:bodyPr wrap="square" rtlCol="0">
            <a:spAutoFit/>
          </a:bodyPr>
          <a:lstStyle/>
          <a:p>
            <a:r>
              <a:rPr lang="en-GB" sz="2800" dirty="0">
                <a:latin typeface="Comic Sans MS" panose="030F0702030302020204" pitchFamily="66" charset="0"/>
              </a:rPr>
              <a:t>Match up your definitions with the key words.</a:t>
            </a:r>
          </a:p>
          <a:p>
            <a:endParaRPr lang="en-GB" sz="2800" dirty="0">
              <a:latin typeface="Comic Sans MS" panose="030F0702030302020204" pitchFamily="66" charset="0"/>
            </a:endParaRPr>
          </a:p>
          <a:p>
            <a:r>
              <a:rPr lang="en-GB" sz="2800" dirty="0">
                <a:latin typeface="Comic Sans MS" panose="030F0702030302020204" pitchFamily="66" charset="0"/>
              </a:rPr>
              <a:t>Use Google or a dictionary to check your answers</a:t>
            </a:r>
          </a:p>
        </p:txBody>
      </p:sp>
      <p:graphicFrame>
        <p:nvGraphicFramePr>
          <p:cNvPr id="14" name="Table 13">
            <a:extLst>
              <a:ext uri="{FF2B5EF4-FFF2-40B4-BE49-F238E27FC236}">
                <a16:creationId xmlns:a16="http://schemas.microsoft.com/office/drawing/2014/main" id="{AE18E858-BFED-4831-A24A-97B961D9DCB5}"/>
              </a:ext>
            </a:extLst>
          </p:cNvPr>
          <p:cNvGraphicFramePr>
            <a:graphicFrameLocks noGrp="1"/>
          </p:cNvGraphicFramePr>
          <p:nvPr>
            <p:extLst>
              <p:ext uri="{D42A27DB-BD31-4B8C-83A1-F6EECF244321}">
                <p14:modId xmlns:p14="http://schemas.microsoft.com/office/powerpoint/2010/main" val="1678648134"/>
              </p:ext>
            </p:extLst>
          </p:nvPr>
        </p:nvGraphicFramePr>
        <p:xfrm>
          <a:off x="822131" y="5428805"/>
          <a:ext cx="2680138" cy="8574565"/>
        </p:xfrm>
        <a:graphic>
          <a:graphicData uri="http://schemas.openxmlformats.org/drawingml/2006/table">
            <a:tbl>
              <a:tblPr firstRow="1" bandRow="1">
                <a:tableStyleId>{5C22544A-7EE6-4342-B048-85BDC9FD1C3A}</a:tableStyleId>
              </a:tblPr>
              <a:tblGrid>
                <a:gridCol w="2680138">
                  <a:extLst>
                    <a:ext uri="{9D8B030D-6E8A-4147-A177-3AD203B41FA5}">
                      <a16:colId xmlns:a16="http://schemas.microsoft.com/office/drawing/2014/main" val="3856340627"/>
                    </a:ext>
                  </a:extLst>
                </a:gridCol>
              </a:tblGrid>
              <a:tr h="1714913">
                <a:tc>
                  <a:txBody>
                    <a:bodyPr/>
                    <a:lstStyle/>
                    <a:p>
                      <a:r>
                        <a:rPr lang="en-GB" sz="4000" dirty="0"/>
                        <a:t>Key Words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93929494"/>
                  </a:ext>
                </a:extLst>
              </a:tr>
              <a:tr h="1714913">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4000" dirty="0"/>
                        <a:t>Simile</a:t>
                      </a:r>
                    </a:p>
                    <a:p>
                      <a:endParaRPr lang="en-GB" sz="4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0257"/>
                  </a:ext>
                </a:extLst>
              </a:tr>
              <a:tr h="1714913">
                <a:tc>
                  <a:txBody>
                    <a:bodyPr/>
                    <a:lstStyle/>
                    <a:p>
                      <a:r>
                        <a:rPr lang="en-GB" sz="4000" dirty="0"/>
                        <a:t>Verb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65520846"/>
                  </a:ext>
                </a:extLst>
              </a:tr>
              <a:tr h="1714913">
                <a:tc>
                  <a:txBody>
                    <a:bodyPr/>
                    <a:lstStyle/>
                    <a:p>
                      <a:r>
                        <a:rPr lang="en-GB" sz="4000" dirty="0"/>
                        <a:t>Noun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3764868"/>
                  </a:ext>
                </a:extLst>
              </a:tr>
              <a:tr h="1714913">
                <a:tc>
                  <a:txBody>
                    <a:bodyPr/>
                    <a:lstStyle/>
                    <a:p>
                      <a:r>
                        <a:rPr lang="en-GB" sz="4000" dirty="0"/>
                        <a:t>Adjective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71137197"/>
                  </a:ext>
                </a:extLst>
              </a:tr>
            </a:tbl>
          </a:graphicData>
        </a:graphic>
      </p:graphicFrame>
      <p:graphicFrame>
        <p:nvGraphicFramePr>
          <p:cNvPr id="15" name="Table 14">
            <a:extLst>
              <a:ext uri="{FF2B5EF4-FFF2-40B4-BE49-F238E27FC236}">
                <a16:creationId xmlns:a16="http://schemas.microsoft.com/office/drawing/2014/main" id="{59884F25-36C7-4A1C-95BD-CF1B1FE178D6}"/>
              </a:ext>
            </a:extLst>
          </p:cNvPr>
          <p:cNvGraphicFramePr>
            <a:graphicFrameLocks noGrp="1"/>
          </p:cNvGraphicFramePr>
          <p:nvPr>
            <p:extLst>
              <p:ext uri="{D42A27DB-BD31-4B8C-83A1-F6EECF244321}">
                <p14:modId xmlns:p14="http://schemas.microsoft.com/office/powerpoint/2010/main" val="278680236"/>
              </p:ext>
            </p:extLst>
          </p:nvPr>
        </p:nvGraphicFramePr>
        <p:xfrm>
          <a:off x="4292857" y="5334610"/>
          <a:ext cx="7077012" cy="8574565"/>
        </p:xfrm>
        <a:graphic>
          <a:graphicData uri="http://schemas.openxmlformats.org/drawingml/2006/table">
            <a:tbl>
              <a:tblPr firstRow="1" bandRow="1">
                <a:tableStyleId>{5C22544A-7EE6-4342-B048-85BDC9FD1C3A}</a:tableStyleId>
              </a:tblPr>
              <a:tblGrid>
                <a:gridCol w="7077012">
                  <a:extLst>
                    <a:ext uri="{9D8B030D-6E8A-4147-A177-3AD203B41FA5}">
                      <a16:colId xmlns:a16="http://schemas.microsoft.com/office/drawing/2014/main" val="3856340627"/>
                    </a:ext>
                  </a:extLst>
                </a:gridCol>
              </a:tblGrid>
              <a:tr h="1714913">
                <a:tc>
                  <a:txBody>
                    <a:bodyPr/>
                    <a:lstStyle/>
                    <a:p>
                      <a:r>
                        <a:rPr lang="en-GB" sz="4000" dirty="0"/>
                        <a:t>Definitions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93929494"/>
                  </a:ext>
                </a:extLst>
              </a:tr>
              <a:tr h="1714913">
                <a:tc>
                  <a:txBody>
                    <a:bodyPr/>
                    <a:lstStyle/>
                    <a:p>
                      <a:r>
                        <a:rPr lang="en-GB" sz="3200" dirty="0"/>
                        <a:t>A word which describes a noun.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0257"/>
                  </a:ext>
                </a:extLst>
              </a:tr>
              <a:tr h="1714913">
                <a:tc>
                  <a:txBody>
                    <a:bodyPr/>
                    <a:lstStyle/>
                    <a:p>
                      <a:r>
                        <a:rPr lang="en-GB" sz="3200" dirty="0"/>
                        <a:t>When you compare two things using like or as.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65520846"/>
                  </a:ext>
                </a:extLst>
              </a:tr>
              <a:tr h="1714913">
                <a:tc>
                  <a:txBody>
                    <a:bodyPr/>
                    <a:lstStyle/>
                    <a:p>
                      <a:r>
                        <a:rPr lang="en-GB" sz="3200" dirty="0"/>
                        <a:t>A word for an action (doing word).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3764868"/>
                  </a:ext>
                </a:extLst>
              </a:tr>
              <a:tr h="1714913">
                <a:tc>
                  <a:txBody>
                    <a:bodyPr/>
                    <a:lstStyle/>
                    <a:p>
                      <a:r>
                        <a:rPr lang="en-GB" sz="3200" dirty="0"/>
                        <a:t>A word for an object, person, place or thing.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71137197"/>
                  </a:ext>
                </a:extLst>
              </a:tr>
            </a:tbl>
          </a:graphicData>
        </a:graphic>
      </p:graphicFrame>
    </p:spTree>
    <p:extLst>
      <p:ext uri="{BB962C8B-B14F-4D97-AF65-F5344CB8AC3E}">
        <p14:creationId xmlns:p14="http://schemas.microsoft.com/office/powerpoint/2010/main" val="41113592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70C0"/>
            </a:solidFill>
          </a:ln>
        </p:spPr>
        <p:txBody>
          <a:bodyPr wrap="square" rtlCol="0">
            <a:spAutoFit/>
          </a:bodyPr>
          <a:lstStyle/>
          <a:p>
            <a:endParaRPr lang="en-GB" dirty="0"/>
          </a:p>
        </p:txBody>
      </p:sp>
      <p:sp>
        <p:nvSpPr>
          <p:cNvPr id="7" name="TextBox 6">
            <a:extLst>
              <a:ext uri="{FF2B5EF4-FFF2-40B4-BE49-F238E27FC236}">
                <a16:creationId xmlns:a16="http://schemas.microsoft.com/office/drawing/2014/main" id="{4A131F4B-8750-4690-919B-7EB841EA0806}"/>
              </a:ext>
            </a:extLst>
          </p:cNvPr>
          <p:cNvSpPr txBox="1"/>
          <p:nvPr/>
        </p:nvSpPr>
        <p:spPr>
          <a:xfrm>
            <a:off x="1041832" y="827648"/>
            <a:ext cx="10593119" cy="16158270"/>
          </a:xfrm>
          <a:prstGeom prst="rect">
            <a:avLst/>
          </a:prstGeom>
          <a:noFill/>
        </p:spPr>
        <p:txBody>
          <a:bodyPr wrap="square" rtlCol="0">
            <a:spAutoFit/>
          </a:bodyPr>
          <a:lstStyle/>
          <a:p>
            <a:pPr algn="ctr"/>
            <a:r>
              <a:rPr lang="en-GB" sz="4400" u="sng" dirty="0">
                <a:latin typeface="Comic Sans MS" panose="030F0702030302020204" pitchFamily="66" charset="0"/>
              </a:rPr>
              <a:t>Background</a:t>
            </a:r>
          </a:p>
          <a:p>
            <a:pPr algn="ctr"/>
            <a:endParaRPr lang="en-GB" sz="4400" u="sng" dirty="0">
              <a:latin typeface="Comic Sans MS" panose="030F0702030302020204" pitchFamily="66" charset="0"/>
            </a:endParaRPr>
          </a:p>
          <a:p>
            <a:r>
              <a:rPr lang="en-GB" sz="3200" u="sng" dirty="0">
                <a:latin typeface="Comic Sans MS" panose="030F0702030302020204" pitchFamily="66" charset="0"/>
              </a:rPr>
              <a:t>Pakistan</a:t>
            </a:r>
          </a:p>
          <a:p>
            <a:endParaRPr lang="en-GB" sz="3200" u="sng" dirty="0">
              <a:latin typeface="Comic Sans MS" panose="030F0702030302020204" pitchFamily="66" charset="0"/>
            </a:endParaRPr>
          </a:p>
          <a:p>
            <a:endParaRPr lang="en-GB" sz="3200" u="sng" dirty="0">
              <a:latin typeface="Comic Sans MS" panose="030F0702030302020204" pitchFamily="66" charset="0"/>
            </a:endParaRPr>
          </a:p>
          <a:p>
            <a:endParaRPr lang="en-GB" sz="3200" u="sng" dirty="0">
              <a:latin typeface="Comic Sans MS" panose="030F0702030302020204" pitchFamily="66" charset="0"/>
            </a:endParaRPr>
          </a:p>
          <a:p>
            <a:endParaRPr lang="en-GB" sz="3200" u="sng" dirty="0">
              <a:latin typeface="Comic Sans MS" panose="030F0702030302020204" pitchFamily="66" charset="0"/>
            </a:endParaRPr>
          </a:p>
          <a:p>
            <a:endParaRPr lang="en-GB" sz="3200" u="sng" dirty="0">
              <a:latin typeface="Comic Sans MS" panose="030F0702030302020204" pitchFamily="66" charset="0"/>
            </a:endParaRPr>
          </a:p>
          <a:p>
            <a:endParaRPr lang="en-GB" sz="3200" u="sng" dirty="0">
              <a:latin typeface="Comic Sans MS" panose="030F0702030302020204" pitchFamily="66" charset="0"/>
            </a:endParaRPr>
          </a:p>
          <a:p>
            <a:r>
              <a:rPr lang="en-GB" sz="2800" dirty="0">
                <a:latin typeface="Comic Sans MS" panose="030F0702030302020204" pitchFamily="66" charset="0"/>
              </a:rPr>
              <a:t>Pakistan was created in 1947. The British Empire used to control India and when they left the divided the land between the Hindus and Muslims. This was called partition.  Pakistan is mostly Muslim. Pakistan and India have been at war since the partition. Pakistan lies in the mountains. The capital city is Islamabad and the second largest city is Lahore.</a:t>
            </a:r>
          </a:p>
          <a:p>
            <a:endParaRPr lang="en-GB" sz="2800" dirty="0">
              <a:latin typeface="Comic Sans MS" panose="030F0702030302020204" pitchFamily="66" charset="0"/>
            </a:endParaRPr>
          </a:p>
          <a:p>
            <a:r>
              <a:rPr lang="en-GB" sz="2800" u="sng" dirty="0" err="1">
                <a:latin typeface="Comic Sans MS" panose="030F0702030302020204" pitchFamily="66" charset="0"/>
              </a:rPr>
              <a:t>Moniza</a:t>
            </a:r>
            <a:r>
              <a:rPr lang="en-GB" sz="2800" u="sng" dirty="0">
                <a:latin typeface="Comic Sans MS" panose="030F0702030302020204" pitchFamily="66" charset="0"/>
              </a:rPr>
              <a:t> </a:t>
            </a:r>
            <a:r>
              <a:rPr lang="en-GB" sz="2800" u="sng" dirty="0" err="1">
                <a:latin typeface="Comic Sans MS" panose="030F0702030302020204" pitchFamily="66" charset="0"/>
              </a:rPr>
              <a:t>Alvi</a:t>
            </a:r>
            <a:endParaRPr lang="en-GB" sz="2800" u="sng" dirty="0">
              <a:latin typeface="Comic Sans MS" panose="030F0702030302020204" pitchFamily="66" charset="0"/>
            </a:endParaRPr>
          </a:p>
          <a:p>
            <a:endParaRPr lang="en-GB" sz="2800" u="sng" dirty="0">
              <a:latin typeface="Comic Sans MS" panose="030F0702030302020204" pitchFamily="66" charset="0"/>
            </a:endParaRPr>
          </a:p>
          <a:p>
            <a:endParaRPr lang="en-GB" sz="2800" u="sng" dirty="0">
              <a:latin typeface="Comic Sans MS" panose="030F0702030302020204" pitchFamily="66" charset="0"/>
            </a:endParaRPr>
          </a:p>
          <a:p>
            <a:endParaRPr lang="en-GB" sz="2800" u="sng" dirty="0">
              <a:latin typeface="Comic Sans MS" panose="030F0702030302020204" pitchFamily="66" charset="0"/>
            </a:endParaRPr>
          </a:p>
          <a:p>
            <a:endParaRPr lang="en-GB" sz="2800" u="sng" dirty="0">
              <a:latin typeface="Comic Sans MS" panose="030F0702030302020204" pitchFamily="66" charset="0"/>
            </a:endParaRPr>
          </a:p>
          <a:p>
            <a:endParaRPr lang="en-GB" sz="2800" u="sng" dirty="0">
              <a:latin typeface="Comic Sans MS" panose="030F0702030302020204" pitchFamily="66" charset="0"/>
            </a:endParaRPr>
          </a:p>
          <a:p>
            <a:endParaRPr lang="en-GB" sz="2800" u="sng" dirty="0">
              <a:latin typeface="Comic Sans MS" panose="030F0702030302020204" pitchFamily="66" charset="0"/>
            </a:endParaRPr>
          </a:p>
          <a:p>
            <a:r>
              <a:rPr lang="en-GB" sz="2800" dirty="0" err="1">
                <a:latin typeface="Comic Sans MS" panose="030F0702030302020204" pitchFamily="66" charset="0"/>
              </a:rPr>
              <a:t>Alvi</a:t>
            </a:r>
            <a:r>
              <a:rPr lang="en-GB" sz="2800" dirty="0">
                <a:latin typeface="Comic Sans MS" panose="030F0702030302020204" pitchFamily="66" charset="0"/>
              </a:rPr>
              <a:t> was born in Lahore in Pakistan, but came to England when she was a young child. Her father is from Pakistan and her mother is English. </a:t>
            </a:r>
          </a:p>
          <a:p>
            <a:endParaRPr lang="en-GB" sz="2800" dirty="0">
              <a:latin typeface="Comic Sans MS" panose="030F0702030302020204" pitchFamily="66" charset="0"/>
            </a:endParaRPr>
          </a:p>
          <a:p>
            <a:r>
              <a:rPr lang="en-GB" sz="2800" dirty="0">
                <a:latin typeface="Comic Sans MS" panose="030F0702030302020204" pitchFamily="66" charset="0"/>
              </a:rPr>
              <a:t>This poem can be seen as autobiographical (about the author) as it is about a young girl, now living in English, who was born in Pakistan. She does not know where she belongs. </a:t>
            </a:r>
          </a:p>
          <a:p>
            <a:pPr algn="ctr"/>
            <a:endParaRPr lang="en-GB" sz="2400" u="sng" dirty="0">
              <a:latin typeface="Comic Sans MS" panose="030F0702030302020204" pitchFamily="66" charset="0"/>
            </a:endParaRPr>
          </a:p>
          <a:p>
            <a:r>
              <a:rPr lang="en-GB" sz="2800" dirty="0">
                <a:latin typeface="Comic Sans MS" panose="030F0702030302020204" pitchFamily="66" charset="0"/>
                <a:hlinkClick r:id="rId2"/>
              </a:rPr>
              <a:t>https://www.bbc.co.uk/bitesize/clips/zc7b4wx</a:t>
            </a:r>
            <a:endParaRPr lang="en-GB" sz="2800" dirty="0">
              <a:latin typeface="Comic Sans MS" panose="030F0702030302020204" pitchFamily="66" charset="0"/>
            </a:endParaRPr>
          </a:p>
          <a:p>
            <a:endParaRPr lang="en-GB" sz="4000" dirty="0">
              <a:latin typeface="Comic Sans MS" panose="030F0702030302020204" pitchFamily="66" charset="0"/>
            </a:endParaRPr>
          </a:p>
          <a:p>
            <a:endParaRPr lang="en-GB" sz="2400" dirty="0">
              <a:latin typeface="Comic Sans MS" panose="030F0702030302020204" pitchFamily="66" charset="0"/>
            </a:endParaRPr>
          </a:p>
        </p:txBody>
      </p:sp>
      <p:pic>
        <p:nvPicPr>
          <p:cNvPr id="9" name="Picture 2" descr="Two Indian Officials Go Missing in Pakistan | Voice of America - English">
            <a:extLst>
              <a:ext uri="{FF2B5EF4-FFF2-40B4-BE49-F238E27FC236}">
                <a16:creationId xmlns:a16="http://schemas.microsoft.com/office/drawing/2014/main" id="{EED0029B-F85F-454A-A452-EE2823F78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72409" y="2267991"/>
            <a:ext cx="5782067" cy="324994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Moniza Alvi | Penny's poetry pages Wiki | Fandom">
            <a:extLst>
              <a:ext uri="{FF2B5EF4-FFF2-40B4-BE49-F238E27FC236}">
                <a16:creationId xmlns:a16="http://schemas.microsoft.com/office/drawing/2014/main" id="{ECAC6099-6EB0-4EB2-A6E7-FDF8D5EF616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76750" y="8526900"/>
            <a:ext cx="3238500" cy="2733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18770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chemeClr val="accent1"/>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932828"/>
            <a:ext cx="10108333" cy="12403395"/>
          </a:xfrm>
          <a:prstGeom prst="rect">
            <a:avLst/>
          </a:prstGeom>
          <a:noFill/>
        </p:spPr>
        <p:txBody>
          <a:bodyPr wrap="square" rtlCol="0">
            <a:spAutoFit/>
          </a:bodyPr>
          <a:lstStyle/>
          <a:p>
            <a:pPr algn="ctr"/>
            <a:r>
              <a:rPr lang="en-GB" sz="4400" u="sng" dirty="0">
                <a:latin typeface="Comic Sans MS" panose="030F0702030302020204" pitchFamily="66" charset="0"/>
              </a:rPr>
              <a:t>Background</a:t>
            </a:r>
          </a:p>
          <a:p>
            <a:pPr algn="ctr"/>
            <a:endParaRPr lang="en-GB" sz="4400" u="sng" dirty="0">
              <a:latin typeface="Comic Sans MS" panose="030F0702030302020204" pitchFamily="66" charset="0"/>
            </a:endParaRPr>
          </a:p>
          <a:p>
            <a:r>
              <a:rPr lang="en-GB" sz="3200" dirty="0">
                <a:latin typeface="Comic Sans MS" panose="030F0702030302020204" pitchFamily="66" charset="0"/>
              </a:rPr>
              <a:t>Complete the Cloze Summary on the background of the poem.</a:t>
            </a:r>
          </a:p>
          <a:p>
            <a:pPr>
              <a:lnSpc>
                <a:spcPct val="150000"/>
              </a:lnSpc>
            </a:pPr>
            <a:r>
              <a:rPr lang="en-GB" sz="3200" dirty="0">
                <a:latin typeface="Comic Sans MS" panose="030F0702030302020204" pitchFamily="66" charset="0"/>
              </a:rPr>
              <a:t>Pakistan is a country which has existed since _____________. Before this the ____________ empire had controlled India. The main religion in Pakistan is ______________. Sadly, Pakistan has been at war with _____________ for many years. Pakistan is to the north of India and has lots of _______________. </a:t>
            </a:r>
          </a:p>
          <a:p>
            <a:pPr>
              <a:lnSpc>
                <a:spcPct val="150000"/>
              </a:lnSpc>
            </a:pPr>
            <a:r>
              <a:rPr lang="en-GB" sz="3200" dirty="0" err="1">
                <a:latin typeface="Comic Sans MS" panose="030F0702030302020204" pitchFamily="66" charset="0"/>
              </a:rPr>
              <a:t>Moniza</a:t>
            </a:r>
            <a:r>
              <a:rPr lang="en-GB" sz="3200" dirty="0">
                <a:latin typeface="Comic Sans MS" panose="030F0702030302020204" pitchFamily="66" charset="0"/>
              </a:rPr>
              <a:t> </a:t>
            </a:r>
            <a:r>
              <a:rPr lang="en-GB" sz="3200" dirty="0" err="1">
                <a:latin typeface="Comic Sans MS" panose="030F0702030302020204" pitchFamily="66" charset="0"/>
              </a:rPr>
              <a:t>Alvi</a:t>
            </a:r>
            <a:r>
              <a:rPr lang="en-GB" sz="3200" dirty="0">
                <a:latin typeface="Comic Sans MS" panose="030F0702030302020204" pitchFamily="66" charset="0"/>
              </a:rPr>
              <a:t> was born in ______________. She moved to _____________ when she was very young. The poem talks about a young _________ who also was from Pakistan, but now lives in England. She does not know which ___________ is hers. </a:t>
            </a:r>
          </a:p>
          <a:p>
            <a:endParaRPr lang="en-GB" sz="2400" dirty="0">
              <a:latin typeface="Comic Sans MS" panose="030F0702030302020204" pitchFamily="66" charset="0"/>
            </a:endParaRPr>
          </a:p>
        </p:txBody>
      </p:sp>
      <p:sp>
        <p:nvSpPr>
          <p:cNvPr id="13" name="TextBox 12">
            <a:extLst>
              <a:ext uri="{FF2B5EF4-FFF2-40B4-BE49-F238E27FC236}">
                <a16:creationId xmlns:a16="http://schemas.microsoft.com/office/drawing/2014/main" id="{7C1D0264-6427-443E-8D56-03A72737725B}"/>
              </a:ext>
            </a:extLst>
          </p:cNvPr>
          <p:cNvSpPr txBox="1"/>
          <p:nvPr/>
        </p:nvSpPr>
        <p:spPr>
          <a:xfrm>
            <a:off x="1073364" y="12686681"/>
            <a:ext cx="10108333" cy="2862322"/>
          </a:xfrm>
          <a:prstGeom prst="rect">
            <a:avLst/>
          </a:prstGeom>
          <a:noFill/>
          <a:ln w="19050">
            <a:solidFill>
              <a:schemeClr val="tx1">
                <a:lumMod val="95000"/>
                <a:lumOff val="5000"/>
              </a:schemeClr>
            </a:solidFill>
          </a:ln>
        </p:spPr>
        <p:txBody>
          <a:bodyPr wrap="square" rtlCol="0">
            <a:spAutoFit/>
          </a:bodyPr>
          <a:lstStyle/>
          <a:p>
            <a:pPr algn="ctr"/>
            <a:r>
              <a:rPr lang="en-GB" sz="3600" dirty="0">
                <a:latin typeface="Comic Sans MS" panose="030F0702030302020204" pitchFamily="66" charset="0"/>
              </a:rPr>
              <a:t>culture        India      Muslim       1947</a:t>
            </a:r>
          </a:p>
          <a:p>
            <a:pPr algn="ctr"/>
            <a:endParaRPr lang="en-GB" sz="3600" dirty="0">
              <a:latin typeface="Comic Sans MS" panose="030F0702030302020204" pitchFamily="66" charset="0"/>
            </a:endParaRPr>
          </a:p>
          <a:p>
            <a:pPr algn="ctr"/>
            <a:r>
              <a:rPr lang="en-GB" sz="3600" dirty="0">
                <a:latin typeface="Comic Sans MS" panose="030F0702030302020204" pitchFamily="66" charset="0"/>
              </a:rPr>
              <a:t>British        England     Lahore</a:t>
            </a:r>
          </a:p>
          <a:p>
            <a:pPr algn="ctr"/>
            <a:endParaRPr lang="en-GB" sz="3600" dirty="0">
              <a:latin typeface="Comic Sans MS" panose="030F0702030302020204" pitchFamily="66" charset="0"/>
            </a:endParaRPr>
          </a:p>
          <a:p>
            <a:pPr algn="ctr"/>
            <a:r>
              <a:rPr lang="en-GB" sz="3600" dirty="0">
                <a:latin typeface="Comic Sans MS" panose="030F0702030302020204" pitchFamily="66" charset="0"/>
              </a:rPr>
              <a:t>mountains    </a:t>
            </a:r>
          </a:p>
        </p:txBody>
      </p:sp>
    </p:spTree>
    <p:extLst>
      <p:ext uri="{BB962C8B-B14F-4D97-AF65-F5344CB8AC3E}">
        <p14:creationId xmlns:p14="http://schemas.microsoft.com/office/powerpoint/2010/main" val="6218269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70C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E9C51845-7A0A-4442-A25D-6C0633C66638}"/>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Can you find the key words? </a:t>
            </a:r>
          </a:p>
          <a:p>
            <a:endParaRPr lang="en-GB" sz="2400" dirty="0">
              <a:latin typeface="Comic Sans MS" panose="030F0702030302020204" pitchFamily="66" charset="0"/>
            </a:endParaRPr>
          </a:p>
        </p:txBody>
      </p:sp>
      <p:sp>
        <p:nvSpPr>
          <p:cNvPr id="5" name="Rectangle 1">
            <a:extLst>
              <a:ext uri="{FF2B5EF4-FFF2-40B4-BE49-F238E27FC236}">
                <a16:creationId xmlns:a16="http://schemas.microsoft.com/office/drawing/2014/main" id="{A35541DB-CCA1-4610-9BE2-642B664B07AF}"/>
              </a:ext>
            </a:extLst>
          </p:cNvPr>
          <p:cNvSpPr>
            <a:spLocks noChangeArrowheads="1"/>
          </p:cNvSpPr>
          <p:nvPr/>
        </p:nvSpPr>
        <p:spPr bwMode="auto">
          <a:xfrm>
            <a:off x="838200" y="8799513"/>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rgbClr val="323232"/>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5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20707863-1692-46E2-ACA0-41F6FC4306D0}"/>
              </a:ext>
            </a:extLst>
          </p:cNvPr>
          <p:cNvGraphicFramePr>
            <a:graphicFrameLocks noGrp="1"/>
          </p:cNvGraphicFramePr>
          <p:nvPr>
            <p:extLst>
              <p:ext uri="{D42A27DB-BD31-4B8C-83A1-F6EECF244321}">
                <p14:modId xmlns:p14="http://schemas.microsoft.com/office/powerpoint/2010/main" val="1752729094"/>
              </p:ext>
            </p:extLst>
          </p:nvPr>
        </p:nvGraphicFramePr>
        <p:xfrm>
          <a:off x="838200" y="2321105"/>
          <a:ext cx="10515600" cy="9449410"/>
        </p:xfrm>
        <a:graphic>
          <a:graphicData uri="http://schemas.openxmlformats.org/drawingml/2006/table">
            <a:tbl>
              <a:tblPr/>
              <a:tblGrid>
                <a:gridCol w="1051560">
                  <a:extLst>
                    <a:ext uri="{9D8B030D-6E8A-4147-A177-3AD203B41FA5}">
                      <a16:colId xmlns:a16="http://schemas.microsoft.com/office/drawing/2014/main" val="632647656"/>
                    </a:ext>
                  </a:extLst>
                </a:gridCol>
                <a:gridCol w="1051560">
                  <a:extLst>
                    <a:ext uri="{9D8B030D-6E8A-4147-A177-3AD203B41FA5}">
                      <a16:colId xmlns:a16="http://schemas.microsoft.com/office/drawing/2014/main" val="4134692952"/>
                    </a:ext>
                  </a:extLst>
                </a:gridCol>
                <a:gridCol w="1051560">
                  <a:extLst>
                    <a:ext uri="{9D8B030D-6E8A-4147-A177-3AD203B41FA5}">
                      <a16:colId xmlns:a16="http://schemas.microsoft.com/office/drawing/2014/main" val="2979106070"/>
                    </a:ext>
                  </a:extLst>
                </a:gridCol>
                <a:gridCol w="1051560">
                  <a:extLst>
                    <a:ext uri="{9D8B030D-6E8A-4147-A177-3AD203B41FA5}">
                      <a16:colId xmlns:a16="http://schemas.microsoft.com/office/drawing/2014/main" val="1816892585"/>
                    </a:ext>
                  </a:extLst>
                </a:gridCol>
                <a:gridCol w="1051560">
                  <a:extLst>
                    <a:ext uri="{9D8B030D-6E8A-4147-A177-3AD203B41FA5}">
                      <a16:colId xmlns:a16="http://schemas.microsoft.com/office/drawing/2014/main" val="3751466165"/>
                    </a:ext>
                  </a:extLst>
                </a:gridCol>
                <a:gridCol w="1051560">
                  <a:extLst>
                    <a:ext uri="{9D8B030D-6E8A-4147-A177-3AD203B41FA5}">
                      <a16:colId xmlns:a16="http://schemas.microsoft.com/office/drawing/2014/main" val="1782686728"/>
                    </a:ext>
                  </a:extLst>
                </a:gridCol>
                <a:gridCol w="1051560">
                  <a:extLst>
                    <a:ext uri="{9D8B030D-6E8A-4147-A177-3AD203B41FA5}">
                      <a16:colId xmlns:a16="http://schemas.microsoft.com/office/drawing/2014/main" val="2888633685"/>
                    </a:ext>
                  </a:extLst>
                </a:gridCol>
                <a:gridCol w="1051560">
                  <a:extLst>
                    <a:ext uri="{9D8B030D-6E8A-4147-A177-3AD203B41FA5}">
                      <a16:colId xmlns:a16="http://schemas.microsoft.com/office/drawing/2014/main" val="194466807"/>
                    </a:ext>
                  </a:extLst>
                </a:gridCol>
                <a:gridCol w="1051560">
                  <a:extLst>
                    <a:ext uri="{9D8B030D-6E8A-4147-A177-3AD203B41FA5}">
                      <a16:colId xmlns:a16="http://schemas.microsoft.com/office/drawing/2014/main" val="4259662101"/>
                    </a:ext>
                  </a:extLst>
                </a:gridCol>
                <a:gridCol w="1051560">
                  <a:extLst>
                    <a:ext uri="{9D8B030D-6E8A-4147-A177-3AD203B41FA5}">
                      <a16:colId xmlns:a16="http://schemas.microsoft.com/office/drawing/2014/main" val="1229428297"/>
                    </a:ext>
                  </a:extLst>
                </a:gridCol>
              </a:tblGrid>
              <a:tr h="944941">
                <a:tc>
                  <a:txBody>
                    <a:bodyPr/>
                    <a:lstStyle/>
                    <a:p>
                      <a:r>
                        <a:rPr lang="en-GB"/>
                        <a:t>K</a:t>
                      </a:r>
                    </a:p>
                  </a:txBody>
                  <a:tcPr anchor="ctr">
                    <a:lnL>
                      <a:noFill/>
                    </a:lnL>
                    <a:lnR>
                      <a:noFill/>
                    </a:lnR>
                    <a:lnT>
                      <a:noFill/>
                    </a:lnT>
                    <a:lnB>
                      <a:noFill/>
                    </a:lnB>
                    <a:solidFill>
                      <a:srgbClr val="FFFFFF"/>
                    </a:solidFill>
                  </a:tcPr>
                </a:tc>
                <a:tc>
                  <a:txBody>
                    <a:bodyPr/>
                    <a:lstStyle/>
                    <a:p>
                      <a:r>
                        <a:rPr lang="en-GB"/>
                        <a:t>Z</a:t>
                      </a:r>
                    </a:p>
                  </a:txBody>
                  <a:tcPr anchor="ctr">
                    <a:lnL>
                      <a:noFill/>
                    </a:lnL>
                    <a:lnR>
                      <a:noFill/>
                    </a:lnR>
                    <a:lnT>
                      <a:noFill/>
                    </a:lnT>
                    <a:lnB>
                      <a:noFill/>
                    </a:lnB>
                    <a:solidFill>
                      <a:srgbClr val="FFFFFF"/>
                    </a:solidFill>
                  </a:tcPr>
                </a:tc>
                <a:tc>
                  <a:txBody>
                    <a:bodyPr/>
                    <a:lstStyle/>
                    <a:p>
                      <a:r>
                        <a:rPr lang="en-GB"/>
                        <a:t>C</a:t>
                      </a:r>
                    </a:p>
                  </a:txBody>
                  <a:tcPr anchor="ctr">
                    <a:lnL>
                      <a:noFill/>
                    </a:lnL>
                    <a:lnR>
                      <a:noFill/>
                    </a:lnR>
                    <a:lnT>
                      <a:noFill/>
                    </a:lnT>
                    <a:lnB>
                      <a:noFill/>
                    </a:lnB>
                    <a:solidFill>
                      <a:srgbClr val="FFFFFF"/>
                    </a:solidFill>
                  </a:tcPr>
                </a:tc>
                <a:tc>
                  <a:txBody>
                    <a:bodyPr/>
                    <a:lstStyle/>
                    <a:p>
                      <a:r>
                        <a:rPr lang="en-GB"/>
                        <a:t>Z</a:t>
                      </a:r>
                    </a:p>
                  </a:txBody>
                  <a:tcPr anchor="ctr">
                    <a:lnL>
                      <a:noFill/>
                    </a:lnL>
                    <a:lnR>
                      <a:noFill/>
                    </a:lnR>
                    <a:lnT>
                      <a:noFill/>
                    </a:lnT>
                    <a:lnB>
                      <a:noFill/>
                    </a:lnB>
                    <a:solidFill>
                      <a:srgbClr val="FFFFFF"/>
                    </a:solidFill>
                  </a:tcPr>
                </a:tc>
                <a:tc>
                  <a:txBody>
                    <a:bodyPr/>
                    <a:lstStyle/>
                    <a:p>
                      <a:r>
                        <a:rPr lang="en-GB"/>
                        <a:t>R</a:t>
                      </a:r>
                    </a:p>
                  </a:txBody>
                  <a:tcPr anchor="ctr">
                    <a:lnL>
                      <a:noFill/>
                    </a:lnL>
                    <a:lnR>
                      <a:noFill/>
                    </a:lnR>
                    <a:lnT>
                      <a:noFill/>
                    </a:lnT>
                    <a:lnB>
                      <a:noFill/>
                    </a:lnB>
                    <a:solidFill>
                      <a:srgbClr val="FFFFFF"/>
                    </a:solidFill>
                  </a:tcPr>
                </a:tc>
                <a:tc>
                  <a:txBody>
                    <a:bodyPr/>
                    <a:lstStyle/>
                    <a:p>
                      <a:r>
                        <a:rPr lang="en-GB"/>
                        <a:t>P</a:t>
                      </a:r>
                    </a:p>
                  </a:txBody>
                  <a:tcPr anchor="ctr">
                    <a:lnL>
                      <a:noFill/>
                    </a:lnL>
                    <a:lnR>
                      <a:noFill/>
                    </a:lnR>
                    <a:lnT>
                      <a:noFill/>
                    </a:lnT>
                    <a:lnB>
                      <a:noFill/>
                    </a:lnB>
                    <a:solidFill>
                      <a:srgbClr val="FFFFFF"/>
                    </a:solidFill>
                  </a:tcPr>
                </a:tc>
                <a:tc>
                  <a:txBody>
                    <a:bodyPr/>
                    <a:lstStyle/>
                    <a:p>
                      <a:r>
                        <a:rPr lang="en-GB"/>
                        <a:t>B</a:t>
                      </a:r>
                    </a:p>
                  </a:txBody>
                  <a:tcPr anchor="ctr">
                    <a:lnL>
                      <a:noFill/>
                    </a:lnL>
                    <a:lnR>
                      <a:noFill/>
                    </a:lnR>
                    <a:lnT>
                      <a:noFill/>
                    </a:lnT>
                    <a:lnB>
                      <a:noFill/>
                    </a:lnB>
                    <a:solidFill>
                      <a:srgbClr val="FFFFFF"/>
                    </a:solidFill>
                  </a:tcPr>
                </a:tc>
                <a:tc>
                  <a:txBody>
                    <a:bodyPr/>
                    <a:lstStyle/>
                    <a:p>
                      <a:r>
                        <a:rPr lang="en-GB"/>
                        <a:t>S</a:t>
                      </a:r>
                    </a:p>
                  </a:txBody>
                  <a:tcPr anchor="ctr">
                    <a:lnL>
                      <a:noFill/>
                    </a:lnL>
                    <a:lnR>
                      <a:noFill/>
                    </a:lnR>
                    <a:lnT>
                      <a:noFill/>
                    </a:lnT>
                    <a:lnB>
                      <a:noFill/>
                    </a:lnB>
                    <a:solidFill>
                      <a:srgbClr val="FFFFFF"/>
                    </a:solidFill>
                  </a:tcPr>
                </a:tc>
                <a:tc>
                  <a:txBody>
                    <a:bodyPr/>
                    <a:lstStyle/>
                    <a:p>
                      <a:r>
                        <a:rPr lang="en-GB"/>
                        <a:t>E</a:t>
                      </a:r>
                    </a:p>
                  </a:txBody>
                  <a:tcPr anchor="ctr">
                    <a:lnL>
                      <a:noFill/>
                    </a:lnL>
                    <a:lnR>
                      <a:noFill/>
                    </a:lnR>
                    <a:lnT>
                      <a:noFill/>
                    </a:lnT>
                    <a:lnB>
                      <a:noFill/>
                    </a:lnB>
                    <a:solidFill>
                      <a:srgbClr val="FFFFFF"/>
                    </a:solidFill>
                  </a:tcPr>
                </a:tc>
                <a:tc>
                  <a:txBody>
                    <a:bodyPr/>
                    <a:lstStyle/>
                    <a:p>
                      <a:r>
                        <a:rPr lang="en-GB"/>
                        <a:t>P</a:t>
                      </a:r>
                    </a:p>
                  </a:txBody>
                  <a:tcPr anchor="ctr">
                    <a:lnL>
                      <a:noFill/>
                    </a:lnL>
                    <a:lnR>
                      <a:noFill/>
                    </a:lnR>
                    <a:lnT>
                      <a:noFill/>
                    </a:lnT>
                    <a:lnB>
                      <a:noFill/>
                    </a:lnB>
                    <a:solidFill>
                      <a:srgbClr val="FFFFFF"/>
                    </a:solidFill>
                  </a:tcPr>
                </a:tc>
                <a:extLst>
                  <a:ext uri="{0D108BD9-81ED-4DB2-BD59-A6C34878D82A}">
                    <a16:rowId xmlns:a16="http://schemas.microsoft.com/office/drawing/2014/main" val="1988709686"/>
                  </a:ext>
                </a:extLst>
              </a:tr>
              <a:tr h="944941">
                <a:tc>
                  <a:txBody>
                    <a:bodyPr/>
                    <a:lstStyle/>
                    <a:p>
                      <a:r>
                        <a:rPr lang="en-GB"/>
                        <a:t>M</a:t>
                      </a:r>
                    </a:p>
                  </a:txBody>
                  <a:tcPr anchor="ctr">
                    <a:lnL>
                      <a:noFill/>
                    </a:lnL>
                    <a:lnR>
                      <a:noFill/>
                    </a:lnR>
                    <a:lnT>
                      <a:noFill/>
                    </a:lnT>
                    <a:lnB>
                      <a:noFill/>
                    </a:lnB>
                    <a:solidFill>
                      <a:srgbClr val="FFFFFF"/>
                    </a:solidFill>
                  </a:tcPr>
                </a:tc>
                <a:tc>
                  <a:txBody>
                    <a:bodyPr/>
                    <a:lstStyle/>
                    <a:p>
                      <a:r>
                        <a:rPr lang="en-GB"/>
                        <a:t>Q</a:t>
                      </a:r>
                    </a:p>
                  </a:txBody>
                  <a:tcPr anchor="ctr">
                    <a:lnL>
                      <a:noFill/>
                    </a:lnL>
                    <a:lnR>
                      <a:noFill/>
                    </a:lnR>
                    <a:lnT>
                      <a:noFill/>
                    </a:lnT>
                    <a:lnB>
                      <a:noFill/>
                    </a:lnB>
                    <a:solidFill>
                      <a:srgbClr val="FFFFFF"/>
                    </a:solidFill>
                  </a:tcPr>
                </a:tc>
                <a:tc>
                  <a:txBody>
                    <a:bodyPr/>
                    <a:lstStyle/>
                    <a:p>
                      <a:r>
                        <a:rPr lang="en-GB"/>
                        <a:t>Q</a:t>
                      </a:r>
                    </a:p>
                  </a:txBody>
                  <a:tcPr anchor="ctr">
                    <a:lnL>
                      <a:noFill/>
                    </a:lnL>
                    <a:lnR>
                      <a:noFill/>
                    </a:lnR>
                    <a:lnT>
                      <a:noFill/>
                    </a:lnT>
                    <a:lnB>
                      <a:noFill/>
                    </a:lnB>
                    <a:solidFill>
                      <a:srgbClr val="FFFFFF"/>
                    </a:solidFill>
                  </a:tcPr>
                </a:tc>
                <a:tc>
                  <a:txBody>
                    <a:bodyPr/>
                    <a:lstStyle/>
                    <a:p>
                      <a:r>
                        <a:rPr lang="en-GB"/>
                        <a:t>U</a:t>
                      </a:r>
                    </a:p>
                  </a:txBody>
                  <a:tcPr anchor="ctr">
                    <a:lnL>
                      <a:noFill/>
                    </a:lnL>
                    <a:lnR>
                      <a:noFill/>
                    </a:lnR>
                    <a:lnT>
                      <a:noFill/>
                    </a:lnT>
                    <a:lnB>
                      <a:noFill/>
                    </a:lnB>
                    <a:solidFill>
                      <a:srgbClr val="FFFFFF"/>
                    </a:solidFill>
                  </a:tcPr>
                </a:tc>
                <a:tc>
                  <a:txBody>
                    <a:bodyPr/>
                    <a:lstStyle/>
                    <a:p>
                      <a:r>
                        <a:rPr lang="en-GB"/>
                        <a:t>J</a:t>
                      </a:r>
                    </a:p>
                  </a:txBody>
                  <a:tcPr anchor="ctr">
                    <a:lnL>
                      <a:noFill/>
                    </a:lnL>
                    <a:lnR>
                      <a:noFill/>
                    </a:lnR>
                    <a:lnT>
                      <a:noFill/>
                    </a:lnT>
                    <a:lnB>
                      <a:noFill/>
                    </a:lnB>
                    <a:solidFill>
                      <a:srgbClr val="FFFFFF"/>
                    </a:solidFill>
                  </a:tcPr>
                </a:tc>
                <a:tc>
                  <a:txBody>
                    <a:bodyPr/>
                    <a:lstStyle/>
                    <a:p>
                      <a:r>
                        <a:rPr lang="en-GB"/>
                        <a:t>E</a:t>
                      </a:r>
                    </a:p>
                  </a:txBody>
                  <a:tcPr anchor="ctr">
                    <a:lnL>
                      <a:noFill/>
                    </a:lnL>
                    <a:lnR>
                      <a:noFill/>
                    </a:lnR>
                    <a:lnT>
                      <a:noFill/>
                    </a:lnT>
                    <a:lnB>
                      <a:noFill/>
                    </a:lnB>
                    <a:solidFill>
                      <a:srgbClr val="FFFFFF"/>
                    </a:solidFill>
                  </a:tcPr>
                </a:tc>
                <a:tc>
                  <a:txBody>
                    <a:bodyPr/>
                    <a:lstStyle/>
                    <a:p>
                      <a:r>
                        <a:rPr lang="en-GB"/>
                        <a:t>C</a:t>
                      </a:r>
                    </a:p>
                  </a:txBody>
                  <a:tcPr anchor="ctr">
                    <a:lnL>
                      <a:noFill/>
                    </a:lnL>
                    <a:lnR>
                      <a:noFill/>
                    </a:lnR>
                    <a:lnT>
                      <a:noFill/>
                    </a:lnT>
                    <a:lnB>
                      <a:noFill/>
                    </a:lnB>
                    <a:solidFill>
                      <a:srgbClr val="FFFFFF"/>
                    </a:solidFill>
                  </a:tcPr>
                </a:tc>
                <a:tc>
                  <a:txBody>
                    <a:bodyPr/>
                    <a:lstStyle/>
                    <a:p>
                      <a:r>
                        <a:rPr lang="en-GB"/>
                        <a:t>V</a:t>
                      </a:r>
                    </a:p>
                  </a:txBody>
                  <a:tcPr anchor="ctr">
                    <a:lnL>
                      <a:noFill/>
                    </a:lnL>
                    <a:lnR>
                      <a:noFill/>
                    </a:lnR>
                    <a:lnT>
                      <a:noFill/>
                    </a:lnT>
                    <a:lnB>
                      <a:noFill/>
                    </a:lnB>
                    <a:solidFill>
                      <a:srgbClr val="FFFFFF"/>
                    </a:solidFill>
                  </a:tcPr>
                </a:tc>
                <a:tc>
                  <a:txBody>
                    <a:bodyPr/>
                    <a:lstStyle/>
                    <a:p>
                      <a:r>
                        <a:rPr lang="en-GB"/>
                        <a:t>Y</a:t>
                      </a:r>
                    </a:p>
                  </a:txBody>
                  <a:tcPr anchor="ctr">
                    <a:lnL>
                      <a:noFill/>
                    </a:lnL>
                    <a:lnR>
                      <a:noFill/>
                    </a:lnR>
                    <a:lnT>
                      <a:noFill/>
                    </a:lnT>
                    <a:lnB>
                      <a:noFill/>
                    </a:lnB>
                    <a:solidFill>
                      <a:srgbClr val="FFFFFF"/>
                    </a:solidFill>
                  </a:tcPr>
                </a:tc>
                <a:tc>
                  <a:txBody>
                    <a:bodyPr/>
                    <a:lstStyle/>
                    <a:p>
                      <a:r>
                        <a:rPr lang="en-GB"/>
                        <a:t>J</a:t>
                      </a:r>
                    </a:p>
                  </a:txBody>
                  <a:tcPr anchor="ctr">
                    <a:lnL>
                      <a:noFill/>
                    </a:lnL>
                    <a:lnR>
                      <a:noFill/>
                    </a:lnR>
                    <a:lnT>
                      <a:noFill/>
                    </a:lnT>
                    <a:lnB>
                      <a:noFill/>
                    </a:lnB>
                    <a:solidFill>
                      <a:srgbClr val="FFFFFF"/>
                    </a:solidFill>
                  </a:tcPr>
                </a:tc>
                <a:extLst>
                  <a:ext uri="{0D108BD9-81ED-4DB2-BD59-A6C34878D82A}">
                    <a16:rowId xmlns:a16="http://schemas.microsoft.com/office/drawing/2014/main" val="436128426"/>
                  </a:ext>
                </a:extLst>
              </a:tr>
              <a:tr h="944941">
                <a:tc>
                  <a:txBody>
                    <a:bodyPr/>
                    <a:lstStyle/>
                    <a:p>
                      <a:r>
                        <a:rPr lang="en-GB"/>
                        <a:t>K</a:t>
                      </a:r>
                    </a:p>
                  </a:txBody>
                  <a:tcPr anchor="ctr">
                    <a:lnL>
                      <a:noFill/>
                    </a:lnL>
                    <a:lnR>
                      <a:noFill/>
                    </a:lnR>
                    <a:lnT>
                      <a:noFill/>
                    </a:lnT>
                    <a:lnB>
                      <a:noFill/>
                    </a:lnB>
                    <a:solidFill>
                      <a:srgbClr val="FFFFFF"/>
                    </a:solidFill>
                  </a:tcPr>
                </a:tc>
                <a:tc>
                  <a:txBody>
                    <a:bodyPr/>
                    <a:lstStyle/>
                    <a:p>
                      <a:r>
                        <a:rPr lang="en-GB"/>
                        <a:t>A</a:t>
                      </a:r>
                    </a:p>
                  </a:txBody>
                  <a:tcPr anchor="ctr">
                    <a:lnL>
                      <a:noFill/>
                    </a:lnL>
                    <a:lnR>
                      <a:noFill/>
                    </a:lnR>
                    <a:lnT>
                      <a:noFill/>
                    </a:lnT>
                    <a:lnB>
                      <a:noFill/>
                    </a:lnB>
                    <a:solidFill>
                      <a:srgbClr val="FFFFFF"/>
                    </a:solidFill>
                  </a:tcPr>
                </a:tc>
                <a:tc>
                  <a:txBody>
                    <a:bodyPr/>
                    <a:lstStyle/>
                    <a:p>
                      <a:r>
                        <a:rPr lang="en-GB"/>
                        <a:t>R</a:t>
                      </a:r>
                    </a:p>
                  </a:txBody>
                  <a:tcPr anchor="ctr">
                    <a:lnL>
                      <a:noFill/>
                    </a:lnL>
                    <a:lnR>
                      <a:noFill/>
                    </a:lnR>
                    <a:lnT>
                      <a:noFill/>
                    </a:lnT>
                    <a:lnB>
                      <a:noFill/>
                    </a:lnB>
                    <a:solidFill>
                      <a:srgbClr val="FFFFFF"/>
                    </a:solidFill>
                  </a:tcPr>
                </a:tc>
                <a:tc>
                  <a:txBody>
                    <a:bodyPr/>
                    <a:lstStyle/>
                    <a:p>
                      <a:r>
                        <a:rPr lang="en-GB"/>
                        <a:t>D</a:t>
                      </a:r>
                    </a:p>
                  </a:txBody>
                  <a:tcPr anchor="ctr">
                    <a:lnL>
                      <a:noFill/>
                    </a:lnL>
                    <a:lnR>
                      <a:noFill/>
                    </a:lnR>
                    <a:lnT>
                      <a:noFill/>
                    </a:lnT>
                    <a:lnB>
                      <a:noFill/>
                    </a:lnB>
                    <a:solidFill>
                      <a:srgbClr val="FFFFFF"/>
                    </a:solidFill>
                  </a:tcPr>
                </a:tc>
                <a:tc>
                  <a:txBody>
                    <a:bodyPr/>
                    <a:lstStyle/>
                    <a:p>
                      <a:r>
                        <a:rPr lang="en-GB"/>
                        <a:t>L</a:t>
                      </a:r>
                    </a:p>
                  </a:txBody>
                  <a:tcPr anchor="ctr">
                    <a:lnL>
                      <a:noFill/>
                    </a:lnL>
                    <a:lnR>
                      <a:noFill/>
                    </a:lnR>
                    <a:lnT>
                      <a:noFill/>
                    </a:lnT>
                    <a:lnB>
                      <a:noFill/>
                    </a:lnB>
                    <a:solidFill>
                      <a:srgbClr val="FFFFFF"/>
                    </a:solidFill>
                  </a:tcPr>
                </a:tc>
                <a:tc>
                  <a:txBody>
                    <a:bodyPr/>
                    <a:lstStyle/>
                    <a:p>
                      <a:r>
                        <a:rPr lang="en-GB"/>
                        <a:t>Q</a:t>
                      </a:r>
                    </a:p>
                  </a:txBody>
                  <a:tcPr anchor="ctr">
                    <a:lnL>
                      <a:noFill/>
                    </a:lnL>
                    <a:lnR>
                      <a:noFill/>
                    </a:lnR>
                    <a:lnT>
                      <a:noFill/>
                    </a:lnT>
                    <a:lnB>
                      <a:noFill/>
                    </a:lnB>
                    <a:solidFill>
                      <a:srgbClr val="FFFFFF"/>
                    </a:solidFill>
                  </a:tcPr>
                </a:tc>
                <a:tc>
                  <a:txBody>
                    <a:bodyPr/>
                    <a:lstStyle/>
                    <a:p>
                      <a:r>
                        <a:rPr lang="en-GB"/>
                        <a:t>I</a:t>
                      </a:r>
                    </a:p>
                  </a:txBody>
                  <a:tcPr anchor="ctr">
                    <a:lnL>
                      <a:noFill/>
                    </a:lnL>
                    <a:lnR>
                      <a:noFill/>
                    </a:lnR>
                    <a:lnT>
                      <a:noFill/>
                    </a:lnT>
                    <a:lnB>
                      <a:noFill/>
                    </a:lnB>
                    <a:solidFill>
                      <a:srgbClr val="FFFFFF"/>
                    </a:solidFill>
                  </a:tcPr>
                </a:tc>
                <a:tc>
                  <a:txBody>
                    <a:bodyPr/>
                    <a:lstStyle/>
                    <a:p>
                      <a:r>
                        <a:rPr lang="en-GB"/>
                        <a:t>V</a:t>
                      </a:r>
                    </a:p>
                  </a:txBody>
                  <a:tcPr anchor="ctr">
                    <a:lnL>
                      <a:noFill/>
                    </a:lnL>
                    <a:lnR>
                      <a:noFill/>
                    </a:lnR>
                    <a:lnT>
                      <a:noFill/>
                    </a:lnT>
                    <a:lnB>
                      <a:noFill/>
                    </a:lnB>
                    <a:solidFill>
                      <a:srgbClr val="FFFFFF"/>
                    </a:solidFill>
                  </a:tcPr>
                </a:tc>
                <a:tc>
                  <a:txBody>
                    <a:bodyPr/>
                    <a:lstStyle/>
                    <a:p>
                      <a:r>
                        <a:rPr lang="en-GB"/>
                        <a:t>Z</a:t>
                      </a:r>
                    </a:p>
                  </a:txBody>
                  <a:tcPr anchor="ctr">
                    <a:lnL>
                      <a:noFill/>
                    </a:lnL>
                    <a:lnR>
                      <a:noFill/>
                    </a:lnR>
                    <a:lnT>
                      <a:noFill/>
                    </a:lnT>
                    <a:lnB>
                      <a:noFill/>
                    </a:lnB>
                    <a:solidFill>
                      <a:srgbClr val="FFFFFF"/>
                    </a:solidFill>
                  </a:tcPr>
                </a:tc>
                <a:tc>
                  <a:txBody>
                    <a:bodyPr/>
                    <a:lstStyle/>
                    <a:p>
                      <a:r>
                        <a:rPr lang="en-GB"/>
                        <a:t>E</a:t>
                      </a:r>
                    </a:p>
                  </a:txBody>
                  <a:tcPr anchor="ctr">
                    <a:lnL>
                      <a:noFill/>
                    </a:lnL>
                    <a:lnR>
                      <a:noFill/>
                    </a:lnR>
                    <a:lnT>
                      <a:noFill/>
                    </a:lnT>
                    <a:lnB>
                      <a:noFill/>
                    </a:lnB>
                    <a:solidFill>
                      <a:srgbClr val="FFFFFF"/>
                    </a:solidFill>
                  </a:tcPr>
                </a:tc>
                <a:extLst>
                  <a:ext uri="{0D108BD9-81ED-4DB2-BD59-A6C34878D82A}">
                    <a16:rowId xmlns:a16="http://schemas.microsoft.com/office/drawing/2014/main" val="4082345205"/>
                  </a:ext>
                </a:extLst>
              </a:tr>
              <a:tr h="944941">
                <a:tc>
                  <a:txBody>
                    <a:bodyPr/>
                    <a:lstStyle/>
                    <a:p>
                      <a:r>
                        <a:rPr lang="en-GB"/>
                        <a:t>P</a:t>
                      </a:r>
                    </a:p>
                  </a:txBody>
                  <a:tcPr anchor="ctr">
                    <a:lnL>
                      <a:noFill/>
                    </a:lnL>
                    <a:lnR>
                      <a:noFill/>
                    </a:lnR>
                    <a:lnT>
                      <a:noFill/>
                    </a:lnT>
                    <a:lnB>
                      <a:noFill/>
                    </a:lnB>
                    <a:solidFill>
                      <a:srgbClr val="FFFFFF"/>
                    </a:solidFill>
                  </a:tcPr>
                </a:tc>
                <a:tc>
                  <a:txBody>
                    <a:bodyPr/>
                    <a:lstStyle/>
                    <a:p>
                      <a:r>
                        <a:rPr lang="en-GB"/>
                        <a:t>A</a:t>
                      </a:r>
                    </a:p>
                  </a:txBody>
                  <a:tcPr anchor="ctr">
                    <a:lnL>
                      <a:noFill/>
                    </a:lnL>
                    <a:lnR>
                      <a:noFill/>
                    </a:lnR>
                    <a:lnT>
                      <a:noFill/>
                    </a:lnT>
                    <a:lnB>
                      <a:noFill/>
                    </a:lnB>
                    <a:solidFill>
                      <a:srgbClr val="FFFFFF"/>
                    </a:solidFill>
                  </a:tcPr>
                </a:tc>
                <a:tc>
                  <a:txBody>
                    <a:bodyPr/>
                    <a:lstStyle/>
                    <a:p>
                      <a:r>
                        <a:rPr lang="en-GB"/>
                        <a:t>K</a:t>
                      </a:r>
                    </a:p>
                  </a:txBody>
                  <a:tcPr anchor="ctr">
                    <a:lnL>
                      <a:noFill/>
                    </a:lnL>
                    <a:lnR>
                      <a:noFill/>
                    </a:lnR>
                    <a:lnT>
                      <a:noFill/>
                    </a:lnT>
                    <a:lnB>
                      <a:noFill/>
                    </a:lnB>
                    <a:solidFill>
                      <a:srgbClr val="FFFFFF"/>
                    </a:solidFill>
                  </a:tcPr>
                </a:tc>
                <a:tc>
                  <a:txBody>
                    <a:bodyPr/>
                    <a:lstStyle/>
                    <a:p>
                      <a:r>
                        <a:rPr lang="en-GB"/>
                        <a:t>I</a:t>
                      </a:r>
                    </a:p>
                  </a:txBody>
                  <a:tcPr anchor="ctr">
                    <a:lnL>
                      <a:noFill/>
                    </a:lnL>
                    <a:lnR>
                      <a:noFill/>
                    </a:lnR>
                    <a:lnT>
                      <a:noFill/>
                    </a:lnT>
                    <a:lnB>
                      <a:noFill/>
                    </a:lnB>
                    <a:solidFill>
                      <a:srgbClr val="FFFFFF"/>
                    </a:solidFill>
                  </a:tcPr>
                </a:tc>
                <a:tc>
                  <a:txBody>
                    <a:bodyPr/>
                    <a:lstStyle/>
                    <a:p>
                      <a:r>
                        <a:rPr lang="en-GB"/>
                        <a:t>S</a:t>
                      </a:r>
                    </a:p>
                  </a:txBody>
                  <a:tcPr anchor="ctr">
                    <a:lnL>
                      <a:noFill/>
                    </a:lnL>
                    <a:lnR>
                      <a:noFill/>
                    </a:lnR>
                    <a:lnT>
                      <a:noFill/>
                    </a:lnT>
                    <a:lnB>
                      <a:noFill/>
                    </a:lnB>
                    <a:solidFill>
                      <a:srgbClr val="FFFFFF"/>
                    </a:solidFill>
                  </a:tcPr>
                </a:tc>
                <a:tc>
                  <a:txBody>
                    <a:bodyPr/>
                    <a:lstStyle/>
                    <a:p>
                      <a:r>
                        <a:rPr lang="en-GB"/>
                        <a:t>T</a:t>
                      </a:r>
                    </a:p>
                  </a:txBody>
                  <a:tcPr anchor="ctr">
                    <a:lnL>
                      <a:noFill/>
                    </a:lnL>
                    <a:lnR>
                      <a:noFill/>
                    </a:lnR>
                    <a:lnT>
                      <a:noFill/>
                    </a:lnT>
                    <a:lnB>
                      <a:noFill/>
                    </a:lnB>
                    <a:solidFill>
                      <a:srgbClr val="FFFFFF"/>
                    </a:solidFill>
                  </a:tcPr>
                </a:tc>
                <a:tc>
                  <a:txBody>
                    <a:bodyPr/>
                    <a:lstStyle/>
                    <a:p>
                      <a:r>
                        <a:rPr lang="en-GB"/>
                        <a:t>A</a:t>
                      </a:r>
                    </a:p>
                  </a:txBody>
                  <a:tcPr anchor="ctr">
                    <a:lnL>
                      <a:noFill/>
                    </a:lnL>
                    <a:lnR>
                      <a:noFill/>
                    </a:lnR>
                    <a:lnT>
                      <a:noFill/>
                    </a:lnT>
                    <a:lnB>
                      <a:noFill/>
                    </a:lnB>
                    <a:solidFill>
                      <a:srgbClr val="FFFFFF"/>
                    </a:solidFill>
                  </a:tcPr>
                </a:tc>
                <a:tc>
                  <a:txBody>
                    <a:bodyPr/>
                    <a:lstStyle/>
                    <a:p>
                      <a:r>
                        <a:rPr lang="en-GB"/>
                        <a:t>N</a:t>
                      </a:r>
                    </a:p>
                  </a:txBody>
                  <a:tcPr anchor="ctr">
                    <a:lnL>
                      <a:noFill/>
                    </a:lnL>
                    <a:lnR>
                      <a:noFill/>
                    </a:lnR>
                    <a:lnT>
                      <a:noFill/>
                    </a:lnT>
                    <a:lnB>
                      <a:noFill/>
                    </a:lnB>
                    <a:solidFill>
                      <a:srgbClr val="FFFFFF"/>
                    </a:solidFill>
                  </a:tcPr>
                </a:tc>
                <a:tc>
                  <a:txBody>
                    <a:bodyPr/>
                    <a:lstStyle/>
                    <a:p>
                      <a:r>
                        <a:rPr lang="en-GB"/>
                        <a:t>N</a:t>
                      </a:r>
                    </a:p>
                  </a:txBody>
                  <a:tcPr anchor="ctr">
                    <a:lnL>
                      <a:noFill/>
                    </a:lnL>
                    <a:lnR>
                      <a:noFill/>
                    </a:lnR>
                    <a:lnT>
                      <a:noFill/>
                    </a:lnT>
                    <a:lnB>
                      <a:noFill/>
                    </a:lnB>
                    <a:solidFill>
                      <a:srgbClr val="FFFFFF"/>
                    </a:solidFill>
                  </a:tcPr>
                </a:tc>
                <a:tc>
                  <a:txBody>
                    <a:bodyPr/>
                    <a:lstStyle/>
                    <a:p>
                      <a:r>
                        <a:rPr lang="en-GB"/>
                        <a:t>N</a:t>
                      </a:r>
                    </a:p>
                  </a:txBody>
                  <a:tcPr anchor="ctr">
                    <a:lnL>
                      <a:noFill/>
                    </a:lnL>
                    <a:lnR>
                      <a:noFill/>
                    </a:lnR>
                    <a:lnT>
                      <a:noFill/>
                    </a:lnT>
                    <a:lnB>
                      <a:noFill/>
                    </a:lnB>
                    <a:solidFill>
                      <a:srgbClr val="FFFFFF"/>
                    </a:solidFill>
                  </a:tcPr>
                </a:tc>
                <a:extLst>
                  <a:ext uri="{0D108BD9-81ED-4DB2-BD59-A6C34878D82A}">
                    <a16:rowId xmlns:a16="http://schemas.microsoft.com/office/drawing/2014/main" val="1747808514"/>
                  </a:ext>
                </a:extLst>
              </a:tr>
              <a:tr h="944941">
                <a:tc>
                  <a:txBody>
                    <a:bodyPr/>
                    <a:lstStyle/>
                    <a:p>
                      <a:r>
                        <a:rPr lang="en-GB"/>
                        <a:t>F</a:t>
                      </a:r>
                    </a:p>
                  </a:txBody>
                  <a:tcPr anchor="ctr">
                    <a:lnL>
                      <a:noFill/>
                    </a:lnL>
                    <a:lnR>
                      <a:noFill/>
                    </a:lnR>
                    <a:lnT>
                      <a:noFill/>
                    </a:lnT>
                    <a:lnB>
                      <a:noFill/>
                    </a:lnB>
                    <a:solidFill>
                      <a:srgbClr val="FFFFFF"/>
                    </a:solidFill>
                  </a:tcPr>
                </a:tc>
                <a:tc>
                  <a:txBody>
                    <a:bodyPr/>
                    <a:lstStyle/>
                    <a:p>
                      <a:r>
                        <a:rPr lang="en-GB"/>
                        <a:t>J</a:t>
                      </a:r>
                    </a:p>
                  </a:txBody>
                  <a:tcPr anchor="ctr">
                    <a:lnL>
                      <a:noFill/>
                    </a:lnL>
                    <a:lnR>
                      <a:noFill/>
                    </a:lnR>
                    <a:lnT>
                      <a:noFill/>
                    </a:lnT>
                    <a:lnB>
                      <a:noFill/>
                    </a:lnB>
                    <a:solidFill>
                      <a:srgbClr val="FFFFFF"/>
                    </a:solidFill>
                  </a:tcPr>
                </a:tc>
                <a:tc>
                  <a:txBody>
                    <a:bodyPr/>
                    <a:lstStyle/>
                    <a:p>
                      <a:r>
                        <a:rPr lang="en-GB"/>
                        <a:t>V</a:t>
                      </a:r>
                    </a:p>
                  </a:txBody>
                  <a:tcPr anchor="ctr">
                    <a:lnL>
                      <a:noFill/>
                    </a:lnL>
                    <a:lnR>
                      <a:noFill/>
                    </a:lnR>
                    <a:lnT>
                      <a:noFill/>
                    </a:lnT>
                    <a:lnB>
                      <a:noFill/>
                    </a:lnB>
                    <a:solidFill>
                      <a:srgbClr val="FFFFFF"/>
                    </a:solidFill>
                  </a:tcPr>
                </a:tc>
                <a:tc>
                  <a:txBody>
                    <a:bodyPr/>
                    <a:lstStyle/>
                    <a:p>
                      <a:r>
                        <a:rPr lang="en-GB"/>
                        <a:t>N</a:t>
                      </a:r>
                    </a:p>
                  </a:txBody>
                  <a:tcPr anchor="ctr">
                    <a:lnL>
                      <a:noFill/>
                    </a:lnL>
                    <a:lnR>
                      <a:noFill/>
                    </a:lnR>
                    <a:lnT>
                      <a:noFill/>
                    </a:lnT>
                    <a:lnB>
                      <a:noFill/>
                    </a:lnB>
                    <a:solidFill>
                      <a:srgbClr val="FFFFFF"/>
                    </a:solidFill>
                  </a:tcPr>
                </a:tc>
                <a:tc>
                  <a:txBody>
                    <a:bodyPr/>
                    <a:lstStyle/>
                    <a:p>
                      <a:r>
                        <a:rPr lang="en-GB"/>
                        <a:t>C</a:t>
                      </a:r>
                    </a:p>
                  </a:txBody>
                  <a:tcPr anchor="ctr">
                    <a:lnL>
                      <a:noFill/>
                    </a:lnL>
                    <a:lnR>
                      <a:noFill/>
                    </a:lnR>
                    <a:lnT>
                      <a:noFill/>
                    </a:lnT>
                    <a:lnB>
                      <a:noFill/>
                    </a:lnB>
                    <a:solidFill>
                      <a:srgbClr val="FFFFFF"/>
                    </a:solidFill>
                  </a:tcPr>
                </a:tc>
                <a:tc>
                  <a:txBody>
                    <a:bodyPr/>
                    <a:lstStyle/>
                    <a:p>
                      <a:r>
                        <a:rPr lang="en-GB"/>
                        <a:t>H</a:t>
                      </a:r>
                    </a:p>
                  </a:txBody>
                  <a:tcPr anchor="ctr">
                    <a:lnL>
                      <a:noFill/>
                    </a:lnL>
                    <a:lnR>
                      <a:noFill/>
                    </a:lnR>
                    <a:lnT>
                      <a:noFill/>
                    </a:lnT>
                    <a:lnB>
                      <a:noFill/>
                    </a:lnB>
                    <a:solidFill>
                      <a:srgbClr val="FFFFFF"/>
                    </a:solidFill>
                  </a:tcPr>
                </a:tc>
                <a:tc>
                  <a:txBody>
                    <a:bodyPr/>
                    <a:lstStyle/>
                    <a:p>
                      <a:r>
                        <a:rPr lang="en-GB"/>
                        <a:t>U</a:t>
                      </a:r>
                    </a:p>
                  </a:txBody>
                  <a:tcPr anchor="ctr">
                    <a:lnL>
                      <a:noFill/>
                    </a:lnL>
                    <a:lnR>
                      <a:noFill/>
                    </a:lnR>
                    <a:lnT>
                      <a:noFill/>
                    </a:lnT>
                    <a:lnB>
                      <a:noFill/>
                    </a:lnB>
                    <a:solidFill>
                      <a:srgbClr val="FFFFFF"/>
                    </a:solidFill>
                  </a:tcPr>
                </a:tc>
                <a:tc>
                  <a:txBody>
                    <a:bodyPr/>
                    <a:lstStyle/>
                    <a:p>
                      <a:r>
                        <a:rPr lang="en-GB"/>
                        <a:t>O</a:t>
                      </a:r>
                    </a:p>
                  </a:txBody>
                  <a:tcPr anchor="ctr">
                    <a:lnL>
                      <a:noFill/>
                    </a:lnL>
                    <a:lnR>
                      <a:noFill/>
                    </a:lnR>
                    <a:lnT>
                      <a:noFill/>
                    </a:lnT>
                    <a:lnB>
                      <a:noFill/>
                    </a:lnB>
                    <a:solidFill>
                      <a:srgbClr val="FFFFFF"/>
                    </a:solidFill>
                  </a:tcPr>
                </a:tc>
                <a:tc>
                  <a:txBody>
                    <a:bodyPr/>
                    <a:lstStyle/>
                    <a:p>
                      <a:r>
                        <a:rPr lang="en-GB"/>
                        <a:t>S</a:t>
                      </a:r>
                    </a:p>
                  </a:txBody>
                  <a:tcPr anchor="ctr">
                    <a:lnL>
                      <a:noFill/>
                    </a:lnL>
                    <a:lnR>
                      <a:noFill/>
                    </a:lnR>
                    <a:lnT>
                      <a:noFill/>
                    </a:lnT>
                    <a:lnB>
                      <a:noFill/>
                    </a:lnB>
                    <a:solidFill>
                      <a:srgbClr val="FFFFFF"/>
                    </a:solidFill>
                  </a:tcPr>
                </a:tc>
                <a:tc>
                  <a:txBody>
                    <a:bodyPr/>
                    <a:lstStyle/>
                    <a:p>
                      <a:r>
                        <a:rPr lang="en-GB"/>
                        <a:t>G</a:t>
                      </a:r>
                    </a:p>
                  </a:txBody>
                  <a:tcPr anchor="ctr">
                    <a:lnL>
                      <a:noFill/>
                    </a:lnL>
                    <a:lnR>
                      <a:noFill/>
                    </a:lnR>
                    <a:lnT>
                      <a:noFill/>
                    </a:lnT>
                    <a:lnB>
                      <a:noFill/>
                    </a:lnB>
                    <a:solidFill>
                      <a:srgbClr val="FFFFFF"/>
                    </a:solidFill>
                  </a:tcPr>
                </a:tc>
                <a:extLst>
                  <a:ext uri="{0D108BD9-81ED-4DB2-BD59-A6C34878D82A}">
                    <a16:rowId xmlns:a16="http://schemas.microsoft.com/office/drawing/2014/main" val="2744114681"/>
                  </a:ext>
                </a:extLst>
              </a:tr>
              <a:tr h="944941">
                <a:tc>
                  <a:txBody>
                    <a:bodyPr/>
                    <a:lstStyle/>
                    <a:p>
                      <a:r>
                        <a:rPr lang="en-GB"/>
                        <a:t>O</a:t>
                      </a:r>
                    </a:p>
                  </a:txBody>
                  <a:tcPr anchor="ctr">
                    <a:lnL>
                      <a:noFill/>
                    </a:lnL>
                    <a:lnR>
                      <a:noFill/>
                    </a:lnR>
                    <a:lnT>
                      <a:noFill/>
                    </a:lnT>
                    <a:lnB>
                      <a:noFill/>
                    </a:lnB>
                    <a:solidFill>
                      <a:srgbClr val="FFFFFF"/>
                    </a:solidFill>
                  </a:tcPr>
                </a:tc>
                <a:tc>
                  <a:txBody>
                    <a:bodyPr/>
                    <a:lstStyle/>
                    <a:p>
                      <a:r>
                        <a:rPr lang="en-GB"/>
                        <a:t>G</a:t>
                      </a:r>
                    </a:p>
                  </a:txBody>
                  <a:tcPr anchor="ctr">
                    <a:lnL>
                      <a:noFill/>
                    </a:lnL>
                    <a:lnR>
                      <a:noFill/>
                    </a:lnR>
                    <a:lnT>
                      <a:noFill/>
                    </a:lnT>
                    <a:lnB>
                      <a:noFill/>
                    </a:lnB>
                    <a:solidFill>
                      <a:srgbClr val="FFFFFF"/>
                    </a:solidFill>
                  </a:tcPr>
                </a:tc>
                <a:tc>
                  <a:txBody>
                    <a:bodyPr/>
                    <a:lstStyle/>
                    <a:p>
                      <a:r>
                        <a:rPr lang="en-GB"/>
                        <a:t>M</a:t>
                      </a:r>
                    </a:p>
                  </a:txBody>
                  <a:tcPr anchor="ctr">
                    <a:lnL>
                      <a:noFill/>
                    </a:lnL>
                    <a:lnR>
                      <a:noFill/>
                    </a:lnR>
                    <a:lnT>
                      <a:noFill/>
                    </a:lnT>
                    <a:lnB>
                      <a:noFill/>
                    </a:lnB>
                    <a:solidFill>
                      <a:srgbClr val="FFFFFF"/>
                    </a:solidFill>
                  </a:tcPr>
                </a:tc>
                <a:tc>
                  <a:txBody>
                    <a:bodyPr/>
                    <a:lstStyle/>
                    <a:p>
                      <a:r>
                        <a:rPr lang="en-GB"/>
                        <a:t>E</a:t>
                      </a:r>
                    </a:p>
                  </a:txBody>
                  <a:tcPr anchor="ctr">
                    <a:lnL>
                      <a:noFill/>
                    </a:lnL>
                    <a:lnR>
                      <a:noFill/>
                    </a:lnR>
                    <a:lnT>
                      <a:noFill/>
                    </a:lnT>
                    <a:lnB>
                      <a:noFill/>
                    </a:lnB>
                    <a:solidFill>
                      <a:srgbClr val="FFFFFF"/>
                    </a:solidFill>
                  </a:tcPr>
                </a:tc>
                <a:tc>
                  <a:txBody>
                    <a:bodyPr/>
                    <a:lstStyle/>
                    <a:p>
                      <a:r>
                        <a:rPr lang="en-GB"/>
                        <a:t>F</a:t>
                      </a:r>
                    </a:p>
                  </a:txBody>
                  <a:tcPr anchor="ctr">
                    <a:lnL>
                      <a:noFill/>
                    </a:lnL>
                    <a:lnR>
                      <a:noFill/>
                    </a:lnR>
                    <a:lnT>
                      <a:noFill/>
                    </a:lnT>
                    <a:lnB>
                      <a:noFill/>
                    </a:lnB>
                    <a:solidFill>
                      <a:srgbClr val="FFFFFF"/>
                    </a:solidFill>
                  </a:tcPr>
                </a:tc>
                <a:tc>
                  <a:txBody>
                    <a:bodyPr/>
                    <a:lstStyle/>
                    <a:p>
                      <a:r>
                        <a:rPr lang="en-GB"/>
                        <a:t>F</a:t>
                      </a:r>
                    </a:p>
                  </a:txBody>
                  <a:tcPr anchor="ctr">
                    <a:lnL>
                      <a:noFill/>
                    </a:lnL>
                    <a:lnR>
                      <a:noFill/>
                    </a:lnR>
                    <a:lnT>
                      <a:noFill/>
                    </a:lnT>
                    <a:lnB>
                      <a:noFill/>
                    </a:lnB>
                    <a:solidFill>
                      <a:srgbClr val="FFFFFF"/>
                    </a:solidFill>
                  </a:tcPr>
                </a:tc>
                <a:tc>
                  <a:txBody>
                    <a:bodyPr/>
                    <a:lstStyle/>
                    <a:p>
                      <a:r>
                        <a:rPr lang="en-GB"/>
                        <a:t>U</a:t>
                      </a:r>
                    </a:p>
                  </a:txBody>
                  <a:tcPr anchor="ctr">
                    <a:lnL>
                      <a:noFill/>
                    </a:lnL>
                    <a:lnR>
                      <a:noFill/>
                    </a:lnR>
                    <a:lnT>
                      <a:noFill/>
                    </a:lnT>
                    <a:lnB>
                      <a:noFill/>
                    </a:lnB>
                    <a:solidFill>
                      <a:srgbClr val="FFFFFF"/>
                    </a:solidFill>
                  </a:tcPr>
                </a:tc>
                <a:tc>
                  <a:txBody>
                    <a:bodyPr/>
                    <a:lstStyle/>
                    <a:p>
                      <a:r>
                        <a:rPr lang="en-GB"/>
                        <a:t>R</a:t>
                      </a:r>
                    </a:p>
                  </a:txBody>
                  <a:tcPr anchor="ctr">
                    <a:lnL>
                      <a:noFill/>
                    </a:lnL>
                    <a:lnR>
                      <a:noFill/>
                    </a:lnR>
                    <a:lnT>
                      <a:noFill/>
                    </a:lnT>
                    <a:lnB>
                      <a:noFill/>
                    </a:lnB>
                    <a:solidFill>
                      <a:srgbClr val="FFFFFF"/>
                    </a:solidFill>
                  </a:tcPr>
                </a:tc>
                <a:tc>
                  <a:txBody>
                    <a:bodyPr/>
                    <a:lstStyle/>
                    <a:p>
                      <a:r>
                        <a:rPr lang="en-GB"/>
                        <a:t>F</a:t>
                      </a:r>
                    </a:p>
                  </a:txBody>
                  <a:tcPr anchor="ctr">
                    <a:lnL>
                      <a:noFill/>
                    </a:lnL>
                    <a:lnR>
                      <a:noFill/>
                    </a:lnR>
                    <a:lnT>
                      <a:noFill/>
                    </a:lnT>
                    <a:lnB>
                      <a:noFill/>
                    </a:lnB>
                    <a:solidFill>
                      <a:srgbClr val="FFFFFF"/>
                    </a:solidFill>
                  </a:tcPr>
                </a:tc>
                <a:tc>
                  <a:txBody>
                    <a:bodyPr/>
                    <a:lstStyle/>
                    <a:p>
                      <a:r>
                        <a:rPr lang="en-GB"/>
                        <a:t>L</a:t>
                      </a:r>
                    </a:p>
                  </a:txBody>
                  <a:tcPr anchor="ctr">
                    <a:lnL>
                      <a:noFill/>
                    </a:lnL>
                    <a:lnR>
                      <a:noFill/>
                    </a:lnR>
                    <a:lnT>
                      <a:noFill/>
                    </a:lnT>
                    <a:lnB>
                      <a:noFill/>
                    </a:lnB>
                    <a:solidFill>
                      <a:srgbClr val="FFFFFF"/>
                    </a:solidFill>
                  </a:tcPr>
                </a:tc>
                <a:extLst>
                  <a:ext uri="{0D108BD9-81ED-4DB2-BD59-A6C34878D82A}">
                    <a16:rowId xmlns:a16="http://schemas.microsoft.com/office/drawing/2014/main" val="3355162822"/>
                  </a:ext>
                </a:extLst>
              </a:tr>
              <a:tr h="944941">
                <a:tc>
                  <a:txBody>
                    <a:bodyPr/>
                    <a:lstStyle/>
                    <a:p>
                      <a:r>
                        <a:rPr lang="en-GB"/>
                        <a:t>D</a:t>
                      </a:r>
                    </a:p>
                  </a:txBody>
                  <a:tcPr anchor="ctr">
                    <a:lnL>
                      <a:noFill/>
                    </a:lnL>
                    <a:lnR>
                      <a:noFill/>
                    </a:lnR>
                    <a:lnT>
                      <a:noFill/>
                    </a:lnT>
                    <a:lnB>
                      <a:noFill/>
                    </a:lnB>
                    <a:solidFill>
                      <a:srgbClr val="FFFFFF"/>
                    </a:solidFill>
                  </a:tcPr>
                </a:tc>
                <a:tc>
                  <a:txBody>
                    <a:bodyPr/>
                    <a:lstStyle/>
                    <a:p>
                      <a:r>
                        <a:rPr lang="en-GB"/>
                        <a:t>X</a:t>
                      </a:r>
                    </a:p>
                  </a:txBody>
                  <a:tcPr anchor="ctr">
                    <a:lnL>
                      <a:noFill/>
                    </a:lnL>
                    <a:lnR>
                      <a:noFill/>
                    </a:lnR>
                    <a:lnT>
                      <a:noFill/>
                    </a:lnT>
                    <a:lnB>
                      <a:noFill/>
                    </a:lnB>
                    <a:solidFill>
                      <a:srgbClr val="FFFFFF"/>
                    </a:solidFill>
                  </a:tcPr>
                </a:tc>
                <a:tc>
                  <a:txBody>
                    <a:bodyPr/>
                    <a:lstStyle/>
                    <a:p>
                      <a:r>
                        <a:rPr lang="en-GB"/>
                        <a:t>J</a:t>
                      </a:r>
                    </a:p>
                  </a:txBody>
                  <a:tcPr anchor="ctr">
                    <a:lnL>
                      <a:noFill/>
                    </a:lnL>
                    <a:lnR>
                      <a:noFill/>
                    </a:lnR>
                    <a:lnT>
                      <a:noFill/>
                    </a:lnT>
                    <a:lnB>
                      <a:noFill/>
                    </a:lnB>
                    <a:solidFill>
                      <a:srgbClr val="FFFFFF"/>
                    </a:solidFill>
                  </a:tcPr>
                </a:tc>
                <a:tc>
                  <a:txBody>
                    <a:bodyPr/>
                    <a:lstStyle/>
                    <a:p>
                      <a:r>
                        <a:rPr lang="en-GB"/>
                        <a:t>K</a:t>
                      </a:r>
                    </a:p>
                  </a:txBody>
                  <a:tcPr anchor="ctr">
                    <a:lnL>
                      <a:noFill/>
                    </a:lnL>
                    <a:lnR>
                      <a:noFill/>
                    </a:lnR>
                    <a:lnT>
                      <a:noFill/>
                    </a:lnT>
                    <a:lnB>
                      <a:noFill/>
                    </a:lnB>
                    <a:solidFill>
                      <a:srgbClr val="FFFFFF"/>
                    </a:solidFill>
                  </a:tcPr>
                </a:tc>
                <a:tc>
                  <a:txBody>
                    <a:bodyPr/>
                    <a:lstStyle/>
                    <a:p>
                      <a:r>
                        <a:rPr lang="en-GB"/>
                        <a:t>A</a:t>
                      </a:r>
                    </a:p>
                  </a:txBody>
                  <a:tcPr anchor="ctr">
                    <a:lnL>
                      <a:noFill/>
                    </a:lnL>
                    <a:lnR>
                      <a:noFill/>
                    </a:lnR>
                    <a:lnT>
                      <a:noFill/>
                    </a:lnT>
                    <a:lnB>
                      <a:noFill/>
                    </a:lnB>
                    <a:solidFill>
                      <a:srgbClr val="FFFFFF"/>
                    </a:solidFill>
                  </a:tcPr>
                </a:tc>
                <a:tc>
                  <a:txBody>
                    <a:bodyPr/>
                    <a:lstStyle/>
                    <a:p>
                      <a:r>
                        <a:rPr lang="en-GB"/>
                        <a:t>N</a:t>
                      </a:r>
                    </a:p>
                  </a:txBody>
                  <a:tcPr anchor="ctr">
                    <a:lnL>
                      <a:noFill/>
                    </a:lnL>
                    <a:lnR>
                      <a:noFill/>
                    </a:lnR>
                    <a:lnT>
                      <a:noFill/>
                    </a:lnT>
                    <a:lnB>
                      <a:noFill/>
                    </a:lnB>
                    <a:solidFill>
                      <a:srgbClr val="FFFFFF"/>
                    </a:solidFill>
                  </a:tcPr>
                </a:tc>
                <a:tc>
                  <a:txBody>
                    <a:bodyPr/>
                    <a:lstStyle/>
                    <a:p>
                      <a:r>
                        <a:rPr lang="en-GB"/>
                        <a:t>Q</a:t>
                      </a:r>
                    </a:p>
                  </a:txBody>
                  <a:tcPr anchor="ctr">
                    <a:lnL>
                      <a:noFill/>
                    </a:lnL>
                    <a:lnR>
                      <a:noFill/>
                    </a:lnR>
                    <a:lnT>
                      <a:noFill/>
                    </a:lnT>
                    <a:lnB>
                      <a:noFill/>
                    </a:lnB>
                    <a:solidFill>
                      <a:srgbClr val="FFFFFF"/>
                    </a:solidFill>
                  </a:tcPr>
                </a:tc>
                <a:tc>
                  <a:txBody>
                    <a:bodyPr/>
                    <a:lstStyle/>
                    <a:p>
                      <a:r>
                        <a:rPr lang="en-GB"/>
                        <a:t>R</a:t>
                      </a:r>
                    </a:p>
                  </a:txBody>
                  <a:tcPr anchor="ctr">
                    <a:lnL>
                      <a:noFill/>
                    </a:lnL>
                    <a:lnR>
                      <a:noFill/>
                    </a:lnR>
                    <a:lnT>
                      <a:noFill/>
                    </a:lnT>
                    <a:lnB>
                      <a:noFill/>
                    </a:lnB>
                    <a:solidFill>
                      <a:srgbClr val="FFFFFF"/>
                    </a:solidFill>
                  </a:tcPr>
                </a:tc>
                <a:tc>
                  <a:txBody>
                    <a:bodyPr/>
                    <a:lstStyle/>
                    <a:p>
                      <a:r>
                        <a:rPr lang="en-GB"/>
                        <a:t>E</a:t>
                      </a:r>
                    </a:p>
                  </a:txBody>
                  <a:tcPr anchor="ctr">
                    <a:lnL>
                      <a:noFill/>
                    </a:lnL>
                    <a:lnR>
                      <a:noFill/>
                    </a:lnR>
                    <a:lnT>
                      <a:noFill/>
                    </a:lnT>
                    <a:lnB>
                      <a:noFill/>
                    </a:lnB>
                    <a:solidFill>
                      <a:srgbClr val="FFFFFF"/>
                    </a:solidFill>
                  </a:tcPr>
                </a:tc>
                <a:tc>
                  <a:txBody>
                    <a:bodyPr/>
                    <a:lstStyle/>
                    <a:p>
                      <a:r>
                        <a:rPr lang="en-GB"/>
                        <a:t>A</a:t>
                      </a:r>
                    </a:p>
                  </a:txBody>
                  <a:tcPr anchor="ctr">
                    <a:lnL>
                      <a:noFill/>
                    </a:lnL>
                    <a:lnR>
                      <a:noFill/>
                    </a:lnR>
                    <a:lnT>
                      <a:noFill/>
                    </a:lnT>
                    <a:lnB>
                      <a:noFill/>
                    </a:lnB>
                    <a:solidFill>
                      <a:srgbClr val="FFFFFF"/>
                    </a:solidFill>
                  </a:tcPr>
                </a:tc>
                <a:extLst>
                  <a:ext uri="{0D108BD9-81ED-4DB2-BD59-A6C34878D82A}">
                    <a16:rowId xmlns:a16="http://schemas.microsoft.com/office/drawing/2014/main" val="3370351426"/>
                  </a:ext>
                </a:extLst>
              </a:tr>
              <a:tr h="944941">
                <a:tc>
                  <a:txBody>
                    <a:bodyPr/>
                    <a:lstStyle/>
                    <a:p>
                      <a:r>
                        <a:rPr lang="en-GB"/>
                        <a:t>H</a:t>
                      </a:r>
                    </a:p>
                  </a:txBody>
                  <a:tcPr anchor="ctr">
                    <a:lnL>
                      <a:noFill/>
                    </a:lnL>
                    <a:lnR>
                      <a:noFill/>
                    </a:lnR>
                    <a:lnT>
                      <a:noFill/>
                    </a:lnT>
                    <a:lnB>
                      <a:noFill/>
                    </a:lnB>
                    <a:solidFill>
                      <a:srgbClr val="FFFFFF"/>
                    </a:solidFill>
                  </a:tcPr>
                </a:tc>
                <a:tc>
                  <a:txBody>
                    <a:bodyPr/>
                    <a:lstStyle/>
                    <a:p>
                      <a:r>
                        <a:rPr lang="en-GB"/>
                        <a:t>D</a:t>
                      </a:r>
                    </a:p>
                  </a:txBody>
                  <a:tcPr anchor="ctr">
                    <a:lnL>
                      <a:noFill/>
                    </a:lnL>
                    <a:lnR>
                      <a:noFill/>
                    </a:lnR>
                    <a:lnT>
                      <a:noFill/>
                    </a:lnT>
                    <a:lnB>
                      <a:noFill/>
                    </a:lnB>
                    <a:solidFill>
                      <a:srgbClr val="FFFFFF"/>
                    </a:solidFill>
                  </a:tcPr>
                </a:tc>
                <a:tc>
                  <a:txBody>
                    <a:bodyPr/>
                    <a:lstStyle/>
                    <a:p>
                      <a:r>
                        <a:rPr lang="en-GB"/>
                        <a:t>Y</a:t>
                      </a:r>
                    </a:p>
                  </a:txBody>
                  <a:tcPr anchor="ctr">
                    <a:lnL>
                      <a:noFill/>
                    </a:lnL>
                    <a:lnR>
                      <a:noFill/>
                    </a:lnR>
                    <a:lnT>
                      <a:noFill/>
                    </a:lnT>
                    <a:lnB>
                      <a:noFill/>
                    </a:lnB>
                    <a:solidFill>
                      <a:srgbClr val="FFFFFF"/>
                    </a:solidFill>
                  </a:tcPr>
                </a:tc>
                <a:tc>
                  <a:txBody>
                    <a:bodyPr/>
                    <a:lstStyle/>
                    <a:p>
                      <a:r>
                        <a:rPr lang="en-GB"/>
                        <a:t>P</a:t>
                      </a:r>
                    </a:p>
                  </a:txBody>
                  <a:tcPr anchor="ctr">
                    <a:lnL>
                      <a:noFill/>
                    </a:lnL>
                    <a:lnR>
                      <a:noFill/>
                    </a:lnR>
                    <a:lnT>
                      <a:noFill/>
                    </a:lnT>
                    <a:lnB>
                      <a:noFill/>
                    </a:lnB>
                    <a:solidFill>
                      <a:srgbClr val="FFFFFF"/>
                    </a:solidFill>
                  </a:tcPr>
                </a:tc>
                <a:tc>
                  <a:txBody>
                    <a:bodyPr/>
                    <a:lstStyle/>
                    <a:p>
                      <a:r>
                        <a:rPr lang="en-GB"/>
                        <a:t>X</a:t>
                      </a:r>
                    </a:p>
                  </a:txBody>
                  <a:tcPr anchor="ctr">
                    <a:lnL>
                      <a:noFill/>
                    </a:lnL>
                    <a:lnR>
                      <a:noFill/>
                    </a:lnR>
                    <a:lnT>
                      <a:noFill/>
                    </a:lnT>
                    <a:lnB>
                      <a:noFill/>
                    </a:lnB>
                    <a:solidFill>
                      <a:srgbClr val="FFFFFF"/>
                    </a:solidFill>
                  </a:tcPr>
                </a:tc>
                <a:tc>
                  <a:txBody>
                    <a:bodyPr/>
                    <a:lstStyle/>
                    <a:p>
                      <a:r>
                        <a:rPr lang="en-GB"/>
                        <a:t>Q</a:t>
                      </a:r>
                    </a:p>
                  </a:txBody>
                  <a:tcPr anchor="ctr">
                    <a:lnL>
                      <a:noFill/>
                    </a:lnL>
                    <a:lnR>
                      <a:noFill/>
                    </a:lnR>
                    <a:lnT>
                      <a:noFill/>
                    </a:lnT>
                    <a:lnB>
                      <a:noFill/>
                    </a:lnB>
                    <a:solidFill>
                      <a:srgbClr val="FFFFFF"/>
                    </a:solidFill>
                  </a:tcPr>
                </a:tc>
                <a:tc>
                  <a:txBody>
                    <a:bodyPr/>
                    <a:lstStyle/>
                    <a:p>
                      <a:r>
                        <a:rPr lang="en-GB"/>
                        <a:t>A</a:t>
                      </a:r>
                    </a:p>
                  </a:txBody>
                  <a:tcPr anchor="ctr">
                    <a:lnL>
                      <a:noFill/>
                    </a:lnL>
                    <a:lnR>
                      <a:noFill/>
                    </a:lnR>
                    <a:lnT>
                      <a:noFill/>
                    </a:lnT>
                    <a:lnB>
                      <a:noFill/>
                    </a:lnB>
                    <a:solidFill>
                      <a:srgbClr val="FFFFFF"/>
                    </a:solidFill>
                  </a:tcPr>
                </a:tc>
                <a:tc>
                  <a:txBody>
                    <a:bodyPr/>
                    <a:lstStyle/>
                    <a:p>
                      <a:r>
                        <a:rPr lang="en-GB"/>
                        <a:t>D</a:t>
                      </a:r>
                    </a:p>
                  </a:txBody>
                  <a:tcPr anchor="ctr">
                    <a:lnL>
                      <a:noFill/>
                    </a:lnL>
                    <a:lnR>
                      <a:noFill/>
                    </a:lnR>
                    <a:lnT>
                      <a:noFill/>
                    </a:lnT>
                    <a:lnB>
                      <a:noFill/>
                    </a:lnB>
                    <a:solidFill>
                      <a:srgbClr val="FFFFFF"/>
                    </a:solidFill>
                  </a:tcPr>
                </a:tc>
                <a:tc>
                  <a:txBody>
                    <a:bodyPr/>
                    <a:lstStyle/>
                    <a:p>
                      <a:r>
                        <a:rPr lang="en-GB"/>
                        <a:t>D</a:t>
                      </a:r>
                    </a:p>
                  </a:txBody>
                  <a:tcPr anchor="ctr">
                    <a:lnL>
                      <a:noFill/>
                    </a:lnL>
                    <a:lnR>
                      <a:noFill/>
                    </a:lnR>
                    <a:lnT>
                      <a:noFill/>
                    </a:lnT>
                    <a:lnB>
                      <a:noFill/>
                    </a:lnB>
                    <a:solidFill>
                      <a:srgbClr val="FFFFFF"/>
                    </a:solidFill>
                  </a:tcPr>
                </a:tc>
                <a:tc>
                  <a:txBody>
                    <a:bodyPr/>
                    <a:lstStyle/>
                    <a:p>
                      <a:r>
                        <a:rPr lang="en-GB"/>
                        <a:t>N</a:t>
                      </a:r>
                    </a:p>
                  </a:txBody>
                  <a:tcPr anchor="ctr">
                    <a:lnL>
                      <a:noFill/>
                    </a:lnL>
                    <a:lnR>
                      <a:noFill/>
                    </a:lnR>
                    <a:lnT>
                      <a:noFill/>
                    </a:lnT>
                    <a:lnB>
                      <a:noFill/>
                    </a:lnB>
                    <a:solidFill>
                      <a:srgbClr val="FFFFFF"/>
                    </a:solidFill>
                  </a:tcPr>
                </a:tc>
                <a:extLst>
                  <a:ext uri="{0D108BD9-81ED-4DB2-BD59-A6C34878D82A}">
                    <a16:rowId xmlns:a16="http://schemas.microsoft.com/office/drawing/2014/main" val="238709727"/>
                  </a:ext>
                </a:extLst>
              </a:tr>
              <a:tr h="944941">
                <a:tc>
                  <a:txBody>
                    <a:bodyPr/>
                    <a:lstStyle/>
                    <a:p>
                      <a:r>
                        <a:rPr lang="en-GB"/>
                        <a:t>A</a:t>
                      </a:r>
                    </a:p>
                  </a:txBody>
                  <a:tcPr anchor="ctr">
                    <a:lnL>
                      <a:noFill/>
                    </a:lnL>
                    <a:lnR>
                      <a:noFill/>
                    </a:lnR>
                    <a:lnT>
                      <a:noFill/>
                    </a:lnT>
                    <a:lnB>
                      <a:noFill/>
                    </a:lnB>
                    <a:solidFill>
                      <a:srgbClr val="FFFFFF"/>
                    </a:solidFill>
                  </a:tcPr>
                </a:tc>
                <a:tc>
                  <a:txBody>
                    <a:bodyPr/>
                    <a:lstStyle/>
                    <a:p>
                      <a:r>
                        <a:rPr lang="en-GB"/>
                        <a:t>O</a:t>
                      </a:r>
                    </a:p>
                  </a:txBody>
                  <a:tcPr anchor="ctr">
                    <a:lnL>
                      <a:noFill/>
                    </a:lnL>
                    <a:lnR>
                      <a:noFill/>
                    </a:lnR>
                    <a:lnT>
                      <a:noFill/>
                    </a:lnT>
                    <a:lnB>
                      <a:noFill/>
                    </a:lnB>
                    <a:solidFill>
                      <a:srgbClr val="FFFFFF"/>
                    </a:solidFill>
                  </a:tcPr>
                </a:tc>
                <a:tc>
                  <a:txBody>
                    <a:bodyPr/>
                    <a:lstStyle/>
                    <a:p>
                      <a:r>
                        <a:rPr lang="en-GB"/>
                        <a:t>O</a:t>
                      </a:r>
                    </a:p>
                  </a:txBody>
                  <a:tcPr anchor="ctr">
                    <a:lnL>
                      <a:noFill/>
                    </a:lnL>
                    <a:lnR>
                      <a:noFill/>
                    </a:lnR>
                    <a:lnT>
                      <a:noFill/>
                    </a:lnT>
                    <a:lnB>
                      <a:noFill/>
                    </a:lnB>
                    <a:solidFill>
                      <a:srgbClr val="FFFFFF"/>
                    </a:solidFill>
                  </a:tcPr>
                </a:tc>
                <a:tc>
                  <a:txBody>
                    <a:bodyPr/>
                    <a:lstStyle/>
                    <a:p>
                      <a:r>
                        <a:rPr lang="en-GB"/>
                        <a:t>B</a:t>
                      </a:r>
                    </a:p>
                  </a:txBody>
                  <a:tcPr anchor="ctr">
                    <a:lnL>
                      <a:noFill/>
                    </a:lnL>
                    <a:lnR>
                      <a:noFill/>
                    </a:lnR>
                    <a:lnT>
                      <a:noFill/>
                    </a:lnT>
                    <a:lnB>
                      <a:noFill/>
                    </a:lnB>
                    <a:solidFill>
                      <a:srgbClr val="FFFFFF"/>
                    </a:solidFill>
                  </a:tcPr>
                </a:tc>
                <a:tc>
                  <a:txBody>
                    <a:bodyPr/>
                    <a:lstStyle/>
                    <a:p>
                      <a:r>
                        <a:rPr lang="en-GB"/>
                        <a:t>R</a:t>
                      </a:r>
                    </a:p>
                  </a:txBody>
                  <a:tcPr anchor="ctr">
                    <a:lnL>
                      <a:noFill/>
                    </a:lnL>
                    <a:lnR>
                      <a:noFill/>
                    </a:lnR>
                    <a:lnT>
                      <a:noFill/>
                    </a:lnT>
                    <a:lnB>
                      <a:noFill/>
                    </a:lnB>
                    <a:solidFill>
                      <a:srgbClr val="FFFFFF"/>
                    </a:solidFill>
                  </a:tcPr>
                </a:tc>
                <a:tc>
                  <a:txBody>
                    <a:bodyPr/>
                    <a:lstStyle/>
                    <a:p>
                      <a:r>
                        <a:rPr lang="en-GB"/>
                        <a:t>E</a:t>
                      </a:r>
                    </a:p>
                  </a:txBody>
                  <a:tcPr anchor="ctr">
                    <a:lnL>
                      <a:noFill/>
                    </a:lnL>
                    <a:lnR>
                      <a:noFill/>
                    </a:lnR>
                    <a:lnT>
                      <a:noFill/>
                    </a:lnT>
                    <a:lnB>
                      <a:noFill/>
                    </a:lnB>
                    <a:solidFill>
                      <a:srgbClr val="FFFFFF"/>
                    </a:solidFill>
                  </a:tcPr>
                </a:tc>
                <a:tc>
                  <a:txBody>
                    <a:bodyPr/>
                    <a:lstStyle/>
                    <a:p>
                      <a:r>
                        <a:rPr lang="en-GB"/>
                        <a:t>V</a:t>
                      </a:r>
                    </a:p>
                  </a:txBody>
                  <a:tcPr anchor="ctr">
                    <a:lnL>
                      <a:noFill/>
                    </a:lnL>
                    <a:lnR>
                      <a:noFill/>
                    </a:lnR>
                    <a:lnT>
                      <a:noFill/>
                    </a:lnT>
                    <a:lnB>
                      <a:noFill/>
                    </a:lnB>
                    <a:solidFill>
                      <a:srgbClr val="FFFFFF"/>
                    </a:solidFill>
                  </a:tcPr>
                </a:tc>
                <a:tc>
                  <a:txBody>
                    <a:bodyPr/>
                    <a:lstStyle/>
                    <a:p>
                      <a:r>
                        <a:rPr lang="en-GB"/>
                        <a:t>R</a:t>
                      </a:r>
                    </a:p>
                  </a:txBody>
                  <a:tcPr anchor="ctr">
                    <a:lnL>
                      <a:noFill/>
                    </a:lnL>
                    <a:lnR>
                      <a:noFill/>
                    </a:lnR>
                    <a:lnT>
                      <a:noFill/>
                    </a:lnT>
                    <a:lnB>
                      <a:noFill/>
                    </a:lnB>
                    <a:solidFill>
                      <a:srgbClr val="FFFFFF"/>
                    </a:solidFill>
                  </a:tcPr>
                </a:tc>
                <a:tc>
                  <a:txBody>
                    <a:bodyPr/>
                    <a:lstStyle/>
                    <a:p>
                      <a:r>
                        <a:rPr lang="en-GB"/>
                        <a:t>H</a:t>
                      </a:r>
                    </a:p>
                  </a:txBody>
                  <a:tcPr anchor="ctr">
                    <a:lnL>
                      <a:noFill/>
                    </a:lnL>
                    <a:lnR>
                      <a:noFill/>
                    </a:lnR>
                    <a:lnT>
                      <a:noFill/>
                    </a:lnT>
                    <a:lnB>
                      <a:noFill/>
                    </a:lnB>
                    <a:solidFill>
                      <a:srgbClr val="FFFFFF"/>
                    </a:solidFill>
                  </a:tcPr>
                </a:tc>
                <a:tc>
                  <a:txBody>
                    <a:bodyPr/>
                    <a:lstStyle/>
                    <a:p>
                      <a:r>
                        <a:rPr lang="en-GB"/>
                        <a:t>D</a:t>
                      </a:r>
                    </a:p>
                  </a:txBody>
                  <a:tcPr anchor="ctr">
                    <a:lnL>
                      <a:noFill/>
                    </a:lnL>
                    <a:lnR>
                      <a:noFill/>
                    </a:lnR>
                    <a:lnT>
                      <a:noFill/>
                    </a:lnT>
                    <a:lnB>
                      <a:noFill/>
                    </a:lnB>
                    <a:solidFill>
                      <a:srgbClr val="FFFFFF"/>
                    </a:solidFill>
                  </a:tcPr>
                </a:tc>
                <a:extLst>
                  <a:ext uri="{0D108BD9-81ED-4DB2-BD59-A6C34878D82A}">
                    <a16:rowId xmlns:a16="http://schemas.microsoft.com/office/drawing/2014/main" val="1929827955"/>
                  </a:ext>
                </a:extLst>
              </a:tr>
              <a:tr h="944941">
                <a:tc>
                  <a:txBody>
                    <a:bodyPr/>
                    <a:lstStyle/>
                    <a:p>
                      <a:r>
                        <a:rPr lang="en-GB"/>
                        <a:t>E</a:t>
                      </a:r>
                    </a:p>
                  </a:txBody>
                  <a:tcPr anchor="ctr">
                    <a:lnL>
                      <a:noFill/>
                    </a:lnL>
                    <a:lnR>
                      <a:noFill/>
                    </a:lnR>
                    <a:lnT>
                      <a:noFill/>
                    </a:lnT>
                    <a:lnB>
                      <a:noFill/>
                    </a:lnB>
                    <a:solidFill>
                      <a:srgbClr val="FFFFFF"/>
                    </a:solidFill>
                  </a:tcPr>
                </a:tc>
                <a:tc>
                  <a:txBody>
                    <a:bodyPr/>
                    <a:lstStyle/>
                    <a:p>
                      <a:r>
                        <a:rPr lang="en-GB"/>
                        <a:t>W</a:t>
                      </a:r>
                    </a:p>
                  </a:txBody>
                  <a:tcPr anchor="ctr">
                    <a:lnL>
                      <a:noFill/>
                    </a:lnL>
                    <a:lnR>
                      <a:noFill/>
                    </a:lnR>
                    <a:lnT>
                      <a:noFill/>
                    </a:lnT>
                    <a:lnB>
                      <a:noFill/>
                    </a:lnB>
                    <a:solidFill>
                      <a:srgbClr val="FFFFFF"/>
                    </a:solidFill>
                  </a:tcPr>
                </a:tc>
                <a:tc>
                  <a:txBody>
                    <a:bodyPr/>
                    <a:lstStyle/>
                    <a:p>
                      <a:r>
                        <a:rPr lang="en-GB"/>
                        <a:t>R</a:t>
                      </a:r>
                    </a:p>
                  </a:txBody>
                  <a:tcPr anchor="ctr">
                    <a:lnL>
                      <a:noFill/>
                    </a:lnL>
                    <a:lnR>
                      <a:noFill/>
                    </a:lnR>
                    <a:lnT>
                      <a:noFill/>
                    </a:lnT>
                    <a:lnB>
                      <a:noFill/>
                    </a:lnB>
                    <a:solidFill>
                      <a:srgbClr val="FFFFFF"/>
                    </a:solidFill>
                  </a:tcPr>
                </a:tc>
                <a:tc>
                  <a:txBody>
                    <a:bodyPr/>
                    <a:lstStyle/>
                    <a:p>
                      <a:r>
                        <a:rPr lang="en-GB"/>
                        <a:t>X</a:t>
                      </a:r>
                    </a:p>
                  </a:txBody>
                  <a:tcPr anchor="ctr">
                    <a:lnL>
                      <a:noFill/>
                    </a:lnL>
                    <a:lnR>
                      <a:noFill/>
                    </a:lnR>
                    <a:lnT>
                      <a:noFill/>
                    </a:lnT>
                    <a:lnB>
                      <a:noFill/>
                    </a:lnB>
                    <a:solidFill>
                      <a:srgbClr val="FFFFFF"/>
                    </a:solidFill>
                  </a:tcPr>
                </a:tc>
                <a:tc>
                  <a:txBody>
                    <a:bodyPr/>
                    <a:lstStyle/>
                    <a:p>
                      <a:r>
                        <a:rPr lang="en-GB"/>
                        <a:t>P</a:t>
                      </a:r>
                    </a:p>
                  </a:txBody>
                  <a:tcPr anchor="ctr">
                    <a:lnL>
                      <a:noFill/>
                    </a:lnL>
                    <a:lnR>
                      <a:noFill/>
                    </a:lnR>
                    <a:lnT>
                      <a:noFill/>
                    </a:lnT>
                    <a:lnB>
                      <a:noFill/>
                    </a:lnB>
                    <a:solidFill>
                      <a:srgbClr val="FFFFFF"/>
                    </a:solidFill>
                  </a:tcPr>
                </a:tc>
                <a:tc>
                  <a:txBody>
                    <a:bodyPr/>
                    <a:lstStyle/>
                    <a:p>
                      <a:r>
                        <a:rPr lang="en-GB"/>
                        <a:t>B</a:t>
                      </a:r>
                    </a:p>
                  </a:txBody>
                  <a:tcPr anchor="ctr">
                    <a:lnL>
                      <a:noFill/>
                    </a:lnL>
                    <a:lnR>
                      <a:noFill/>
                    </a:lnR>
                    <a:lnT>
                      <a:noFill/>
                    </a:lnT>
                    <a:lnB>
                      <a:noFill/>
                    </a:lnB>
                    <a:solidFill>
                      <a:srgbClr val="FFFFFF"/>
                    </a:solidFill>
                  </a:tcPr>
                </a:tc>
                <a:tc>
                  <a:txBody>
                    <a:bodyPr/>
                    <a:lstStyle/>
                    <a:p>
                      <a:r>
                        <a:rPr lang="en-GB"/>
                        <a:t>Y</a:t>
                      </a:r>
                    </a:p>
                  </a:txBody>
                  <a:tcPr anchor="ctr">
                    <a:lnL>
                      <a:noFill/>
                    </a:lnL>
                    <a:lnR>
                      <a:noFill/>
                    </a:lnR>
                    <a:lnT>
                      <a:noFill/>
                    </a:lnT>
                    <a:lnB>
                      <a:noFill/>
                    </a:lnB>
                    <a:solidFill>
                      <a:srgbClr val="FFFFFF"/>
                    </a:solidFill>
                  </a:tcPr>
                </a:tc>
                <a:tc>
                  <a:txBody>
                    <a:bodyPr/>
                    <a:lstStyle/>
                    <a:p>
                      <a:r>
                        <a:rPr lang="en-GB"/>
                        <a:t>U</a:t>
                      </a:r>
                    </a:p>
                  </a:txBody>
                  <a:tcPr anchor="ctr">
                    <a:lnL>
                      <a:noFill/>
                    </a:lnL>
                    <a:lnR>
                      <a:noFill/>
                    </a:lnR>
                    <a:lnT>
                      <a:noFill/>
                    </a:lnT>
                    <a:lnB>
                      <a:noFill/>
                    </a:lnB>
                    <a:solidFill>
                      <a:srgbClr val="FFFFFF"/>
                    </a:solidFill>
                  </a:tcPr>
                </a:tc>
                <a:tc>
                  <a:txBody>
                    <a:bodyPr/>
                    <a:lstStyle/>
                    <a:p>
                      <a:r>
                        <a:rPr lang="en-GB"/>
                        <a:t>G</a:t>
                      </a:r>
                    </a:p>
                  </a:txBody>
                  <a:tcPr anchor="ctr">
                    <a:lnL>
                      <a:noFill/>
                    </a:lnL>
                    <a:lnR>
                      <a:noFill/>
                    </a:lnR>
                    <a:lnT>
                      <a:noFill/>
                    </a:lnT>
                    <a:lnB>
                      <a:noFill/>
                    </a:lnB>
                    <a:solidFill>
                      <a:srgbClr val="FFFFFF"/>
                    </a:solidFill>
                  </a:tcPr>
                </a:tc>
                <a:tc>
                  <a:txBody>
                    <a:bodyPr/>
                    <a:lstStyle/>
                    <a:p>
                      <a:r>
                        <a:rPr lang="en-GB" dirty="0"/>
                        <a:t>M</a:t>
                      </a:r>
                    </a:p>
                  </a:txBody>
                  <a:tcPr anchor="ctr">
                    <a:lnL>
                      <a:noFill/>
                    </a:lnL>
                    <a:lnR>
                      <a:noFill/>
                    </a:lnR>
                    <a:lnT>
                      <a:noFill/>
                    </a:lnT>
                    <a:lnB>
                      <a:noFill/>
                    </a:lnB>
                    <a:solidFill>
                      <a:srgbClr val="FFFFFF"/>
                    </a:solidFill>
                  </a:tcPr>
                </a:tc>
                <a:extLst>
                  <a:ext uri="{0D108BD9-81ED-4DB2-BD59-A6C34878D82A}">
                    <a16:rowId xmlns:a16="http://schemas.microsoft.com/office/drawing/2014/main" val="1753602550"/>
                  </a:ext>
                </a:extLst>
              </a:tr>
            </a:tbl>
          </a:graphicData>
        </a:graphic>
      </p:graphicFrame>
      <p:graphicFrame>
        <p:nvGraphicFramePr>
          <p:cNvPr id="8" name="Table 7">
            <a:extLst>
              <a:ext uri="{FF2B5EF4-FFF2-40B4-BE49-F238E27FC236}">
                <a16:creationId xmlns:a16="http://schemas.microsoft.com/office/drawing/2014/main" id="{6E003D48-F91E-48E7-B3CC-DC92EAFE751F}"/>
              </a:ext>
            </a:extLst>
          </p:cNvPr>
          <p:cNvGraphicFramePr>
            <a:graphicFrameLocks noGrp="1"/>
          </p:cNvGraphicFramePr>
          <p:nvPr>
            <p:extLst>
              <p:ext uri="{D42A27DB-BD31-4B8C-83A1-F6EECF244321}">
                <p14:modId xmlns:p14="http://schemas.microsoft.com/office/powerpoint/2010/main" val="1474951155"/>
              </p:ext>
            </p:extLst>
          </p:nvPr>
        </p:nvGraphicFramePr>
        <p:xfrm>
          <a:off x="838199" y="12832700"/>
          <a:ext cx="10515600" cy="914400"/>
        </p:xfrm>
        <a:graphic>
          <a:graphicData uri="http://schemas.openxmlformats.org/drawingml/2006/table">
            <a:tbl>
              <a:tblPr/>
              <a:tblGrid>
                <a:gridCol w="3505200">
                  <a:extLst>
                    <a:ext uri="{9D8B030D-6E8A-4147-A177-3AD203B41FA5}">
                      <a16:colId xmlns:a16="http://schemas.microsoft.com/office/drawing/2014/main" val="3203930570"/>
                    </a:ext>
                  </a:extLst>
                </a:gridCol>
                <a:gridCol w="3505200">
                  <a:extLst>
                    <a:ext uri="{9D8B030D-6E8A-4147-A177-3AD203B41FA5}">
                      <a16:colId xmlns:a16="http://schemas.microsoft.com/office/drawing/2014/main" val="1329060510"/>
                    </a:ext>
                  </a:extLst>
                </a:gridCol>
                <a:gridCol w="3505200">
                  <a:extLst>
                    <a:ext uri="{9D8B030D-6E8A-4147-A177-3AD203B41FA5}">
                      <a16:colId xmlns:a16="http://schemas.microsoft.com/office/drawing/2014/main" val="3826616036"/>
                    </a:ext>
                  </a:extLst>
                </a:gridCol>
              </a:tblGrid>
              <a:tr h="0">
                <a:tc>
                  <a:txBody>
                    <a:bodyPr/>
                    <a:lstStyle/>
                    <a:p>
                      <a:r>
                        <a:rPr lang="en-GB"/>
                        <a:t>ADJECTIVE</a:t>
                      </a:r>
                    </a:p>
                  </a:txBody>
                  <a:tcPr anchor="ctr">
                    <a:lnL>
                      <a:noFill/>
                    </a:lnL>
                    <a:lnR>
                      <a:noFill/>
                    </a:lnR>
                    <a:lnB>
                      <a:noFill/>
                    </a:lnB>
                    <a:solidFill>
                      <a:srgbClr val="FFFFFF"/>
                    </a:solidFill>
                  </a:tcPr>
                </a:tc>
                <a:tc>
                  <a:txBody>
                    <a:bodyPr/>
                    <a:lstStyle/>
                    <a:p>
                      <a:r>
                        <a:rPr lang="en-GB"/>
                        <a:t>CULTURE</a:t>
                      </a:r>
                    </a:p>
                  </a:txBody>
                  <a:tcPr anchor="ctr">
                    <a:lnL>
                      <a:noFill/>
                    </a:lnL>
                    <a:lnR>
                      <a:noFill/>
                    </a:lnR>
                    <a:lnB>
                      <a:noFill/>
                    </a:lnB>
                    <a:solidFill>
                      <a:srgbClr val="FFFFFF"/>
                    </a:solidFill>
                  </a:tcPr>
                </a:tc>
                <a:tc>
                  <a:txBody>
                    <a:bodyPr/>
                    <a:lstStyle/>
                    <a:p>
                      <a:r>
                        <a:rPr lang="en-GB" dirty="0"/>
                        <a:t>ENGLAND</a:t>
                      </a:r>
                    </a:p>
                  </a:txBody>
                  <a:tcPr anchor="ctr">
                    <a:lnL>
                      <a:noFill/>
                    </a:lnL>
                    <a:lnR>
                      <a:noFill/>
                    </a:lnR>
                    <a:lnB>
                      <a:noFill/>
                    </a:lnB>
                    <a:solidFill>
                      <a:srgbClr val="FFFFFF"/>
                    </a:solidFill>
                  </a:tcPr>
                </a:tc>
                <a:extLst>
                  <a:ext uri="{0D108BD9-81ED-4DB2-BD59-A6C34878D82A}">
                    <a16:rowId xmlns:a16="http://schemas.microsoft.com/office/drawing/2014/main" val="1717678646"/>
                  </a:ext>
                </a:extLst>
              </a:tr>
              <a:tr h="0">
                <a:tc>
                  <a:txBody>
                    <a:bodyPr/>
                    <a:lstStyle/>
                    <a:p>
                      <a:r>
                        <a:rPr lang="en-GB"/>
                        <a:t>NOUN</a:t>
                      </a:r>
                    </a:p>
                  </a:txBody>
                  <a:tcPr anchor="ctr">
                    <a:lnL>
                      <a:noFill/>
                    </a:lnL>
                    <a:lnR>
                      <a:noFill/>
                    </a:lnR>
                    <a:lnT>
                      <a:noFill/>
                    </a:lnT>
                    <a:lnB>
                      <a:noFill/>
                    </a:lnB>
                    <a:solidFill>
                      <a:srgbClr val="FFFFFF"/>
                    </a:solidFill>
                  </a:tcPr>
                </a:tc>
                <a:tc>
                  <a:txBody>
                    <a:bodyPr/>
                    <a:lstStyle/>
                    <a:p>
                      <a:r>
                        <a:rPr lang="en-GB"/>
                        <a:t>PAKISTAN</a:t>
                      </a:r>
                    </a:p>
                  </a:txBody>
                  <a:tcPr anchor="ctr">
                    <a:lnL>
                      <a:noFill/>
                    </a:lnL>
                    <a:lnR>
                      <a:noFill/>
                    </a:lnR>
                    <a:lnT>
                      <a:noFill/>
                    </a:lnT>
                    <a:lnB>
                      <a:noFill/>
                    </a:lnB>
                    <a:solidFill>
                      <a:srgbClr val="FFFFFF"/>
                    </a:solidFill>
                  </a:tcPr>
                </a:tc>
                <a:tc>
                  <a:txBody>
                    <a:bodyPr/>
                    <a:lstStyle/>
                    <a:p>
                      <a:r>
                        <a:rPr lang="en-GB" dirty="0"/>
                        <a:t>VERB</a:t>
                      </a:r>
                    </a:p>
                  </a:txBody>
                  <a:tcPr anchor="ctr">
                    <a:lnL>
                      <a:noFill/>
                    </a:lnL>
                    <a:lnR>
                      <a:noFill/>
                    </a:lnR>
                    <a:lnT>
                      <a:noFill/>
                    </a:lnT>
                    <a:lnB>
                      <a:noFill/>
                    </a:lnB>
                    <a:solidFill>
                      <a:srgbClr val="FFFFFF"/>
                    </a:solidFill>
                  </a:tcPr>
                </a:tc>
                <a:extLst>
                  <a:ext uri="{0D108BD9-81ED-4DB2-BD59-A6C34878D82A}">
                    <a16:rowId xmlns:a16="http://schemas.microsoft.com/office/drawing/2014/main" val="1823032792"/>
                  </a:ext>
                </a:extLst>
              </a:tr>
            </a:tbl>
          </a:graphicData>
        </a:graphic>
      </p:graphicFrame>
    </p:spTree>
    <p:extLst>
      <p:ext uri="{BB962C8B-B14F-4D97-AF65-F5344CB8AC3E}">
        <p14:creationId xmlns:p14="http://schemas.microsoft.com/office/powerpoint/2010/main" val="23001968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chemeClr val="accent1"/>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581925"/>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Presents from Aunts in Pakistan</a:t>
            </a:r>
          </a:p>
          <a:p>
            <a:endParaRPr lang="en-GB" sz="2400" dirty="0">
              <a:latin typeface="Comic Sans MS" panose="030F0702030302020204" pitchFamily="66" charset="0"/>
            </a:endParaRPr>
          </a:p>
        </p:txBody>
      </p:sp>
      <p:sp>
        <p:nvSpPr>
          <p:cNvPr id="3" name="Rectangle 2">
            <a:extLst>
              <a:ext uri="{FF2B5EF4-FFF2-40B4-BE49-F238E27FC236}">
                <a16:creationId xmlns:a16="http://schemas.microsoft.com/office/drawing/2014/main" id="{4FD2E208-F873-4705-A35F-4F9981C0C91A}"/>
              </a:ext>
            </a:extLst>
          </p:cNvPr>
          <p:cNvSpPr/>
          <p:nvPr/>
        </p:nvSpPr>
        <p:spPr>
          <a:xfrm>
            <a:off x="3623370" y="1979093"/>
            <a:ext cx="6096000" cy="14349826"/>
          </a:xfrm>
          <a:prstGeom prst="rect">
            <a:avLst/>
          </a:prstGeom>
        </p:spPr>
        <p:txBody>
          <a:bodyPr>
            <a:spAutoFit/>
          </a:bodyPr>
          <a:lstStyle/>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They sent me a </a:t>
            </a:r>
            <a:r>
              <a:rPr lang="en-GB" sz="2200" dirty="0">
                <a:highlight>
                  <a:srgbClr val="FFFF00"/>
                </a:highlight>
                <a:latin typeface="Comic Sans MS" panose="030F0702030302020204" pitchFamily="66" charset="0"/>
                <a:ea typeface="Calibri" panose="020F0502020204030204" pitchFamily="34" charset="0"/>
                <a:cs typeface="Times New Roman" panose="02020603050405020304" pitchFamily="18" charset="0"/>
              </a:rPr>
              <a:t>salwar kameez</a:t>
            </a:r>
          </a:p>
          <a:p>
            <a:pPr>
              <a:lnSpc>
                <a:spcPct val="107000"/>
              </a:lnSpc>
              <a:spcAft>
                <a:spcPts val="800"/>
              </a:spcAft>
            </a:pPr>
            <a:r>
              <a:rPr lang="en-GB" sz="2200" dirty="0">
                <a:highlight>
                  <a:srgbClr val="FFFF00"/>
                </a:highlight>
                <a:latin typeface="Comic Sans MS" panose="030F0702030302020204" pitchFamily="66" charset="0"/>
                <a:ea typeface="Calibri" panose="020F0502020204030204" pitchFamily="34" charset="0"/>
                <a:cs typeface="Times New Roman" panose="02020603050405020304" pitchFamily="18" charset="0"/>
              </a:rPr>
              <a:t>peacock-blue,</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and another</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glistening like an orange split open,</a:t>
            </a:r>
          </a:p>
          <a:p>
            <a:pPr>
              <a:lnSpc>
                <a:spcPct val="107000"/>
              </a:lnSpc>
              <a:spcAft>
                <a:spcPts val="800"/>
              </a:spcAft>
            </a:pPr>
            <a:r>
              <a:rPr lang="en-GB" sz="2200" dirty="0">
                <a:highlight>
                  <a:srgbClr val="FFFF00"/>
                </a:highlight>
                <a:latin typeface="Comic Sans MS" panose="030F0702030302020204" pitchFamily="66" charset="0"/>
                <a:ea typeface="Calibri" panose="020F0502020204030204" pitchFamily="34" charset="0"/>
                <a:cs typeface="Times New Roman" panose="02020603050405020304" pitchFamily="18" charset="0"/>
              </a:rPr>
              <a:t>embossed slippers, </a:t>
            </a:r>
            <a:r>
              <a:rPr lang="en-GB" sz="2200" dirty="0">
                <a:latin typeface="Comic Sans MS" panose="030F0702030302020204" pitchFamily="66" charset="0"/>
                <a:ea typeface="Calibri" panose="020F0502020204030204" pitchFamily="34" charset="0"/>
                <a:cs typeface="Times New Roman" panose="02020603050405020304" pitchFamily="18" charset="0"/>
              </a:rPr>
              <a:t>gold and black</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points curling.</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Candy-striped </a:t>
            </a:r>
            <a:r>
              <a:rPr lang="en-GB" sz="2200" dirty="0">
                <a:highlight>
                  <a:srgbClr val="FFFF00"/>
                </a:highlight>
                <a:latin typeface="Comic Sans MS" panose="030F0702030302020204" pitchFamily="66" charset="0"/>
                <a:ea typeface="Calibri" panose="020F0502020204030204" pitchFamily="34" charset="0"/>
                <a:cs typeface="Times New Roman" panose="02020603050405020304" pitchFamily="18" charset="0"/>
              </a:rPr>
              <a:t>glass bangles</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snapped, drew blood.</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Like at school, fashions changed</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in Pakistan –</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the salwar bottoms were broad and stiff,</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then narrow.</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My aunts chose an </a:t>
            </a:r>
            <a:r>
              <a:rPr lang="en-GB" sz="2200" dirty="0">
                <a:highlight>
                  <a:srgbClr val="FFFF00"/>
                </a:highlight>
                <a:latin typeface="Comic Sans MS" panose="030F0702030302020204" pitchFamily="66" charset="0"/>
                <a:ea typeface="Calibri" panose="020F0502020204030204" pitchFamily="34" charset="0"/>
                <a:cs typeface="Times New Roman" panose="02020603050405020304" pitchFamily="18" charset="0"/>
              </a:rPr>
              <a:t>apple-green sari,</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silver-bordered</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for my teens.</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 </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I tried each satin-silken top –</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was</a:t>
            </a:r>
            <a:r>
              <a:rPr lang="en-GB" sz="2200" dirty="0">
                <a:highlight>
                  <a:srgbClr val="FFFF00"/>
                </a:highlight>
                <a:latin typeface="Comic Sans MS" panose="030F0702030302020204" pitchFamily="66" charset="0"/>
                <a:ea typeface="Calibri" panose="020F0502020204030204" pitchFamily="34" charset="0"/>
                <a:cs typeface="Times New Roman" panose="02020603050405020304" pitchFamily="18" charset="0"/>
              </a:rPr>
              <a:t> alien </a:t>
            </a:r>
            <a:r>
              <a:rPr lang="en-GB" sz="2200" dirty="0">
                <a:latin typeface="Comic Sans MS" panose="030F0702030302020204" pitchFamily="66" charset="0"/>
                <a:ea typeface="Calibri" panose="020F0502020204030204" pitchFamily="34" charset="0"/>
                <a:cs typeface="Times New Roman" panose="02020603050405020304" pitchFamily="18" charset="0"/>
              </a:rPr>
              <a:t>in the sitting-room.</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I could never be as lovely</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as those clothes –</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I longed</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for </a:t>
            </a:r>
            <a:r>
              <a:rPr lang="en-GB" sz="2200" dirty="0">
                <a:highlight>
                  <a:srgbClr val="FFFF00"/>
                </a:highlight>
                <a:latin typeface="Comic Sans MS" panose="030F0702030302020204" pitchFamily="66" charset="0"/>
                <a:ea typeface="Calibri" panose="020F0502020204030204" pitchFamily="34" charset="0"/>
                <a:cs typeface="Times New Roman" panose="02020603050405020304" pitchFamily="18" charset="0"/>
              </a:rPr>
              <a:t>denim and corduroy.</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My costume clung to me</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and I was aflame,</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I couldn’t rise up out of its fire,</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half-English,</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unlike Aunt Jamila.</a:t>
            </a:r>
          </a:p>
          <a:p>
            <a:pPr>
              <a:lnSpc>
                <a:spcPct val="107000"/>
              </a:lnSpc>
              <a:spcAft>
                <a:spcPts val="800"/>
              </a:spcAft>
            </a:pPr>
            <a:endParaRPr lang="en-GB" sz="22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hlinkClick r:id="rId2"/>
              </a:rPr>
              <a:t>https://www.youtube.com/watch?v=S15JoaRLWdQ</a:t>
            </a:r>
            <a:r>
              <a:rPr lang="en-GB" sz="2200" dirty="0">
                <a:latin typeface="Comic Sans MS" panose="030F0702030302020204" pitchFamily="66" charset="0"/>
                <a:ea typeface="Calibri" panose="020F0502020204030204" pitchFamily="34" charset="0"/>
                <a:cs typeface="Times New Roman" panose="02020603050405020304" pitchFamily="18" charset="0"/>
              </a:rPr>
              <a:t> </a:t>
            </a:r>
          </a:p>
          <a:p>
            <a:pPr>
              <a:lnSpc>
                <a:spcPct val="107000"/>
              </a:lnSpc>
              <a:spcAft>
                <a:spcPts val="800"/>
              </a:spcAft>
            </a:pPr>
            <a:endParaRPr lang="en-GB" sz="2000" dirty="0">
              <a:latin typeface="Comic Sans MS" panose="030F0702030302020204" pitchFamily="66" charset="0"/>
              <a:ea typeface="Calibri" panose="020F0502020204030204" pitchFamily="34" charset="0"/>
              <a:cs typeface="Times New Roman" panose="02020603050405020304" pitchFamily="18" charset="0"/>
            </a:endParaRPr>
          </a:p>
        </p:txBody>
      </p:sp>
      <p:pic>
        <p:nvPicPr>
          <p:cNvPr id="4098" name="Picture 2" descr="VintFlea Womens's Crepe Synthetic Unstitched Salwar Suit, Indian Punjabi  Style Fashion, Patiyala or Bollywood Design Look, Salwar Kameez, Daily or  Party Wear, Blue, Free Size (Free Express Shipping): Amazon.co.uk: Clothing">
            <a:extLst>
              <a:ext uri="{FF2B5EF4-FFF2-40B4-BE49-F238E27FC236}">
                <a16:creationId xmlns:a16="http://schemas.microsoft.com/office/drawing/2014/main" id="{AC985E46-26C4-4541-9FA5-BB2F76295F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17876" y="1738996"/>
            <a:ext cx="1903359" cy="308652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No predators, plenty to eat': New Zealand struggles with plague of peacocks  | New Zealand | The Guardian">
            <a:extLst>
              <a:ext uri="{FF2B5EF4-FFF2-40B4-BE49-F238E27FC236}">
                <a16:creationId xmlns:a16="http://schemas.microsoft.com/office/drawing/2014/main" id="{92AE9809-76F6-4E1A-8107-E33D8DBCB1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9848" y="1925526"/>
            <a:ext cx="2340723" cy="2340723"/>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Women's slippers buy in Bukhara">
            <a:extLst>
              <a:ext uri="{FF2B5EF4-FFF2-40B4-BE49-F238E27FC236}">
                <a16:creationId xmlns:a16="http://schemas.microsoft.com/office/drawing/2014/main" id="{C96DF544-7DCF-4005-ADBC-2647DB9B1A7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9848" y="4825524"/>
            <a:ext cx="2295525" cy="2000250"/>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Indian Bollywood Traditional Glass Bangles Set Churi Multi Color Bangle  Bracelet | eBay">
            <a:extLst>
              <a:ext uri="{FF2B5EF4-FFF2-40B4-BE49-F238E27FC236}">
                <a16:creationId xmlns:a16="http://schemas.microsoft.com/office/drawing/2014/main" id="{D9DF369C-280C-4109-A3FD-97CF97285B3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23521" y="5065621"/>
            <a:ext cx="2857500" cy="2657475"/>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Amazon.com: Apple Green Indian Designer Evening Cocktail wear Blend Silk  Saree with Blouse Women dress Sari Choli 8464: Clothing">
            <a:extLst>
              <a:ext uri="{FF2B5EF4-FFF2-40B4-BE49-F238E27FC236}">
                <a16:creationId xmlns:a16="http://schemas.microsoft.com/office/drawing/2014/main" id="{573F1D10-6A14-49A5-A8D4-F0A449DFC4D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11689" y="8170447"/>
            <a:ext cx="2438477" cy="3434474"/>
          </a:xfrm>
          <a:prstGeom prst="rect">
            <a:avLst/>
          </a:prstGeom>
          <a:noFill/>
          <a:extLst>
            <a:ext uri="{909E8E84-426E-40DD-AFC4-6F175D3DCCD1}">
              <a14:hiddenFill xmlns:a14="http://schemas.microsoft.com/office/drawing/2010/main">
                <a:solidFill>
                  <a:srgbClr val="FFFFFF"/>
                </a:solidFill>
              </a14:hiddenFill>
            </a:ext>
          </a:extLst>
        </p:spPr>
      </p:pic>
      <p:pic>
        <p:nvPicPr>
          <p:cNvPr id="4110" name="Picture 14" descr="Divine Designs Green Cartoon Alien Head Icon Vinyl Decal Sticker (8&quot; Tall):  Amazon.co.uk: Car &amp; Motorbike">
            <a:extLst>
              <a:ext uri="{FF2B5EF4-FFF2-40B4-BE49-F238E27FC236}">
                <a16:creationId xmlns:a16="http://schemas.microsoft.com/office/drawing/2014/main" id="{7F00017A-13B5-4724-8280-9C14C6528F5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65658" y="9472765"/>
            <a:ext cx="2259372" cy="2602985"/>
          </a:xfrm>
          <a:prstGeom prst="rect">
            <a:avLst/>
          </a:prstGeom>
          <a:noFill/>
          <a:extLst>
            <a:ext uri="{909E8E84-426E-40DD-AFC4-6F175D3DCCD1}">
              <a14:hiddenFill xmlns:a14="http://schemas.microsoft.com/office/drawing/2010/main">
                <a:solidFill>
                  <a:srgbClr val="FFFFFF"/>
                </a:solidFill>
              </a14:hiddenFill>
            </a:ext>
          </a:extLst>
        </p:spPr>
      </p:pic>
      <p:pic>
        <p:nvPicPr>
          <p:cNvPr id="4112" name="Picture 16" descr="1970's Levi's Brown Corduroy Jacket size 38 2 pocket | Etsy | Corduroy  jacket, Brown corduroy jacket, Corduroy">
            <a:extLst>
              <a:ext uri="{FF2B5EF4-FFF2-40B4-BE49-F238E27FC236}">
                <a16:creationId xmlns:a16="http://schemas.microsoft.com/office/drawing/2014/main" id="{0DB316B2-B4C9-411F-95B2-781D2554F20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540885" y="12059084"/>
            <a:ext cx="2438477" cy="2438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48316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chemeClr val="accent1"/>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581925"/>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Presents from Aunts in Pakistan</a:t>
            </a:r>
          </a:p>
          <a:p>
            <a:endParaRPr lang="en-GB" sz="2400" dirty="0">
              <a:latin typeface="Comic Sans MS" panose="030F0702030302020204" pitchFamily="66" charset="0"/>
            </a:endParaRPr>
          </a:p>
        </p:txBody>
      </p:sp>
      <p:sp>
        <p:nvSpPr>
          <p:cNvPr id="3" name="Rectangle 2">
            <a:extLst>
              <a:ext uri="{FF2B5EF4-FFF2-40B4-BE49-F238E27FC236}">
                <a16:creationId xmlns:a16="http://schemas.microsoft.com/office/drawing/2014/main" id="{4FD2E208-F873-4705-A35F-4F9981C0C91A}"/>
              </a:ext>
            </a:extLst>
          </p:cNvPr>
          <p:cNvSpPr/>
          <p:nvPr/>
        </p:nvSpPr>
        <p:spPr>
          <a:xfrm>
            <a:off x="3393391" y="1502408"/>
            <a:ext cx="6096000" cy="14481400"/>
          </a:xfrm>
          <a:prstGeom prst="rect">
            <a:avLst/>
          </a:prstGeom>
        </p:spPr>
        <p:txBody>
          <a:bodyPr>
            <a:spAutoFit/>
          </a:bodyPr>
          <a:lstStyle/>
          <a:p>
            <a:pPr>
              <a:lnSpc>
                <a:spcPct val="107000"/>
              </a:lnSpc>
              <a:spcAft>
                <a:spcPts val="800"/>
              </a:spcAft>
            </a:pPr>
            <a:r>
              <a:rPr lang="en-GB" sz="2400" dirty="0">
                <a:latin typeface="Comic Sans MS" panose="030F0702030302020204" pitchFamily="66" charset="0"/>
                <a:ea typeface="Calibri" panose="020F0502020204030204" pitchFamily="34" charset="0"/>
                <a:cs typeface="Times New Roman" panose="02020603050405020304" pitchFamily="18" charset="0"/>
              </a:rPr>
              <a:t>I wanted my </a:t>
            </a:r>
            <a:r>
              <a:rPr lang="en-GB" sz="2400" dirty="0">
                <a:highlight>
                  <a:srgbClr val="FFFF00"/>
                </a:highlight>
                <a:latin typeface="Comic Sans MS" panose="030F0702030302020204" pitchFamily="66" charset="0"/>
                <a:ea typeface="Calibri" panose="020F0502020204030204" pitchFamily="34" charset="0"/>
                <a:cs typeface="Times New Roman" panose="02020603050405020304" pitchFamily="18" charset="0"/>
              </a:rPr>
              <a:t>parents’ camel-skin lamp</a:t>
            </a:r>
            <a:r>
              <a:rPr lang="en-GB" sz="2400" dirty="0">
                <a:latin typeface="Comic Sans MS" panose="030F0702030302020204" pitchFamily="66" charset="0"/>
                <a:ea typeface="Calibri" panose="020F0502020204030204" pitchFamily="34" charset="0"/>
                <a:cs typeface="Times New Roman" panose="02020603050405020304" pitchFamily="18" charset="0"/>
              </a:rPr>
              <a:t> –</a:t>
            </a:r>
          </a:p>
          <a:p>
            <a:pPr>
              <a:lnSpc>
                <a:spcPct val="107000"/>
              </a:lnSpc>
              <a:spcAft>
                <a:spcPts val="800"/>
              </a:spcAft>
            </a:pPr>
            <a:r>
              <a:rPr lang="en-GB" sz="2400" dirty="0">
                <a:latin typeface="Comic Sans MS" panose="030F0702030302020204" pitchFamily="66" charset="0"/>
                <a:ea typeface="Calibri" panose="020F0502020204030204" pitchFamily="34" charset="0"/>
                <a:cs typeface="Times New Roman" panose="02020603050405020304" pitchFamily="18" charset="0"/>
              </a:rPr>
              <a:t>switching it on in my bedroom,</a:t>
            </a:r>
          </a:p>
          <a:p>
            <a:pPr>
              <a:lnSpc>
                <a:spcPct val="107000"/>
              </a:lnSpc>
              <a:spcAft>
                <a:spcPts val="800"/>
              </a:spcAft>
            </a:pPr>
            <a:r>
              <a:rPr lang="en-GB" sz="2400" dirty="0">
                <a:latin typeface="Comic Sans MS" panose="030F0702030302020204" pitchFamily="66" charset="0"/>
                <a:ea typeface="Calibri" panose="020F0502020204030204" pitchFamily="34" charset="0"/>
                <a:cs typeface="Times New Roman" panose="02020603050405020304" pitchFamily="18" charset="0"/>
              </a:rPr>
              <a:t>to consider the cruelty</a:t>
            </a:r>
          </a:p>
          <a:p>
            <a:pPr>
              <a:lnSpc>
                <a:spcPct val="107000"/>
              </a:lnSpc>
              <a:spcAft>
                <a:spcPts val="800"/>
              </a:spcAft>
            </a:pPr>
            <a:r>
              <a:rPr lang="en-GB" sz="2400" dirty="0">
                <a:latin typeface="Comic Sans MS" panose="030F0702030302020204" pitchFamily="66" charset="0"/>
                <a:ea typeface="Calibri" panose="020F0502020204030204" pitchFamily="34" charset="0"/>
                <a:cs typeface="Times New Roman" panose="02020603050405020304" pitchFamily="18" charset="0"/>
              </a:rPr>
              <a:t>and the transformation</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rom camel to shade,</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marvel at the colours</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like </a:t>
            </a:r>
            <a:r>
              <a:rPr lang="en-GB" sz="2200" dirty="0">
                <a:highlight>
                  <a:srgbClr val="FFFF00"/>
                </a:highlight>
                <a:latin typeface="Comic Sans MS" panose="030F0702030302020204" pitchFamily="66" charset="0"/>
                <a:ea typeface="Calibri" panose="020F0502020204030204" pitchFamily="34" charset="0"/>
                <a:cs typeface="Times New Roman" panose="02020603050405020304" pitchFamily="18" charset="0"/>
              </a:rPr>
              <a:t>stained glass.</a:t>
            </a:r>
          </a:p>
          <a:p>
            <a:pPr>
              <a:lnSpc>
                <a:spcPct val="107000"/>
              </a:lnSpc>
              <a:spcAft>
                <a:spcPts val="800"/>
              </a:spcAft>
            </a:pPr>
            <a:endParaRPr lang="en-GB" sz="22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My mother cherished her jewellery –</a:t>
            </a:r>
          </a:p>
          <a:p>
            <a:pPr>
              <a:lnSpc>
                <a:spcPct val="107000"/>
              </a:lnSpc>
              <a:spcAft>
                <a:spcPts val="800"/>
              </a:spcAft>
            </a:pPr>
            <a:r>
              <a:rPr lang="en-GB" sz="2200" dirty="0">
                <a:highlight>
                  <a:srgbClr val="FFFF00"/>
                </a:highlight>
                <a:latin typeface="Comic Sans MS" panose="030F0702030302020204" pitchFamily="66" charset="0"/>
                <a:ea typeface="Calibri" panose="020F0502020204030204" pitchFamily="34" charset="0"/>
                <a:cs typeface="Times New Roman" panose="02020603050405020304" pitchFamily="18" charset="0"/>
              </a:rPr>
              <a:t>Indian gold, dangling, filigree,</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But it was stolen from our car.</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The presents were radiant in my wardrobe.</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My aunts requested </a:t>
            </a:r>
            <a:r>
              <a:rPr lang="en-GB" sz="2200" dirty="0">
                <a:highlight>
                  <a:srgbClr val="FFFF00"/>
                </a:highlight>
                <a:latin typeface="Comic Sans MS" panose="030F0702030302020204" pitchFamily="66" charset="0"/>
                <a:ea typeface="Calibri" panose="020F0502020204030204" pitchFamily="34" charset="0"/>
                <a:cs typeface="Times New Roman" panose="02020603050405020304" pitchFamily="18" charset="0"/>
              </a:rPr>
              <a:t>cardigans</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from Marks and </a:t>
            </a:r>
            <a:r>
              <a:rPr lang="en-GB" sz="2200" dirty="0" err="1">
                <a:latin typeface="Comic Sans MS" panose="030F0702030302020204" pitchFamily="66" charset="0"/>
                <a:ea typeface="Calibri" panose="020F0502020204030204" pitchFamily="34" charset="0"/>
                <a:cs typeface="Times New Roman" panose="02020603050405020304" pitchFamily="18" charset="0"/>
              </a:rPr>
              <a:t>Spencers</a:t>
            </a:r>
            <a:r>
              <a:rPr lang="en-GB" sz="2200" dirty="0">
                <a:latin typeface="Comic Sans MS" panose="030F0702030302020204" pitchFamily="66" charset="0"/>
                <a:ea typeface="Calibri" panose="020F0502020204030204" pitchFamily="34" charset="0"/>
                <a:cs typeface="Times New Roman" panose="02020603050405020304" pitchFamily="18" charset="0"/>
              </a:rPr>
              <a:t>.</a:t>
            </a:r>
          </a:p>
          <a:p>
            <a:pPr>
              <a:lnSpc>
                <a:spcPct val="107000"/>
              </a:lnSpc>
              <a:spcAft>
                <a:spcPts val="800"/>
              </a:spcAft>
            </a:pPr>
            <a:endParaRPr lang="en-GB" sz="22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My salwar kameez</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didn’t impress the schoolfriend</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who sat on my bed, asked to see</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my weekend clothes.</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But often I admired the </a:t>
            </a:r>
            <a:r>
              <a:rPr lang="en-GB" sz="2200" dirty="0">
                <a:highlight>
                  <a:srgbClr val="FFFF00"/>
                </a:highlight>
                <a:latin typeface="Comic Sans MS" panose="030F0702030302020204" pitchFamily="66" charset="0"/>
                <a:ea typeface="Calibri" panose="020F0502020204030204" pitchFamily="34" charset="0"/>
                <a:cs typeface="Times New Roman" panose="02020603050405020304" pitchFamily="18" charset="0"/>
              </a:rPr>
              <a:t>mirror-work,</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tried to glimpse myself</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in the miniature</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glass circles, recall the story</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how the three of us</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sailed to England.</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Prickly heat had me screaming on the way.</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I ended up in a cot</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In my English grandmother’s dining-room,</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found myself alone,</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playing with a </a:t>
            </a:r>
            <a:r>
              <a:rPr lang="en-GB" sz="2200" dirty="0">
                <a:highlight>
                  <a:srgbClr val="FFFF00"/>
                </a:highlight>
                <a:latin typeface="Comic Sans MS" panose="030F0702030302020204" pitchFamily="66" charset="0"/>
                <a:ea typeface="Calibri" panose="020F0502020204030204" pitchFamily="34" charset="0"/>
                <a:cs typeface="Times New Roman" panose="02020603050405020304" pitchFamily="18" charset="0"/>
              </a:rPr>
              <a:t>tin-boat.</a:t>
            </a:r>
          </a:p>
          <a:p>
            <a:pPr>
              <a:lnSpc>
                <a:spcPct val="107000"/>
              </a:lnSpc>
              <a:spcAft>
                <a:spcPts val="800"/>
              </a:spcAft>
            </a:pPr>
            <a:endParaRPr lang="en-GB" sz="2000" dirty="0">
              <a:latin typeface="Comic Sans MS" panose="030F0702030302020204" pitchFamily="66" charset="0"/>
              <a:ea typeface="Calibri" panose="020F0502020204030204" pitchFamily="34" charset="0"/>
              <a:cs typeface="Times New Roman" panose="02020603050405020304" pitchFamily="18" charset="0"/>
            </a:endParaRPr>
          </a:p>
        </p:txBody>
      </p:sp>
      <p:pic>
        <p:nvPicPr>
          <p:cNvPr id="5122" name="Picture 2" descr="The History and Craft of Camel Skin Lamps in Pakistan - House of Pakistan">
            <a:extLst>
              <a:ext uri="{FF2B5EF4-FFF2-40B4-BE49-F238E27FC236}">
                <a16:creationId xmlns:a16="http://schemas.microsoft.com/office/drawing/2014/main" id="{8CCA3036-72CA-4713-89DA-1F7B285FEC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2497" y="2159274"/>
            <a:ext cx="3333750" cy="2500313"/>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Easy Faux Stained Glass : 8 Steps (with Pictures) - Instructables">
            <a:extLst>
              <a:ext uri="{FF2B5EF4-FFF2-40B4-BE49-F238E27FC236}">
                <a16:creationId xmlns:a16="http://schemas.microsoft.com/office/drawing/2014/main" id="{5F0B0170-1C41-4AF8-898F-D0DEFF3BF6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5311" y="3409430"/>
            <a:ext cx="2422845" cy="2018406"/>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All About Filigree Jewelry - An Ancient Indian Art">
            <a:extLst>
              <a:ext uri="{FF2B5EF4-FFF2-40B4-BE49-F238E27FC236}">
                <a16:creationId xmlns:a16="http://schemas.microsoft.com/office/drawing/2014/main" id="{535FFDD1-D9B5-4538-BD5E-9D4700FE6F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76142" y="5080958"/>
            <a:ext cx="2842395" cy="1461803"/>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Cotton Rich Button Detailed Cardigan | M&amp;S Collection | M&amp;S">
            <a:extLst>
              <a:ext uri="{FF2B5EF4-FFF2-40B4-BE49-F238E27FC236}">
                <a16:creationId xmlns:a16="http://schemas.microsoft.com/office/drawing/2014/main" id="{3AAE7B10-C69A-4390-B2F3-FD62F0CBF93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0585" y="6455595"/>
            <a:ext cx="2558125" cy="3327291"/>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Black &amp; Cream Kids Mirror Work Salwar Suit, Rs 700 /piece Timbertree  Apparels | ID: 18981410612">
            <a:extLst>
              <a:ext uri="{FF2B5EF4-FFF2-40B4-BE49-F238E27FC236}">
                <a16:creationId xmlns:a16="http://schemas.microsoft.com/office/drawing/2014/main" id="{59EF54A3-4F66-4210-952C-7359774AF22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76142" y="8743108"/>
            <a:ext cx="3076614" cy="3076614"/>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descr="Steam Powered Toy Boat - Pop Pop Water Boat - YouTube">
            <a:extLst>
              <a:ext uri="{FF2B5EF4-FFF2-40B4-BE49-F238E27FC236}">
                <a16:creationId xmlns:a16="http://schemas.microsoft.com/office/drawing/2014/main" id="{EA40AEFE-9BCA-4874-B288-C959BED4F16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2721" y="13065345"/>
            <a:ext cx="2445989" cy="13758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33476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chemeClr val="accent1"/>
            </a:solidFill>
          </a:ln>
        </p:spPr>
        <p:txBody>
          <a:bodyPr wrap="square" rtlCol="0">
            <a:spAutoFit/>
          </a:bodyPr>
          <a:lstStyle/>
          <a:p>
            <a:endParaRPr lang="en-GB" dirty="0"/>
          </a:p>
        </p:txBody>
      </p:sp>
      <p:sp>
        <p:nvSpPr>
          <p:cNvPr id="5" name="TextBox 4">
            <a:extLst>
              <a:ext uri="{FF2B5EF4-FFF2-40B4-BE49-F238E27FC236}">
                <a16:creationId xmlns:a16="http://schemas.microsoft.com/office/drawing/2014/main" id="{C93FF787-60D8-429E-85BF-DF55309C1EBD}"/>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Presents from my Aunts in Pakistan</a:t>
            </a:r>
          </a:p>
          <a:p>
            <a:endParaRPr lang="en-GB" sz="2400" dirty="0">
              <a:latin typeface="Comic Sans MS" panose="030F0702030302020204" pitchFamily="66" charset="0"/>
            </a:endParaRPr>
          </a:p>
        </p:txBody>
      </p:sp>
      <p:sp>
        <p:nvSpPr>
          <p:cNvPr id="7" name="TextBox 6">
            <a:extLst>
              <a:ext uri="{FF2B5EF4-FFF2-40B4-BE49-F238E27FC236}">
                <a16:creationId xmlns:a16="http://schemas.microsoft.com/office/drawing/2014/main" id="{CFD0A886-A790-4975-BF7F-D33B712745DC}"/>
              </a:ext>
            </a:extLst>
          </p:cNvPr>
          <p:cNvSpPr txBox="1"/>
          <p:nvPr/>
        </p:nvSpPr>
        <p:spPr>
          <a:xfrm>
            <a:off x="767707" y="1966422"/>
            <a:ext cx="10656584" cy="14496276"/>
          </a:xfrm>
          <a:prstGeom prst="rect">
            <a:avLst/>
          </a:prstGeom>
          <a:noFill/>
        </p:spPr>
        <p:txBody>
          <a:bodyPr wrap="square" rtlCol="0">
            <a:spAutoFit/>
          </a:bodyPr>
          <a:lstStyle/>
          <a:p>
            <a:r>
              <a:rPr lang="en-GB" sz="2400" dirty="0">
                <a:latin typeface="Comic Sans MS" panose="030F0702030302020204" pitchFamily="66" charset="0"/>
              </a:rPr>
              <a:t>1. Who sent the gifts?</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2. List three items they sent her from the first stanza (verse)</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3. List three colours mentioned when describe the gifts?</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4. How does she say she feels wearing them in the sitting room?</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5. What was stolen from her mother?</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6. What do her aunts request from England?</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7. How does her schoolfriend react to her clothes from Pakistan?</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8. How do you think she feels about her presents? Why?</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a:t>
            </a:r>
          </a:p>
          <a:p>
            <a:endParaRPr lang="en-GB" sz="2400" dirty="0">
              <a:latin typeface="Comic Sans MS" panose="030F0702030302020204" pitchFamily="66" charset="0"/>
            </a:endParaRPr>
          </a:p>
        </p:txBody>
      </p:sp>
    </p:spTree>
    <p:extLst>
      <p:ext uri="{BB962C8B-B14F-4D97-AF65-F5344CB8AC3E}">
        <p14:creationId xmlns:p14="http://schemas.microsoft.com/office/powerpoint/2010/main" val="36793621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chemeClr val="accent1"/>
            </a:solidFill>
          </a:ln>
        </p:spPr>
        <p:txBody>
          <a:bodyPr wrap="square" rtlCol="0">
            <a:spAutoFit/>
          </a:bodyPr>
          <a:lstStyle/>
          <a:p>
            <a:endParaRPr lang="en-GB" dirty="0"/>
          </a:p>
        </p:txBody>
      </p:sp>
      <p:sp>
        <p:nvSpPr>
          <p:cNvPr id="5" name="TextBox 4">
            <a:extLst>
              <a:ext uri="{FF2B5EF4-FFF2-40B4-BE49-F238E27FC236}">
                <a16:creationId xmlns:a16="http://schemas.microsoft.com/office/drawing/2014/main" id="{C93FF787-60D8-429E-85BF-DF55309C1EBD}"/>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Presents from my Aunts in Pakistan</a:t>
            </a:r>
          </a:p>
          <a:p>
            <a:endParaRPr lang="en-GB" sz="2400" dirty="0">
              <a:latin typeface="Comic Sans MS" panose="030F0702030302020204" pitchFamily="66" charset="0"/>
            </a:endParaRPr>
          </a:p>
        </p:txBody>
      </p:sp>
      <p:graphicFrame>
        <p:nvGraphicFramePr>
          <p:cNvPr id="6" name="Table 5">
            <a:extLst>
              <a:ext uri="{FF2B5EF4-FFF2-40B4-BE49-F238E27FC236}">
                <a16:creationId xmlns:a16="http://schemas.microsoft.com/office/drawing/2014/main" id="{0EE5AF38-6CEA-4505-8BEB-EE240957F3E0}"/>
              </a:ext>
            </a:extLst>
          </p:cNvPr>
          <p:cNvGraphicFramePr>
            <a:graphicFrameLocks noGrp="1"/>
          </p:cNvGraphicFramePr>
          <p:nvPr>
            <p:extLst>
              <p:ext uri="{D42A27DB-BD31-4B8C-83A1-F6EECF244321}">
                <p14:modId xmlns:p14="http://schemas.microsoft.com/office/powerpoint/2010/main" val="225462049"/>
              </p:ext>
            </p:extLst>
          </p:nvPr>
        </p:nvGraphicFramePr>
        <p:xfrm>
          <a:off x="1193576" y="7950824"/>
          <a:ext cx="10108334" cy="7477527"/>
        </p:xfrm>
        <a:graphic>
          <a:graphicData uri="http://schemas.openxmlformats.org/drawingml/2006/table">
            <a:tbl>
              <a:tblPr firstRow="1" bandRow="1">
                <a:tableStyleId>{5C22544A-7EE6-4342-B048-85BDC9FD1C3A}</a:tableStyleId>
              </a:tblPr>
              <a:tblGrid>
                <a:gridCol w="5054167">
                  <a:extLst>
                    <a:ext uri="{9D8B030D-6E8A-4147-A177-3AD203B41FA5}">
                      <a16:colId xmlns:a16="http://schemas.microsoft.com/office/drawing/2014/main" val="1379354697"/>
                    </a:ext>
                  </a:extLst>
                </a:gridCol>
                <a:gridCol w="5054167">
                  <a:extLst>
                    <a:ext uri="{9D8B030D-6E8A-4147-A177-3AD203B41FA5}">
                      <a16:colId xmlns:a16="http://schemas.microsoft.com/office/drawing/2014/main" val="1054368068"/>
                    </a:ext>
                  </a:extLst>
                </a:gridCol>
              </a:tblGrid>
              <a:tr h="1440812">
                <a:tc>
                  <a:txBody>
                    <a:bodyPr/>
                    <a:lstStyle/>
                    <a:p>
                      <a:r>
                        <a:rPr lang="en-GB" sz="3600" dirty="0"/>
                        <a:t>English Culture</a:t>
                      </a:r>
                    </a:p>
                  </a:txBody>
                  <a:tcPr/>
                </a:tc>
                <a:tc>
                  <a:txBody>
                    <a:bodyPr/>
                    <a:lstStyle/>
                    <a:p>
                      <a:r>
                        <a:rPr lang="en-GB" sz="3600" dirty="0"/>
                        <a:t>Pakistani Culture</a:t>
                      </a:r>
                    </a:p>
                  </a:txBody>
                  <a:tcPr/>
                </a:tc>
                <a:extLst>
                  <a:ext uri="{0D108BD9-81ED-4DB2-BD59-A6C34878D82A}">
                    <a16:rowId xmlns:a16="http://schemas.microsoft.com/office/drawing/2014/main" val="2371950134"/>
                  </a:ext>
                </a:extLst>
              </a:tr>
              <a:tr h="6036715">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015580573"/>
                  </a:ext>
                </a:extLst>
              </a:tr>
            </a:tbl>
          </a:graphicData>
        </a:graphic>
      </p:graphicFrame>
      <p:sp>
        <p:nvSpPr>
          <p:cNvPr id="8" name="TextBox 7">
            <a:extLst>
              <a:ext uri="{FF2B5EF4-FFF2-40B4-BE49-F238E27FC236}">
                <a16:creationId xmlns:a16="http://schemas.microsoft.com/office/drawing/2014/main" id="{6BEF213A-C80B-4848-887D-A72DDFF56A44}"/>
              </a:ext>
            </a:extLst>
          </p:cNvPr>
          <p:cNvSpPr txBox="1"/>
          <p:nvPr/>
        </p:nvSpPr>
        <p:spPr>
          <a:xfrm>
            <a:off x="1193576" y="1966422"/>
            <a:ext cx="9804843" cy="1077218"/>
          </a:xfrm>
          <a:prstGeom prst="rect">
            <a:avLst/>
          </a:prstGeom>
          <a:noFill/>
        </p:spPr>
        <p:txBody>
          <a:bodyPr wrap="square" rtlCol="0">
            <a:spAutoFit/>
          </a:bodyPr>
          <a:lstStyle/>
          <a:p>
            <a:r>
              <a:rPr lang="en-GB" sz="3200" dirty="0">
                <a:latin typeface="Comic Sans MS" panose="030F0702030302020204" pitchFamily="66" charset="0"/>
              </a:rPr>
              <a:t>Task: Put the quotes under either English Culture or Pakistani Culture.</a:t>
            </a:r>
          </a:p>
        </p:txBody>
      </p:sp>
      <p:sp>
        <p:nvSpPr>
          <p:cNvPr id="2" name="Rectangle: Rounded Corners 1">
            <a:extLst>
              <a:ext uri="{FF2B5EF4-FFF2-40B4-BE49-F238E27FC236}">
                <a16:creationId xmlns:a16="http://schemas.microsoft.com/office/drawing/2014/main" id="{A914C77C-959E-4C99-B52E-9FCD1C0DCDF7}"/>
              </a:ext>
            </a:extLst>
          </p:cNvPr>
          <p:cNvSpPr/>
          <p:nvPr/>
        </p:nvSpPr>
        <p:spPr>
          <a:xfrm>
            <a:off x="1041833" y="3499945"/>
            <a:ext cx="5054167" cy="4113713"/>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marL="457200" indent="-457200">
              <a:buFont typeface="Arial" panose="020B0604020202020204" pitchFamily="34" charset="0"/>
              <a:buChar char="•"/>
            </a:pPr>
            <a:r>
              <a:rPr lang="en-GB" sz="2800" dirty="0"/>
              <a:t>“They sent me a salwar kameez”</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“I longed for denim and corduroy”</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“Embossed slippers, gold and black.”  </a:t>
            </a:r>
          </a:p>
          <a:p>
            <a:pPr marL="457200" indent="-457200">
              <a:buFont typeface="Arial" panose="020B0604020202020204" pitchFamily="34" charset="0"/>
              <a:buChar char="•"/>
            </a:pPr>
            <a:endParaRPr lang="en-GB" sz="2800" dirty="0"/>
          </a:p>
        </p:txBody>
      </p:sp>
      <p:sp>
        <p:nvSpPr>
          <p:cNvPr id="10" name="Rectangle: Rounded Corners 9">
            <a:extLst>
              <a:ext uri="{FF2B5EF4-FFF2-40B4-BE49-F238E27FC236}">
                <a16:creationId xmlns:a16="http://schemas.microsoft.com/office/drawing/2014/main" id="{C8205366-45AA-4B51-B47B-ED8F0BCABB6D}"/>
              </a:ext>
            </a:extLst>
          </p:cNvPr>
          <p:cNvSpPr/>
          <p:nvPr/>
        </p:nvSpPr>
        <p:spPr>
          <a:xfrm>
            <a:off x="6580785" y="3440375"/>
            <a:ext cx="4801266" cy="4113713"/>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marL="457200" indent="-457200">
              <a:buFont typeface="Arial" panose="020B0604020202020204" pitchFamily="34" charset="0"/>
              <a:buChar char="•"/>
            </a:pPr>
            <a:r>
              <a:rPr lang="en-GB" sz="2800" dirty="0"/>
              <a:t>“Candy stripped glass bangles.”</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“apple green sari”</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“cardigans from Marks and </a:t>
            </a:r>
            <a:r>
              <a:rPr lang="en-GB" sz="2800" dirty="0" err="1"/>
              <a:t>Spencers</a:t>
            </a:r>
            <a:r>
              <a:rPr lang="en-GB" sz="2800" dirty="0"/>
              <a:t>”</a:t>
            </a:r>
            <a:endParaRPr lang="en-GB" sz="1400" dirty="0"/>
          </a:p>
        </p:txBody>
      </p:sp>
    </p:spTree>
    <p:extLst>
      <p:ext uri="{BB962C8B-B14F-4D97-AF65-F5344CB8AC3E}">
        <p14:creationId xmlns:p14="http://schemas.microsoft.com/office/powerpoint/2010/main" val="16633457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70C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E9C51845-7A0A-4442-A25D-6C0633C66638}"/>
              </a:ext>
            </a:extLst>
          </p:cNvPr>
          <p:cNvSpPr txBox="1"/>
          <p:nvPr/>
        </p:nvSpPr>
        <p:spPr>
          <a:xfrm>
            <a:off x="1041833" y="827649"/>
            <a:ext cx="10108333" cy="769441"/>
          </a:xfrm>
          <a:prstGeom prst="rect">
            <a:avLst/>
          </a:prstGeom>
          <a:noFill/>
        </p:spPr>
        <p:txBody>
          <a:bodyPr wrap="square" rtlCol="0">
            <a:spAutoFit/>
          </a:bodyPr>
          <a:lstStyle/>
          <a:p>
            <a:pPr algn="ctr"/>
            <a:r>
              <a:rPr lang="en-GB" sz="4400" u="sng" dirty="0">
                <a:latin typeface="Comic Sans MS" panose="030F0702030302020204" pitchFamily="66" charset="0"/>
              </a:rPr>
              <a:t>Annotation</a:t>
            </a:r>
            <a:endParaRPr lang="en-GB" sz="2400" dirty="0">
              <a:latin typeface="Comic Sans MS" panose="030F0702030302020204" pitchFamily="66" charset="0"/>
            </a:endParaRPr>
          </a:p>
        </p:txBody>
      </p:sp>
      <p:sp>
        <p:nvSpPr>
          <p:cNvPr id="5" name="Rectangle 1">
            <a:extLst>
              <a:ext uri="{FF2B5EF4-FFF2-40B4-BE49-F238E27FC236}">
                <a16:creationId xmlns:a16="http://schemas.microsoft.com/office/drawing/2014/main" id="{A35541DB-CCA1-4610-9BE2-642B664B07AF}"/>
              </a:ext>
            </a:extLst>
          </p:cNvPr>
          <p:cNvSpPr>
            <a:spLocks noChangeArrowheads="1"/>
          </p:cNvSpPr>
          <p:nvPr/>
        </p:nvSpPr>
        <p:spPr bwMode="auto">
          <a:xfrm>
            <a:off x="838200" y="8799513"/>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rgbClr val="323232"/>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5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7" name="TextBox 6">
            <a:extLst>
              <a:ext uri="{FF2B5EF4-FFF2-40B4-BE49-F238E27FC236}">
                <a16:creationId xmlns:a16="http://schemas.microsoft.com/office/drawing/2014/main" id="{8B3AD093-0F95-443E-9D79-7F2BE98C5DA0}"/>
              </a:ext>
            </a:extLst>
          </p:cNvPr>
          <p:cNvSpPr txBox="1"/>
          <p:nvPr/>
        </p:nvSpPr>
        <p:spPr>
          <a:xfrm>
            <a:off x="1041833" y="2209780"/>
            <a:ext cx="9741781" cy="4031873"/>
          </a:xfrm>
          <a:prstGeom prst="rect">
            <a:avLst/>
          </a:prstGeom>
          <a:noFill/>
        </p:spPr>
        <p:txBody>
          <a:bodyPr wrap="square" rtlCol="0">
            <a:spAutoFit/>
          </a:bodyPr>
          <a:lstStyle/>
          <a:p>
            <a:r>
              <a:rPr lang="en-GB" sz="3200" dirty="0">
                <a:latin typeface="Comic Sans MS" panose="030F0702030302020204" pitchFamily="66" charset="0"/>
              </a:rPr>
              <a:t>You are now going to create a key and annotate the poem. </a:t>
            </a:r>
          </a:p>
          <a:p>
            <a:endParaRPr lang="en-GB" sz="3200" dirty="0">
              <a:latin typeface="Comic Sans MS" panose="030F0702030302020204" pitchFamily="66" charset="0"/>
            </a:endParaRPr>
          </a:p>
          <a:p>
            <a:r>
              <a:rPr lang="en-GB" sz="3200" dirty="0">
                <a:latin typeface="Comic Sans MS" panose="030F0702030302020204" pitchFamily="66" charset="0"/>
              </a:rPr>
              <a:t>Highlight or underline each item in a different colour (or if you only have one pen, with a different pattern!)</a:t>
            </a:r>
          </a:p>
          <a:p>
            <a:endParaRPr lang="en-GB" sz="3200" dirty="0">
              <a:latin typeface="Comic Sans MS" panose="030F0702030302020204" pitchFamily="66" charset="0"/>
            </a:endParaRPr>
          </a:p>
          <a:p>
            <a:endParaRPr lang="en-GB" sz="3200" dirty="0">
              <a:latin typeface="Comic Sans MS" panose="030F0702030302020204" pitchFamily="66" charset="0"/>
            </a:endParaRPr>
          </a:p>
        </p:txBody>
      </p:sp>
      <p:graphicFrame>
        <p:nvGraphicFramePr>
          <p:cNvPr id="8" name="Table 7">
            <a:extLst>
              <a:ext uri="{FF2B5EF4-FFF2-40B4-BE49-F238E27FC236}">
                <a16:creationId xmlns:a16="http://schemas.microsoft.com/office/drawing/2014/main" id="{C1803C7B-2691-4A0E-8E7D-C03F3D7DBEE7}"/>
              </a:ext>
            </a:extLst>
          </p:cNvPr>
          <p:cNvGraphicFramePr>
            <a:graphicFrameLocks noGrp="1"/>
          </p:cNvGraphicFramePr>
          <p:nvPr>
            <p:extLst>
              <p:ext uri="{D42A27DB-BD31-4B8C-83A1-F6EECF244321}">
                <p14:modId xmlns:p14="http://schemas.microsoft.com/office/powerpoint/2010/main" val="2828051884"/>
              </p:ext>
            </p:extLst>
          </p:nvPr>
        </p:nvGraphicFramePr>
        <p:xfrm>
          <a:off x="1445278" y="6065424"/>
          <a:ext cx="8934890" cy="8854588"/>
        </p:xfrm>
        <a:graphic>
          <a:graphicData uri="http://schemas.openxmlformats.org/drawingml/2006/table">
            <a:tbl>
              <a:tblPr firstRow="1" bandRow="1">
                <a:tableStyleId>{5C22544A-7EE6-4342-B048-85BDC9FD1C3A}</a:tableStyleId>
              </a:tblPr>
              <a:tblGrid>
                <a:gridCol w="2943447">
                  <a:extLst>
                    <a:ext uri="{9D8B030D-6E8A-4147-A177-3AD203B41FA5}">
                      <a16:colId xmlns:a16="http://schemas.microsoft.com/office/drawing/2014/main" val="273882682"/>
                    </a:ext>
                  </a:extLst>
                </a:gridCol>
                <a:gridCol w="5991443">
                  <a:extLst>
                    <a:ext uri="{9D8B030D-6E8A-4147-A177-3AD203B41FA5}">
                      <a16:colId xmlns:a16="http://schemas.microsoft.com/office/drawing/2014/main" val="2149404607"/>
                    </a:ext>
                  </a:extLst>
                </a:gridCol>
              </a:tblGrid>
              <a:tr h="2213647">
                <a:tc>
                  <a:txBody>
                    <a:bodyPr/>
                    <a:lstStyle/>
                    <a:p>
                      <a:r>
                        <a:rPr lang="en-GB" sz="4000" dirty="0">
                          <a:solidFill>
                            <a:schemeClr val="tx1"/>
                          </a:solidFill>
                        </a:rPr>
                        <a:t>Colour or Pattern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4000" dirty="0">
                          <a:solidFill>
                            <a:schemeClr val="tx1"/>
                          </a:solidFill>
                        </a:rPr>
                        <a:t>Technique</a:t>
                      </a:r>
                    </a:p>
                    <a:p>
                      <a:endParaRPr lang="en-GB" sz="4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21857209"/>
                  </a:ext>
                </a:extLst>
              </a:tr>
              <a:tr h="2213647">
                <a:tc>
                  <a:txBody>
                    <a:bodyPr/>
                    <a:lstStyle/>
                    <a:p>
                      <a:endParaRPr lang="en-GB" sz="4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4000" b="1" i="0" dirty="0">
                          <a:solidFill>
                            <a:schemeClr val="tx1"/>
                          </a:solidFill>
                        </a:rPr>
                        <a:t>Colours (adjectives)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40609307"/>
                  </a:ext>
                </a:extLst>
              </a:tr>
              <a:tr h="2213647">
                <a:tc>
                  <a:txBody>
                    <a:bodyPr/>
                    <a:lstStyle/>
                    <a:p>
                      <a:endParaRPr lang="en-GB" sz="40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4000" b="1" i="0" dirty="0">
                          <a:solidFill>
                            <a:schemeClr val="tx1"/>
                          </a:solidFill>
                        </a:rPr>
                        <a:t>Presents (nouns)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91524242"/>
                  </a:ext>
                </a:extLst>
              </a:tr>
              <a:tr h="2213647">
                <a:tc>
                  <a:txBody>
                    <a:bodyPr/>
                    <a:lstStyle/>
                    <a:p>
                      <a:endParaRPr lang="en-GB" sz="40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4000" b="1" i="0" dirty="0">
                          <a:solidFill>
                            <a:schemeClr val="tx1"/>
                          </a:solidFill>
                        </a:rPr>
                        <a:t>Similes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32192508"/>
                  </a:ext>
                </a:extLst>
              </a:tr>
            </a:tbl>
          </a:graphicData>
        </a:graphic>
      </p:graphicFrame>
    </p:spTree>
    <p:extLst>
      <p:ext uri="{BB962C8B-B14F-4D97-AF65-F5344CB8AC3E}">
        <p14:creationId xmlns:p14="http://schemas.microsoft.com/office/powerpoint/2010/main" val="18644169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25517" y="481724"/>
            <a:ext cx="11140966" cy="15292551"/>
          </a:xfrm>
          <a:prstGeom prst="rect">
            <a:avLst/>
          </a:prstGeom>
          <a:noFill/>
          <a:ln w="76200">
            <a:solidFill>
              <a:srgbClr val="00B050"/>
            </a:solidFill>
          </a:ln>
        </p:spPr>
        <p:txBody>
          <a:bodyPr wrap="square" rtlCol="0">
            <a:spAutoFit/>
          </a:bodyPr>
          <a:lstStyle/>
          <a:p>
            <a:endParaRPr lang="en-GB" dirty="0"/>
          </a:p>
        </p:txBody>
      </p:sp>
      <p:sp>
        <p:nvSpPr>
          <p:cNvPr id="7" name="TextBox 6">
            <a:extLst>
              <a:ext uri="{FF2B5EF4-FFF2-40B4-BE49-F238E27FC236}">
                <a16:creationId xmlns:a16="http://schemas.microsoft.com/office/drawing/2014/main" id="{3E53A337-4542-45D1-AAB8-CE88E187D88C}"/>
              </a:ext>
            </a:extLst>
          </p:cNvPr>
          <p:cNvSpPr txBox="1"/>
          <p:nvPr/>
        </p:nvSpPr>
        <p:spPr>
          <a:xfrm>
            <a:off x="1183068" y="894367"/>
            <a:ext cx="9804843" cy="1077218"/>
          </a:xfrm>
          <a:prstGeom prst="rect">
            <a:avLst/>
          </a:prstGeom>
          <a:noFill/>
        </p:spPr>
        <p:txBody>
          <a:bodyPr wrap="square" rtlCol="0">
            <a:spAutoFit/>
          </a:bodyPr>
          <a:lstStyle/>
          <a:p>
            <a:r>
              <a:rPr lang="en-GB" sz="3200" dirty="0">
                <a:latin typeface="Comic Sans MS" panose="030F0702030302020204" pitchFamily="66" charset="0"/>
              </a:rPr>
              <a:t>Task: This poem creates images in the reader’s mind. Can you find quotes to match each picture?</a:t>
            </a:r>
          </a:p>
        </p:txBody>
      </p:sp>
      <p:graphicFrame>
        <p:nvGraphicFramePr>
          <p:cNvPr id="5" name="Table 4">
            <a:extLst>
              <a:ext uri="{FF2B5EF4-FFF2-40B4-BE49-F238E27FC236}">
                <a16:creationId xmlns:a16="http://schemas.microsoft.com/office/drawing/2014/main" id="{4EF04731-C340-4CE9-8B00-8FA67CF239DB}"/>
              </a:ext>
            </a:extLst>
          </p:cNvPr>
          <p:cNvGraphicFramePr>
            <a:graphicFrameLocks noGrp="1"/>
          </p:cNvGraphicFramePr>
          <p:nvPr>
            <p:extLst>
              <p:ext uri="{D42A27DB-BD31-4B8C-83A1-F6EECF244321}">
                <p14:modId xmlns:p14="http://schemas.microsoft.com/office/powerpoint/2010/main" val="2479556531"/>
              </p:ext>
            </p:extLst>
          </p:nvPr>
        </p:nvGraphicFramePr>
        <p:xfrm>
          <a:off x="756744" y="2876670"/>
          <a:ext cx="10657490" cy="12761105"/>
        </p:xfrm>
        <a:graphic>
          <a:graphicData uri="http://schemas.openxmlformats.org/drawingml/2006/table">
            <a:tbl>
              <a:tblPr firstRow="1" bandRow="1">
                <a:tableStyleId>{5C22544A-7EE6-4342-B048-85BDC9FD1C3A}</a:tableStyleId>
              </a:tblPr>
              <a:tblGrid>
                <a:gridCol w="5328745">
                  <a:extLst>
                    <a:ext uri="{9D8B030D-6E8A-4147-A177-3AD203B41FA5}">
                      <a16:colId xmlns:a16="http://schemas.microsoft.com/office/drawing/2014/main" val="3446953727"/>
                    </a:ext>
                  </a:extLst>
                </a:gridCol>
                <a:gridCol w="5328745">
                  <a:extLst>
                    <a:ext uri="{9D8B030D-6E8A-4147-A177-3AD203B41FA5}">
                      <a16:colId xmlns:a16="http://schemas.microsoft.com/office/drawing/2014/main" val="736328306"/>
                    </a:ext>
                  </a:extLst>
                </a:gridCol>
              </a:tblGrid>
              <a:tr h="2590156">
                <a:tc>
                  <a:txBody>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34506957"/>
                  </a:ext>
                </a:extLst>
              </a:tr>
              <a:tr h="1028407">
                <a:tc>
                  <a:txBody>
                    <a:bodyPr/>
                    <a:lstStyle/>
                    <a:p>
                      <a:r>
                        <a:rPr lang="en-GB" dirty="0"/>
                        <a:t>Quote: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t>Quote: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79926577"/>
                  </a:ext>
                </a:extLst>
              </a:tr>
              <a:tr h="2443000">
                <a:tc>
                  <a:txBody>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35304782"/>
                  </a:ext>
                </a:extLst>
              </a:tr>
              <a:tr h="891813">
                <a:tc>
                  <a:txBody>
                    <a:bodyPr/>
                    <a:lstStyle/>
                    <a:p>
                      <a:r>
                        <a:rPr lang="en-GB" dirty="0"/>
                        <a:t>Quote: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t>Quote: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40353867"/>
                  </a:ext>
                </a:extLst>
              </a:tr>
              <a:tr h="2017847">
                <a:tc>
                  <a:txBody>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53664826"/>
                  </a:ext>
                </a:extLst>
              </a:tr>
              <a:tr h="1056805">
                <a:tc>
                  <a:txBody>
                    <a:bodyPr/>
                    <a:lstStyle/>
                    <a:p>
                      <a:r>
                        <a:rPr lang="en-GB" dirty="0"/>
                        <a:t>Quote: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t>Quote: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21711837"/>
                  </a:ext>
                </a:extLst>
              </a:tr>
            </a:tbl>
          </a:graphicData>
        </a:graphic>
      </p:graphicFrame>
      <p:pic>
        <p:nvPicPr>
          <p:cNvPr id="8" name="Picture 7">
            <a:extLst>
              <a:ext uri="{FF2B5EF4-FFF2-40B4-BE49-F238E27FC236}">
                <a16:creationId xmlns:a16="http://schemas.microsoft.com/office/drawing/2014/main" id="{307F8C94-5B3C-4FB7-A05C-90C089AD4F46}"/>
              </a:ext>
            </a:extLst>
          </p:cNvPr>
          <p:cNvPicPr>
            <a:picLocks noChangeAspect="1"/>
          </p:cNvPicPr>
          <p:nvPr/>
        </p:nvPicPr>
        <p:blipFill>
          <a:blip r:embed="rId2"/>
          <a:stretch>
            <a:fillRect/>
          </a:stretch>
        </p:blipFill>
        <p:spPr>
          <a:xfrm>
            <a:off x="1923393" y="3191980"/>
            <a:ext cx="2869325" cy="2151994"/>
          </a:xfrm>
          <a:prstGeom prst="rect">
            <a:avLst/>
          </a:prstGeom>
        </p:spPr>
      </p:pic>
      <p:pic>
        <p:nvPicPr>
          <p:cNvPr id="6146" name="Picture 2" descr="Top 10 aliens from the big screen | All media content | DW | 20.09.2019">
            <a:extLst>
              <a:ext uri="{FF2B5EF4-FFF2-40B4-BE49-F238E27FC236}">
                <a16:creationId xmlns:a16="http://schemas.microsoft.com/office/drawing/2014/main" id="{84D19D48-B3FA-4ED9-84F6-8C22FF4834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81802" y="3069050"/>
            <a:ext cx="3922329" cy="220771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ow realistic is the FIRE movement for your lifestyle">
            <a:extLst>
              <a:ext uri="{FF2B5EF4-FFF2-40B4-BE49-F238E27FC236}">
                <a16:creationId xmlns:a16="http://schemas.microsoft.com/office/drawing/2014/main" id="{CFA53710-9C6F-44B9-9E87-A6FDE0F8252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90195" y="7167564"/>
            <a:ext cx="3417834" cy="2245653"/>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Top 10 Stolen Vehicles: Older Models Most Vulnerable">
            <a:extLst>
              <a:ext uri="{FF2B5EF4-FFF2-40B4-BE49-F238E27FC236}">
                <a16:creationId xmlns:a16="http://schemas.microsoft.com/office/drawing/2014/main" id="{B6674314-D56F-4045-826A-3832557D4CB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3971" y="7111566"/>
            <a:ext cx="3037491" cy="2278119"/>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Crying and Screaming Baby in Car | Alpha Mom">
            <a:extLst>
              <a:ext uri="{FF2B5EF4-FFF2-40B4-BE49-F238E27FC236}">
                <a16:creationId xmlns:a16="http://schemas.microsoft.com/office/drawing/2014/main" id="{CE9DFAE8-ACE8-46E7-B06F-73101A4F37F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36032" y="11632025"/>
            <a:ext cx="3768099" cy="251834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C1B3C3E7-4F2B-4C3D-836E-6BDD21DD9AF4}"/>
              </a:ext>
            </a:extLst>
          </p:cNvPr>
          <p:cNvPicPr>
            <a:picLocks noChangeAspect="1"/>
          </p:cNvPicPr>
          <p:nvPr/>
        </p:nvPicPr>
        <p:blipFill>
          <a:blip r:embed="rId7"/>
          <a:stretch>
            <a:fillRect/>
          </a:stretch>
        </p:blipFill>
        <p:spPr>
          <a:xfrm>
            <a:off x="1476314" y="11632025"/>
            <a:ext cx="3670877" cy="2442802"/>
          </a:xfrm>
          <a:prstGeom prst="rect">
            <a:avLst/>
          </a:prstGeom>
        </p:spPr>
      </p:pic>
    </p:spTree>
    <p:extLst>
      <p:ext uri="{BB962C8B-B14F-4D97-AF65-F5344CB8AC3E}">
        <p14:creationId xmlns:p14="http://schemas.microsoft.com/office/powerpoint/2010/main" val="32891505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25516" y="481724"/>
            <a:ext cx="11140966" cy="15292551"/>
          </a:xfrm>
          <a:prstGeom prst="rect">
            <a:avLst/>
          </a:prstGeom>
          <a:noFill/>
          <a:ln w="76200">
            <a:solidFill>
              <a:srgbClr val="0070C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E9C51845-7A0A-4442-A25D-6C0633C66638}"/>
              </a:ext>
            </a:extLst>
          </p:cNvPr>
          <p:cNvSpPr txBox="1"/>
          <p:nvPr/>
        </p:nvSpPr>
        <p:spPr>
          <a:xfrm>
            <a:off x="1041833" y="660104"/>
            <a:ext cx="10108333" cy="769441"/>
          </a:xfrm>
          <a:prstGeom prst="rect">
            <a:avLst/>
          </a:prstGeom>
          <a:noFill/>
        </p:spPr>
        <p:txBody>
          <a:bodyPr wrap="square" rtlCol="0">
            <a:spAutoFit/>
          </a:bodyPr>
          <a:lstStyle/>
          <a:p>
            <a:pPr algn="ctr"/>
            <a:r>
              <a:rPr lang="en-GB" sz="4400" u="sng" dirty="0">
                <a:latin typeface="Comic Sans MS" panose="030F0702030302020204" pitchFamily="66" charset="0"/>
              </a:rPr>
              <a:t>Response to Poem</a:t>
            </a:r>
            <a:endParaRPr lang="en-GB" sz="2400" dirty="0">
              <a:latin typeface="Comic Sans MS" panose="030F0702030302020204" pitchFamily="66" charset="0"/>
            </a:endParaRPr>
          </a:p>
        </p:txBody>
      </p:sp>
      <p:sp>
        <p:nvSpPr>
          <p:cNvPr id="5" name="Rectangle 1">
            <a:extLst>
              <a:ext uri="{FF2B5EF4-FFF2-40B4-BE49-F238E27FC236}">
                <a16:creationId xmlns:a16="http://schemas.microsoft.com/office/drawing/2014/main" id="{A35541DB-CCA1-4610-9BE2-642B664B07AF}"/>
              </a:ext>
            </a:extLst>
          </p:cNvPr>
          <p:cNvSpPr>
            <a:spLocks noChangeArrowheads="1"/>
          </p:cNvSpPr>
          <p:nvPr/>
        </p:nvSpPr>
        <p:spPr bwMode="auto">
          <a:xfrm>
            <a:off x="838200" y="8799513"/>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rgbClr val="323232"/>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5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 name="TextBox 1">
            <a:extLst>
              <a:ext uri="{FF2B5EF4-FFF2-40B4-BE49-F238E27FC236}">
                <a16:creationId xmlns:a16="http://schemas.microsoft.com/office/drawing/2014/main" id="{A26D2F44-95CB-4620-AE9E-F6C683CF2247}"/>
              </a:ext>
            </a:extLst>
          </p:cNvPr>
          <p:cNvSpPr txBox="1"/>
          <p:nvPr/>
        </p:nvSpPr>
        <p:spPr>
          <a:xfrm>
            <a:off x="1041833" y="1731244"/>
            <a:ext cx="10108332" cy="646331"/>
          </a:xfrm>
          <a:prstGeom prst="rect">
            <a:avLst/>
          </a:prstGeom>
          <a:noFill/>
        </p:spPr>
        <p:txBody>
          <a:bodyPr wrap="square" rtlCol="0">
            <a:spAutoFit/>
          </a:bodyPr>
          <a:lstStyle/>
          <a:p>
            <a:pPr algn="ctr"/>
            <a:r>
              <a:rPr lang="en-GB" sz="3600" dirty="0">
                <a:latin typeface="Comic Sans MS" panose="030F0702030302020204" pitchFamily="66" charset="0"/>
              </a:rPr>
              <a:t>Complete the table. </a:t>
            </a:r>
          </a:p>
        </p:txBody>
      </p:sp>
      <p:graphicFrame>
        <p:nvGraphicFramePr>
          <p:cNvPr id="3" name="Table 2">
            <a:extLst>
              <a:ext uri="{FF2B5EF4-FFF2-40B4-BE49-F238E27FC236}">
                <a16:creationId xmlns:a16="http://schemas.microsoft.com/office/drawing/2014/main" id="{048B7DA2-CF84-4797-864B-00246A10384A}"/>
              </a:ext>
            </a:extLst>
          </p:cNvPr>
          <p:cNvGraphicFramePr>
            <a:graphicFrameLocks noGrp="1"/>
          </p:cNvGraphicFramePr>
          <p:nvPr>
            <p:extLst>
              <p:ext uri="{D42A27DB-BD31-4B8C-83A1-F6EECF244321}">
                <p14:modId xmlns:p14="http://schemas.microsoft.com/office/powerpoint/2010/main" val="2996472872"/>
              </p:ext>
            </p:extLst>
          </p:nvPr>
        </p:nvGraphicFramePr>
        <p:xfrm>
          <a:off x="1041834" y="2377576"/>
          <a:ext cx="10311966" cy="12971281"/>
        </p:xfrm>
        <a:graphic>
          <a:graphicData uri="http://schemas.openxmlformats.org/drawingml/2006/table">
            <a:tbl>
              <a:tblPr firstRow="1" bandRow="1">
                <a:tableStyleId>{5C22544A-7EE6-4342-B048-85BDC9FD1C3A}</a:tableStyleId>
              </a:tblPr>
              <a:tblGrid>
                <a:gridCol w="2321852">
                  <a:extLst>
                    <a:ext uri="{9D8B030D-6E8A-4147-A177-3AD203B41FA5}">
                      <a16:colId xmlns:a16="http://schemas.microsoft.com/office/drawing/2014/main" val="3131680448"/>
                    </a:ext>
                  </a:extLst>
                </a:gridCol>
                <a:gridCol w="3200400">
                  <a:extLst>
                    <a:ext uri="{9D8B030D-6E8A-4147-A177-3AD203B41FA5}">
                      <a16:colId xmlns:a16="http://schemas.microsoft.com/office/drawing/2014/main" val="2097132428"/>
                    </a:ext>
                  </a:extLst>
                </a:gridCol>
                <a:gridCol w="4789714">
                  <a:extLst>
                    <a:ext uri="{9D8B030D-6E8A-4147-A177-3AD203B41FA5}">
                      <a16:colId xmlns:a16="http://schemas.microsoft.com/office/drawing/2014/main" val="3651316905"/>
                    </a:ext>
                  </a:extLst>
                </a:gridCol>
              </a:tblGrid>
              <a:tr h="1323933">
                <a:tc>
                  <a:txBody>
                    <a:bodyPr/>
                    <a:lstStyle/>
                    <a:p>
                      <a:r>
                        <a:rPr lang="en-GB" sz="4000" dirty="0">
                          <a:solidFill>
                            <a:schemeClr val="tx1">
                              <a:lumMod val="95000"/>
                              <a:lumOff val="5000"/>
                            </a:schemeClr>
                          </a:solidFill>
                        </a:rPr>
                        <a:t>Point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4000" dirty="0">
                          <a:solidFill>
                            <a:schemeClr val="tx1">
                              <a:lumMod val="95000"/>
                              <a:lumOff val="5000"/>
                            </a:schemeClr>
                          </a:solidFill>
                        </a:rPr>
                        <a:t>Quote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4000" dirty="0">
                          <a:solidFill>
                            <a:schemeClr val="tx1">
                              <a:lumMod val="95000"/>
                              <a:lumOff val="5000"/>
                            </a:schemeClr>
                          </a:solidFill>
                        </a:rPr>
                        <a:t>Explanation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34688369"/>
                  </a:ext>
                </a:extLst>
              </a:tr>
              <a:tr h="2911837">
                <a:tc>
                  <a:txBody>
                    <a:bodyPr/>
                    <a:lstStyle/>
                    <a:p>
                      <a:r>
                        <a:rPr lang="en-GB" sz="3000" dirty="0">
                          <a:solidFill>
                            <a:schemeClr val="tx1">
                              <a:lumMod val="95000"/>
                              <a:lumOff val="5000"/>
                            </a:schemeClr>
                          </a:solidFill>
                        </a:rPr>
                        <a:t>The writer makes the gifts sound beautiful and exotic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3000" dirty="0">
                          <a:solidFill>
                            <a:schemeClr val="tx1">
                              <a:lumMod val="95000"/>
                              <a:lumOff val="5000"/>
                            </a:schemeClr>
                          </a:solidFill>
                        </a:rPr>
                        <a:t>“glistening like an orange split open”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3000" dirty="0">
                          <a:solidFill>
                            <a:schemeClr val="tx1">
                              <a:lumMod val="95000"/>
                              <a:lumOff val="5000"/>
                            </a:schemeClr>
                          </a:solidFill>
                        </a:rPr>
                        <a:t>This makes the clothes sound exotic and beautiful because they sparkle in the light and are brightly coloured.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26980779"/>
                  </a:ext>
                </a:extLst>
              </a:tr>
              <a:tr h="2911837">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3000" dirty="0">
                          <a:solidFill>
                            <a:schemeClr val="tx1">
                              <a:lumMod val="95000"/>
                              <a:lumOff val="5000"/>
                            </a:schemeClr>
                          </a:solidFill>
                        </a:rPr>
                        <a:t>The speaker doesn’t feel right wearing the clothes.</a:t>
                      </a:r>
                    </a:p>
                    <a:p>
                      <a:endParaRPr lang="en-GB" sz="3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3000" dirty="0"/>
                        <a:t>“was alien in the living room”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3000" dirty="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77821125"/>
                  </a:ext>
                </a:extLst>
              </a:tr>
              <a:tr h="2911837">
                <a:tc>
                  <a:txBody>
                    <a:bodyPr/>
                    <a:lstStyle/>
                    <a:p>
                      <a:r>
                        <a:rPr lang="en-GB" sz="3000" dirty="0">
                          <a:solidFill>
                            <a:schemeClr val="tx1">
                              <a:lumMod val="95000"/>
                              <a:lumOff val="5000"/>
                            </a:schemeClr>
                          </a:solidFill>
                        </a:rPr>
                        <a:t>They feel torn between the two cultures.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3000" dirty="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3000" dirty="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64257164"/>
                  </a:ext>
                </a:extLst>
              </a:tr>
              <a:tr h="2911837">
                <a:tc>
                  <a:txBody>
                    <a:bodyPr/>
                    <a:lstStyle/>
                    <a:p>
                      <a:endParaRPr lang="en-GB" sz="300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300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3000" dirty="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0870683"/>
                  </a:ext>
                </a:extLst>
              </a:tr>
            </a:tbl>
          </a:graphicData>
        </a:graphic>
      </p:graphicFrame>
    </p:spTree>
    <p:extLst>
      <p:ext uri="{BB962C8B-B14F-4D97-AF65-F5344CB8AC3E}">
        <p14:creationId xmlns:p14="http://schemas.microsoft.com/office/powerpoint/2010/main" val="26440446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25516" y="481724"/>
            <a:ext cx="11140966" cy="15292551"/>
          </a:xfrm>
          <a:prstGeom prst="rect">
            <a:avLst/>
          </a:prstGeom>
          <a:noFill/>
          <a:ln w="76200">
            <a:solidFill>
              <a:srgbClr val="0070C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E9C51845-7A0A-4442-A25D-6C0633C66638}"/>
              </a:ext>
            </a:extLst>
          </p:cNvPr>
          <p:cNvSpPr txBox="1"/>
          <p:nvPr/>
        </p:nvSpPr>
        <p:spPr>
          <a:xfrm>
            <a:off x="1041833" y="827649"/>
            <a:ext cx="10108333" cy="1815882"/>
          </a:xfrm>
          <a:prstGeom prst="rect">
            <a:avLst/>
          </a:prstGeom>
          <a:noFill/>
        </p:spPr>
        <p:txBody>
          <a:bodyPr wrap="square" rtlCol="0">
            <a:spAutoFit/>
          </a:bodyPr>
          <a:lstStyle/>
          <a:p>
            <a:pPr algn="ctr"/>
            <a:r>
              <a:rPr lang="en-GB" sz="4400" u="sng" dirty="0">
                <a:latin typeface="Comic Sans MS" panose="030F0702030302020204" pitchFamily="66" charset="0"/>
              </a:rPr>
              <a:t>Can you put the key words in the right places? </a:t>
            </a:r>
          </a:p>
          <a:p>
            <a:endParaRPr lang="en-GB" sz="2400" dirty="0">
              <a:latin typeface="Comic Sans MS" panose="030F0702030302020204" pitchFamily="66" charset="0"/>
            </a:endParaRPr>
          </a:p>
        </p:txBody>
      </p:sp>
      <p:sp>
        <p:nvSpPr>
          <p:cNvPr id="5" name="Rectangle 1">
            <a:extLst>
              <a:ext uri="{FF2B5EF4-FFF2-40B4-BE49-F238E27FC236}">
                <a16:creationId xmlns:a16="http://schemas.microsoft.com/office/drawing/2014/main" id="{A35541DB-CCA1-4610-9BE2-642B664B07AF}"/>
              </a:ext>
            </a:extLst>
          </p:cNvPr>
          <p:cNvSpPr>
            <a:spLocks noChangeArrowheads="1"/>
          </p:cNvSpPr>
          <p:nvPr/>
        </p:nvSpPr>
        <p:spPr bwMode="auto">
          <a:xfrm>
            <a:off x="838200" y="8799513"/>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rgbClr val="323232"/>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5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1026" name="Picture 2" descr="http://puzzlemaker.discoveryeducation.com/puzzles/30657xdjkb.png">
            <a:extLst>
              <a:ext uri="{FF2B5EF4-FFF2-40B4-BE49-F238E27FC236}">
                <a16:creationId xmlns:a16="http://schemas.microsoft.com/office/drawing/2014/main" id="{0B3EFA17-F927-4BED-B2C3-6331D863CB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0843" y="2386196"/>
            <a:ext cx="5981700" cy="854528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a:extLst>
              <a:ext uri="{FF2B5EF4-FFF2-40B4-BE49-F238E27FC236}">
                <a16:creationId xmlns:a16="http://schemas.microsoft.com/office/drawing/2014/main" id="{E57461A7-F5B6-4161-AEA3-22BD6FA6031D}"/>
              </a:ext>
            </a:extLst>
          </p:cNvPr>
          <p:cNvSpPr>
            <a:spLocks noChangeArrowheads="1"/>
          </p:cNvSpPr>
          <p:nvPr/>
        </p:nvSpPr>
        <p:spPr bwMode="auto">
          <a:xfrm>
            <a:off x="1578429" y="10365428"/>
            <a:ext cx="8969828" cy="480131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600" b="1" i="0" u="none" strike="noStrike" cap="none" normalizeH="0" baseline="0" dirty="0">
                <a:ln>
                  <a:noFill/>
                </a:ln>
                <a:solidFill>
                  <a:srgbClr val="323232"/>
                </a:solidFill>
                <a:effectLst/>
                <a:latin typeface="Arial Unicode MS"/>
              </a:rPr>
              <a:t>Across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600" b="0" i="0" u="none" strike="noStrike" cap="none" normalizeH="0" baseline="0" dirty="0">
                <a:ln>
                  <a:noFill/>
                </a:ln>
                <a:solidFill>
                  <a:srgbClr val="323232"/>
                </a:solidFill>
                <a:effectLst/>
                <a:latin typeface="Arial Unicode MS"/>
              </a:rPr>
              <a:t>4. Compare two things using like or as.</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600" b="0" i="0" u="none" strike="noStrike" cap="none" normalizeH="0" baseline="0" dirty="0">
                <a:ln>
                  <a:noFill/>
                </a:ln>
                <a:solidFill>
                  <a:srgbClr val="323232"/>
                </a:solidFill>
                <a:effectLst/>
                <a:latin typeface="Arial Unicode MS"/>
              </a:rPr>
              <a:t> 5. An object, person, place or thing.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3600" dirty="0">
              <a:solidFill>
                <a:srgbClr val="323232"/>
              </a:solidFill>
              <a:latin typeface="Arial Unicode MS"/>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600" b="1" i="0" u="none" strike="noStrike" cap="none" normalizeH="0" baseline="0" dirty="0">
                <a:ln>
                  <a:noFill/>
                </a:ln>
                <a:solidFill>
                  <a:srgbClr val="323232"/>
                </a:solidFill>
                <a:effectLst/>
                <a:latin typeface="Arial Unicode MS"/>
              </a:rPr>
              <a:t>Down </a:t>
            </a:r>
          </a:p>
          <a:p>
            <a:pPr marL="742950" marR="0" lvl="0" indent="-742950" algn="l" defTabSz="914400" rtl="0" eaLnBrk="0" fontAlgn="base" latinLnBrk="0" hangingPunct="0">
              <a:lnSpc>
                <a:spcPct val="100000"/>
              </a:lnSpc>
              <a:spcBef>
                <a:spcPct val="0"/>
              </a:spcBef>
              <a:spcAft>
                <a:spcPct val="0"/>
              </a:spcAft>
              <a:buClrTx/>
              <a:buSzTx/>
              <a:buFontTx/>
              <a:buAutoNum type="arabicPeriod"/>
              <a:tabLst/>
            </a:pPr>
            <a:r>
              <a:rPr kumimoji="0" lang="en-US" altLang="en-US" sz="3600" b="0" i="0" u="none" strike="noStrike" cap="none" normalizeH="0" baseline="0" dirty="0">
                <a:ln>
                  <a:noFill/>
                </a:ln>
                <a:solidFill>
                  <a:srgbClr val="323232"/>
                </a:solidFill>
                <a:effectLst/>
                <a:latin typeface="Arial Unicode MS"/>
              </a:rPr>
              <a:t>Describes a noun. </a:t>
            </a:r>
          </a:p>
          <a:p>
            <a:pPr marL="742950" marR="0" lvl="0" indent="-742950" algn="l" defTabSz="914400" rtl="0" eaLnBrk="0" fontAlgn="base" latinLnBrk="0" hangingPunct="0">
              <a:lnSpc>
                <a:spcPct val="100000"/>
              </a:lnSpc>
              <a:spcBef>
                <a:spcPct val="0"/>
              </a:spcBef>
              <a:spcAft>
                <a:spcPct val="0"/>
              </a:spcAft>
              <a:buClrTx/>
              <a:buSzTx/>
              <a:buAutoNum type="arabicPeriod" startAt="2"/>
              <a:tabLst/>
            </a:pPr>
            <a:r>
              <a:rPr kumimoji="0" lang="en-US" altLang="en-US" sz="3600" b="0" i="0" u="none" strike="noStrike" cap="none" normalizeH="0" baseline="0" dirty="0">
                <a:ln>
                  <a:noFill/>
                </a:ln>
                <a:solidFill>
                  <a:srgbClr val="323232"/>
                </a:solidFill>
                <a:effectLst/>
                <a:latin typeface="Arial Unicode MS"/>
              </a:rPr>
              <a:t>A country near India. </a:t>
            </a:r>
          </a:p>
          <a:p>
            <a:pPr marR="0" lvl="0" algn="l" defTabSz="914400" rtl="0" eaLnBrk="0" fontAlgn="base" latinLnBrk="0" hangingPunct="0">
              <a:lnSpc>
                <a:spcPct val="100000"/>
              </a:lnSpc>
              <a:spcBef>
                <a:spcPct val="0"/>
              </a:spcBef>
              <a:spcAft>
                <a:spcPct val="0"/>
              </a:spcAft>
              <a:buClrTx/>
              <a:buSzTx/>
              <a:tabLst/>
            </a:pPr>
            <a:r>
              <a:rPr kumimoji="0" lang="en-US" altLang="en-US" sz="3600" b="0" i="0" u="none" strike="noStrike" cap="none" normalizeH="0" baseline="0" dirty="0">
                <a:ln>
                  <a:noFill/>
                </a:ln>
                <a:solidFill>
                  <a:srgbClr val="323232"/>
                </a:solidFill>
                <a:effectLst/>
                <a:latin typeface="Arial Unicode MS"/>
              </a:rPr>
              <a:t>3. Describes an action.</a:t>
            </a:r>
            <a:r>
              <a:rPr kumimoji="0" lang="en-US" altLang="en-US" sz="5400" b="0" i="0" u="none" strike="noStrike" cap="none" normalizeH="0" baseline="0" dirty="0">
                <a:ln>
                  <a:noFill/>
                </a:ln>
                <a:solidFill>
                  <a:schemeClr val="tx1"/>
                </a:solidFill>
                <a:effectLst/>
              </a:rPr>
              <a:t> </a:t>
            </a:r>
            <a:endParaRPr kumimoji="0" lang="en-US" altLang="en-US" sz="80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497659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25516" y="481724"/>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E9C51845-7A0A-4442-A25D-6C0633C66638}"/>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Sensory Description</a:t>
            </a:r>
          </a:p>
          <a:p>
            <a:endParaRPr lang="en-GB" sz="2400" dirty="0">
              <a:latin typeface="Comic Sans MS" panose="030F0702030302020204" pitchFamily="66" charset="0"/>
            </a:endParaRPr>
          </a:p>
        </p:txBody>
      </p:sp>
      <p:sp>
        <p:nvSpPr>
          <p:cNvPr id="5" name="Rectangle 1">
            <a:extLst>
              <a:ext uri="{FF2B5EF4-FFF2-40B4-BE49-F238E27FC236}">
                <a16:creationId xmlns:a16="http://schemas.microsoft.com/office/drawing/2014/main" id="{A35541DB-CCA1-4610-9BE2-642B664B07AF}"/>
              </a:ext>
            </a:extLst>
          </p:cNvPr>
          <p:cNvSpPr>
            <a:spLocks noChangeArrowheads="1"/>
          </p:cNvSpPr>
          <p:nvPr/>
        </p:nvSpPr>
        <p:spPr bwMode="auto">
          <a:xfrm>
            <a:off x="838200" y="8799513"/>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rgbClr val="323232"/>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5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 name="TextBox 1">
            <a:extLst>
              <a:ext uri="{FF2B5EF4-FFF2-40B4-BE49-F238E27FC236}">
                <a16:creationId xmlns:a16="http://schemas.microsoft.com/office/drawing/2014/main" id="{042550C2-30EB-41B0-907D-70E5A137D0ED}"/>
              </a:ext>
            </a:extLst>
          </p:cNvPr>
          <p:cNvSpPr txBox="1"/>
          <p:nvPr/>
        </p:nvSpPr>
        <p:spPr>
          <a:xfrm>
            <a:off x="1292772" y="1966422"/>
            <a:ext cx="9490842" cy="1754326"/>
          </a:xfrm>
          <a:prstGeom prst="rect">
            <a:avLst/>
          </a:prstGeom>
          <a:noFill/>
        </p:spPr>
        <p:txBody>
          <a:bodyPr wrap="square" rtlCol="0">
            <a:spAutoFit/>
          </a:bodyPr>
          <a:lstStyle/>
          <a:p>
            <a:r>
              <a:rPr lang="en-GB" sz="3600" b="1" dirty="0">
                <a:latin typeface="Comic Sans MS" panose="030F0702030302020204" pitchFamily="66" charset="0"/>
              </a:rPr>
              <a:t>Sensory Description </a:t>
            </a:r>
            <a:r>
              <a:rPr lang="en-GB" sz="3600" dirty="0">
                <a:latin typeface="Comic Sans MS" panose="030F0702030302020204" pitchFamily="66" charset="0"/>
              </a:rPr>
              <a:t>is when you describe something by appealing to the five senses.</a:t>
            </a:r>
          </a:p>
          <a:p>
            <a:r>
              <a:rPr lang="en-GB" sz="3600" dirty="0">
                <a:latin typeface="Comic Sans MS" panose="030F0702030302020204" pitchFamily="66" charset="0"/>
              </a:rPr>
              <a:t>What are the five senses?</a:t>
            </a:r>
            <a:endParaRPr lang="en-GB" sz="3600" dirty="0"/>
          </a:p>
        </p:txBody>
      </p:sp>
      <p:sp>
        <p:nvSpPr>
          <p:cNvPr id="3" name="Oval 2">
            <a:extLst>
              <a:ext uri="{FF2B5EF4-FFF2-40B4-BE49-F238E27FC236}">
                <a16:creationId xmlns:a16="http://schemas.microsoft.com/office/drawing/2014/main" id="{C5229C49-87BE-4E09-94AF-F0B84C3852B3}"/>
              </a:ext>
            </a:extLst>
          </p:cNvPr>
          <p:cNvSpPr/>
          <p:nvPr/>
        </p:nvSpPr>
        <p:spPr>
          <a:xfrm>
            <a:off x="2501461" y="6072399"/>
            <a:ext cx="3594538" cy="29639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a:t>Senses</a:t>
            </a:r>
          </a:p>
        </p:txBody>
      </p:sp>
      <p:cxnSp>
        <p:nvCxnSpPr>
          <p:cNvPr id="8" name="Straight Arrow Connector 7">
            <a:extLst>
              <a:ext uri="{FF2B5EF4-FFF2-40B4-BE49-F238E27FC236}">
                <a16:creationId xmlns:a16="http://schemas.microsoft.com/office/drawing/2014/main" id="{09EE6D64-5D49-48EA-9F74-54342CA560A9}"/>
              </a:ext>
            </a:extLst>
          </p:cNvPr>
          <p:cNvCxnSpPr>
            <a:cxnSpLocks/>
          </p:cNvCxnSpPr>
          <p:nvPr/>
        </p:nvCxnSpPr>
        <p:spPr>
          <a:xfrm flipH="1" flipV="1">
            <a:off x="2028495" y="5732565"/>
            <a:ext cx="906517" cy="81892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D76573BB-0719-4C19-BB88-ED439262E4BD}"/>
              </a:ext>
            </a:extLst>
          </p:cNvPr>
          <p:cNvCxnSpPr/>
          <p:nvPr/>
        </p:nvCxnSpPr>
        <p:spPr>
          <a:xfrm flipV="1">
            <a:off x="4298730" y="4839877"/>
            <a:ext cx="0" cy="12325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C7A5052D-BA4C-481D-8387-45CE80AAD3B6}"/>
              </a:ext>
            </a:extLst>
          </p:cNvPr>
          <p:cNvCxnSpPr>
            <a:cxnSpLocks/>
          </p:cNvCxnSpPr>
          <p:nvPr/>
        </p:nvCxnSpPr>
        <p:spPr>
          <a:xfrm flipV="1">
            <a:off x="5588874" y="5585194"/>
            <a:ext cx="928687" cy="96727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6A74C9AA-FF83-405C-AAF8-B750E179A999}"/>
              </a:ext>
            </a:extLst>
          </p:cNvPr>
          <p:cNvCxnSpPr>
            <a:cxnSpLocks/>
          </p:cNvCxnSpPr>
          <p:nvPr/>
        </p:nvCxnSpPr>
        <p:spPr>
          <a:xfrm flipV="1">
            <a:off x="6095999" y="7231109"/>
            <a:ext cx="1151540" cy="27649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C6F044C8-35C7-41F2-AD59-0D2A226BC764}"/>
              </a:ext>
            </a:extLst>
          </p:cNvPr>
          <p:cNvCxnSpPr>
            <a:cxnSpLocks/>
          </p:cNvCxnSpPr>
          <p:nvPr/>
        </p:nvCxnSpPr>
        <p:spPr>
          <a:xfrm flipH="1" flipV="1">
            <a:off x="1298025" y="7010932"/>
            <a:ext cx="1215262" cy="49186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2050" name="Picture 2" descr="Can Using Multiple Senses Detect Viral Threats Like COVID-19? | Psychology  Today">
            <a:extLst>
              <a:ext uri="{FF2B5EF4-FFF2-40B4-BE49-F238E27FC236}">
                <a16:creationId xmlns:a16="http://schemas.microsoft.com/office/drawing/2014/main" id="{B1F71E53-120A-4224-90A9-3429C35DF2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5916" y="3387991"/>
            <a:ext cx="3048000" cy="1828800"/>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a:extLst>
              <a:ext uri="{FF2B5EF4-FFF2-40B4-BE49-F238E27FC236}">
                <a16:creationId xmlns:a16="http://schemas.microsoft.com/office/drawing/2014/main" id="{01EAA677-AABD-4909-8E0C-D4A96F6FEA5C}"/>
              </a:ext>
            </a:extLst>
          </p:cNvPr>
          <p:cNvSpPr txBox="1"/>
          <p:nvPr/>
        </p:nvSpPr>
        <p:spPr>
          <a:xfrm>
            <a:off x="941802" y="9219998"/>
            <a:ext cx="9911255" cy="4031873"/>
          </a:xfrm>
          <a:prstGeom prst="rect">
            <a:avLst/>
          </a:prstGeom>
          <a:noFill/>
        </p:spPr>
        <p:txBody>
          <a:bodyPr wrap="square" rtlCol="0">
            <a:spAutoFit/>
          </a:bodyPr>
          <a:lstStyle/>
          <a:p>
            <a:r>
              <a:rPr lang="en-GB" sz="3200" b="1" dirty="0">
                <a:latin typeface="Comic Sans MS" panose="030F0702030302020204" pitchFamily="66" charset="0"/>
              </a:rPr>
              <a:t>Task: Imagine you are in the market from the image (watch the video to help!) Describe walking through the market. </a:t>
            </a:r>
          </a:p>
          <a:p>
            <a:r>
              <a:rPr lang="en-GB" sz="3200" b="1" dirty="0">
                <a:solidFill>
                  <a:srgbClr val="00B050"/>
                </a:solidFill>
                <a:latin typeface="Comic Sans MS" panose="030F0702030302020204" pitchFamily="66" charset="0"/>
              </a:rPr>
              <a:t>Emerging: </a:t>
            </a:r>
            <a:r>
              <a:rPr lang="en-GB" sz="3200" dirty="0">
                <a:latin typeface="Comic Sans MS" panose="030F0702030302020204" pitchFamily="66" charset="0"/>
              </a:rPr>
              <a:t>Say what you can see, use adjectives and nouns. . </a:t>
            </a:r>
          </a:p>
          <a:p>
            <a:r>
              <a:rPr lang="en-GB" sz="3200" b="1" dirty="0">
                <a:solidFill>
                  <a:schemeClr val="accent2">
                    <a:lumMod val="75000"/>
                  </a:schemeClr>
                </a:solidFill>
                <a:latin typeface="Comic Sans MS" panose="030F0702030302020204" pitchFamily="66" charset="0"/>
              </a:rPr>
              <a:t>Developing: </a:t>
            </a:r>
            <a:r>
              <a:rPr lang="en-GB" sz="3200" dirty="0">
                <a:latin typeface="Comic Sans MS" panose="030F0702030302020204" pitchFamily="66" charset="0"/>
              </a:rPr>
              <a:t>Use 2-3 senses.</a:t>
            </a:r>
          </a:p>
          <a:p>
            <a:r>
              <a:rPr lang="en-GB" sz="3200" b="1" dirty="0">
                <a:solidFill>
                  <a:srgbClr val="FF0000"/>
                </a:solidFill>
                <a:latin typeface="Comic Sans MS" panose="030F0702030302020204" pitchFamily="66" charset="0"/>
              </a:rPr>
              <a:t>Secure: </a:t>
            </a:r>
            <a:r>
              <a:rPr lang="en-GB" sz="3200" dirty="0">
                <a:latin typeface="Comic Sans MS" panose="030F0702030302020204" pitchFamily="66" charset="0"/>
              </a:rPr>
              <a:t>Use all senses.</a:t>
            </a:r>
          </a:p>
          <a:p>
            <a:r>
              <a:rPr lang="en-GB" sz="3200" b="1" dirty="0">
                <a:solidFill>
                  <a:srgbClr val="7030A0"/>
                </a:solidFill>
                <a:latin typeface="Comic Sans MS" panose="030F0702030302020204" pitchFamily="66" charset="0"/>
              </a:rPr>
              <a:t>Mastered: </a:t>
            </a:r>
            <a:r>
              <a:rPr lang="en-GB" sz="3200" dirty="0">
                <a:latin typeface="Comic Sans MS" panose="030F0702030302020204" pitchFamily="66" charset="0"/>
              </a:rPr>
              <a:t>Use simile and interesting verbs.</a:t>
            </a:r>
          </a:p>
        </p:txBody>
      </p:sp>
      <p:pic>
        <p:nvPicPr>
          <p:cNvPr id="2052" name="Picture 4" descr="KS2 SPaG Display Title - Primary Resource (teacher made)">
            <a:extLst>
              <a:ext uri="{FF2B5EF4-FFF2-40B4-BE49-F238E27FC236}">
                <a16:creationId xmlns:a16="http://schemas.microsoft.com/office/drawing/2014/main" id="{780DE16A-191F-4EFD-BC31-65538B1600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3861" y="13450113"/>
            <a:ext cx="4285593" cy="2142797"/>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a:extLst>
              <a:ext uri="{FF2B5EF4-FFF2-40B4-BE49-F238E27FC236}">
                <a16:creationId xmlns:a16="http://schemas.microsoft.com/office/drawing/2014/main" id="{BED64EFE-5504-4934-B845-D30D4AB0B0E1}"/>
              </a:ext>
            </a:extLst>
          </p:cNvPr>
          <p:cNvSpPr txBox="1"/>
          <p:nvPr/>
        </p:nvSpPr>
        <p:spPr>
          <a:xfrm>
            <a:off x="838200" y="13747531"/>
            <a:ext cx="5257799" cy="1569660"/>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3200" dirty="0">
                <a:latin typeface="Comic Sans MS" panose="030F0702030302020204" pitchFamily="66" charset="0"/>
              </a:rPr>
              <a:t>Don’t forget to check your spelling, full stops and capital letters.</a:t>
            </a:r>
          </a:p>
        </p:txBody>
      </p:sp>
    </p:spTree>
    <p:extLst>
      <p:ext uri="{BB962C8B-B14F-4D97-AF65-F5344CB8AC3E}">
        <p14:creationId xmlns:p14="http://schemas.microsoft.com/office/powerpoint/2010/main" val="41699914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25516" y="481724"/>
            <a:ext cx="11140966" cy="15292551"/>
          </a:xfrm>
          <a:prstGeom prst="rect">
            <a:avLst/>
          </a:prstGeom>
          <a:noFill/>
          <a:ln w="76200">
            <a:solidFill>
              <a:srgbClr val="00B050"/>
            </a:solidFill>
          </a:ln>
        </p:spPr>
        <p:txBody>
          <a:bodyPr wrap="square" rtlCol="0">
            <a:spAutoFit/>
          </a:bodyPr>
          <a:lstStyle/>
          <a:p>
            <a:endParaRPr lang="en-GB" dirty="0"/>
          </a:p>
        </p:txBody>
      </p:sp>
      <p:sp>
        <p:nvSpPr>
          <p:cNvPr id="5" name="Rectangle 1">
            <a:extLst>
              <a:ext uri="{FF2B5EF4-FFF2-40B4-BE49-F238E27FC236}">
                <a16:creationId xmlns:a16="http://schemas.microsoft.com/office/drawing/2014/main" id="{A35541DB-CCA1-4610-9BE2-642B664B07AF}"/>
              </a:ext>
            </a:extLst>
          </p:cNvPr>
          <p:cNvSpPr>
            <a:spLocks noChangeArrowheads="1"/>
          </p:cNvSpPr>
          <p:nvPr/>
        </p:nvSpPr>
        <p:spPr bwMode="auto">
          <a:xfrm>
            <a:off x="838200" y="8799513"/>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rgbClr val="323232"/>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5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4098" name="Picture 2" descr="Activities using the 5 senses - New Routes">
            <a:extLst>
              <a:ext uri="{FF2B5EF4-FFF2-40B4-BE49-F238E27FC236}">
                <a16:creationId xmlns:a16="http://schemas.microsoft.com/office/drawing/2014/main" id="{3F4361C1-AE9A-4FA9-9005-5FF087BA13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3899" y="1824752"/>
            <a:ext cx="6648450" cy="4047390"/>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54D6D7AD-20B9-48C8-958C-48D12C9A243A}"/>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Help Sheet</a:t>
            </a:r>
          </a:p>
          <a:p>
            <a:endParaRPr lang="en-GB" sz="2400" dirty="0">
              <a:latin typeface="Comic Sans MS" panose="030F0702030302020204" pitchFamily="66" charset="0"/>
            </a:endParaRPr>
          </a:p>
        </p:txBody>
      </p:sp>
      <p:pic>
        <p:nvPicPr>
          <p:cNvPr id="7" name="Picture 6">
            <a:extLst>
              <a:ext uri="{FF2B5EF4-FFF2-40B4-BE49-F238E27FC236}">
                <a16:creationId xmlns:a16="http://schemas.microsoft.com/office/drawing/2014/main" id="{9F11CFBB-E66B-4920-9008-54C7FF1E78B8}"/>
              </a:ext>
            </a:extLst>
          </p:cNvPr>
          <p:cNvPicPr>
            <a:picLocks noChangeAspect="1"/>
          </p:cNvPicPr>
          <p:nvPr/>
        </p:nvPicPr>
        <p:blipFill>
          <a:blip r:embed="rId3"/>
          <a:stretch>
            <a:fillRect/>
          </a:stretch>
        </p:blipFill>
        <p:spPr>
          <a:xfrm>
            <a:off x="3482433" y="10266328"/>
            <a:ext cx="6034088" cy="5201800"/>
          </a:xfrm>
          <a:prstGeom prst="rect">
            <a:avLst/>
          </a:prstGeom>
        </p:spPr>
      </p:pic>
      <p:pic>
        <p:nvPicPr>
          <p:cNvPr id="9" name="Picture 8">
            <a:extLst>
              <a:ext uri="{FF2B5EF4-FFF2-40B4-BE49-F238E27FC236}">
                <a16:creationId xmlns:a16="http://schemas.microsoft.com/office/drawing/2014/main" id="{DBBEE057-042D-4832-A7CA-024F69472CB3}"/>
              </a:ext>
            </a:extLst>
          </p:cNvPr>
          <p:cNvPicPr>
            <a:picLocks noChangeAspect="1"/>
          </p:cNvPicPr>
          <p:nvPr/>
        </p:nvPicPr>
        <p:blipFill>
          <a:blip r:embed="rId4"/>
          <a:stretch>
            <a:fillRect/>
          </a:stretch>
        </p:blipFill>
        <p:spPr>
          <a:xfrm>
            <a:off x="7414148" y="5989672"/>
            <a:ext cx="4059742" cy="3371164"/>
          </a:xfrm>
          <a:prstGeom prst="rect">
            <a:avLst/>
          </a:prstGeom>
        </p:spPr>
      </p:pic>
      <p:pic>
        <p:nvPicPr>
          <p:cNvPr id="11" name="Picture 10">
            <a:extLst>
              <a:ext uri="{FF2B5EF4-FFF2-40B4-BE49-F238E27FC236}">
                <a16:creationId xmlns:a16="http://schemas.microsoft.com/office/drawing/2014/main" id="{0D487411-45C4-4909-A6A8-865FD6FC8898}"/>
              </a:ext>
            </a:extLst>
          </p:cNvPr>
          <p:cNvPicPr>
            <a:picLocks noChangeAspect="1"/>
          </p:cNvPicPr>
          <p:nvPr/>
        </p:nvPicPr>
        <p:blipFill>
          <a:blip r:embed="rId5"/>
          <a:stretch>
            <a:fillRect/>
          </a:stretch>
        </p:blipFill>
        <p:spPr>
          <a:xfrm>
            <a:off x="718110" y="5709525"/>
            <a:ext cx="6648450" cy="4556803"/>
          </a:xfrm>
          <a:prstGeom prst="rect">
            <a:avLst/>
          </a:prstGeom>
        </p:spPr>
      </p:pic>
    </p:spTree>
    <p:extLst>
      <p:ext uri="{BB962C8B-B14F-4D97-AF65-F5344CB8AC3E}">
        <p14:creationId xmlns:p14="http://schemas.microsoft.com/office/powerpoint/2010/main" val="26976742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chemeClr val="accent1"/>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Descriptive Writing</a:t>
            </a:r>
          </a:p>
          <a:p>
            <a:endParaRPr lang="en-GB" sz="2400" dirty="0">
              <a:latin typeface="Comic Sans MS" panose="030F0702030302020204" pitchFamily="66" charset="0"/>
            </a:endParaRPr>
          </a:p>
        </p:txBody>
      </p:sp>
      <p:sp>
        <p:nvSpPr>
          <p:cNvPr id="9" name="TextBox 8">
            <a:extLst>
              <a:ext uri="{FF2B5EF4-FFF2-40B4-BE49-F238E27FC236}">
                <a16:creationId xmlns:a16="http://schemas.microsoft.com/office/drawing/2014/main" id="{D2B56160-D18F-46F0-99EC-93FF3F1B9256}"/>
              </a:ext>
            </a:extLst>
          </p:cNvPr>
          <p:cNvSpPr txBox="1"/>
          <p:nvPr/>
        </p:nvSpPr>
        <p:spPr>
          <a:xfrm>
            <a:off x="767707" y="1922699"/>
            <a:ext cx="10656584" cy="13757612"/>
          </a:xfrm>
          <a:prstGeom prst="rect">
            <a:avLst/>
          </a:prstGeom>
          <a:noFill/>
        </p:spPr>
        <p:txBody>
          <a:bodyPr wrap="square" rtlCol="0">
            <a:spAutoFit/>
          </a:bodyPr>
          <a:lstStyle/>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endParaRPr lang="en-GB" sz="2400" dirty="0">
              <a:solidFill>
                <a:srgbClr val="7030A0"/>
              </a:solidFill>
              <a:latin typeface="Comic Sans MS" panose="030F0702030302020204" pitchFamily="66" charset="0"/>
            </a:endParaRPr>
          </a:p>
          <a:p>
            <a:endParaRPr lang="en-GB" sz="2400" dirty="0">
              <a:solidFill>
                <a:srgbClr val="7030A0"/>
              </a:solidFill>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p:txBody>
      </p:sp>
      <p:pic>
        <p:nvPicPr>
          <p:cNvPr id="3074" name="Picture 2" descr="The best shopping in Marrakech | Telegraph Travel">
            <a:extLst>
              <a:ext uri="{FF2B5EF4-FFF2-40B4-BE49-F238E27FC236}">
                <a16:creationId xmlns:a16="http://schemas.microsoft.com/office/drawing/2014/main" id="{1AB6186B-A937-48BF-A9FB-8ABD1E1506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6899" y="2321105"/>
            <a:ext cx="7005318" cy="437832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DB2D625-BBA3-4F65-B44C-2D2EA963CF9C}"/>
              </a:ext>
            </a:extLst>
          </p:cNvPr>
          <p:cNvSpPr/>
          <p:nvPr/>
        </p:nvSpPr>
        <p:spPr>
          <a:xfrm>
            <a:off x="2105965" y="6848244"/>
            <a:ext cx="9592049" cy="923330"/>
          </a:xfrm>
          <a:prstGeom prst="rect">
            <a:avLst/>
          </a:prstGeom>
        </p:spPr>
        <p:txBody>
          <a:bodyPr wrap="none">
            <a:spAutoFit/>
          </a:bodyPr>
          <a:lstStyle/>
          <a:p>
            <a:r>
              <a:rPr lang="en-GB" sz="3600" dirty="0">
                <a:hlinkClick r:id="rId3"/>
              </a:rPr>
              <a:t>https://www.youtube.com/watch?v=Y9Rj1qorOKY</a:t>
            </a:r>
            <a:endParaRPr lang="en-GB" sz="3600" dirty="0"/>
          </a:p>
          <a:p>
            <a:endParaRPr lang="en-GB" dirty="0"/>
          </a:p>
        </p:txBody>
      </p:sp>
    </p:spTree>
    <p:extLst>
      <p:ext uri="{BB962C8B-B14F-4D97-AF65-F5344CB8AC3E}">
        <p14:creationId xmlns:p14="http://schemas.microsoft.com/office/powerpoint/2010/main" val="31173995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25516" y="481724"/>
            <a:ext cx="11140966" cy="15292551"/>
          </a:xfrm>
          <a:prstGeom prst="rect">
            <a:avLst/>
          </a:prstGeom>
          <a:noFill/>
          <a:ln w="76200">
            <a:solidFill>
              <a:schemeClr val="accent1"/>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E9C51845-7A0A-4442-A25D-6C0633C66638}"/>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Descriptive Writing</a:t>
            </a:r>
          </a:p>
          <a:p>
            <a:endParaRPr lang="en-GB" sz="2400" dirty="0">
              <a:latin typeface="Comic Sans MS" panose="030F0702030302020204" pitchFamily="66" charset="0"/>
            </a:endParaRPr>
          </a:p>
        </p:txBody>
      </p:sp>
      <p:sp>
        <p:nvSpPr>
          <p:cNvPr id="5" name="Rectangle 1">
            <a:extLst>
              <a:ext uri="{FF2B5EF4-FFF2-40B4-BE49-F238E27FC236}">
                <a16:creationId xmlns:a16="http://schemas.microsoft.com/office/drawing/2014/main" id="{A35541DB-CCA1-4610-9BE2-642B664B07AF}"/>
              </a:ext>
            </a:extLst>
          </p:cNvPr>
          <p:cNvSpPr>
            <a:spLocks noChangeArrowheads="1"/>
          </p:cNvSpPr>
          <p:nvPr/>
        </p:nvSpPr>
        <p:spPr bwMode="auto">
          <a:xfrm>
            <a:off x="838200" y="8799513"/>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rgbClr val="323232"/>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5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7" name="Rectangle 6">
            <a:extLst>
              <a:ext uri="{FF2B5EF4-FFF2-40B4-BE49-F238E27FC236}">
                <a16:creationId xmlns:a16="http://schemas.microsoft.com/office/drawing/2014/main" id="{BF45860F-ACF1-4F33-97D4-541089D99B67}"/>
              </a:ext>
            </a:extLst>
          </p:cNvPr>
          <p:cNvSpPr/>
          <p:nvPr/>
        </p:nvSpPr>
        <p:spPr>
          <a:xfrm>
            <a:off x="838200" y="1918523"/>
            <a:ext cx="11140965" cy="14496276"/>
          </a:xfrm>
          <a:prstGeom prst="rect">
            <a:avLst/>
          </a:prstGeom>
        </p:spPr>
        <p:txBody>
          <a:bodyPr wrap="square">
            <a:spAutoFit/>
          </a:bodyPr>
          <a:lstStyle/>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endParaRPr lang="en-GB" sz="2400" dirty="0">
              <a:solidFill>
                <a:srgbClr val="7030A0"/>
              </a:solidFill>
              <a:latin typeface="Comic Sans MS" panose="030F0702030302020204" pitchFamily="66" charset="0"/>
            </a:endParaRPr>
          </a:p>
          <a:p>
            <a:endParaRPr lang="en-GB" sz="2400" dirty="0">
              <a:solidFill>
                <a:srgbClr val="7030A0"/>
              </a:solidFill>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endParaRPr lang="en-GB" sz="2400" dirty="0">
              <a:solidFill>
                <a:srgbClr val="7030A0"/>
              </a:solidFill>
              <a:latin typeface="Comic Sans MS" panose="030F0702030302020204" pitchFamily="66" charset="0"/>
            </a:endParaRPr>
          </a:p>
          <a:p>
            <a:endParaRPr lang="en-GB" sz="2400" dirty="0">
              <a:solidFill>
                <a:srgbClr val="7030A0"/>
              </a:solidFill>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endParaRPr lang="en-GB" sz="2400" dirty="0">
              <a:latin typeface="Comic Sans MS" panose="030F0702030302020204" pitchFamily="66" charset="0"/>
            </a:endParaRPr>
          </a:p>
        </p:txBody>
      </p:sp>
    </p:spTree>
    <p:extLst>
      <p:ext uri="{BB962C8B-B14F-4D97-AF65-F5344CB8AC3E}">
        <p14:creationId xmlns:p14="http://schemas.microsoft.com/office/powerpoint/2010/main" val="3758483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50D3EC58-2CE8-4385-B838-80AB01113B64}"/>
              </a:ext>
            </a:extLst>
          </p:cNvPr>
          <p:cNvSpPr txBox="1"/>
          <p:nvPr/>
        </p:nvSpPr>
        <p:spPr>
          <a:xfrm>
            <a:off x="453293" y="2000069"/>
            <a:ext cx="10925908" cy="6548844"/>
          </a:xfrm>
          <a:prstGeom prst="rect">
            <a:avLst/>
          </a:prstGeom>
          <a:noFill/>
        </p:spPr>
        <p:txBody>
          <a:bodyPr wrap="square" rtlCol="0">
            <a:spAutoFit/>
          </a:bodyPr>
          <a:lstStyle/>
          <a:p>
            <a:pPr algn="ctr"/>
            <a:r>
              <a:rPr lang="en-GB" sz="4978" u="sng" dirty="0">
                <a:latin typeface="Comic Sans MS" panose="030F0702030302020204" pitchFamily="66" charset="0"/>
              </a:rPr>
              <a:t>Self Assessment</a:t>
            </a:r>
          </a:p>
          <a:p>
            <a:pPr algn="ctr"/>
            <a:endParaRPr lang="en-GB" sz="4978" u="sng" dirty="0">
              <a:latin typeface="Comic Sans MS" panose="030F0702030302020204" pitchFamily="66" charset="0"/>
            </a:endParaRPr>
          </a:p>
          <a:p>
            <a:pPr algn="ctr"/>
            <a:r>
              <a:rPr lang="en-GB" sz="3200" dirty="0">
                <a:latin typeface="Comic Sans MS" panose="030F0702030302020204" pitchFamily="66" charset="0"/>
              </a:rPr>
              <a:t>Well done! You completed the tasks on Presents from my Aunts in Pakistan. </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List three things you have learnt:</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_________________________________________</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_________________________________________</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_________________________________________</a:t>
            </a:r>
          </a:p>
        </p:txBody>
      </p:sp>
      <p:sp>
        <p:nvSpPr>
          <p:cNvPr id="2" name="TextBox 1">
            <a:extLst>
              <a:ext uri="{FF2B5EF4-FFF2-40B4-BE49-F238E27FC236}">
                <a16:creationId xmlns:a16="http://schemas.microsoft.com/office/drawing/2014/main" id="{A61783CE-9622-4436-9402-FC4FD164B6C9}"/>
              </a:ext>
            </a:extLst>
          </p:cNvPr>
          <p:cNvSpPr txBox="1"/>
          <p:nvPr/>
        </p:nvSpPr>
        <p:spPr>
          <a:xfrm>
            <a:off x="703385" y="9972429"/>
            <a:ext cx="6955691" cy="5509200"/>
          </a:xfrm>
          <a:prstGeom prst="rect">
            <a:avLst/>
          </a:prstGeom>
          <a:noFill/>
        </p:spPr>
        <p:txBody>
          <a:bodyPr wrap="square" rtlCol="0">
            <a:spAutoFit/>
          </a:bodyPr>
          <a:lstStyle/>
          <a:p>
            <a:r>
              <a:rPr lang="en-GB" sz="3200" b="1" dirty="0">
                <a:latin typeface="Comic Sans MS" panose="030F0702030302020204" pitchFamily="66" charset="0"/>
              </a:rPr>
              <a:t>What went well this week?</a:t>
            </a:r>
          </a:p>
          <a:p>
            <a:endParaRPr lang="en-GB" sz="3200" dirty="0">
              <a:latin typeface="Comic Sans MS" panose="030F0702030302020204" pitchFamily="66" charset="0"/>
            </a:endParaRPr>
          </a:p>
          <a:p>
            <a:r>
              <a:rPr lang="en-GB" sz="3200" dirty="0">
                <a:latin typeface="Comic Sans MS" panose="030F0702030302020204" pitchFamily="66" charset="0"/>
              </a:rPr>
              <a:t>My best piece of work is…</a:t>
            </a:r>
          </a:p>
          <a:p>
            <a:endParaRPr lang="en-GB" sz="3200" dirty="0">
              <a:latin typeface="Comic Sans MS" panose="030F0702030302020204" pitchFamily="66" charset="0"/>
            </a:endParaRPr>
          </a:p>
          <a:p>
            <a:r>
              <a:rPr lang="en-GB" sz="3200" dirty="0">
                <a:latin typeface="Comic Sans MS" panose="030F0702030302020204" pitchFamily="66" charset="0"/>
              </a:rPr>
              <a:t>_________________________</a:t>
            </a:r>
          </a:p>
          <a:p>
            <a:endParaRPr lang="en-GB" sz="3200" dirty="0">
              <a:latin typeface="Comic Sans MS" panose="030F0702030302020204" pitchFamily="66" charset="0"/>
            </a:endParaRPr>
          </a:p>
          <a:p>
            <a:r>
              <a:rPr lang="en-GB" sz="3200" dirty="0">
                <a:latin typeface="Comic Sans MS" panose="030F0702030302020204" pitchFamily="66" charset="0"/>
              </a:rPr>
              <a:t>because…</a:t>
            </a:r>
          </a:p>
          <a:p>
            <a:endParaRPr lang="en-GB" sz="3200" dirty="0">
              <a:latin typeface="Comic Sans MS" panose="030F0702030302020204" pitchFamily="66" charset="0"/>
            </a:endParaRPr>
          </a:p>
          <a:p>
            <a:r>
              <a:rPr lang="en-GB" sz="3200" dirty="0">
                <a:latin typeface="Comic Sans MS" panose="030F0702030302020204" pitchFamily="66" charset="0"/>
              </a:rPr>
              <a:t>_________________________</a:t>
            </a:r>
          </a:p>
          <a:p>
            <a:endParaRPr lang="en-GB" sz="3200" dirty="0">
              <a:latin typeface="Comic Sans MS" panose="030F0702030302020204" pitchFamily="66" charset="0"/>
            </a:endParaRPr>
          </a:p>
          <a:p>
            <a:r>
              <a:rPr lang="en-GB" sz="3200" dirty="0">
                <a:latin typeface="Comic Sans MS" panose="030F0702030302020204" pitchFamily="66" charset="0"/>
              </a:rPr>
              <a:t>_________________________</a:t>
            </a:r>
          </a:p>
        </p:txBody>
      </p:sp>
      <p:pic>
        <p:nvPicPr>
          <p:cNvPr id="11266" name="Picture 2" descr="Do We Really Need a GOLD STAR? - The Cryptofolk Movement - Medium">
            <a:extLst>
              <a:ext uri="{FF2B5EF4-FFF2-40B4-BE49-F238E27FC236}">
                <a16:creationId xmlns:a16="http://schemas.microsoft.com/office/drawing/2014/main" id="{D4279263-28BD-4617-8EC4-6198327E1C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5130" y="11035110"/>
            <a:ext cx="3943486" cy="394348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C6186BE-3ABA-4087-9144-3C4B233BEA7D}"/>
              </a:ext>
            </a:extLst>
          </p:cNvPr>
          <p:cNvSpPr txBox="1"/>
          <p:nvPr/>
        </p:nvSpPr>
        <p:spPr>
          <a:xfrm>
            <a:off x="453293" y="481724"/>
            <a:ext cx="11140966" cy="15292551"/>
          </a:xfrm>
          <a:prstGeom prst="rect">
            <a:avLst/>
          </a:prstGeom>
          <a:noFill/>
          <a:ln w="76200">
            <a:solidFill>
              <a:schemeClr val="accent1"/>
            </a:solidFill>
          </a:ln>
        </p:spPr>
        <p:txBody>
          <a:bodyPr wrap="square" rtlCol="0">
            <a:spAutoFit/>
          </a:bodyPr>
          <a:lstStyle/>
          <a:p>
            <a:endParaRPr lang="en-GB" dirty="0"/>
          </a:p>
        </p:txBody>
      </p:sp>
    </p:spTree>
    <p:extLst>
      <p:ext uri="{BB962C8B-B14F-4D97-AF65-F5344CB8AC3E}">
        <p14:creationId xmlns:p14="http://schemas.microsoft.com/office/powerpoint/2010/main" val="11672530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0A9D35DFDF884B82A4544ED45C08FD" ma:contentTypeVersion="2" ma:contentTypeDescription="Create a new document." ma:contentTypeScope="" ma:versionID="32c2d0c99798f79de435da2b47924855">
  <xsd:schema xmlns:xsd="http://www.w3.org/2001/XMLSchema" xmlns:xs="http://www.w3.org/2001/XMLSchema" xmlns:p="http://schemas.microsoft.com/office/2006/metadata/properties" xmlns:ns2="dc2705bf-b7e0-47fd-a4d4-4aed414e9c7a" targetNamespace="http://schemas.microsoft.com/office/2006/metadata/properties" ma:root="true" ma:fieldsID="4d8aff297148e1aaf8be32d298b3afe2" ns2:_="">
    <xsd:import namespace="dc2705bf-b7e0-47fd-a4d4-4aed414e9c7a"/>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2705bf-b7e0-47fd-a4d4-4aed414e9c7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7964446-A324-4C16-8D06-BA332E018655}"/>
</file>

<file path=customXml/itemProps2.xml><?xml version="1.0" encoding="utf-8"?>
<ds:datastoreItem xmlns:ds="http://schemas.openxmlformats.org/officeDocument/2006/customXml" ds:itemID="{9BC5E7B9-47A6-4F67-818F-EE4B49CF59D3}"/>
</file>

<file path=customXml/itemProps3.xml><?xml version="1.0" encoding="utf-8"?>
<ds:datastoreItem xmlns:ds="http://schemas.openxmlformats.org/officeDocument/2006/customXml" ds:itemID="{1DA84831-E3D3-4864-AE12-9FC67E2772FF}"/>
</file>

<file path=docProps/app.xml><?xml version="1.0" encoding="utf-8"?>
<Properties xmlns="http://schemas.openxmlformats.org/officeDocument/2006/extended-properties" xmlns:vt="http://schemas.openxmlformats.org/officeDocument/2006/docPropsVTypes">
  <Template>Office Theme</Template>
  <TotalTime>702</TotalTime>
  <Words>1330</Words>
  <Application>Microsoft Office PowerPoint</Application>
  <PresentationFormat>Custom</PresentationFormat>
  <Paragraphs>466</Paragraphs>
  <Slides>18</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Arial</vt:lpstr>
      <vt:lpstr>Arial Unicode MS</vt:lpstr>
      <vt:lpstr>Calibri</vt:lpstr>
      <vt:lpstr>Calibri Light</vt:lpstr>
      <vt:lpstr>Comic Sans MS</vt:lpstr>
      <vt:lpstr>Courier New</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Felicity Russell</dc:creator>
  <cp:lastModifiedBy>Felicity Russell</cp:lastModifiedBy>
  <cp:revision>47</cp:revision>
  <cp:lastPrinted>2021-01-07T11:54:42Z</cp:lastPrinted>
  <dcterms:created xsi:type="dcterms:W3CDTF">2020-08-26T08:22:50Z</dcterms:created>
  <dcterms:modified xsi:type="dcterms:W3CDTF">2021-01-19T08:52:14Z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0x010100B30A9D35DFDF884B82A4544ED45C08FD</vt:lpwstr>
  </property>
</Properties>
</file>