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264" r:id="rId3"/>
    <p:sldId id="299" r:id="rId4"/>
    <p:sldId id="294" r:id="rId5"/>
    <p:sldId id="295" r:id="rId6"/>
    <p:sldId id="293" r:id="rId7"/>
    <p:sldId id="296" r:id="rId8"/>
    <p:sldId id="297" r:id="rId9"/>
    <p:sldId id="261" r:id="rId10"/>
    <p:sldId id="282" r:id="rId11"/>
    <p:sldId id="283" r:id="rId12"/>
    <p:sldId id="278" r:id="rId13"/>
    <p:sldId id="279" r:id="rId14"/>
  </p:sldIdLst>
  <p:sldSz cx="6858000" cy="9144000" type="screen4x3"/>
  <p:notesSz cx="7053263" cy="10180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a:srgbClr val="4F81BD"/>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2" d="100"/>
          <a:sy n="52" d="100"/>
        </p:scale>
        <p:origin x="2292" y="84"/>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73"/>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927535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692488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20"/>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078803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85" y="2844805"/>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8" y="2844805"/>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929258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8"/>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79" y="2046818"/>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725612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954571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683917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10" y="364070"/>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97" y="364072"/>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1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546808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5"/>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6"/>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267519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143688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2"/>
            <a:ext cx="1157288" cy="104013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6" y="488952"/>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347965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6"/>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6"/>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318E9F17-3DA9-44E6-A4BD-1C73B8F576DC}" type="datetimeFigureOut">
              <a:rPr lang="en-GB" smtClean="0"/>
              <a:pPr/>
              <a:t>28/04/2020</a:t>
            </a:fld>
            <a:endParaRPr lang="en-GB"/>
          </a:p>
        </p:txBody>
      </p:sp>
      <p:sp>
        <p:nvSpPr>
          <p:cNvPr id="5" name="Footer Placeholder 4"/>
          <p:cNvSpPr>
            <a:spLocks noGrp="1"/>
          </p:cNvSpPr>
          <p:nvPr>
            <p:ph type="ftr" sz="quarter" idx="3"/>
          </p:nvPr>
        </p:nvSpPr>
        <p:spPr>
          <a:xfrm>
            <a:off x="2343150" y="8475136"/>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6"/>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501A4668-717E-4394-BF1D-AADFCC2C4277}" type="slidenum">
              <a:rPr lang="en-GB" smtClean="0"/>
              <a:pPr/>
              <a:t>‹#›</a:t>
            </a:fld>
            <a:endParaRPr lang="en-GB"/>
          </a:p>
        </p:txBody>
      </p:sp>
    </p:spTree>
    <p:extLst>
      <p:ext uri="{BB962C8B-B14F-4D97-AF65-F5344CB8AC3E}">
        <p14:creationId xmlns:p14="http://schemas.microsoft.com/office/powerpoint/2010/main" val="22448205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rainathlete.com/wp-content/uploads/2012/02/Brain-Exercis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6872" y="1835700"/>
            <a:ext cx="2304256" cy="277630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11699" y="829330"/>
            <a:ext cx="4634602" cy="646331"/>
          </a:xfrm>
          <a:prstGeom prst="rect">
            <a:avLst/>
          </a:prstGeom>
          <a:noFill/>
        </p:spPr>
        <p:txBody>
          <a:bodyPr wrap="none" rtlCol="0">
            <a:spAutoFit/>
          </a:bodyPr>
          <a:lstStyle/>
          <a:p>
            <a:r>
              <a:rPr lang="en-GB" sz="3600" dirty="0" smtClean="0">
                <a:latin typeface="Comic Sans MS" pitchFamily="66" charset="0"/>
              </a:rPr>
              <a:t>Exercise your brain! </a:t>
            </a:r>
            <a:endParaRPr lang="en-GB" sz="3600" dirty="0">
              <a:latin typeface="Comic Sans MS" pitchFamily="66" charset="0"/>
            </a:endParaRPr>
          </a:p>
        </p:txBody>
      </p:sp>
      <p:sp>
        <p:nvSpPr>
          <p:cNvPr id="6" name="TextBox 5"/>
          <p:cNvSpPr txBox="1"/>
          <p:nvPr/>
        </p:nvSpPr>
        <p:spPr>
          <a:xfrm>
            <a:off x="866443" y="5076056"/>
            <a:ext cx="5125121" cy="2492990"/>
          </a:xfrm>
          <a:prstGeom prst="rect">
            <a:avLst/>
          </a:prstGeom>
          <a:noFill/>
        </p:spPr>
        <p:txBody>
          <a:bodyPr wrap="none" rtlCol="0">
            <a:spAutoFit/>
          </a:bodyPr>
          <a:lstStyle/>
          <a:p>
            <a:pPr algn="ctr"/>
            <a:r>
              <a:rPr lang="en-GB" sz="3600" dirty="0" smtClean="0">
                <a:latin typeface="Comic Sans MS" pitchFamily="66" charset="0"/>
              </a:rPr>
              <a:t>English Home Learning</a:t>
            </a:r>
          </a:p>
          <a:p>
            <a:pPr algn="ctr"/>
            <a:r>
              <a:rPr lang="en-GB" sz="3600" dirty="0" smtClean="0">
                <a:latin typeface="Comic Sans MS" pitchFamily="66" charset="0"/>
              </a:rPr>
              <a:t>Week 6</a:t>
            </a:r>
            <a:endParaRPr lang="en-GB" sz="3600" dirty="0" smtClean="0">
              <a:latin typeface="Comic Sans MS" pitchFamily="66" charset="0"/>
            </a:endParaRPr>
          </a:p>
          <a:p>
            <a:pPr algn="ctr"/>
            <a:endParaRPr lang="en-GB" sz="3600" dirty="0">
              <a:latin typeface="Comic Sans MS" pitchFamily="66" charset="0"/>
            </a:endParaRPr>
          </a:p>
          <a:p>
            <a:pPr algn="ctr"/>
            <a:r>
              <a:rPr lang="en-GB" sz="2400" dirty="0" smtClean="0">
                <a:latin typeface="Comic Sans MS" pitchFamily="66" charset="0"/>
              </a:rPr>
              <a:t>Name:_____________________</a:t>
            </a:r>
          </a:p>
          <a:p>
            <a:pPr algn="ctr"/>
            <a:r>
              <a:rPr lang="en-GB" sz="2400" dirty="0" smtClean="0">
                <a:latin typeface="Comic Sans MS" pitchFamily="66" charset="0"/>
              </a:rPr>
              <a:t>Teacher</a:t>
            </a:r>
            <a:r>
              <a:rPr lang="en-GB" sz="2400" dirty="0" smtClean="0">
                <a:latin typeface="Comic Sans MS" pitchFamily="66" charset="0"/>
              </a:rPr>
              <a:t>:___________________</a:t>
            </a:r>
            <a:endParaRPr lang="en-GB" sz="2400" dirty="0">
              <a:latin typeface="Comic Sans MS" pitchFamily="66" charset="0"/>
            </a:endParaRPr>
          </a:p>
        </p:txBody>
      </p:sp>
    </p:spTree>
    <p:extLst>
      <p:ext uri="{BB962C8B-B14F-4D97-AF65-F5344CB8AC3E}">
        <p14:creationId xmlns:p14="http://schemas.microsoft.com/office/powerpoint/2010/main" val="3734677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0655" y="450927"/>
            <a:ext cx="4248465" cy="615553"/>
          </a:xfrm>
          <a:prstGeom prst="rect">
            <a:avLst/>
          </a:prstGeom>
          <a:noFill/>
        </p:spPr>
        <p:txBody>
          <a:bodyPr wrap="square" rtlCol="0">
            <a:spAutoFit/>
          </a:bodyPr>
          <a:lstStyle/>
          <a:p>
            <a:r>
              <a:rPr lang="en-GB" dirty="0" smtClean="0">
                <a:solidFill>
                  <a:srgbClr val="FF0066"/>
                </a:solidFill>
                <a:latin typeface="Comic Sans MS" pitchFamily="66" charset="0"/>
              </a:rPr>
              <a:t>Past</a:t>
            </a:r>
            <a:r>
              <a:rPr lang="en-GB" dirty="0" smtClean="0">
                <a:solidFill>
                  <a:srgbClr val="FF0066"/>
                </a:solidFill>
                <a:latin typeface="Comic Sans MS" pitchFamily="66" charset="0"/>
              </a:rPr>
              <a:t>, present, future</a:t>
            </a:r>
          </a:p>
          <a:p>
            <a:endParaRPr lang="en-GB" sz="1600" dirty="0" smtClean="0">
              <a:latin typeface="Comic Sans MS" pitchFamily="66" charset="0"/>
            </a:endParaRPr>
          </a:p>
        </p:txBody>
      </p:sp>
      <p:sp>
        <p:nvSpPr>
          <p:cNvPr id="6" name="TextBox 5"/>
          <p:cNvSpPr txBox="1"/>
          <p:nvPr/>
        </p:nvSpPr>
        <p:spPr>
          <a:xfrm>
            <a:off x="702933" y="2112650"/>
            <a:ext cx="3044423" cy="338554"/>
          </a:xfrm>
          <a:prstGeom prst="rect">
            <a:avLst/>
          </a:prstGeom>
          <a:noFill/>
        </p:spPr>
        <p:txBody>
          <a:bodyPr wrap="none" rtlCol="0">
            <a:spAutoFit/>
          </a:bodyPr>
          <a:lstStyle/>
          <a:p>
            <a:r>
              <a:rPr lang="en-GB" sz="1600" dirty="0" smtClean="0">
                <a:solidFill>
                  <a:srgbClr val="FF0066"/>
                </a:solidFill>
                <a:latin typeface="Comic Sans MS" pitchFamily="66" charset="0"/>
              </a:rPr>
              <a:t>What do I need to </a:t>
            </a:r>
            <a:r>
              <a:rPr lang="en-GB" sz="1600" dirty="0" smtClean="0">
                <a:solidFill>
                  <a:srgbClr val="FF0066"/>
                </a:solidFill>
                <a:latin typeface="Comic Sans MS" pitchFamily="66" charset="0"/>
              </a:rPr>
              <a:t>complete? </a:t>
            </a:r>
            <a:endParaRPr lang="en-GB" sz="1600" dirty="0">
              <a:solidFill>
                <a:srgbClr val="FF0066"/>
              </a:solidFill>
              <a:latin typeface="Comic Sans MS" pitchFamily="66" charset="0"/>
            </a:endParaRPr>
          </a:p>
        </p:txBody>
      </p:sp>
      <p:graphicFrame>
        <p:nvGraphicFramePr>
          <p:cNvPr id="7" name="Table 6"/>
          <p:cNvGraphicFramePr>
            <a:graphicFrameLocks noGrp="1"/>
          </p:cNvGraphicFramePr>
          <p:nvPr>
            <p:extLst>
              <p:ext uri="{D42A27DB-BD31-4B8C-83A1-F6EECF244321}">
                <p14:modId xmlns:p14="http://schemas.microsoft.com/office/powerpoint/2010/main" val="4095137820"/>
              </p:ext>
            </p:extLst>
          </p:nvPr>
        </p:nvGraphicFramePr>
        <p:xfrm>
          <a:off x="1143000" y="3165231"/>
          <a:ext cx="4572000" cy="2874500"/>
        </p:xfrm>
        <a:graphic>
          <a:graphicData uri="http://schemas.openxmlformats.org/drawingml/2006/table">
            <a:tbl>
              <a:tblPr firstRow="1" bandRow="1">
                <a:tableStyleId>{5C22544A-7EE6-4342-B048-85BDC9FD1C3A}</a:tableStyleId>
              </a:tblPr>
              <a:tblGrid>
                <a:gridCol w="4158208">
                  <a:extLst>
                    <a:ext uri="{9D8B030D-6E8A-4147-A177-3AD203B41FA5}">
                      <a16:colId xmlns:a16="http://schemas.microsoft.com/office/drawing/2014/main" val="20000"/>
                    </a:ext>
                  </a:extLst>
                </a:gridCol>
                <a:gridCol w="413792">
                  <a:extLst>
                    <a:ext uri="{9D8B030D-6E8A-4147-A177-3AD203B41FA5}">
                      <a16:colId xmlns:a16="http://schemas.microsoft.com/office/drawing/2014/main" val="20001"/>
                    </a:ext>
                  </a:extLst>
                </a:gridCol>
              </a:tblGrid>
              <a:tr h="342314">
                <a:tc>
                  <a:txBody>
                    <a:bodyPr/>
                    <a:lstStyle/>
                    <a:p>
                      <a:r>
                        <a:rPr lang="en-GB" sz="1300" b="0" dirty="0" smtClean="0">
                          <a:solidFill>
                            <a:schemeClr val="tx1"/>
                          </a:solidFill>
                          <a:latin typeface="Comic Sans MS" pitchFamily="66" charset="0"/>
                        </a:rPr>
                        <a:t>Spelling</a:t>
                      </a:r>
                      <a:r>
                        <a:rPr lang="en-GB" sz="1300" b="0" baseline="0" dirty="0" smtClean="0">
                          <a:solidFill>
                            <a:schemeClr val="tx1"/>
                          </a:solidFill>
                          <a:latin typeface="Comic Sans MS" pitchFamily="66" charset="0"/>
                        </a:rPr>
                        <a:t> test</a:t>
                      </a:r>
                      <a:r>
                        <a:rPr lang="en-GB" sz="1300" b="0" dirty="0" smtClean="0">
                          <a:solidFill>
                            <a:schemeClr val="tx1"/>
                          </a:solidFill>
                          <a:latin typeface="Comic Sans MS" pitchFamily="66" charset="0"/>
                        </a:rPr>
                        <a:t> 3</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78302">
                <a:tc>
                  <a:txBody>
                    <a:bodyPr/>
                    <a:lstStyle/>
                    <a:p>
                      <a:r>
                        <a:rPr lang="en-GB" sz="1300" b="0" dirty="0" smtClean="0">
                          <a:solidFill>
                            <a:schemeClr val="tx1"/>
                          </a:solidFill>
                          <a:latin typeface="Comic Sans MS" pitchFamily="66" charset="0"/>
                        </a:rPr>
                        <a:t>What</a:t>
                      </a:r>
                      <a:r>
                        <a:rPr lang="en-GB" sz="1300" b="0" baseline="0" dirty="0" smtClean="0">
                          <a:solidFill>
                            <a:schemeClr val="tx1"/>
                          </a:solidFill>
                          <a:latin typeface="Comic Sans MS" pitchFamily="66" charset="0"/>
                        </a:rPr>
                        <a:t> are the rules?– read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r>
                        <a:rPr lang="en-GB" sz="1300" b="0" dirty="0" smtClean="0">
                          <a:solidFill>
                            <a:schemeClr val="tx1"/>
                          </a:solidFill>
                          <a:latin typeface="Comic Sans MS" pitchFamily="66" charset="0"/>
                        </a:rPr>
                        <a:t>Which</a:t>
                      </a:r>
                      <a:r>
                        <a:rPr lang="en-GB" sz="1300" b="0" baseline="0" dirty="0" smtClean="0">
                          <a:solidFill>
                            <a:schemeClr val="tx1"/>
                          </a:solidFill>
                          <a:latin typeface="Comic Sans MS" pitchFamily="66" charset="0"/>
                        </a:rPr>
                        <a:t> present tense?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b="0" dirty="0" smtClean="0">
                          <a:solidFill>
                            <a:schemeClr val="tx1"/>
                          </a:solidFill>
                          <a:latin typeface="Comic Sans MS" pitchFamily="66" charset="0"/>
                        </a:rPr>
                        <a:t>Recap verbs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r>
                        <a:rPr lang="en-GB" sz="1300" b="0" dirty="0" smtClean="0">
                          <a:solidFill>
                            <a:schemeClr val="tx1"/>
                          </a:solidFill>
                          <a:latin typeface="Comic Sans MS" pitchFamily="66" charset="0"/>
                        </a:rPr>
                        <a:t>Complete</a:t>
                      </a:r>
                      <a:r>
                        <a:rPr lang="en-GB" sz="1300" b="0" baseline="0" dirty="0" smtClean="0">
                          <a:solidFill>
                            <a:schemeClr val="tx1"/>
                          </a:solidFill>
                          <a:latin typeface="Comic Sans MS" pitchFamily="66" charset="0"/>
                        </a:rPr>
                        <a:t> the tenses grid</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2314">
                <a:tc>
                  <a:txBody>
                    <a:bodyPr/>
                    <a:lstStyle/>
                    <a:p>
                      <a:r>
                        <a:rPr lang="en-GB" sz="1300" b="0" dirty="0" smtClean="0">
                          <a:solidFill>
                            <a:schemeClr val="tx1"/>
                          </a:solidFill>
                          <a:latin typeface="Comic Sans MS" pitchFamily="66" charset="0"/>
                        </a:rPr>
                        <a:t>Extended writing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23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b="0" dirty="0" smtClean="0">
                          <a:solidFill>
                            <a:schemeClr val="tx1"/>
                          </a:solidFill>
                          <a:latin typeface="Comic Sans MS" pitchFamily="66" charset="0"/>
                        </a:rPr>
                        <a:t>New vocabulary  K</a:t>
                      </a:r>
                      <a:r>
                        <a:rPr lang="en-GB" sz="1300" b="0" baseline="0" dirty="0" smtClean="0">
                          <a:solidFill>
                            <a:schemeClr val="tx1"/>
                          </a:solidFill>
                          <a:latin typeface="Comic Sans MS" pitchFamily="66" charset="0"/>
                        </a:rPr>
                        <a:t> and L </a:t>
                      </a:r>
                      <a:endParaRPr lang="en-GB" sz="1300" b="0" dirty="0" smtClean="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23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b="0" dirty="0" smtClean="0">
                          <a:solidFill>
                            <a:schemeClr val="tx1"/>
                          </a:solidFill>
                          <a:latin typeface="Comic Sans MS" pitchFamily="66" charset="0"/>
                        </a:rPr>
                        <a:t>Reading comprehension:</a:t>
                      </a:r>
                      <a:r>
                        <a:rPr lang="en-GB" sz="1300" b="0" baseline="0" dirty="0" smtClean="0">
                          <a:solidFill>
                            <a:schemeClr val="tx1"/>
                          </a:solidFill>
                          <a:latin typeface="Comic Sans MS" pitchFamily="66" charset="0"/>
                        </a:rPr>
                        <a:t> </a:t>
                      </a:r>
                      <a:r>
                        <a:rPr lang="en-GB" sz="1300" b="0" i="1" baseline="0" dirty="0" smtClean="0">
                          <a:solidFill>
                            <a:schemeClr val="tx1"/>
                          </a:solidFill>
                          <a:latin typeface="Comic Sans MS" pitchFamily="66" charset="0"/>
                        </a:rPr>
                        <a:t>Mo Farah </a:t>
                      </a:r>
                      <a:endParaRPr lang="en-GB" sz="1300" b="0" dirty="0" smtClean="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bl>
          </a:graphicData>
        </a:graphic>
      </p:graphicFrame>
      <p:pic>
        <p:nvPicPr>
          <p:cNvPr id="46083" name="Picture 3" descr="I:\Images\thumb_pg18_lo.jpg"/>
          <p:cNvPicPr>
            <a:picLocks noChangeAspect="1" noChangeArrowheads="1"/>
          </p:cNvPicPr>
          <p:nvPr/>
        </p:nvPicPr>
        <p:blipFill>
          <a:blip r:embed="rId2" cstate="print"/>
          <a:srcRect/>
          <a:stretch>
            <a:fillRect/>
          </a:stretch>
        </p:blipFill>
        <p:spPr bwMode="auto">
          <a:xfrm>
            <a:off x="332663" y="3109683"/>
            <a:ext cx="687685" cy="843678"/>
          </a:xfrm>
          <a:prstGeom prst="rect">
            <a:avLst/>
          </a:prstGeom>
          <a:noFill/>
        </p:spPr>
      </p:pic>
      <p:sp>
        <p:nvSpPr>
          <p:cNvPr id="9" name="Rectangle 8"/>
          <p:cNvSpPr/>
          <p:nvPr/>
        </p:nvSpPr>
        <p:spPr>
          <a:xfrm>
            <a:off x="260648" y="6765474"/>
            <a:ext cx="6336704" cy="2127006"/>
          </a:xfrm>
          <a:prstGeom prst="rect">
            <a:avLst/>
          </a:prstGeom>
          <a:solidFill>
            <a:schemeClr val="bg1"/>
          </a:solidFill>
          <a:ln>
            <a:solidFill>
              <a:srgbClr val="7030A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smtClean="0">
                <a:solidFill>
                  <a:srgbClr val="7030A0"/>
                </a:solidFill>
                <a:latin typeface="Comic Sans MS" pitchFamily="66" charset="0"/>
              </a:rPr>
              <a:t>Self Assessment: What do I still need to practise from this section? </a:t>
            </a:r>
            <a:endParaRPr lang="en-GB" sz="1400" dirty="0">
              <a:solidFill>
                <a:srgbClr val="7030A0"/>
              </a:solidFill>
              <a:latin typeface="Comic Sans MS" pitchFamily="66" charset="0"/>
            </a:endParaRPr>
          </a:p>
        </p:txBody>
      </p:sp>
      <p:pic>
        <p:nvPicPr>
          <p:cNvPr id="16386" name="Picture 2" descr="http://images2.fanpop.com/image/photos/13700000/Back-to-the-Future-back-to-the-future-13786661-1600-1200.jpg"/>
          <p:cNvPicPr>
            <a:picLocks noChangeAspect="1" noChangeArrowheads="1"/>
          </p:cNvPicPr>
          <p:nvPr/>
        </p:nvPicPr>
        <p:blipFill>
          <a:blip r:embed="rId3" cstate="print"/>
          <a:srcRect l="4740" t="14693" r="4678" b="28432"/>
          <a:stretch>
            <a:fillRect/>
          </a:stretch>
        </p:blipFill>
        <p:spPr bwMode="auto">
          <a:xfrm>
            <a:off x="4725144" y="128018"/>
            <a:ext cx="1944216" cy="91559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5396" y="185051"/>
            <a:ext cx="1943161" cy="400110"/>
          </a:xfrm>
          <a:prstGeom prst="rect">
            <a:avLst/>
          </a:prstGeom>
          <a:noFill/>
        </p:spPr>
        <p:txBody>
          <a:bodyPr wrap="none" rtlCol="0">
            <a:spAutoFit/>
          </a:bodyPr>
          <a:lstStyle/>
          <a:p>
            <a:r>
              <a:rPr lang="en-GB" sz="2000" dirty="0" smtClean="0">
                <a:solidFill>
                  <a:srgbClr val="7030A0"/>
                </a:solidFill>
                <a:latin typeface="Comic Sans MS" pitchFamily="66" charset="0"/>
              </a:rPr>
              <a:t>Spelling test 3</a:t>
            </a:r>
            <a:endParaRPr lang="en-GB" sz="2000" dirty="0">
              <a:solidFill>
                <a:srgbClr val="7030A0"/>
              </a:solidFill>
              <a:latin typeface="Comic Sans MS" pitchFamily="66" charset="0"/>
            </a:endParaRPr>
          </a:p>
        </p:txBody>
      </p:sp>
      <p:pic>
        <p:nvPicPr>
          <p:cNvPr id="1026" name="Picture 2" descr="http://locosbajitoszarzablog.blogia.com/upload/20130118095754-spelling-tes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65111" y="219206"/>
            <a:ext cx="2407709" cy="14946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04665" y="709836"/>
            <a:ext cx="6120681" cy="1015663"/>
          </a:xfrm>
          <a:prstGeom prst="rect">
            <a:avLst/>
          </a:prstGeom>
          <a:noFill/>
        </p:spPr>
        <p:txBody>
          <a:bodyPr wrap="square" rtlCol="0">
            <a:spAutoFit/>
          </a:bodyPr>
          <a:lstStyle/>
          <a:p>
            <a:r>
              <a:rPr lang="en-GB" sz="1200" dirty="0" smtClean="0">
                <a:latin typeface="Comic Sans MS" pitchFamily="66" charset="0"/>
              </a:rPr>
              <a:t>You will be tested on your spellings  in  every</a:t>
            </a:r>
          </a:p>
          <a:p>
            <a:r>
              <a:rPr lang="en-GB" sz="1200" dirty="0" smtClean="0">
                <a:latin typeface="Comic Sans MS" pitchFamily="66" charset="0"/>
              </a:rPr>
              <a:t>literacy lesson. </a:t>
            </a:r>
          </a:p>
          <a:p>
            <a:endParaRPr lang="en-GB" sz="1200" dirty="0" smtClean="0">
              <a:latin typeface="Comic Sans MS" pitchFamily="66" charset="0"/>
            </a:endParaRPr>
          </a:p>
          <a:p>
            <a:r>
              <a:rPr lang="en-GB" sz="1200" dirty="0" smtClean="0">
                <a:latin typeface="Comic Sans MS" pitchFamily="66" charset="0"/>
              </a:rPr>
              <a:t>You are expected to get at least 17/20 right each time. If you do not manage this you will need to re-take the test at another time. </a:t>
            </a:r>
            <a:endParaRPr lang="en-GB" sz="1200" dirty="0">
              <a:latin typeface="Comic Sans MS" pitchFamily="66"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252105217"/>
              </p:ext>
            </p:extLst>
          </p:nvPr>
        </p:nvGraphicFramePr>
        <p:xfrm>
          <a:off x="476672" y="1846774"/>
          <a:ext cx="6048670" cy="7188594"/>
        </p:xfrm>
        <a:graphic>
          <a:graphicData uri="http://schemas.openxmlformats.org/drawingml/2006/table">
            <a:tbl>
              <a:tblPr firstRow="1" bandRow="1">
                <a:tableStyleId>{5C22544A-7EE6-4342-B048-85BDC9FD1C3A}</a:tableStyleId>
              </a:tblPr>
              <a:tblGrid>
                <a:gridCol w="555316">
                  <a:extLst>
                    <a:ext uri="{9D8B030D-6E8A-4147-A177-3AD203B41FA5}">
                      <a16:colId xmlns:a16="http://schemas.microsoft.com/office/drawing/2014/main" val="20000"/>
                    </a:ext>
                  </a:extLst>
                </a:gridCol>
                <a:gridCol w="1831118">
                  <a:extLst>
                    <a:ext uri="{9D8B030D-6E8A-4147-A177-3AD203B41FA5}">
                      <a16:colId xmlns:a16="http://schemas.microsoft.com/office/drawing/2014/main" val="20001"/>
                    </a:ext>
                  </a:extLst>
                </a:gridCol>
                <a:gridCol w="1831118">
                  <a:extLst>
                    <a:ext uri="{9D8B030D-6E8A-4147-A177-3AD203B41FA5}">
                      <a16:colId xmlns:a16="http://schemas.microsoft.com/office/drawing/2014/main" val="20002"/>
                    </a:ext>
                  </a:extLst>
                </a:gridCol>
                <a:gridCol w="1831118">
                  <a:extLst>
                    <a:ext uri="{9D8B030D-6E8A-4147-A177-3AD203B41FA5}">
                      <a16:colId xmlns:a16="http://schemas.microsoft.com/office/drawing/2014/main" val="20003"/>
                    </a:ext>
                  </a:extLst>
                </a:gridCol>
              </a:tblGrid>
              <a:tr h="342314">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Read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Write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Cover and write</a:t>
                      </a:r>
                      <a:r>
                        <a:rPr lang="en-GB" sz="1300" baseline="0" dirty="0" smtClean="0">
                          <a:solidFill>
                            <a:schemeClr val="tx1"/>
                          </a:solidFill>
                        </a:rPr>
                        <a: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342314">
                <a:tc rowSpan="15">
                  <a:txBody>
                    <a:bodyPr/>
                    <a:lstStyle/>
                    <a:p>
                      <a:pPr algn="ctr"/>
                      <a:r>
                        <a:rPr lang="en-GB" sz="1300" dirty="0" smtClean="0">
                          <a:solidFill>
                            <a:schemeClr val="tx1"/>
                          </a:solidFill>
                        </a:rPr>
                        <a:t>Commonly misspelt words </a:t>
                      </a: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Judgement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Knowledge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Leisure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Library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Lightning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2314">
                <a:tc vMerge="1">
                  <a:txBody>
                    <a:bodyPr/>
                    <a:lstStyle/>
                    <a:p>
                      <a:pPr algn="ct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Maintenance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Manoeuvre</a:t>
                      </a:r>
                      <a:r>
                        <a:rPr lang="en-GB" sz="1300" baseline="0" dirty="0" smtClean="0">
                          <a:solidFill>
                            <a:schemeClr val="tx1"/>
                          </a:solidFill>
                        </a:rPr>
                        <a: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Memento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Millennium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Miniature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2314">
                <a:tc vMerge="1">
                  <a:txBody>
                    <a:bodyPr/>
                    <a:lstStyle/>
                    <a:p>
                      <a:pPr algn="ct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Mischievous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Noticeable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Occasion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Occasionally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baseline="0" dirty="0" smtClean="0">
                          <a:solidFill>
                            <a:schemeClr val="tx1"/>
                          </a:solidFill>
                        </a:rPr>
                        <a:t>Occur </a:t>
                      </a: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2314">
                <a:tc rowSpan="5">
                  <a:txBody>
                    <a:bodyPr/>
                    <a:lstStyle/>
                    <a:p>
                      <a:pPr algn="ctr"/>
                      <a:r>
                        <a:rPr lang="en-GB" sz="1300" dirty="0" smtClean="0">
                          <a:solidFill>
                            <a:schemeClr val="tx1"/>
                          </a:solidFill>
                        </a:rPr>
                        <a:t>Topic specific words</a:t>
                      </a: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bl>
          </a:graphicData>
        </a:graphic>
      </p:graphicFrame>
    </p:spTree>
    <p:extLst>
      <p:ext uri="{BB962C8B-B14F-4D97-AF65-F5344CB8AC3E}">
        <p14:creationId xmlns:p14="http://schemas.microsoft.com/office/powerpoint/2010/main" val="27491874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8" descr="F:\Images\yellow_postit.jpg"/>
          <p:cNvPicPr>
            <a:picLocks noChangeAspect="1" noChangeArrowheads="1"/>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a:stretch>
            <a:fillRect/>
          </a:stretch>
        </p:blipFill>
        <p:spPr bwMode="auto">
          <a:xfrm>
            <a:off x="188640" y="107504"/>
            <a:ext cx="2232248" cy="222360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04664" y="611560"/>
            <a:ext cx="1872208" cy="1384995"/>
          </a:xfrm>
          <a:prstGeom prst="rect">
            <a:avLst/>
          </a:prstGeom>
          <a:noFill/>
        </p:spPr>
        <p:txBody>
          <a:bodyPr wrap="square" rtlCol="0">
            <a:spAutoFit/>
          </a:bodyPr>
          <a:lstStyle/>
          <a:p>
            <a:pPr algn="ctr"/>
            <a:r>
              <a:rPr lang="en-GB" sz="1400" b="1" dirty="0" smtClean="0">
                <a:latin typeface="Comic Sans MS" pitchFamily="66" charset="0"/>
              </a:rPr>
              <a:t>Past tense </a:t>
            </a:r>
          </a:p>
          <a:p>
            <a:pPr algn="ctr"/>
            <a:endParaRPr lang="en-GB" sz="1400" dirty="0" smtClean="0">
              <a:latin typeface="Comic Sans MS" pitchFamily="66" charset="0"/>
            </a:endParaRPr>
          </a:p>
          <a:p>
            <a:pPr algn="ctr"/>
            <a:r>
              <a:rPr lang="en-GB" sz="1400" dirty="0" smtClean="0">
                <a:latin typeface="Comic Sans MS" pitchFamily="66" charset="0"/>
              </a:rPr>
              <a:t>We use the </a:t>
            </a:r>
            <a:r>
              <a:rPr lang="en-GB" sz="1400" b="1" dirty="0" smtClean="0">
                <a:latin typeface="Comic Sans MS" pitchFamily="66" charset="0"/>
              </a:rPr>
              <a:t>past tense</a:t>
            </a:r>
            <a:r>
              <a:rPr lang="en-GB" sz="1400" dirty="0" smtClean="0">
                <a:latin typeface="Comic Sans MS" pitchFamily="66" charset="0"/>
              </a:rPr>
              <a:t> to talk about things that have already happened. </a:t>
            </a:r>
            <a:endParaRPr lang="en-GB" sz="1400" dirty="0">
              <a:latin typeface="Comic Sans MS" pitchFamily="66" charset="0"/>
            </a:endParaRPr>
          </a:p>
        </p:txBody>
      </p:sp>
      <p:pic>
        <p:nvPicPr>
          <p:cNvPr id="11" name="Picture 8" descr="F:\Images\yellow_posti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6872" y="107504"/>
            <a:ext cx="2232248" cy="222360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2492896" y="611560"/>
            <a:ext cx="1872208" cy="1384995"/>
          </a:xfrm>
          <a:prstGeom prst="rect">
            <a:avLst/>
          </a:prstGeom>
          <a:noFill/>
        </p:spPr>
        <p:txBody>
          <a:bodyPr wrap="square" rtlCol="0">
            <a:spAutoFit/>
          </a:bodyPr>
          <a:lstStyle/>
          <a:p>
            <a:pPr algn="ctr"/>
            <a:r>
              <a:rPr lang="en-GB" sz="1400" b="1" dirty="0" smtClean="0">
                <a:latin typeface="Comic Sans MS" pitchFamily="66" charset="0"/>
              </a:rPr>
              <a:t>Present tense </a:t>
            </a:r>
          </a:p>
          <a:p>
            <a:pPr algn="ctr"/>
            <a:endParaRPr lang="en-GB" sz="1400" dirty="0" smtClean="0">
              <a:latin typeface="Comic Sans MS" pitchFamily="66" charset="0"/>
            </a:endParaRPr>
          </a:p>
          <a:p>
            <a:pPr algn="ctr"/>
            <a:r>
              <a:rPr lang="en-GB" sz="1400" dirty="0" smtClean="0">
                <a:latin typeface="Comic Sans MS" pitchFamily="66" charset="0"/>
              </a:rPr>
              <a:t>We use the </a:t>
            </a:r>
            <a:r>
              <a:rPr lang="en-GB" sz="1400" b="1" dirty="0" smtClean="0">
                <a:latin typeface="Comic Sans MS" pitchFamily="66" charset="0"/>
              </a:rPr>
              <a:t>present tense </a:t>
            </a:r>
            <a:r>
              <a:rPr lang="en-GB" sz="1400" dirty="0" smtClean="0">
                <a:latin typeface="Comic Sans MS" pitchFamily="66" charset="0"/>
              </a:rPr>
              <a:t>to talk about things that are happening now. </a:t>
            </a:r>
            <a:endParaRPr lang="en-GB" sz="1400" dirty="0">
              <a:latin typeface="Comic Sans MS" pitchFamily="66" charset="0"/>
            </a:endParaRPr>
          </a:p>
        </p:txBody>
      </p:sp>
      <p:pic>
        <p:nvPicPr>
          <p:cNvPr id="13" name="Picture 8" descr="F:\Images\yellow_postit.jpg"/>
          <p:cNvPicPr>
            <a:picLocks noChangeAspect="1" noChangeArrowheads="1"/>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a:stretch>
            <a:fillRect/>
          </a:stretch>
        </p:blipFill>
        <p:spPr bwMode="auto">
          <a:xfrm>
            <a:off x="4365104" y="107504"/>
            <a:ext cx="2232248" cy="2223603"/>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4581128" y="611560"/>
            <a:ext cx="1872208" cy="1384995"/>
          </a:xfrm>
          <a:prstGeom prst="rect">
            <a:avLst/>
          </a:prstGeom>
          <a:noFill/>
        </p:spPr>
        <p:txBody>
          <a:bodyPr wrap="square" rtlCol="0">
            <a:spAutoFit/>
          </a:bodyPr>
          <a:lstStyle/>
          <a:p>
            <a:pPr algn="ctr"/>
            <a:r>
              <a:rPr lang="en-GB" sz="1400" b="1" dirty="0" smtClean="0">
                <a:latin typeface="Comic Sans MS" pitchFamily="66" charset="0"/>
              </a:rPr>
              <a:t>Future tense </a:t>
            </a:r>
          </a:p>
          <a:p>
            <a:pPr algn="ctr"/>
            <a:endParaRPr lang="en-GB" sz="1400" dirty="0" smtClean="0">
              <a:latin typeface="Comic Sans MS" pitchFamily="66" charset="0"/>
            </a:endParaRPr>
          </a:p>
          <a:p>
            <a:pPr algn="ctr"/>
            <a:r>
              <a:rPr lang="en-GB" sz="1400" dirty="0" smtClean="0">
                <a:latin typeface="Comic Sans MS" pitchFamily="66" charset="0"/>
              </a:rPr>
              <a:t>We use the </a:t>
            </a:r>
            <a:r>
              <a:rPr lang="en-GB" sz="1400" b="1" dirty="0" smtClean="0">
                <a:latin typeface="Comic Sans MS" pitchFamily="66" charset="0"/>
              </a:rPr>
              <a:t>future tense</a:t>
            </a:r>
            <a:r>
              <a:rPr lang="en-GB" sz="1400" dirty="0" smtClean="0">
                <a:latin typeface="Comic Sans MS" pitchFamily="66" charset="0"/>
              </a:rPr>
              <a:t> to talk about things that are going to happen. </a:t>
            </a:r>
            <a:endParaRPr lang="en-GB" sz="1400" dirty="0">
              <a:latin typeface="Comic Sans MS" pitchFamily="66" charset="0"/>
            </a:endParaRPr>
          </a:p>
        </p:txBody>
      </p:sp>
      <p:pic>
        <p:nvPicPr>
          <p:cNvPr id="15" name="Picture 2" descr="http://ja.theangellfamily.com/wp-content/uploads/2012/02/past-present-future.jpg"/>
          <p:cNvPicPr>
            <a:picLocks noChangeAspect="1" noChangeArrowheads="1"/>
          </p:cNvPicPr>
          <p:nvPr/>
        </p:nvPicPr>
        <p:blipFill>
          <a:blip r:embed="rId3" cstate="print"/>
          <a:srcRect t="21065" b="26976"/>
          <a:stretch>
            <a:fillRect/>
          </a:stretch>
        </p:blipFill>
        <p:spPr bwMode="auto">
          <a:xfrm>
            <a:off x="188640" y="2555776"/>
            <a:ext cx="2808312" cy="9727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TextBox 15"/>
          <p:cNvSpPr txBox="1"/>
          <p:nvPr/>
        </p:nvSpPr>
        <p:spPr>
          <a:xfrm>
            <a:off x="3265864" y="2742183"/>
            <a:ext cx="3331488" cy="830997"/>
          </a:xfrm>
          <a:prstGeom prst="rect">
            <a:avLst/>
          </a:prstGeom>
          <a:noFill/>
        </p:spPr>
        <p:txBody>
          <a:bodyPr wrap="square" rtlCol="0">
            <a:spAutoFit/>
          </a:bodyPr>
          <a:lstStyle/>
          <a:p>
            <a:r>
              <a:rPr lang="en-GB" sz="2400" b="1" dirty="0" smtClean="0">
                <a:solidFill>
                  <a:srgbClr val="00B0F0"/>
                </a:solidFill>
                <a:latin typeface="Comic Sans MS" pitchFamily="66" charset="0"/>
              </a:rPr>
              <a:t>What are the rules?</a:t>
            </a:r>
          </a:p>
          <a:p>
            <a:r>
              <a:rPr lang="en-GB" sz="1200" dirty="0" smtClean="0">
                <a:latin typeface="Comic Sans MS" pitchFamily="66" charset="0"/>
              </a:rPr>
              <a:t>These are the basic ones, but like with all rules, there are exceptions.  </a:t>
            </a:r>
            <a:endParaRPr lang="en-GB" sz="1200" dirty="0">
              <a:latin typeface="Comic Sans MS" pitchFamily="66" charset="0"/>
            </a:endParaRPr>
          </a:p>
        </p:txBody>
      </p:sp>
      <p:sp>
        <p:nvSpPr>
          <p:cNvPr id="17" name="Rectangle 16"/>
          <p:cNvSpPr/>
          <p:nvPr/>
        </p:nvSpPr>
        <p:spPr>
          <a:xfrm>
            <a:off x="188640" y="4317067"/>
            <a:ext cx="1584176" cy="648072"/>
          </a:xfrm>
          <a:prstGeom prst="rect">
            <a:avLst/>
          </a:prstGeom>
          <a:solidFill>
            <a:srgbClr val="D6009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latin typeface="Comic Sans MS" pitchFamily="66" charset="0"/>
              </a:rPr>
              <a:t>Present to past </a:t>
            </a:r>
            <a:endParaRPr lang="en-GB" sz="1400" dirty="0">
              <a:latin typeface="Comic Sans MS" pitchFamily="66" charset="0"/>
            </a:endParaRPr>
          </a:p>
        </p:txBody>
      </p:sp>
      <p:sp>
        <p:nvSpPr>
          <p:cNvPr id="18" name="TextBox 17"/>
          <p:cNvSpPr txBox="1"/>
          <p:nvPr/>
        </p:nvSpPr>
        <p:spPr>
          <a:xfrm>
            <a:off x="1844824" y="4317067"/>
            <a:ext cx="4680520" cy="830997"/>
          </a:xfrm>
          <a:prstGeom prst="rect">
            <a:avLst/>
          </a:prstGeom>
          <a:noFill/>
        </p:spPr>
        <p:txBody>
          <a:bodyPr wrap="square" rtlCol="0">
            <a:spAutoFit/>
          </a:bodyPr>
          <a:lstStyle/>
          <a:p>
            <a:r>
              <a:rPr lang="en-GB" sz="1200" dirty="0" smtClean="0">
                <a:latin typeface="Comic Sans MS" pitchFamily="66" charset="0"/>
              </a:rPr>
              <a:t>When changing a verb (a doing word) into the past tense you need to add an –</a:t>
            </a:r>
            <a:r>
              <a:rPr lang="en-GB" sz="1200" dirty="0" err="1" smtClean="0">
                <a:latin typeface="Comic Sans MS" pitchFamily="66" charset="0"/>
              </a:rPr>
              <a:t>ed</a:t>
            </a:r>
            <a:r>
              <a:rPr lang="en-GB" sz="1200" dirty="0" smtClean="0">
                <a:latin typeface="Comic Sans MS" pitchFamily="66" charset="0"/>
              </a:rPr>
              <a:t> on the end. </a:t>
            </a:r>
          </a:p>
          <a:p>
            <a:endParaRPr lang="en-GB" sz="1200" dirty="0" smtClean="0">
              <a:solidFill>
                <a:srgbClr val="D60093"/>
              </a:solidFill>
              <a:latin typeface="Comic Sans MS" pitchFamily="66" charset="0"/>
            </a:endParaRPr>
          </a:p>
          <a:p>
            <a:r>
              <a:rPr lang="en-GB" sz="1200" dirty="0" smtClean="0">
                <a:solidFill>
                  <a:srgbClr val="00B0F0"/>
                </a:solidFill>
                <a:latin typeface="Comic Sans MS" pitchFamily="66" charset="0"/>
              </a:rPr>
              <a:t>Want</a:t>
            </a:r>
            <a:r>
              <a:rPr lang="en-GB" sz="1200" dirty="0" smtClean="0">
                <a:solidFill>
                  <a:srgbClr val="D60093"/>
                </a:solidFill>
                <a:latin typeface="Comic Sans MS" pitchFamily="66" charset="0"/>
              </a:rPr>
              <a:t> </a:t>
            </a:r>
            <a:r>
              <a:rPr lang="en-GB" sz="1200" dirty="0" smtClean="0">
                <a:latin typeface="Comic Sans MS" pitchFamily="66" charset="0"/>
              </a:rPr>
              <a:t>+</a:t>
            </a:r>
            <a:r>
              <a:rPr lang="en-GB" sz="1200" dirty="0" smtClean="0">
                <a:solidFill>
                  <a:srgbClr val="D60093"/>
                </a:solidFill>
                <a:latin typeface="Comic Sans MS" pitchFamily="66" charset="0"/>
              </a:rPr>
              <a:t> </a:t>
            </a:r>
            <a:r>
              <a:rPr lang="en-GB" sz="1200" dirty="0" err="1" smtClean="0">
                <a:solidFill>
                  <a:srgbClr val="D60093"/>
                </a:solidFill>
                <a:latin typeface="Comic Sans MS" pitchFamily="66" charset="0"/>
              </a:rPr>
              <a:t>ed</a:t>
            </a:r>
            <a:r>
              <a:rPr lang="en-GB" sz="1200" dirty="0" smtClean="0">
                <a:solidFill>
                  <a:srgbClr val="D60093"/>
                </a:solidFill>
                <a:latin typeface="Comic Sans MS" pitchFamily="66" charset="0"/>
              </a:rPr>
              <a:t> </a:t>
            </a:r>
            <a:r>
              <a:rPr lang="en-GB" sz="1200" dirty="0" smtClean="0">
                <a:latin typeface="Comic Sans MS" pitchFamily="66" charset="0"/>
              </a:rPr>
              <a:t>=</a:t>
            </a:r>
            <a:r>
              <a:rPr lang="en-GB" sz="1200" dirty="0" smtClean="0">
                <a:solidFill>
                  <a:srgbClr val="D60093"/>
                </a:solidFill>
                <a:latin typeface="Comic Sans MS" pitchFamily="66" charset="0"/>
              </a:rPr>
              <a:t> wanted  </a:t>
            </a:r>
          </a:p>
        </p:txBody>
      </p:sp>
      <p:graphicFrame>
        <p:nvGraphicFramePr>
          <p:cNvPr id="19" name="Table 18"/>
          <p:cNvGraphicFramePr>
            <a:graphicFrameLocks noGrp="1"/>
          </p:cNvGraphicFramePr>
          <p:nvPr/>
        </p:nvGraphicFramePr>
        <p:xfrm>
          <a:off x="809710" y="3779912"/>
          <a:ext cx="5238581" cy="370840"/>
        </p:xfrm>
        <a:graphic>
          <a:graphicData uri="http://schemas.openxmlformats.org/drawingml/2006/table">
            <a:tbl>
              <a:tblPr firstRow="1" bandRow="1">
                <a:tableStyleId>{5C22544A-7EE6-4342-B048-85BDC9FD1C3A}</a:tableStyleId>
              </a:tblPr>
              <a:tblGrid>
                <a:gridCol w="658004">
                  <a:extLst>
                    <a:ext uri="{9D8B030D-6E8A-4147-A177-3AD203B41FA5}">
                      <a16:colId xmlns:a16="http://schemas.microsoft.com/office/drawing/2014/main" val="20000"/>
                    </a:ext>
                  </a:extLst>
                </a:gridCol>
                <a:gridCol w="1348908">
                  <a:extLst>
                    <a:ext uri="{9D8B030D-6E8A-4147-A177-3AD203B41FA5}">
                      <a16:colId xmlns:a16="http://schemas.microsoft.com/office/drawing/2014/main" val="20001"/>
                    </a:ext>
                  </a:extLst>
                </a:gridCol>
                <a:gridCol w="1645010">
                  <a:extLst>
                    <a:ext uri="{9D8B030D-6E8A-4147-A177-3AD203B41FA5}">
                      <a16:colId xmlns:a16="http://schemas.microsoft.com/office/drawing/2014/main" val="20002"/>
                    </a:ext>
                  </a:extLst>
                </a:gridCol>
                <a:gridCol w="1586659">
                  <a:extLst>
                    <a:ext uri="{9D8B030D-6E8A-4147-A177-3AD203B41FA5}">
                      <a16:colId xmlns:a16="http://schemas.microsoft.com/office/drawing/2014/main" val="20003"/>
                    </a:ext>
                  </a:extLst>
                </a:gridCol>
              </a:tblGrid>
              <a:tr h="370840">
                <a:tc>
                  <a:txBody>
                    <a:bodyPr/>
                    <a:lstStyle/>
                    <a:p>
                      <a:r>
                        <a:rPr lang="en-GB" dirty="0" smtClean="0">
                          <a:solidFill>
                            <a:schemeClr val="tx1"/>
                          </a:solidFill>
                        </a:rPr>
                        <a:t>Key:</a:t>
                      </a:r>
                      <a:r>
                        <a:rPr lang="en-GB" dirty="0" smtClean="0"/>
                        <a:t> </a:t>
                      </a:r>
                      <a:endParaRPr lang="en-GB" dirty="0"/>
                    </a:p>
                  </a:txBody>
                  <a:tcPr>
                    <a:lnB w="12700" cap="flat" cmpd="sng" algn="ctr">
                      <a:solidFill>
                        <a:schemeClr val="tx1"/>
                      </a:solidFill>
                      <a:prstDash val="solid"/>
                      <a:round/>
                      <a:headEnd type="none" w="med" len="med"/>
                      <a:tailEnd type="none" w="med" len="med"/>
                    </a:lnB>
                    <a:noFill/>
                  </a:tcPr>
                </a:tc>
                <a:tc>
                  <a:txBody>
                    <a:bodyPr/>
                    <a:lstStyle/>
                    <a:p>
                      <a:r>
                        <a:rPr lang="en-GB" dirty="0" smtClean="0">
                          <a:solidFill>
                            <a:srgbClr val="D60093"/>
                          </a:solidFill>
                        </a:rPr>
                        <a:t>Past tense </a:t>
                      </a:r>
                      <a:endParaRPr lang="en-GB" dirty="0">
                        <a:solidFill>
                          <a:srgbClr val="D60093"/>
                        </a:solidFill>
                      </a:endParaRPr>
                    </a:p>
                  </a:txBody>
                  <a:tcPr>
                    <a:lnB w="12700" cap="flat" cmpd="sng" algn="ctr">
                      <a:solidFill>
                        <a:schemeClr val="tx1"/>
                      </a:solidFill>
                      <a:prstDash val="solid"/>
                      <a:round/>
                      <a:headEnd type="none" w="med" len="med"/>
                      <a:tailEnd type="none" w="med" len="med"/>
                    </a:lnB>
                    <a:noFill/>
                  </a:tcPr>
                </a:tc>
                <a:tc>
                  <a:txBody>
                    <a:bodyPr/>
                    <a:lstStyle/>
                    <a:p>
                      <a:r>
                        <a:rPr lang="en-GB" dirty="0" smtClean="0">
                          <a:solidFill>
                            <a:srgbClr val="00B0F0"/>
                          </a:solidFill>
                        </a:rPr>
                        <a:t>Present tense </a:t>
                      </a:r>
                      <a:endParaRPr lang="en-GB" dirty="0">
                        <a:solidFill>
                          <a:srgbClr val="00B0F0"/>
                        </a:solidFill>
                      </a:endParaRPr>
                    </a:p>
                  </a:txBody>
                  <a:tcPr>
                    <a:lnB w="12700" cap="flat" cmpd="sng" algn="ctr">
                      <a:solidFill>
                        <a:schemeClr val="tx1"/>
                      </a:solidFill>
                      <a:prstDash val="solid"/>
                      <a:round/>
                      <a:headEnd type="none" w="med" len="med"/>
                      <a:tailEnd type="none" w="med" len="med"/>
                    </a:lnB>
                    <a:noFill/>
                  </a:tcPr>
                </a:tc>
                <a:tc>
                  <a:txBody>
                    <a:bodyPr/>
                    <a:lstStyle/>
                    <a:p>
                      <a:r>
                        <a:rPr lang="en-GB" dirty="0" smtClean="0">
                          <a:solidFill>
                            <a:srgbClr val="00B050"/>
                          </a:solidFill>
                        </a:rPr>
                        <a:t>Future tense </a:t>
                      </a:r>
                      <a:endParaRPr lang="en-GB" dirty="0">
                        <a:solidFill>
                          <a:srgbClr val="00B050"/>
                        </a:solidFill>
                      </a:endParaRPr>
                    </a:p>
                  </a:txBody>
                  <a:tcPr>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20" name="Rectangle 19"/>
          <p:cNvSpPr/>
          <p:nvPr/>
        </p:nvSpPr>
        <p:spPr>
          <a:xfrm>
            <a:off x="188640" y="5181163"/>
            <a:ext cx="1584176" cy="648072"/>
          </a:xfrm>
          <a:prstGeom prst="rect">
            <a:avLst/>
          </a:prstGeom>
          <a:solidFill>
            <a:srgbClr val="D6009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latin typeface="Comic Sans MS" pitchFamily="66" charset="0"/>
              </a:rPr>
              <a:t>Present with subjects </a:t>
            </a:r>
            <a:endParaRPr lang="en-GB" sz="1400" dirty="0">
              <a:latin typeface="Comic Sans MS" pitchFamily="66" charset="0"/>
            </a:endParaRPr>
          </a:p>
        </p:txBody>
      </p:sp>
      <p:sp>
        <p:nvSpPr>
          <p:cNvPr id="21" name="TextBox 20"/>
          <p:cNvSpPr txBox="1"/>
          <p:nvPr/>
        </p:nvSpPr>
        <p:spPr>
          <a:xfrm>
            <a:off x="1844824" y="5181163"/>
            <a:ext cx="4680520" cy="1569660"/>
          </a:xfrm>
          <a:prstGeom prst="rect">
            <a:avLst/>
          </a:prstGeom>
          <a:noFill/>
        </p:spPr>
        <p:txBody>
          <a:bodyPr wrap="square" rtlCol="0">
            <a:spAutoFit/>
          </a:bodyPr>
          <a:lstStyle/>
          <a:p>
            <a:r>
              <a:rPr lang="en-GB" sz="1200" dirty="0" smtClean="0">
                <a:latin typeface="Comic Sans MS" pitchFamily="66" charset="0"/>
              </a:rPr>
              <a:t>In the present tense verbs can also change with different subjects (the person or thing in the sentence). </a:t>
            </a:r>
          </a:p>
          <a:p>
            <a:endParaRPr lang="en-GB" sz="1200" dirty="0" smtClean="0">
              <a:latin typeface="Comic Sans MS" pitchFamily="66" charset="0"/>
            </a:endParaRPr>
          </a:p>
          <a:p>
            <a:r>
              <a:rPr lang="en-GB" sz="1200" dirty="0" smtClean="0">
                <a:latin typeface="Comic Sans MS" pitchFamily="66" charset="0"/>
              </a:rPr>
              <a:t>We add an s to the word when the subject is </a:t>
            </a:r>
            <a:r>
              <a:rPr lang="en-GB" sz="1200" b="1" dirty="0" smtClean="0">
                <a:latin typeface="Comic Sans MS" pitchFamily="66" charset="0"/>
              </a:rPr>
              <a:t>he, she </a:t>
            </a:r>
            <a:r>
              <a:rPr lang="en-GB" sz="1200" dirty="0" smtClean="0">
                <a:latin typeface="Comic Sans MS" pitchFamily="66" charset="0"/>
              </a:rPr>
              <a:t>or</a:t>
            </a:r>
            <a:r>
              <a:rPr lang="en-GB" sz="1200" b="1" dirty="0" smtClean="0">
                <a:latin typeface="Comic Sans MS" pitchFamily="66" charset="0"/>
              </a:rPr>
              <a:t> </a:t>
            </a:r>
            <a:r>
              <a:rPr lang="en-GB" sz="1200" dirty="0" smtClean="0">
                <a:latin typeface="Comic Sans MS" pitchFamily="66" charset="0"/>
              </a:rPr>
              <a:t>it</a:t>
            </a:r>
            <a:r>
              <a:rPr lang="en-GB" sz="1200" b="1" dirty="0" smtClean="0">
                <a:latin typeface="Comic Sans MS" pitchFamily="66" charset="0"/>
              </a:rPr>
              <a:t> </a:t>
            </a:r>
            <a:r>
              <a:rPr lang="en-GB" sz="1200" dirty="0" smtClean="0">
                <a:latin typeface="Comic Sans MS" pitchFamily="66" charset="0"/>
              </a:rPr>
              <a:t>or </a:t>
            </a:r>
            <a:r>
              <a:rPr lang="en-GB" sz="1200" b="1" dirty="0" smtClean="0">
                <a:latin typeface="Comic Sans MS" pitchFamily="66" charset="0"/>
              </a:rPr>
              <a:t>a single noun </a:t>
            </a:r>
            <a:r>
              <a:rPr lang="en-GB" sz="1200" dirty="0" smtClean="0">
                <a:latin typeface="Comic Sans MS" pitchFamily="66" charset="0"/>
              </a:rPr>
              <a:t>(person, place or thing).  </a:t>
            </a:r>
            <a:endParaRPr lang="en-GB" sz="1200" b="1" dirty="0" smtClean="0">
              <a:latin typeface="Comic Sans MS" pitchFamily="66" charset="0"/>
            </a:endParaRPr>
          </a:p>
          <a:p>
            <a:endParaRPr lang="en-GB" sz="1200" dirty="0" smtClean="0">
              <a:solidFill>
                <a:srgbClr val="D60093"/>
              </a:solidFill>
              <a:latin typeface="Comic Sans MS" pitchFamily="66" charset="0"/>
            </a:endParaRPr>
          </a:p>
          <a:p>
            <a:r>
              <a:rPr lang="en-GB" sz="1200" dirty="0" smtClean="0">
                <a:latin typeface="Comic Sans MS" pitchFamily="66" charset="0"/>
              </a:rPr>
              <a:t>For example; I </a:t>
            </a:r>
            <a:r>
              <a:rPr lang="en-GB" sz="1200" dirty="0" smtClean="0">
                <a:solidFill>
                  <a:srgbClr val="00B0F0"/>
                </a:solidFill>
                <a:latin typeface="Comic Sans MS" pitchFamily="66" charset="0"/>
              </a:rPr>
              <a:t>love</a:t>
            </a:r>
            <a:r>
              <a:rPr lang="en-GB" sz="1200" dirty="0" smtClean="0">
                <a:latin typeface="Comic Sans MS" pitchFamily="66" charset="0"/>
              </a:rPr>
              <a:t> chocolate. We </a:t>
            </a:r>
            <a:r>
              <a:rPr lang="en-GB" sz="1200" dirty="0" smtClean="0">
                <a:solidFill>
                  <a:srgbClr val="00B0F0"/>
                </a:solidFill>
                <a:latin typeface="Comic Sans MS" pitchFamily="66" charset="0"/>
              </a:rPr>
              <a:t>love</a:t>
            </a:r>
            <a:r>
              <a:rPr lang="en-GB" sz="1200" dirty="0" smtClean="0">
                <a:latin typeface="Comic Sans MS" pitchFamily="66" charset="0"/>
              </a:rPr>
              <a:t> chocolate. They </a:t>
            </a:r>
            <a:r>
              <a:rPr lang="en-GB" sz="1200" dirty="0" smtClean="0">
                <a:solidFill>
                  <a:srgbClr val="00B0F0"/>
                </a:solidFill>
                <a:latin typeface="Comic Sans MS" pitchFamily="66" charset="0"/>
              </a:rPr>
              <a:t>love</a:t>
            </a:r>
            <a:r>
              <a:rPr lang="en-GB" sz="1200" dirty="0" smtClean="0">
                <a:latin typeface="Comic Sans MS" pitchFamily="66" charset="0"/>
              </a:rPr>
              <a:t> chocolate but, Sara </a:t>
            </a:r>
            <a:r>
              <a:rPr lang="en-GB" sz="1200" dirty="0" smtClean="0">
                <a:solidFill>
                  <a:srgbClr val="00B0F0"/>
                </a:solidFill>
                <a:latin typeface="Comic Sans MS" pitchFamily="66" charset="0"/>
              </a:rPr>
              <a:t>love</a:t>
            </a:r>
            <a:r>
              <a:rPr lang="en-GB" sz="1200" u="sng" dirty="0" smtClean="0">
                <a:solidFill>
                  <a:srgbClr val="00B0F0"/>
                </a:solidFill>
                <a:latin typeface="Comic Sans MS" pitchFamily="66" charset="0"/>
              </a:rPr>
              <a:t>s</a:t>
            </a:r>
            <a:r>
              <a:rPr lang="en-GB" sz="1200" u="sng" dirty="0" smtClean="0">
                <a:latin typeface="Comic Sans MS" pitchFamily="66" charset="0"/>
              </a:rPr>
              <a:t> </a:t>
            </a:r>
            <a:r>
              <a:rPr lang="en-GB" sz="1200" dirty="0" smtClean="0">
                <a:latin typeface="Comic Sans MS" pitchFamily="66" charset="0"/>
              </a:rPr>
              <a:t>chocolate. </a:t>
            </a:r>
          </a:p>
        </p:txBody>
      </p:sp>
      <p:sp>
        <p:nvSpPr>
          <p:cNvPr id="22" name="Rectangle 21"/>
          <p:cNvSpPr/>
          <p:nvPr/>
        </p:nvSpPr>
        <p:spPr>
          <a:xfrm>
            <a:off x="188640" y="6804248"/>
            <a:ext cx="1584176" cy="792088"/>
          </a:xfrm>
          <a:prstGeom prst="rect">
            <a:avLst/>
          </a:prstGeom>
          <a:solidFill>
            <a:srgbClr val="D6009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latin typeface="Comic Sans MS" pitchFamily="66" charset="0"/>
              </a:rPr>
              <a:t>Exceptions, or more formally – irregular verbs</a:t>
            </a:r>
            <a:endParaRPr lang="en-GB" sz="1400" dirty="0">
              <a:latin typeface="Comic Sans MS" pitchFamily="66" charset="0"/>
            </a:endParaRPr>
          </a:p>
        </p:txBody>
      </p:sp>
      <p:graphicFrame>
        <p:nvGraphicFramePr>
          <p:cNvPr id="23" name="Table 22"/>
          <p:cNvGraphicFramePr>
            <a:graphicFrameLocks noGrp="1"/>
          </p:cNvGraphicFramePr>
          <p:nvPr/>
        </p:nvGraphicFramePr>
        <p:xfrm>
          <a:off x="1916832" y="6876256"/>
          <a:ext cx="2016224" cy="1854200"/>
        </p:xfrm>
        <a:graphic>
          <a:graphicData uri="http://schemas.openxmlformats.org/drawingml/2006/table">
            <a:tbl>
              <a:tblPr firstRow="1" bandRow="1">
                <a:tableStyleId>{5C22544A-7EE6-4342-B048-85BDC9FD1C3A}</a:tableStyleId>
              </a:tblPr>
              <a:tblGrid>
                <a:gridCol w="1008112">
                  <a:extLst>
                    <a:ext uri="{9D8B030D-6E8A-4147-A177-3AD203B41FA5}">
                      <a16:colId xmlns:a16="http://schemas.microsoft.com/office/drawing/2014/main" val="20000"/>
                    </a:ext>
                  </a:extLst>
                </a:gridCol>
                <a:gridCol w="1008112">
                  <a:extLst>
                    <a:ext uri="{9D8B030D-6E8A-4147-A177-3AD203B41FA5}">
                      <a16:colId xmlns:a16="http://schemas.microsoft.com/office/drawing/2014/main" val="20001"/>
                    </a:ext>
                  </a:extLst>
                </a:gridCol>
              </a:tblGrid>
              <a:tr h="370840">
                <a:tc>
                  <a:txBody>
                    <a:bodyPr/>
                    <a:lstStyle/>
                    <a:p>
                      <a:r>
                        <a:rPr lang="en-GB" sz="1400" dirty="0" smtClean="0">
                          <a:solidFill>
                            <a:srgbClr val="00B0F0"/>
                          </a:solidFill>
                          <a:latin typeface="Comic Sans MS" pitchFamily="66" charset="0"/>
                        </a:rPr>
                        <a:t>Is</a:t>
                      </a:r>
                      <a:endParaRPr lang="en-GB" sz="1400" dirty="0">
                        <a:solidFill>
                          <a:srgbClr val="00B0F0"/>
                        </a:solidFill>
                        <a:latin typeface="Comic Sans MS" pitchFamily="66" charset="0"/>
                      </a:endParaRP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a:txBody>
                    <a:bodyPr/>
                    <a:lstStyle/>
                    <a:p>
                      <a:r>
                        <a:rPr lang="en-GB" sz="1400" dirty="0" smtClean="0">
                          <a:solidFill>
                            <a:srgbClr val="D60093"/>
                          </a:solidFill>
                          <a:latin typeface="Comic Sans MS" pitchFamily="66" charset="0"/>
                        </a:rPr>
                        <a:t>Are</a:t>
                      </a:r>
                      <a:endParaRPr lang="en-GB" sz="1400" dirty="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r>
                        <a:rPr lang="en-GB" sz="1400" dirty="0" smtClean="0">
                          <a:solidFill>
                            <a:srgbClr val="00B0F0"/>
                          </a:solidFill>
                          <a:latin typeface="Comic Sans MS" pitchFamily="66" charset="0"/>
                        </a:rPr>
                        <a:t>Eat</a:t>
                      </a:r>
                      <a:endParaRPr lang="en-GB" sz="1400" dirty="0">
                        <a:solidFill>
                          <a:srgbClr val="00B0F0"/>
                        </a:solidFill>
                        <a:latin typeface="Comic Sans MS" pitchFamily="66" charset="0"/>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dirty="0" smtClean="0">
                          <a:solidFill>
                            <a:srgbClr val="D60093"/>
                          </a:solidFill>
                          <a:latin typeface="Comic Sans MS" pitchFamily="66" charset="0"/>
                        </a:rPr>
                        <a:t>Ate</a:t>
                      </a:r>
                      <a:endParaRPr lang="en-GB" sz="1400" dirty="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r>
                        <a:rPr lang="en-GB" sz="1400" dirty="0" smtClean="0">
                          <a:solidFill>
                            <a:srgbClr val="00B0F0"/>
                          </a:solidFill>
                          <a:latin typeface="Comic Sans MS" pitchFamily="66" charset="0"/>
                        </a:rPr>
                        <a:t>Do</a:t>
                      </a:r>
                      <a:endParaRPr lang="en-GB" sz="1400" dirty="0">
                        <a:solidFill>
                          <a:srgbClr val="00B0F0"/>
                        </a:solidFill>
                        <a:latin typeface="Comic Sans MS" pitchFamily="66" charset="0"/>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dirty="0" smtClean="0">
                          <a:solidFill>
                            <a:srgbClr val="D60093"/>
                          </a:solidFill>
                          <a:latin typeface="Comic Sans MS" pitchFamily="66" charset="0"/>
                        </a:rPr>
                        <a:t>Did</a:t>
                      </a:r>
                      <a:endParaRPr lang="en-GB" sz="1400" dirty="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840">
                <a:tc>
                  <a:txBody>
                    <a:bodyPr/>
                    <a:lstStyle/>
                    <a:p>
                      <a:r>
                        <a:rPr lang="en-GB" sz="1400" dirty="0" smtClean="0">
                          <a:solidFill>
                            <a:srgbClr val="00B0F0"/>
                          </a:solidFill>
                          <a:latin typeface="Comic Sans MS" pitchFamily="66" charset="0"/>
                        </a:rPr>
                        <a:t>Go</a:t>
                      </a:r>
                      <a:endParaRPr lang="en-GB" sz="1400" dirty="0">
                        <a:solidFill>
                          <a:srgbClr val="00B0F0"/>
                        </a:solidFill>
                        <a:latin typeface="Comic Sans MS" pitchFamily="66" charset="0"/>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dirty="0" smtClean="0">
                          <a:solidFill>
                            <a:srgbClr val="D60093"/>
                          </a:solidFill>
                          <a:latin typeface="Comic Sans MS" pitchFamily="66" charset="0"/>
                        </a:rPr>
                        <a:t>Went</a:t>
                      </a:r>
                      <a:endParaRPr lang="en-GB" sz="1400" dirty="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70840">
                <a:tc>
                  <a:txBody>
                    <a:bodyPr/>
                    <a:lstStyle/>
                    <a:p>
                      <a:r>
                        <a:rPr lang="en-GB" sz="1400" dirty="0" smtClean="0">
                          <a:solidFill>
                            <a:srgbClr val="00B0F0"/>
                          </a:solidFill>
                          <a:latin typeface="Comic Sans MS" pitchFamily="66" charset="0"/>
                        </a:rPr>
                        <a:t>Have</a:t>
                      </a:r>
                      <a:endParaRPr lang="en-GB" sz="1400" dirty="0">
                        <a:solidFill>
                          <a:srgbClr val="00B0F0"/>
                        </a:solidFill>
                        <a:latin typeface="Comic Sans MS" pitchFamily="66" charset="0"/>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noFill/>
                  </a:tcPr>
                </a:tc>
                <a:tc>
                  <a:txBody>
                    <a:bodyPr/>
                    <a:lstStyle/>
                    <a:p>
                      <a:r>
                        <a:rPr lang="en-GB" sz="1400" dirty="0" smtClean="0">
                          <a:solidFill>
                            <a:srgbClr val="D60093"/>
                          </a:solidFill>
                          <a:latin typeface="Comic Sans MS" pitchFamily="66" charset="0"/>
                        </a:rPr>
                        <a:t>had</a:t>
                      </a:r>
                      <a:endParaRPr lang="en-GB" sz="1400" dirty="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5373216" y="66850"/>
            <a:ext cx="1413799" cy="1408806"/>
          </a:xfrm>
          <a:prstGeom prst="rect">
            <a:avLst/>
          </a:prstGeom>
          <a:noFill/>
          <a:ln w="9525">
            <a:noFill/>
            <a:miter lim="800000"/>
            <a:headEnd/>
            <a:tailEnd/>
          </a:ln>
          <a:effectLst/>
        </p:spPr>
      </p:pic>
      <p:sp>
        <p:nvSpPr>
          <p:cNvPr id="7" name="Rectangle 6"/>
          <p:cNvSpPr/>
          <p:nvPr/>
        </p:nvSpPr>
        <p:spPr>
          <a:xfrm>
            <a:off x="260648" y="179512"/>
            <a:ext cx="5040560" cy="2664296"/>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latin typeface="Comic Sans MS" pitchFamily="66" charset="0"/>
              </a:rPr>
              <a:t>There are </a:t>
            </a:r>
            <a:r>
              <a:rPr lang="en-GB" sz="1400" u="sng" dirty="0" smtClean="0">
                <a:latin typeface="Comic Sans MS" pitchFamily="66" charset="0"/>
              </a:rPr>
              <a:t>three</a:t>
            </a:r>
            <a:r>
              <a:rPr lang="en-GB" sz="1400" dirty="0" smtClean="0">
                <a:latin typeface="Comic Sans MS" pitchFamily="66" charset="0"/>
              </a:rPr>
              <a:t> different ways to write in the future tense. </a:t>
            </a:r>
          </a:p>
          <a:p>
            <a:endParaRPr lang="en-GB" sz="1400" dirty="0" smtClean="0">
              <a:latin typeface="Comic Sans MS" pitchFamily="66" charset="0"/>
            </a:endParaRPr>
          </a:p>
          <a:p>
            <a:pPr marL="342900" indent="-342900">
              <a:buFont typeface="+mj-lt"/>
              <a:buAutoNum type="arabicPeriod"/>
            </a:pPr>
            <a:r>
              <a:rPr lang="en-GB" sz="1400" dirty="0" smtClean="0">
                <a:latin typeface="Comic Sans MS" pitchFamily="66" charset="0"/>
              </a:rPr>
              <a:t> Future tense = </a:t>
            </a:r>
            <a:r>
              <a:rPr lang="en-GB" sz="1400" i="1" dirty="0" smtClean="0">
                <a:latin typeface="Comic Sans MS" pitchFamily="66" charset="0"/>
              </a:rPr>
              <a:t>Will  </a:t>
            </a:r>
            <a:r>
              <a:rPr lang="en-GB" sz="1400" dirty="0" smtClean="0">
                <a:latin typeface="Comic Sans MS" pitchFamily="66" charset="0"/>
              </a:rPr>
              <a:t>or </a:t>
            </a:r>
            <a:r>
              <a:rPr lang="en-GB" sz="1400" i="1" dirty="0" smtClean="0">
                <a:latin typeface="Comic Sans MS" pitchFamily="66" charset="0"/>
              </a:rPr>
              <a:t>shall  </a:t>
            </a:r>
            <a:r>
              <a:rPr lang="en-GB" sz="1400" dirty="0" smtClean="0">
                <a:latin typeface="Comic Sans MS" pitchFamily="66" charset="0"/>
              </a:rPr>
              <a:t>+ verb</a:t>
            </a:r>
          </a:p>
          <a:p>
            <a:pPr marL="342900" indent="-342900">
              <a:buFont typeface="+mj-lt"/>
              <a:buAutoNum type="arabicPeriod"/>
            </a:pPr>
            <a:endParaRPr lang="en-GB" sz="1400" dirty="0" smtClean="0">
              <a:latin typeface="Comic Sans MS" pitchFamily="66" charset="0"/>
            </a:endParaRPr>
          </a:p>
          <a:p>
            <a:pPr marL="342900" indent="-342900">
              <a:buFont typeface="+mj-lt"/>
              <a:buAutoNum type="arabicPeriod"/>
            </a:pPr>
            <a:r>
              <a:rPr lang="en-GB" sz="1400" dirty="0" smtClean="0">
                <a:latin typeface="Comic Sans MS" pitchFamily="66" charset="0"/>
              </a:rPr>
              <a:t> Present continuous = where plans about the future are being discussed. (Verb + </a:t>
            </a:r>
            <a:r>
              <a:rPr lang="en-GB" sz="1400" dirty="0" err="1" smtClean="0">
                <a:latin typeface="Comic Sans MS" pitchFamily="66" charset="0"/>
              </a:rPr>
              <a:t>ing</a:t>
            </a:r>
            <a:r>
              <a:rPr lang="en-GB" sz="1400" dirty="0" smtClean="0">
                <a:latin typeface="Comic Sans MS" pitchFamily="66" charset="0"/>
              </a:rPr>
              <a:t>) </a:t>
            </a:r>
          </a:p>
          <a:p>
            <a:pPr marL="342900" indent="-342900">
              <a:buFont typeface="+mj-lt"/>
              <a:buAutoNum type="arabicPeriod"/>
            </a:pPr>
            <a:endParaRPr lang="en-GB" sz="1400" dirty="0" smtClean="0">
              <a:latin typeface="Comic Sans MS" pitchFamily="66" charset="0"/>
            </a:endParaRPr>
          </a:p>
          <a:p>
            <a:pPr marL="342900" indent="-342900">
              <a:buFont typeface="+mj-lt"/>
              <a:buAutoNum type="arabicPeriod"/>
            </a:pPr>
            <a:r>
              <a:rPr lang="en-GB" sz="1400" dirty="0" smtClean="0">
                <a:latin typeface="Comic Sans MS" pitchFamily="66" charset="0"/>
              </a:rPr>
              <a:t>‘going to’ + verb = when you are talking about making a decision </a:t>
            </a:r>
          </a:p>
        </p:txBody>
      </p:sp>
      <p:sp>
        <p:nvSpPr>
          <p:cNvPr id="8" name="Rectangle 7"/>
          <p:cNvSpPr/>
          <p:nvPr/>
        </p:nvSpPr>
        <p:spPr>
          <a:xfrm>
            <a:off x="260648" y="2987824"/>
            <a:ext cx="6408712" cy="13681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smtClean="0">
                <a:solidFill>
                  <a:srgbClr val="00B050"/>
                </a:solidFill>
                <a:latin typeface="Comic Sans MS" pitchFamily="66" charset="0"/>
              </a:rPr>
              <a:t>Examples </a:t>
            </a:r>
          </a:p>
          <a:p>
            <a:endParaRPr lang="en-GB" sz="1200" dirty="0" smtClean="0">
              <a:solidFill>
                <a:srgbClr val="00B050"/>
              </a:solidFill>
              <a:latin typeface="Comic Sans MS" pitchFamily="66" charset="0"/>
            </a:endParaRPr>
          </a:p>
          <a:p>
            <a:pPr marL="342900" indent="-342900">
              <a:buFont typeface="+mj-lt"/>
              <a:buAutoNum type="arabicPeriod"/>
            </a:pPr>
            <a:r>
              <a:rPr lang="en-GB" sz="1200" dirty="0" smtClean="0">
                <a:solidFill>
                  <a:srgbClr val="00B050"/>
                </a:solidFill>
                <a:latin typeface="Comic Sans MS" pitchFamily="66" charset="0"/>
              </a:rPr>
              <a:t>I </a:t>
            </a:r>
            <a:r>
              <a:rPr lang="en-GB" sz="1200" b="1" u="sng" dirty="0" smtClean="0">
                <a:solidFill>
                  <a:srgbClr val="00B050"/>
                </a:solidFill>
                <a:latin typeface="Comic Sans MS" pitchFamily="66" charset="0"/>
              </a:rPr>
              <a:t>will go </a:t>
            </a:r>
            <a:r>
              <a:rPr lang="en-GB" sz="1200" dirty="0" smtClean="0">
                <a:solidFill>
                  <a:srgbClr val="00B050"/>
                </a:solidFill>
                <a:latin typeface="Comic Sans MS" pitchFamily="66" charset="0"/>
              </a:rPr>
              <a:t>to the cinema tomorrow.</a:t>
            </a:r>
          </a:p>
          <a:p>
            <a:pPr marL="342900" indent="-342900">
              <a:buFont typeface="+mj-lt"/>
              <a:buAutoNum type="arabicPeriod"/>
            </a:pPr>
            <a:endParaRPr lang="en-GB" sz="1200" dirty="0" smtClean="0">
              <a:solidFill>
                <a:srgbClr val="00B050"/>
              </a:solidFill>
              <a:latin typeface="Comic Sans MS" pitchFamily="66" charset="0"/>
            </a:endParaRPr>
          </a:p>
          <a:p>
            <a:pPr marL="342900" indent="-342900">
              <a:buFont typeface="+mj-lt"/>
              <a:buAutoNum type="arabicPeriod"/>
            </a:pPr>
            <a:r>
              <a:rPr lang="en-GB" sz="1200" dirty="0" smtClean="0">
                <a:solidFill>
                  <a:srgbClr val="00B050"/>
                </a:solidFill>
                <a:latin typeface="Comic Sans MS" pitchFamily="66" charset="0"/>
              </a:rPr>
              <a:t>What time </a:t>
            </a:r>
            <a:r>
              <a:rPr lang="en-GB" sz="1200" b="1" u="sng" dirty="0" smtClean="0">
                <a:solidFill>
                  <a:srgbClr val="00B050"/>
                </a:solidFill>
                <a:latin typeface="Comic Sans MS" pitchFamily="66" charset="0"/>
              </a:rPr>
              <a:t>are you leaving </a:t>
            </a:r>
            <a:r>
              <a:rPr lang="en-GB" sz="1200" dirty="0" smtClean="0">
                <a:solidFill>
                  <a:srgbClr val="00B050"/>
                </a:solidFill>
                <a:latin typeface="Comic Sans MS" pitchFamily="66" charset="0"/>
              </a:rPr>
              <a:t>tomorrow? </a:t>
            </a:r>
            <a:r>
              <a:rPr lang="en-GB" sz="1200" b="1" u="sng" dirty="0" smtClean="0">
                <a:solidFill>
                  <a:srgbClr val="00B050"/>
                </a:solidFill>
                <a:latin typeface="Comic Sans MS" pitchFamily="66" charset="0"/>
              </a:rPr>
              <a:t>I am leaving </a:t>
            </a:r>
            <a:r>
              <a:rPr lang="en-GB" sz="1200" dirty="0" smtClean="0">
                <a:solidFill>
                  <a:srgbClr val="00B050"/>
                </a:solidFill>
                <a:latin typeface="Comic Sans MS" pitchFamily="66" charset="0"/>
              </a:rPr>
              <a:t>at 7am.</a:t>
            </a:r>
          </a:p>
          <a:p>
            <a:pPr marL="342900" indent="-342900">
              <a:buFont typeface="+mj-lt"/>
              <a:buAutoNum type="arabicPeriod"/>
            </a:pPr>
            <a:endParaRPr lang="en-GB" sz="1200" dirty="0" smtClean="0">
              <a:solidFill>
                <a:srgbClr val="00B050"/>
              </a:solidFill>
              <a:latin typeface="Comic Sans MS" pitchFamily="66" charset="0"/>
            </a:endParaRPr>
          </a:p>
          <a:p>
            <a:pPr marL="342900" indent="-342900">
              <a:buFont typeface="+mj-lt"/>
              <a:buAutoNum type="arabicPeriod"/>
            </a:pPr>
            <a:r>
              <a:rPr lang="en-GB" sz="1200" dirty="0" smtClean="0">
                <a:solidFill>
                  <a:srgbClr val="00B050"/>
                </a:solidFill>
                <a:latin typeface="Comic Sans MS" pitchFamily="66" charset="0"/>
              </a:rPr>
              <a:t>I’m going to watch a film on TV.   </a:t>
            </a:r>
            <a:endParaRPr lang="en-GB" sz="1200" dirty="0">
              <a:solidFill>
                <a:srgbClr val="00B050"/>
              </a:solidFill>
              <a:latin typeface="Comic Sans MS" pitchFamily="66" charset="0"/>
            </a:endParaRPr>
          </a:p>
        </p:txBody>
      </p:sp>
      <p:pic>
        <p:nvPicPr>
          <p:cNvPr id="1028" name="Picture 4" descr="http://www.solarfeeds.com/wp-content/uploads/future-sign-wide.jpg"/>
          <p:cNvPicPr>
            <a:picLocks noChangeAspect="1" noChangeArrowheads="1"/>
          </p:cNvPicPr>
          <p:nvPr/>
        </p:nvPicPr>
        <p:blipFill>
          <a:blip r:embed="rId3" cstate="print"/>
          <a:srcRect/>
          <a:stretch>
            <a:fillRect/>
          </a:stretch>
        </p:blipFill>
        <p:spPr bwMode="auto">
          <a:xfrm>
            <a:off x="807133" y="4932040"/>
            <a:ext cx="974975" cy="6480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TextBox 9"/>
          <p:cNvSpPr txBox="1"/>
          <p:nvPr/>
        </p:nvSpPr>
        <p:spPr>
          <a:xfrm>
            <a:off x="1988840" y="4932040"/>
            <a:ext cx="4752528" cy="492443"/>
          </a:xfrm>
          <a:prstGeom prst="rect">
            <a:avLst/>
          </a:prstGeom>
          <a:noFill/>
        </p:spPr>
        <p:txBody>
          <a:bodyPr wrap="square" rtlCol="0">
            <a:spAutoFit/>
          </a:bodyPr>
          <a:lstStyle/>
          <a:p>
            <a:r>
              <a:rPr lang="en-GB" sz="1400" b="1" dirty="0" smtClean="0">
                <a:latin typeface="Comic Sans MS" pitchFamily="66" charset="0"/>
              </a:rPr>
              <a:t>Which version of the future am I?</a:t>
            </a:r>
          </a:p>
          <a:p>
            <a:r>
              <a:rPr lang="en-GB" sz="1200" u="sng" dirty="0" smtClean="0">
                <a:latin typeface="Comic Sans MS" pitchFamily="66" charset="0"/>
              </a:rPr>
              <a:t>Underline</a:t>
            </a:r>
            <a:r>
              <a:rPr lang="en-GB" sz="1200" dirty="0" smtClean="0">
                <a:latin typeface="Comic Sans MS" pitchFamily="66" charset="0"/>
              </a:rPr>
              <a:t> the key part of the sentence that tells me this.  </a:t>
            </a:r>
            <a:endParaRPr lang="en-GB" sz="1200" dirty="0">
              <a:latin typeface="Comic Sans MS" pitchFamily="66" charset="0"/>
            </a:endParaRPr>
          </a:p>
        </p:txBody>
      </p:sp>
      <p:graphicFrame>
        <p:nvGraphicFramePr>
          <p:cNvPr id="11" name="Table 10"/>
          <p:cNvGraphicFramePr>
            <a:graphicFrameLocks noGrp="1"/>
          </p:cNvGraphicFramePr>
          <p:nvPr/>
        </p:nvGraphicFramePr>
        <p:xfrm>
          <a:off x="368660" y="5796136"/>
          <a:ext cx="6264696" cy="3038440"/>
        </p:xfrm>
        <a:graphic>
          <a:graphicData uri="http://schemas.openxmlformats.org/drawingml/2006/table">
            <a:tbl>
              <a:tblPr firstRow="1" bandRow="1">
                <a:tableStyleId>{5C22544A-7EE6-4342-B048-85BDC9FD1C3A}</a:tableStyleId>
              </a:tblPr>
              <a:tblGrid>
                <a:gridCol w="5652628">
                  <a:extLst>
                    <a:ext uri="{9D8B030D-6E8A-4147-A177-3AD203B41FA5}">
                      <a16:colId xmlns:a16="http://schemas.microsoft.com/office/drawing/2014/main" val="20000"/>
                    </a:ext>
                  </a:extLst>
                </a:gridCol>
                <a:gridCol w="612068">
                  <a:extLst>
                    <a:ext uri="{9D8B030D-6E8A-4147-A177-3AD203B41FA5}">
                      <a16:colId xmlns:a16="http://schemas.microsoft.com/office/drawing/2014/main" val="20001"/>
                    </a:ext>
                  </a:extLst>
                </a:gridCol>
              </a:tblGrid>
              <a:tr h="504056">
                <a:tc>
                  <a:txBody>
                    <a:bodyPr/>
                    <a:lstStyle/>
                    <a:p>
                      <a:pPr algn="l"/>
                      <a:r>
                        <a:rPr lang="en-GB" sz="1400" b="0" dirty="0" smtClean="0">
                          <a:solidFill>
                            <a:srgbClr val="00B0F0"/>
                          </a:solidFill>
                          <a:latin typeface="Comic Sans MS" pitchFamily="66" charset="0"/>
                        </a:rPr>
                        <a:t>Example, Tomorrow </a:t>
                      </a:r>
                      <a:r>
                        <a:rPr lang="en-GB" sz="1400" b="0" u="sng" dirty="0" smtClean="0">
                          <a:solidFill>
                            <a:srgbClr val="00B0F0"/>
                          </a:solidFill>
                          <a:latin typeface="Comic Sans MS" pitchFamily="66" charset="0"/>
                        </a:rPr>
                        <a:t>I shall eat </a:t>
                      </a:r>
                      <a:r>
                        <a:rPr lang="en-GB" sz="1400" b="0" dirty="0" smtClean="0">
                          <a:solidFill>
                            <a:srgbClr val="00B0F0"/>
                          </a:solidFill>
                          <a:latin typeface="Comic Sans MS" pitchFamily="66" charset="0"/>
                        </a:rPr>
                        <a:t>a</a:t>
                      </a:r>
                      <a:r>
                        <a:rPr lang="en-GB" sz="1400" b="0" baseline="0" dirty="0" smtClean="0">
                          <a:solidFill>
                            <a:srgbClr val="00B0F0"/>
                          </a:solidFill>
                          <a:latin typeface="Comic Sans MS" pitchFamily="66" charset="0"/>
                        </a:rPr>
                        <a:t> whole chicken at </a:t>
                      </a:r>
                      <a:r>
                        <a:rPr lang="en-GB" sz="1400" b="0" baseline="0" dirty="0" err="1" smtClean="0">
                          <a:solidFill>
                            <a:srgbClr val="00B0F0"/>
                          </a:solidFill>
                          <a:latin typeface="Comic Sans MS" pitchFamily="66" charset="0"/>
                        </a:rPr>
                        <a:t>Nandos</a:t>
                      </a:r>
                      <a:r>
                        <a:rPr lang="en-GB" sz="1400" b="0" baseline="0" dirty="0" smtClean="0">
                          <a:solidFill>
                            <a:srgbClr val="00B0F0"/>
                          </a:solidFill>
                          <a:latin typeface="Comic Sans MS" pitchFamily="66" charset="0"/>
                        </a:rPr>
                        <a:t>. </a:t>
                      </a:r>
                      <a:endParaRPr lang="en-GB" sz="1400" b="0" dirty="0">
                        <a:solidFill>
                          <a:srgbClr val="00B0F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rgbClr val="00B0F0"/>
                          </a:solidFill>
                          <a:latin typeface="Comic Sans MS" pitchFamily="66" charset="0"/>
                        </a:rPr>
                        <a:t>1</a:t>
                      </a:r>
                      <a:endParaRPr lang="en-GB" sz="1400" b="0" dirty="0">
                        <a:solidFill>
                          <a:srgbClr val="00B0F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04056">
                <a:tc>
                  <a:txBody>
                    <a:bodyPr/>
                    <a:lstStyle/>
                    <a:p>
                      <a:pPr algn="l"/>
                      <a:r>
                        <a:rPr lang="en-GB" sz="1400" b="0" dirty="0" smtClean="0">
                          <a:solidFill>
                            <a:schemeClr val="tx1"/>
                          </a:solidFill>
                          <a:latin typeface="Comic Sans MS" pitchFamily="66" charset="0"/>
                        </a:rPr>
                        <a:t>I am going to have a bath and go to bed.</a:t>
                      </a:r>
                      <a:r>
                        <a:rPr lang="en-GB" sz="1400" b="0" baseline="0" dirty="0" smtClean="0">
                          <a:solidFill>
                            <a:schemeClr val="tx1"/>
                          </a:solidFill>
                          <a:latin typeface="Comic Sans MS" pitchFamily="66" charset="0"/>
                        </a:rPr>
                        <a:t> </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rgbClr val="00B0F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04056">
                <a:tc>
                  <a:txBody>
                    <a:bodyPr/>
                    <a:lstStyle/>
                    <a:p>
                      <a:pPr algn="l"/>
                      <a:r>
                        <a:rPr lang="en-GB" sz="1400" b="0" dirty="0" smtClean="0">
                          <a:solidFill>
                            <a:schemeClr val="tx1"/>
                          </a:solidFill>
                          <a:latin typeface="Comic Sans MS" pitchFamily="66" charset="0"/>
                        </a:rPr>
                        <a:t>She</a:t>
                      </a:r>
                      <a:r>
                        <a:rPr lang="en-GB" sz="1400" b="0" baseline="0" dirty="0" smtClean="0">
                          <a:solidFill>
                            <a:schemeClr val="tx1"/>
                          </a:solidFill>
                          <a:latin typeface="Comic Sans MS" pitchFamily="66" charset="0"/>
                        </a:rPr>
                        <a:t> will run a marathon next week. </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rgbClr val="00B0F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504056">
                <a:tc>
                  <a:txBody>
                    <a:bodyPr/>
                    <a:lstStyle/>
                    <a:p>
                      <a:pPr algn="l"/>
                      <a:r>
                        <a:rPr lang="en-GB" sz="1400" b="0" dirty="0" smtClean="0">
                          <a:solidFill>
                            <a:schemeClr val="tx1"/>
                          </a:solidFill>
                          <a:latin typeface="Comic Sans MS" pitchFamily="66" charset="0"/>
                        </a:rPr>
                        <a:t>She is getting</a:t>
                      </a:r>
                      <a:r>
                        <a:rPr lang="en-GB" sz="1400" b="0" baseline="0" dirty="0" smtClean="0">
                          <a:solidFill>
                            <a:schemeClr val="tx1"/>
                          </a:solidFill>
                          <a:latin typeface="Comic Sans MS" pitchFamily="66" charset="0"/>
                        </a:rPr>
                        <a:t> married in 2 months time at 3pm. </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rgbClr val="00B0F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504056">
                <a:tc>
                  <a:txBody>
                    <a:bodyPr/>
                    <a:lstStyle/>
                    <a:p>
                      <a:pPr algn="l"/>
                      <a:r>
                        <a:rPr lang="en-GB" sz="1400" b="0" dirty="0" smtClean="0">
                          <a:solidFill>
                            <a:schemeClr val="tx1"/>
                          </a:solidFill>
                          <a:latin typeface="Comic Sans MS" pitchFamily="66" charset="0"/>
                        </a:rPr>
                        <a:t>They’re determined to eat carrots</a:t>
                      </a:r>
                      <a:r>
                        <a:rPr lang="en-GB" sz="1400" b="0" baseline="0" dirty="0" smtClean="0">
                          <a:solidFill>
                            <a:schemeClr val="tx1"/>
                          </a:solidFill>
                          <a:latin typeface="Comic Sans MS" pitchFamily="66" charset="0"/>
                        </a:rPr>
                        <a:t> every day until they can see in the dark. </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rgbClr val="00B0F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504056">
                <a:tc>
                  <a:txBody>
                    <a:bodyPr/>
                    <a:lstStyle/>
                    <a:p>
                      <a:pPr algn="l"/>
                      <a:r>
                        <a:rPr lang="en-GB" sz="1400" b="0" dirty="0" smtClean="0">
                          <a:solidFill>
                            <a:schemeClr val="tx1"/>
                          </a:solidFill>
                          <a:latin typeface="Comic Sans MS" pitchFamily="66" charset="0"/>
                        </a:rPr>
                        <a:t>I shall dance at the ball until my feet can’t take anymore. </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rgbClr val="00B0F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12" name="TextBox 11"/>
          <p:cNvSpPr txBox="1"/>
          <p:nvPr/>
        </p:nvSpPr>
        <p:spPr>
          <a:xfrm rot="16200000">
            <a:off x="193286" y="5071410"/>
            <a:ext cx="792088" cy="369332"/>
          </a:xfrm>
          <a:prstGeom prst="rect">
            <a:avLst/>
          </a:prstGeom>
          <a:noFill/>
        </p:spPr>
        <p:txBody>
          <a:bodyPr wrap="square" rtlCol="0">
            <a:spAutoFit/>
          </a:bodyPr>
          <a:lstStyle/>
          <a:p>
            <a:pPr algn="ctr"/>
            <a:r>
              <a:rPr lang="en-GB" b="1" dirty="0" smtClean="0">
                <a:latin typeface="Comic Sans MS" pitchFamily="66" charset="0"/>
              </a:rPr>
              <a:t>Task </a:t>
            </a:r>
            <a:endParaRPr lang="en-GB" sz="1600" dirty="0">
              <a:latin typeface="Comic Sans MS" pitchFamily="66"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F:\Images\long_speach_bubbl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0020" y="1763689"/>
            <a:ext cx="6633356" cy="136815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243408" y="144016"/>
            <a:ext cx="6425952" cy="1619672"/>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06563"/>
            <a:r>
              <a:rPr lang="en-GB" sz="1400" b="1" dirty="0" smtClean="0">
                <a:solidFill>
                  <a:schemeClr val="tx1"/>
                </a:solidFill>
                <a:latin typeface="Comic Sans MS" pitchFamily="66" charset="0"/>
              </a:rPr>
              <a:t>Recap: </a:t>
            </a:r>
            <a:r>
              <a:rPr lang="en-GB" sz="1400" dirty="0" smtClean="0">
                <a:solidFill>
                  <a:schemeClr val="tx1"/>
                </a:solidFill>
                <a:latin typeface="Comic Sans MS" pitchFamily="66" charset="0"/>
              </a:rPr>
              <a:t>In term 1 we looked at what a verb is. Explain here what you can remember about them: ________________________________________________________________________________</a:t>
            </a:r>
          </a:p>
          <a:p>
            <a:pPr marL="1706563"/>
            <a:r>
              <a:rPr lang="en-GB" sz="1400" dirty="0" smtClean="0">
                <a:solidFill>
                  <a:schemeClr val="tx1"/>
                </a:solidFill>
                <a:latin typeface="Comic Sans MS" pitchFamily="66" charset="0"/>
              </a:rPr>
              <a:t>________________________________________________________________________________</a:t>
            </a:r>
            <a:endParaRPr lang="en-GB" sz="1400" dirty="0">
              <a:solidFill>
                <a:schemeClr val="tx1"/>
              </a:solidFill>
              <a:latin typeface="Comic Sans MS" pitchFamily="66" charset="0"/>
            </a:endParaRPr>
          </a:p>
        </p:txBody>
      </p:sp>
      <p:pic>
        <p:nvPicPr>
          <p:cNvPr id="1028" name="Picture 4" descr="http://3.bp.blogspot.com/_NDcTbOyfDBE/TLhSPUf98sI/AAAAAAAAB54/z861mUQIpmA/s1600/verb.jpg"/>
          <p:cNvPicPr>
            <a:picLocks noChangeAspect="1" noChangeArrowheads="1"/>
          </p:cNvPicPr>
          <p:nvPr/>
        </p:nvPicPr>
        <p:blipFill>
          <a:blip r:embed="rId3" cstate="print"/>
          <a:srcRect/>
          <a:stretch>
            <a:fillRect/>
          </a:stretch>
        </p:blipFill>
        <p:spPr bwMode="auto">
          <a:xfrm>
            <a:off x="116632" y="75764"/>
            <a:ext cx="1800200" cy="12558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TextBox 13"/>
          <p:cNvSpPr txBox="1"/>
          <p:nvPr/>
        </p:nvSpPr>
        <p:spPr>
          <a:xfrm>
            <a:off x="360040" y="2178624"/>
            <a:ext cx="6120680" cy="523220"/>
          </a:xfrm>
          <a:prstGeom prst="rect">
            <a:avLst/>
          </a:prstGeom>
          <a:noFill/>
        </p:spPr>
        <p:txBody>
          <a:bodyPr wrap="square" rtlCol="0">
            <a:spAutoFit/>
          </a:bodyPr>
          <a:lstStyle/>
          <a:p>
            <a:r>
              <a:rPr lang="en-GB" sz="1400" dirty="0" smtClean="0">
                <a:solidFill>
                  <a:schemeClr val="bg1"/>
                </a:solidFill>
                <a:latin typeface="Comic Sans MS" pitchFamily="66" charset="0"/>
              </a:rPr>
              <a:t>Task 1: highlight all the verbs in the sentences below.</a:t>
            </a:r>
          </a:p>
          <a:p>
            <a:r>
              <a:rPr lang="en-GB" sz="1400" dirty="0" smtClean="0">
                <a:solidFill>
                  <a:schemeClr val="bg1"/>
                </a:solidFill>
                <a:latin typeface="Comic Sans MS" pitchFamily="66" charset="0"/>
              </a:rPr>
              <a:t>Task 2: convert these sentences into past / present  /future tense.   </a:t>
            </a:r>
            <a:endParaRPr lang="en-GB" sz="1400" dirty="0">
              <a:solidFill>
                <a:schemeClr val="bg1"/>
              </a:solidFill>
              <a:latin typeface="Comic Sans MS" pitchFamily="66" charset="0"/>
            </a:endParaRPr>
          </a:p>
        </p:txBody>
      </p:sp>
      <p:graphicFrame>
        <p:nvGraphicFramePr>
          <p:cNvPr id="15" name="Table 14"/>
          <p:cNvGraphicFramePr>
            <a:graphicFrameLocks noGrp="1"/>
          </p:cNvGraphicFramePr>
          <p:nvPr/>
        </p:nvGraphicFramePr>
        <p:xfrm>
          <a:off x="332656" y="3048000"/>
          <a:ext cx="6192690" cy="5844483"/>
        </p:xfrm>
        <a:graphic>
          <a:graphicData uri="http://schemas.openxmlformats.org/drawingml/2006/table">
            <a:tbl>
              <a:tblPr firstRow="1" bandRow="1">
                <a:tableStyleId>{5C22544A-7EE6-4342-B048-85BDC9FD1C3A}</a:tableStyleId>
              </a:tblPr>
              <a:tblGrid>
                <a:gridCol w="2064230">
                  <a:extLst>
                    <a:ext uri="{9D8B030D-6E8A-4147-A177-3AD203B41FA5}">
                      <a16:colId xmlns:a16="http://schemas.microsoft.com/office/drawing/2014/main" val="20000"/>
                    </a:ext>
                  </a:extLst>
                </a:gridCol>
                <a:gridCol w="2064230">
                  <a:extLst>
                    <a:ext uri="{9D8B030D-6E8A-4147-A177-3AD203B41FA5}">
                      <a16:colId xmlns:a16="http://schemas.microsoft.com/office/drawing/2014/main" val="20001"/>
                    </a:ext>
                  </a:extLst>
                </a:gridCol>
                <a:gridCol w="2064230">
                  <a:extLst>
                    <a:ext uri="{9D8B030D-6E8A-4147-A177-3AD203B41FA5}">
                      <a16:colId xmlns:a16="http://schemas.microsoft.com/office/drawing/2014/main" val="20002"/>
                    </a:ext>
                  </a:extLst>
                </a:gridCol>
              </a:tblGrid>
              <a:tr h="649387">
                <a:tc>
                  <a:txBody>
                    <a:bodyPr/>
                    <a:lstStyle/>
                    <a:p>
                      <a:pPr algn="ctr"/>
                      <a:r>
                        <a:rPr lang="en-GB" dirty="0" smtClean="0">
                          <a:solidFill>
                            <a:srgbClr val="D60093"/>
                          </a:solidFill>
                        </a:rPr>
                        <a:t>Past </a:t>
                      </a:r>
                      <a:r>
                        <a:rPr lang="en-GB" baseline="0" dirty="0" smtClean="0">
                          <a:solidFill>
                            <a:srgbClr val="D60093"/>
                          </a:solidFill>
                        </a:rPr>
                        <a:t>tense </a:t>
                      </a:r>
                      <a:endParaRPr lang="en-GB" dirty="0">
                        <a:solidFill>
                          <a:srgbClr val="D60093"/>
                        </a:solidFill>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smtClean="0">
                          <a:solidFill>
                            <a:srgbClr val="00B0F0"/>
                          </a:solidFill>
                        </a:rPr>
                        <a:t>Present tense </a:t>
                      </a:r>
                      <a:endParaRPr lang="en-GB" dirty="0">
                        <a:solidFill>
                          <a:srgbClr val="00B0F0"/>
                        </a:solidFill>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smtClean="0">
                          <a:solidFill>
                            <a:srgbClr val="00B050"/>
                          </a:solidFill>
                        </a:rPr>
                        <a:t>Future tense </a:t>
                      </a:r>
                      <a:endParaRPr lang="en-GB" dirty="0">
                        <a:solidFill>
                          <a:srgbClr val="00B050"/>
                        </a:solidFill>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649387">
                <a:tc>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smtClean="0">
                          <a:latin typeface="Comic Sans MS" pitchFamily="66" charset="0"/>
                        </a:rPr>
                        <a:t>1. The gate creaks</a:t>
                      </a:r>
                      <a:r>
                        <a:rPr lang="en-GB" sz="1200" baseline="0" dirty="0" smtClean="0">
                          <a:latin typeface="Comic Sans MS" pitchFamily="66" charset="0"/>
                        </a:rPr>
                        <a:t> in the wind.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649387">
                <a:tc>
                  <a:txBody>
                    <a:bodyPr/>
                    <a:lstStyle/>
                    <a:p>
                      <a:r>
                        <a:rPr lang="en-GB" sz="1200" dirty="0" smtClean="0">
                          <a:latin typeface="Comic Sans MS" pitchFamily="66" charset="0"/>
                        </a:rPr>
                        <a:t>2. We went</a:t>
                      </a:r>
                      <a:r>
                        <a:rPr lang="en-GB" sz="1200" baseline="0" dirty="0" smtClean="0">
                          <a:latin typeface="Comic Sans MS" pitchFamily="66" charset="0"/>
                        </a:rPr>
                        <a:t> to the fish and chip shop and it was delicious.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649387">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smtClean="0">
                          <a:latin typeface="Comic Sans MS" pitchFamily="66" charset="0"/>
                        </a:rPr>
                        <a:t>3. Jo is wearing jeans.</a:t>
                      </a:r>
                      <a:r>
                        <a:rPr lang="en-GB" sz="1200" baseline="0" dirty="0" smtClean="0">
                          <a:latin typeface="Comic Sans MS" pitchFamily="66" charset="0"/>
                        </a:rPr>
                        <a:t>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649387">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smtClean="0">
                          <a:latin typeface="Comic Sans MS" pitchFamily="66" charset="0"/>
                        </a:rPr>
                        <a:t>4. James will be playing in</a:t>
                      </a:r>
                      <a:r>
                        <a:rPr lang="en-GB" sz="1200" baseline="0" dirty="0" smtClean="0">
                          <a:latin typeface="Comic Sans MS" pitchFamily="66" charset="0"/>
                        </a:rPr>
                        <a:t> a band.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649387">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smtClean="0">
                          <a:latin typeface="Comic Sans MS" pitchFamily="66" charset="0"/>
                        </a:rPr>
                        <a:t>5. Cassandra</a:t>
                      </a:r>
                      <a:r>
                        <a:rPr lang="en-GB" sz="1200" baseline="0" dirty="0" smtClean="0">
                          <a:latin typeface="Comic Sans MS" pitchFamily="66" charset="0"/>
                        </a:rPr>
                        <a:t> will be walking to school tomorrow .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649387">
                <a:tc>
                  <a:txBody>
                    <a:bodyPr/>
                    <a:lstStyle/>
                    <a:p>
                      <a:r>
                        <a:rPr lang="en-GB" sz="1200" dirty="0" smtClean="0">
                          <a:latin typeface="Comic Sans MS" pitchFamily="66" charset="0"/>
                        </a:rPr>
                        <a:t>6. Barbara </a:t>
                      </a:r>
                      <a:r>
                        <a:rPr lang="en-GB" sz="1200" baseline="0" dirty="0" smtClean="0">
                          <a:latin typeface="Comic Sans MS" pitchFamily="66" charset="0"/>
                        </a:rPr>
                        <a:t> went shopping.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649387">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smtClean="0">
                          <a:latin typeface="Comic Sans MS" pitchFamily="66" charset="0"/>
                        </a:rPr>
                        <a:t>7. I am very hungry.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649387">
                <a:tc>
                  <a:txBody>
                    <a:bodyPr/>
                    <a:lstStyle/>
                    <a:p>
                      <a:r>
                        <a:rPr lang="en-GB" sz="1200" dirty="0" smtClean="0">
                          <a:latin typeface="Comic Sans MS" pitchFamily="66" charset="0"/>
                        </a:rPr>
                        <a:t>8. They ate lunch very quickly.</a:t>
                      </a:r>
                      <a:r>
                        <a:rPr lang="en-GB" sz="1200" baseline="0" dirty="0" smtClean="0">
                          <a:latin typeface="Comic Sans MS" pitchFamily="66" charset="0"/>
                        </a:rPr>
                        <a:t>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8"/>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p:cNvGraphicFramePr>
            <a:graphicFrameLocks noGrp="1"/>
          </p:cNvGraphicFramePr>
          <p:nvPr/>
        </p:nvGraphicFramePr>
        <p:xfrm>
          <a:off x="116632" y="3540720"/>
          <a:ext cx="6597352" cy="5495776"/>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bl>
          </a:graphicData>
        </a:graphic>
      </p:graphicFrame>
      <p:grpSp>
        <p:nvGrpSpPr>
          <p:cNvPr id="6" name="Group 5"/>
          <p:cNvGrpSpPr/>
          <p:nvPr/>
        </p:nvGrpSpPr>
        <p:grpSpPr>
          <a:xfrm>
            <a:off x="72007" y="1259632"/>
            <a:ext cx="1196752" cy="792088"/>
            <a:chOff x="0" y="5097016"/>
            <a:chExt cx="1196752" cy="792088"/>
          </a:xfrm>
        </p:grpSpPr>
        <p:pic>
          <p:nvPicPr>
            <p:cNvPr id="7" name="Picture 4" descr="I:\Images\Yellow arrow.jpg"/>
            <p:cNvPicPr>
              <a:picLocks noChangeAspect="1" noChangeArrowheads="1"/>
            </p:cNvPicPr>
            <p:nvPr/>
          </p:nvPicPr>
          <p:blipFill>
            <a:blip r:embed="rId2" cstate="print"/>
            <a:srcRect/>
            <a:stretch>
              <a:fillRect/>
            </a:stretch>
          </p:blipFill>
          <p:spPr bwMode="auto">
            <a:xfrm>
              <a:off x="0" y="5097016"/>
              <a:ext cx="1196752" cy="792088"/>
            </a:xfrm>
            <a:prstGeom prst="rect">
              <a:avLst/>
            </a:prstGeom>
            <a:noFill/>
          </p:spPr>
        </p:pic>
        <p:sp>
          <p:nvSpPr>
            <p:cNvPr id="8" name="TextBox 7"/>
            <p:cNvSpPr txBox="1"/>
            <p:nvPr/>
          </p:nvSpPr>
          <p:spPr>
            <a:xfrm>
              <a:off x="148703" y="5293295"/>
              <a:ext cx="688009" cy="307777"/>
            </a:xfrm>
            <a:prstGeom prst="rect">
              <a:avLst/>
            </a:prstGeom>
            <a:noFill/>
          </p:spPr>
          <p:txBody>
            <a:bodyPr wrap="none" rtlCol="0">
              <a:spAutoFit/>
            </a:bodyPr>
            <a:lstStyle/>
            <a:p>
              <a:r>
                <a:rPr lang="en-GB" sz="1400" dirty="0" smtClean="0">
                  <a:latin typeface="Comic Sans MS" pitchFamily="66" charset="0"/>
                </a:rPr>
                <a:t>Task: </a:t>
              </a:r>
              <a:endParaRPr lang="en-GB" sz="1400" dirty="0">
                <a:latin typeface="Comic Sans MS" pitchFamily="66" charset="0"/>
              </a:endParaRPr>
            </a:p>
          </p:txBody>
        </p:sp>
      </p:grpSp>
      <p:sp>
        <p:nvSpPr>
          <p:cNvPr id="9" name="TextBox 8"/>
          <p:cNvSpPr txBox="1"/>
          <p:nvPr/>
        </p:nvSpPr>
        <p:spPr>
          <a:xfrm>
            <a:off x="1196751" y="1403648"/>
            <a:ext cx="5661249" cy="1200329"/>
          </a:xfrm>
          <a:prstGeom prst="rect">
            <a:avLst/>
          </a:prstGeom>
          <a:noFill/>
        </p:spPr>
        <p:txBody>
          <a:bodyPr wrap="square" rtlCol="0">
            <a:spAutoFit/>
          </a:bodyPr>
          <a:lstStyle/>
          <a:p>
            <a:r>
              <a:rPr lang="en-GB" sz="1200" dirty="0" smtClean="0">
                <a:latin typeface="Comic Sans MS" pitchFamily="66" charset="0"/>
              </a:rPr>
              <a:t>Write three paragraphs to show your understanding of tenses we have been studying. </a:t>
            </a:r>
          </a:p>
          <a:p>
            <a:endParaRPr lang="en-GB" sz="1200" dirty="0" smtClean="0">
              <a:latin typeface="Comic Sans MS" pitchFamily="66" charset="0"/>
            </a:endParaRPr>
          </a:p>
          <a:p>
            <a:r>
              <a:rPr lang="en-GB" sz="1200" dirty="0" smtClean="0">
                <a:latin typeface="Comic Sans MS" pitchFamily="66" charset="0"/>
              </a:rPr>
              <a:t>1: What did you do last weekend? </a:t>
            </a:r>
            <a:r>
              <a:rPr lang="en-GB" sz="1200" dirty="0" smtClean="0">
                <a:solidFill>
                  <a:srgbClr val="D60093"/>
                </a:solidFill>
                <a:latin typeface="Comic Sans MS" pitchFamily="66" charset="0"/>
              </a:rPr>
              <a:t>(Past)</a:t>
            </a:r>
          </a:p>
          <a:p>
            <a:r>
              <a:rPr lang="en-GB" sz="1200" dirty="0" smtClean="0">
                <a:latin typeface="Comic Sans MS" pitchFamily="66" charset="0"/>
              </a:rPr>
              <a:t>2: What are you doing today? </a:t>
            </a:r>
            <a:r>
              <a:rPr lang="en-GB" sz="1200" dirty="0" smtClean="0">
                <a:solidFill>
                  <a:srgbClr val="00B0F0"/>
                </a:solidFill>
                <a:latin typeface="Comic Sans MS" pitchFamily="66" charset="0"/>
              </a:rPr>
              <a:t>(Present)</a:t>
            </a:r>
            <a:endParaRPr lang="en-GB" sz="1200" dirty="0" smtClean="0">
              <a:latin typeface="Comic Sans MS" pitchFamily="66" charset="0"/>
            </a:endParaRPr>
          </a:p>
          <a:p>
            <a:r>
              <a:rPr lang="en-GB" sz="1200" dirty="0" smtClean="0">
                <a:latin typeface="Comic Sans MS" pitchFamily="66" charset="0"/>
              </a:rPr>
              <a:t>3. What are you doing next weekend? </a:t>
            </a:r>
            <a:r>
              <a:rPr lang="en-GB" sz="1200" dirty="0" smtClean="0">
                <a:solidFill>
                  <a:srgbClr val="00B050"/>
                </a:solidFill>
                <a:latin typeface="Comic Sans MS" pitchFamily="66" charset="0"/>
              </a:rPr>
              <a:t>(Future) </a:t>
            </a:r>
            <a:endParaRPr lang="en-GB" sz="1200" dirty="0">
              <a:latin typeface="Comic Sans MS" pitchFamily="66" charset="0"/>
            </a:endParaRPr>
          </a:p>
        </p:txBody>
      </p:sp>
      <p:pic>
        <p:nvPicPr>
          <p:cNvPr id="54274" name="Picture 2" descr="http://rohan7things.files.wordpress.com/2013/04/writing.jpg"/>
          <p:cNvPicPr>
            <a:picLocks noChangeAspect="1" noChangeArrowheads="1"/>
          </p:cNvPicPr>
          <p:nvPr/>
        </p:nvPicPr>
        <p:blipFill>
          <a:blip r:embed="rId3" cstate="print"/>
          <a:srcRect t="24003" b="17991"/>
          <a:stretch>
            <a:fillRect/>
          </a:stretch>
        </p:blipFill>
        <p:spPr bwMode="auto">
          <a:xfrm>
            <a:off x="116632" y="141000"/>
            <a:ext cx="2016224" cy="10466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p:cNvSpPr txBox="1"/>
          <p:nvPr/>
        </p:nvSpPr>
        <p:spPr>
          <a:xfrm>
            <a:off x="2276872" y="179512"/>
            <a:ext cx="4759636" cy="1169551"/>
          </a:xfrm>
          <a:prstGeom prst="rect">
            <a:avLst/>
          </a:prstGeom>
          <a:noFill/>
        </p:spPr>
        <p:txBody>
          <a:bodyPr wrap="none" rtlCol="0">
            <a:spAutoFit/>
          </a:bodyPr>
          <a:lstStyle/>
          <a:p>
            <a:r>
              <a:rPr lang="en-GB" sz="1600" dirty="0" smtClean="0">
                <a:latin typeface="Comic Sans MS" pitchFamily="66" charset="0"/>
              </a:rPr>
              <a:t>Let’s get these skills and ideas in writing.</a:t>
            </a:r>
          </a:p>
          <a:p>
            <a:r>
              <a:rPr lang="en-GB" sz="5400" dirty="0" smtClean="0">
                <a:latin typeface="Comic Sans MS" pitchFamily="66" charset="0"/>
                <a:sym typeface="Wingdings"/>
              </a:rPr>
              <a:t></a:t>
            </a:r>
            <a:r>
              <a:rPr lang="en-GB" sz="1600" dirty="0" smtClean="0">
                <a:latin typeface="Comic Sans MS" pitchFamily="66" charset="0"/>
              </a:rPr>
              <a:t>(What tense? _____________________) </a:t>
            </a:r>
            <a:endParaRPr lang="en-GB" sz="1600" dirty="0">
              <a:latin typeface="Comic Sans MS" pitchFamily="66" charset="0"/>
            </a:endParaRPr>
          </a:p>
        </p:txBody>
      </p:sp>
      <p:sp>
        <p:nvSpPr>
          <p:cNvPr id="10" name="Rectangle 9"/>
          <p:cNvSpPr/>
          <p:nvPr/>
        </p:nvSpPr>
        <p:spPr>
          <a:xfrm>
            <a:off x="386662" y="2699792"/>
            <a:ext cx="6084676" cy="504056"/>
          </a:xfrm>
          <a:prstGeom prst="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smtClean="0">
                <a:solidFill>
                  <a:srgbClr val="FF0000"/>
                </a:solidFill>
                <a:latin typeface="Comic Sans MS" pitchFamily="66" charset="0"/>
              </a:rPr>
              <a:t>Remember: Try to use a variety of sentence structures and vocabulary choices – you need all your skills!  </a:t>
            </a:r>
            <a:endParaRPr lang="en-GB" sz="1200" dirty="0">
              <a:solidFill>
                <a:srgbClr val="FF0000"/>
              </a:solidFill>
              <a:latin typeface="Comic Sans MS" pitchFamily="66" charset="0"/>
            </a:endParaRPr>
          </a:p>
        </p:txBody>
      </p:sp>
      <p:cxnSp>
        <p:nvCxnSpPr>
          <p:cNvPr id="12" name="Straight Connector 11"/>
          <p:cNvCxnSpPr/>
          <p:nvPr/>
        </p:nvCxnSpPr>
        <p:spPr>
          <a:xfrm>
            <a:off x="620688" y="3563888"/>
            <a:ext cx="0" cy="5580112"/>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3207904171"/>
              </p:ext>
            </p:extLst>
          </p:nvPr>
        </p:nvGraphicFramePr>
        <p:xfrm>
          <a:off x="332656" y="1399262"/>
          <a:ext cx="6336704" cy="1711570"/>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342314">
                <a:tc>
                  <a:txBody>
                    <a:bodyPr/>
                    <a:lstStyle/>
                    <a:p>
                      <a:r>
                        <a:rPr lang="en-GB" sz="1300" dirty="0" smtClean="0">
                          <a:solidFill>
                            <a:schemeClr val="tx1"/>
                          </a:solidFill>
                          <a:latin typeface="Comic Sans MS" pitchFamily="66" charset="0"/>
                        </a:rPr>
                        <a:t>          </a:t>
                      </a:r>
                      <a:r>
                        <a:rPr lang="en-GB" sz="1300" baseline="0" dirty="0" smtClean="0">
                          <a:solidFill>
                            <a:schemeClr val="tx1"/>
                          </a:solidFill>
                          <a:latin typeface="Comic Sans MS" pitchFamily="66" charset="0"/>
                        </a:rPr>
                        <a:t> </a:t>
                      </a:r>
                      <a:r>
                        <a:rPr lang="en-GB" sz="1300" dirty="0" smtClean="0">
                          <a:solidFill>
                            <a:schemeClr val="tx1"/>
                          </a:solidFill>
                          <a:latin typeface="Comic Sans MS" pitchFamily="66" charset="0"/>
                        </a:rPr>
                        <a:t>Definition </a:t>
                      </a:r>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dirty="0" smtClean="0">
                          <a:solidFill>
                            <a:schemeClr val="tx1"/>
                          </a:solidFill>
                          <a:latin typeface="Comic Sans MS" pitchFamily="66" charset="0"/>
                        </a:rPr>
                        <a:t>Sentence</a:t>
                      </a:r>
                      <a:r>
                        <a:rPr lang="en-GB" sz="1300" baseline="0" dirty="0" smtClean="0">
                          <a:solidFill>
                            <a:schemeClr val="tx1"/>
                          </a:solidFill>
                          <a:latin typeface="Comic Sans MS" pitchFamily="66" charset="0"/>
                        </a:rPr>
                        <a:t> (using your word): </a:t>
                      </a:r>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Rectangle 4"/>
          <p:cNvSpPr/>
          <p:nvPr/>
        </p:nvSpPr>
        <p:spPr>
          <a:xfrm>
            <a:off x="332656" y="774450"/>
            <a:ext cx="828092" cy="897330"/>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smtClean="0">
                <a:solidFill>
                  <a:srgbClr val="FF0000"/>
                </a:solidFill>
                <a:latin typeface="Comic Sans MS" pitchFamily="66" charset="0"/>
              </a:rPr>
              <a:t>K</a:t>
            </a:r>
            <a:endParaRPr lang="en-GB" sz="6600" dirty="0">
              <a:solidFill>
                <a:srgbClr val="FF0000"/>
              </a:solidFill>
              <a:latin typeface="Comic Sans MS" pitchFamily="66" charset="0"/>
            </a:endParaRPr>
          </a:p>
        </p:txBody>
      </p:sp>
      <p:sp>
        <p:nvSpPr>
          <p:cNvPr id="7" name="TextBox 6"/>
          <p:cNvSpPr txBox="1"/>
          <p:nvPr/>
        </p:nvSpPr>
        <p:spPr>
          <a:xfrm>
            <a:off x="332662" y="442107"/>
            <a:ext cx="828091" cy="307777"/>
          </a:xfrm>
          <a:prstGeom prst="rect">
            <a:avLst/>
          </a:prstGeom>
          <a:noFill/>
        </p:spPr>
        <p:txBody>
          <a:bodyPr wrap="square" rtlCol="0">
            <a:spAutoFit/>
          </a:bodyPr>
          <a:lstStyle/>
          <a:p>
            <a:pPr algn="ctr"/>
            <a:r>
              <a:rPr lang="en-GB" sz="1400" dirty="0" smtClean="0">
                <a:solidFill>
                  <a:srgbClr val="FF0000"/>
                </a:solidFill>
                <a:latin typeface="Comic Sans MS" pitchFamily="66" charset="0"/>
              </a:rPr>
              <a:t>Letter </a:t>
            </a:r>
            <a:endParaRPr lang="en-GB" sz="1400" dirty="0">
              <a:solidFill>
                <a:srgbClr val="FF0000"/>
              </a:solidFill>
              <a:latin typeface="Comic Sans MS" pitchFamily="66" charset="0"/>
            </a:endParaRPr>
          </a:p>
        </p:txBody>
      </p:sp>
      <p:sp>
        <p:nvSpPr>
          <p:cNvPr id="9" name="Rectangle 8"/>
          <p:cNvSpPr/>
          <p:nvPr/>
        </p:nvSpPr>
        <p:spPr>
          <a:xfrm>
            <a:off x="1384014" y="726207"/>
            <a:ext cx="5285346" cy="496908"/>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090583" y="317992"/>
            <a:ext cx="1872208" cy="461665"/>
          </a:xfrm>
          <a:prstGeom prst="rect">
            <a:avLst/>
          </a:prstGeom>
          <a:noFill/>
        </p:spPr>
        <p:txBody>
          <a:bodyPr wrap="square" rtlCol="0">
            <a:spAutoFit/>
          </a:bodyPr>
          <a:lstStyle/>
          <a:p>
            <a:pPr algn="ctr"/>
            <a:r>
              <a:rPr lang="en-GB" sz="2400" dirty="0" smtClean="0">
                <a:solidFill>
                  <a:srgbClr val="00B0F0"/>
                </a:solidFill>
                <a:latin typeface="Comic Sans MS" pitchFamily="66" charset="0"/>
              </a:rPr>
              <a:t>Word</a:t>
            </a:r>
            <a:endParaRPr lang="en-GB" sz="2400" dirty="0">
              <a:solidFill>
                <a:srgbClr val="00B0F0"/>
              </a:solidFill>
              <a:latin typeface="Comic Sans MS" pitchFamily="66" charset="0"/>
            </a:endParaRPr>
          </a:p>
        </p:txBody>
      </p:sp>
      <p:sp>
        <p:nvSpPr>
          <p:cNvPr id="12" name="Rectangle 11"/>
          <p:cNvSpPr/>
          <p:nvPr/>
        </p:nvSpPr>
        <p:spPr>
          <a:xfrm>
            <a:off x="332659" y="3233800"/>
            <a:ext cx="2952327" cy="112997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00B0F0"/>
                </a:solidFill>
                <a:latin typeface="Comic Sans MS" pitchFamily="66" charset="0"/>
              </a:rPr>
              <a:t>Synonyms</a:t>
            </a:r>
            <a:endParaRPr lang="en-GB" sz="1200" b="1" dirty="0">
              <a:solidFill>
                <a:srgbClr val="00B0F0"/>
              </a:solidFill>
              <a:latin typeface="Comic Sans MS" pitchFamily="66" charset="0"/>
            </a:endParaRPr>
          </a:p>
        </p:txBody>
      </p:sp>
      <p:sp>
        <p:nvSpPr>
          <p:cNvPr id="13" name="Rectangle 12"/>
          <p:cNvSpPr/>
          <p:nvPr/>
        </p:nvSpPr>
        <p:spPr>
          <a:xfrm>
            <a:off x="3645024" y="3233800"/>
            <a:ext cx="3024336" cy="112997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7030A0"/>
                </a:solidFill>
                <a:latin typeface="Comic Sans MS" pitchFamily="66" charset="0"/>
              </a:rPr>
              <a:t>Antonyms</a:t>
            </a:r>
            <a:endParaRPr lang="en-GB" sz="1200" b="1" dirty="0">
              <a:solidFill>
                <a:srgbClr val="7030A0"/>
              </a:solidFill>
              <a:latin typeface="Comic Sans MS" pitchFamily="66" charset="0"/>
            </a:endParaRPr>
          </a:p>
        </p:txBody>
      </p:sp>
      <p:graphicFrame>
        <p:nvGraphicFramePr>
          <p:cNvPr id="14" name="Table 13"/>
          <p:cNvGraphicFramePr>
            <a:graphicFrameLocks noGrp="1"/>
          </p:cNvGraphicFramePr>
          <p:nvPr>
            <p:extLst>
              <p:ext uri="{D42A27DB-BD31-4B8C-83A1-F6EECF244321}">
                <p14:modId xmlns:p14="http://schemas.microsoft.com/office/powerpoint/2010/main" val="1197969782"/>
              </p:ext>
            </p:extLst>
          </p:nvPr>
        </p:nvGraphicFramePr>
        <p:xfrm>
          <a:off x="332656" y="5985618"/>
          <a:ext cx="6336704" cy="1711570"/>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342314">
                <a:tc>
                  <a:txBody>
                    <a:bodyPr/>
                    <a:lstStyle/>
                    <a:p>
                      <a:r>
                        <a:rPr lang="en-GB" sz="1300" dirty="0" smtClean="0">
                          <a:solidFill>
                            <a:schemeClr val="tx1"/>
                          </a:solidFill>
                          <a:latin typeface="Comic Sans MS" pitchFamily="66" charset="0"/>
                        </a:rPr>
                        <a:t>          </a:t>
                      </a:r>
                      <a:r>
                        <a:rPr lang="en-GB" sz="1300" baseline="0" dirty="0" smtClean="0">
                          <a:solidFill>
                            <a:schemeClr val="tx1"/>
                          </a:solidFill>
                          <a:latin typeface="Comic Sans MS" pitchFamily="66" charset="0"/>
                        </a:rPr>
                        <a:t> </a:t>
                      </a:r>
                      <a:r>
                        <a:rPr lang="en-GB" sz="1300" dirty="0" smtClean="0">
                          <a:solidFill>
                            <a:schemeClr val="tx1"/>
                          </a:solidFill>
                          <a:latin typeface="Comic Sans MS" pitchFamily="66" charset="0"/>
                        </a:rPr>
                        <a:t>Definition </a:t>
                      </a:r>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dirty="0" smtClean="0">
                          <a:solidFill>
                            <a:schemeClr val="tx1"/>
                          </a:solidFill>
                          <a:latin typeface="Comic Sans MS" pitchFamily="66" charset="0"/>
                        </a:rPr>
                        <a:t>Sentence</a:t>
                      </a:r>
                      <a:r>
                        <a:rPr lang="en-GB" sz="1300" baseline="0" dirty="0" smtClean="0">
                          <a:solidFill>
                            <a:schemeClr val="tx1"/>
                          </a:solidFill>
                          <a:latin typeface="Comic Sans MS" pitchFamily="66" charset="0"/>
                        </a:rPr>
                        <a:t> (using your word): </a:t>
                      </a:r>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Rectangle 14"/>
          <p:cNvSpPr/>
          <p:nvPr/>
        </p:nvSpPr>
        <p:spPr>
          <a:xfrm>
            <a:off x="332656" y="5360805"/>
            <a:ext cx="828092" cy="897330"/>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smtClean="0">
                <a:solidFill>
                  <a:srgbClr val="FF0000"/>
                </a:solidFill>
                <a:latin typeface="Comic Sans MS" pitchFamily="66" charset="0"/>
              </a:rPr>
              <a:t>L</a:t>
            </a:r>
            <a:endParaRPr lang="en-GB" sz="6600" dirty="0">
              <a:solidFill>
                <a:srgbClr val="FF0000"/>
              </a:solidFill>
              <a:latin typeface="Comic Sans MS" pitchFamily="66" charset="0"/>
            </a:endParaRPr>
          </a:p>
        </p:txBody>
      </p:sp>
      <p:sp>
        <p:nvSpPr>
          <p:cNvPr id="16" name="TextBox 15"/>
          <p:cNvSpPr txBox="1"/>
          <p:nvPr/>
        </p:nvSpPr>
        <p:spPr>
          <a:xfrm>
            <a:off x="332662" y="5028463"/>
            <a:ext cx="828091" cy="307777"/>
          </a:xfrm>
          <a:prstGeom prst="rect">
            <a:avLst/>
          </a:prstGeom>
          <a:noFill/>
        </p:spPr>
        <p:txBody>
          <a:bodyPr wrap="square" rtlCol="0">
            <a:spAutoFit/>
          </a:bodyPr>
          <a:lstStyle/>
          <a:p>
            <a:pPr algn="ctr"/>
            <a:r>
              <a:rPr lang="en-GB" sz="1400" dirty="0" smtClean="0">
                <a:solidFill>
                  <a:srgbClr val="FF0000"/>
                </a:solidFill>
                <a:latin typeface="Comic Sans MS" pitchFamily="66" charset="0"/>
              </a:rPr>
              <a:t>Letter </a:t>
            </a:r>
            <a:endParaRPr lang="en-GB" sz="1400" dirty="0">
              <a:solidFill>
                <a:srgbClr val="FF0000"/>
              </a:solidFill>
              <a:latin typeface="Comic Sans MS" pitchFamily="66" charset="0"/>
            </a:endParaRPr>
          </a:p>
        </p:txBody>
      </p:sp>
      <p:sp>
        <p:nvSpPr>
          <p:cNvPr id="17" name="Rectangle 16"/>
          <p:cNvSpPr/>
          <p:nvPr/>
        </p:nvSpPr>
        <p:spPr>
          <a:xfrm>
            <a:off x="1384014" y="5312565"/>
            <a:ext cx="5285346" cy="496908"/>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3090583" y="4904347"/>
            <a:ext cx="1872208" cy="461665"/>
          </a:xfrm>
          <a:prstGeom prst="rect">
            <a:avLst/>
          </a:prstGeom>
          <a:noFill/>
        </p:spPr>
        <p:txBody>
          <a:bodyPr wrap="square" rtlCol="0">
            <a:spAutoFit/>
          </a:bodyPr>
          <a:lstStyle/>
          <a:p>
            <a:pPr algn="ctr"/>
            <a:r>
              <a:rPr lang="en-GB" sz="2400" dirty="0" smtClean="0">
                <a:solidFill>
                  <a:srgbClr val="00B0F0"/>
                </a:solidFill>
                <a:latin typeface="Comic Sans MS" pitchFamily="66" charset="0"/>
              </a:rPr>
              <a:t>Word</a:t>
            </a:r>
            <a:endParaRPr lang="en-GB" sz="2400" dirty="0">
              <a:solidFill>
                <a:srgbClr val="00B0F0"/>
              </a:solidFill>
              <a:latin typeface="Comic Sans MS" pitchFamily="66" charset="0"/>
            </a:endParaRPr>
          </a:p>
        </p:txBody>
      </p:sp>
      <p:sp>
        <p:nvSpPr>
          <p:cNvPr id="19" name="Rectangle 18"/>
          <p:cNvSpPr/>
          <p:nvPr/>
        </p:nvSpPr>
        <p:spPr>
          <a:xfrm>
            <a:off x="332659" y="7820155"/>
            <a:ext cx="2952327" cy="112997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00B0F0"/>
                </a:solidFill>
                <a:latin typeface="Comic Sans MS" pitchFamily="66" charset="0"/>
              </a:rPr>
              <a:t>Synonyms</a:t>
            </a:r>
            <a:endParaRPr lang="en-GB" sz="1200" b="1" dirty="0">
              <a:solidFill>
                <a:srgbClr val="00B0F0"/>
              </a:solidFill>
              <a:latin typeface="Comic Sans MS" pitchFamily="66" charset="0"/>
            </a:endParaRPr>
          </a:p>
        </p:txBody>
      </p:sp>
      <p:sp>
        <p:nvSpPr>
          <p:cNvPr id="20" name="Rectangle 19"/>
          <p:cNvSpPr/>
          <p:nvPr/>
        </p:nvSpPr>
        <p:spPr>
          <a:xfrm>
            <a:off x="3645024" y="7820155"/>
            <a:ext cx="3024336" cy="112997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7030A0"/>
                </a:solidFill>
                <a:latin typeface="Comic Sans MS" pitchFamily="66" charset="0"/>
              </a:rPr>
              <a:t>Antonyms</a:t>
            </a:r>
            <a:endParaRPr lang="en-GB" sz="1200" b="1" dirty="0">
              <a:solidFill>
                <a:srgbClr val="7030A0"/>
              </a:solidFill>
              <a:latin typeface="Comic Sans MS" pitchFamily="66" charset="0"/>
            </a:endParaRPr>
          </a:p>
        </p:txBody>
      </p:sp>
    </p:spTree>
    <p:extLst>
      <p:ext uri="{BB962C8B-B14F-4D97-AF65-F5344CB8AC3E}">
        <p14:creationId xmlns:p14="http://schemas.microsoft.com/office/powerpoint/2010/main" val="36273277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africatopsports.com/wp-content/uploads/2013/08/Mo-Farah-celebrates-winni-008_1920x11521.jpg"/>
          <p:cNvPicPr>
            <a:picLocks noChangeAspect="1" noChangeArrowheads="1"/>
          </p:cNvPicPr>
          <p:nvPr/>
        </p:nvPicPr>
        <p:blipFill>
          <a:blip r:embed="rId2" cstate="print"/>
          <a:srcRect/>
          <a:stretch>
            <a:fillRect/>
          </a:stretch>
        </p:blipFill>
        <p:spPr bwMode="auto">
          <a:xfrm>
            <a:off x="5157192" y="107504"/>
            <a:ext cx="1512168" cy="9072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TextBox 2"/>
          <p:cNvSpPr txBox="1"/>
          <p:nvPr/>
        </p:nvSpPr>
        <p:spPr>
          <a:xfrm>
            <a:off x="138761" y="107505"/>
            <a:ext cx="4946425" cy="1138773"/>
          </a:xfrm>
          <a:prstGeom prst="rect">
            <a:avLst/>
          </a:prstGeom>
          <a:noFill/>
        </p:spPr>
        <p:txBody>
          <a:bodyPr wrap="square" rtlCol="0">
            <a:spAutoFit/>
          </a:bodyPr>
          <a:lstStyle/>
          <a:p>
            <a:r>
              <a:rPr lang="en-GB" i="1" dirty="0" smtClean="0">
                <a:solidFill>
                  <a:srgbClr val="00B0F0"/>
                </a:solidFill>
                <a:latin typeface="Comic Sans MS" pitchFamily="66" charset="0"/>
              </a:rPr>
              <a:t>Mo Farah </a:t>
            </a:r>
            <a:r>
              <a:rPr lang="en-GB" dirty="0" smtClean="0">
                <a:solidFill>
                  <a:srgbClr val="00B0F0"/>
                </a:solidFill>
                <a:latin typeface="Comic Sans MS" pitchFamily="66" charset="0"/>
              </a:rPr>
              <a:t>an interview </a:t>
            </a:r>
          </a:p>
          <a:p>
            <a:endParaRPr lang="en-GB" dirty="0" smtClean="0">
              <a:solidFill>
                <a:srgbClr val="00B0F0"/>
              </a:solidFill>
              <a:latin typeface="Comic Sans MS" pitchFamily="66" charset="0"/>
            </a:endParaRPr>
          </a:p>
          <a:p>
            <a:r>
              <a:rPr lang="en-GB" sz="1600" dirty="0" smtClean="0">
                <a:solidFill>
                  <a:srgbClr val="7030A0"/>
                </a:solidFill>
                <a:latin typeface="Comic Sans MS" pitchFamily="66" charset="0"/>
              </a:rPr>
              <a:t>Reading comprehension : Read the extract and answer the questions in as much detail as possible. </a:t>
            </a:r>
            <a:endParaRPr lang="en-GB" sz="1600" dirty="0">
              <a:solidFill>
                <a:srgbClr val="7030A0"/>
              </a:solidFill>
              <a:latin typeface="Comic Sans MS" pitchFamily="66" charset="0"/>
            </a:endParaRPr>
          </a:p>
        </p:txBody>
      </p:sp>
      <p:sp>
        <p:nvSpPr>
          <p:cNvPr id="35843" name="Rectangle 3"/>
          <p:cNvSpPr>
            <a:spLocks noChangeArrowheads="1"/>
          </p:cNvSpPr>
          <p:nvPr/>
        </p:nvSpPr>
        <p:spPr bwMode="auto">
          <a:xfrm>
            <a:off x="285496" y="1576110"/>
            <a:ext cx="6287008"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The Weather</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“There was still so much I had to get used to when it came to life in Britain. Like the weather, for example. I’d never seen snow before. That first winter it snowed so heavily I couldn’t believe what I was seeing. The whole town was blanketed in thick white. Then there was the cold. Djibouti  stayed hot all year round. In December and January the temperature might drop to around 29</a:t>
            </a: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Calibri" pitchFamily="34" charset="0"/>
              </a:rPr>
              <a:t>˚</a:t>
            </a: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C. That’s about as cold as it ever got. My first winter in England, I remember my fingers and toes turning numb from the freezing cold. I wore gloves but I could never warm up my hands. I’m fine with the rain , but I can’t be dealing with the cold. I’ll probably never get used to it.</a:t>
            </a:r>
          </a:p>
          <a:p>
            <a:pPr marL="0" marR="0" lvl="0" indent="0" algn="just" defTabSz="914400" rtl="0" eaLnBrk="0" fontAlgn="base" latinLnBrk="0" hangingPunct="0">
              <a:lnSpc>
                <a:spcPct val="100000"/>
              </a:lnSpc>
              <a:spcBef>
                <a:spcPct val="0"/>
              </a:spcBef>
              <a:spcAft>
                <a:spcPct val="0"/>
              </a:spcAft>
              <a:buClrTx/>
              <a:buSzTx/>
              <a:buFontTx/>
              <a:buNone/>
              <a:tabLst/>
            </a:pPr>
            <a:endParaRPr lang="en-GB" sz="1200" dirty="0" smtClean="0">
              <a:latin typeface="Comic Sans MS" pitchFamily="66" charset="0"/>
              <a:ea typeface="Calibri" pitchFamily="34" charset="0"/>
              <a:cs typeface="Times New Roman" pitchFamily="18" charset="0"/>
            </a:endParaRPr>
          </a:p>
          <a:p>
            <a:pPr marL="365125"/>
            <a:r>
              <a:rPr lang="en-GB" sz="1200" dirty="0" smtClean="0">
                <a:latin typeface="Comic Sans MS" pitchFamily="66" charset="0"/>
              </a:rPr>
              <a:t>1. What happened Mo’s first winter in England?</a:t>
            </a:r>
          </a:p>
          <a:p>
            <a:pPr marL="365125"/>
            <a:r>
              <a:rPr lang="en-GB" sz="1200" dirty="0" smtClean="0">
                <a:latin typeface="Comic Sans MS" pitchFamily="66" charset="0"/>
              </a:rPr>
              <a:t>2. Had he ever seen snow before?</a:t>
            </a:r>
          </a:p>
          <a:p>
            <a:pPr marL="365125"/>
            <a:r>
              <a:rPr lang="en-GB" sz="1200" dirty="0" smtClean="0">
                <a:latin typeface="Comic Sans MS" pitchFamily="66" charset="0"/>
              </a:rPr>
              <a:t>3. What was the weather like in his home town?</a:t>
            </a:r>
          </a:p>
          <a:p>
            <a:pPr marL="365125"/>
            <a:r>
              <a:rPr lang="en-GB" sz="1200" dirty="0" smtClean="0">
                <a:latin typeface="Comic Sans MS" pitchFamily="66" charset="0"/>
              </a:rPr>
              <a:t>4. What does he think about the cold now?</a:t>
            </a:r>
          </a:p>
          <a:p>
            <a:pPr marL="365125"/>
            <a:r>
              <a:rPr lang="en-GB" sz="1200" dirty="0" smtClean="0">
                <a:latin typeface="Comic Sans MS" pitchFamily="66" charset="0"/>
              </a:rPr>
              <a:t>5. What do you think about the weather in this country?</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endParaRPr>
          </a:p>
          <a:p>
            <a:endParaRPr lang="en-GB" sz="1200" b="1" dirty="0" smtClean="0">
              <a:latin typeface="Comic Sans MS" pitchFamily="66" charset="0"/>
            </a:endParaRPr>
          </a:p>
          <a:p>
            <a:endParaRPr lang="en-GB" sz="1200" b="1" dirty="0" smtClean="0">
              <a:latin typeface="Comic Sans MS" pitchFamily="66" charset="0"/>
            </a:endParaRPr>
          </a:p>
          <a:p>
            <a:r>
              <a:rPr lang="en-GB" sz="1200" b="1" dirty="0" smtClean="0">
                <a:latin typeface="Comic Sans MS" pitchFamily="66" charset="0"/>
              </a:rPr>
              <a:t>            English</a:t>
            </a:r>
          </a:p>
          <a:p>
            <a:endParaRPr lang="en-GB" sz="1200" dirty="0" smtClean="0">
              <a:latin typeface="Comic Sans MS" pitchFamily="66" charset="0"/>
            </a:endParaRPr>
          </a:p>
          <a:p>
            <a:pPr algn="just"/>
            <a:r>
              <a:rPr lang="en-GB" sz="1200" dirty="0" smtClean="0">
                <a:latin typeface="Comic Sans MS" pitchFamily="66" charset="0"/>
              </a:rPr>
              <a:t>“My biggest struggle in those days was with my English. I could speak a few words but I couldn’t read or write, and sometimes I had to communicate with people using hand gestures because I didn’t know the word for certain things. To help improve my English, the school placed in an English as an Additional Language (EAL) group. I still struggled............ Instead, I found myself sitting in this EAL class and finding it difficult to concentrate. There was a Ukrainian kid in the group called </a:t>
            </a:r>
            <a:r>
              <a:rPr lang="en-GB" sz="1200" dirty="0" err="1" smtClean="0">
                <a:latin typeface="Comic Sans MS" pitchFamily="66" charset="0"/>
              </a:rPr>
              <a:t>Sergiy</a:t>
            </a:r>
            <a:r>
              <a:rPr lang="en-GB" sz="1200" dirty="0" smtClean="0">
                <a:latin typeface="Comic Sans MS" pitchFamily="66" charset="0"/>
              </a:rPr>
              <a:t>. We used to fight all the time. It was like Frazier-Ali between </a:t>
            </a:r>
            <a:r>
              <a:rPr lang="en-GB" sz="1200" dirty="0" err="1" smtClean="0">
                <a:latin typeface="Comic Sans MS" pitchFamily="66" charset="0"/>
              </a:rPr>
              <a:t>Sergiy</a:t>
            </a:r>
            <a:r>
              <a:rPr lang="en-GB" sz="1200" dirty="0" smtClean="0">
                <a:latin typeface="Comic Sans MS" pitchFamily="66" charset="0"/>
              </a:rPr>
              <a:t> and me. I learnt more about fighting than I did about English in that class.</a:t>
            </a:r>
          </a:p>
          <a:p>
            <a:pPr algn="just"/>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a:p>
            <a:pPr indent="365125"/>
            <a:r>
              <a:rPr lang="en-GB" sz="1200" dirty="0" smtClean="0">
                <a:latin typeface="Comic Sans MS" pitchFamily="66" charset="0"/>
              </a:rPr>
              <a:t>1. What problems did Mo have with English?</a:t>
            </a:r>
          </a:p>
          <a:p>
            <a:pPr indent="365125"/>
            <a:r>
              <a:rPr lang="en-GB" sz="1200" dirty="0" smtClean="0">
                <a:latin typeface="Comic Sans MS" pitchFamily="66" charset="0"/>
              </a:rPr>
              <a:t>2. How did he communicate when he didn’t know a word?</a:t>
            </a:r>
          </a:p>
          <a:p>
            <a:pPr indent="365125"/>
            <a:r>
              <a:rPr lang="en-GB" sz="1200" dirty="0" smtClean="0">
                <a:latin typeface="Comic Sans MS" pitchFamily="66" charset="0"/>
              </a:rPr>
              <a:t>3. What did the school do to help him?</a:t>
            </a:r>
          </a:p>
          <a:p>
            <a:pPr indent="365125"/>
            <a:r>
              <a:rPr lang="en-GB" sz="1200" dirty="0" smtClean="0">
                <a:latin typeface="Comic Sans MS" pitchFamily="66" charset="0"/>
              </a:rPr>
              <a:t>4. Why do you think he found it difficult to concentrate?</a:t>
            </a:r>
          </a:p>
          <a:p>
            <a:pPr indent="365125"/>
            <a:r>
              <a:rPr lang="en-GB" sz="1200" dirty="0" smtClean="0">
                <a:latin typeface="Comic Sans MS" pitchFamily="66" charset="0"/>
              </a:rPr>
              <a:t>5. Why do you think he got involved in teaching?</a:t>
            </a:r>
          </a:p>
        </p:txBody>
      </p:sp>
      <p:pic>
        <p:nvPicPr>
          <p:cNvPr id="35845" name="Picture 5" descr="http://www.stickypony.com/icopals/716.png"/>
          <p:cNvPicPr>
            <a:picLocks noChangeAspect="1" noChangeArrowheads="1"/>
          </p:cNvPicPr>
          <p:nvPr/>
        </p:nvPicPr>
        <p:blipFill>
          <a:blip r:embed="rId3" cstate="print"/>
          <a:srcRect/>
          <a:stretch>
            <a:fillRect/>
          </a:stretch>
        </p:blipFill>
        <p:spPr bwMode="auto">
          <a:xfrm>
            <a:off x="332656" y="1259632"/>
            <a:ext cx="648072" cy="648072"/>
          </a:xfrm>
          <a:prstGeom prst="rect">
            <a:avLst/>
          </a:prstGeom>
          <a:noFill/>
        </p:spPr>
      </p:pic>
      <p:pic>
        <p:nvPicPr>
          <p:cNvPr id="35847" name="Picture 7" descr="http://homepage.ntlworld.com/the.beehive/images/MapsFlags/Map_gbr.gif"/>
          <p:cNvPicPr>
            <a:picLocks noChangeAspect="1" noChangeArrowheads="1"/>
          </p:cNvPicPr>
          <p:nvPr/>
        </p:nvPicPr>
        <p:blipFill>
          <a:blip r:embed="rId4" cstate="print"/>
          <a:srcRect/>
          <a:stretch>
            <a:fillRect/>
          </a:stretch>
        </p:blipFill>
        <p:spPr bwMode="auto">
          <a:xfrm>
            <a:off x="404664" y="4903638"/>
            <a:ext cx="648072" cy="748482"/>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296652" y="108755"/>
            <a:ext cx="6264696"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Being Different</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“I got into a fair few fights in my early days at Feltham. It was never anything serious, just the odd scrap here and there. Because I usually have a smile on my face and try to be nice to people my kindness often gets mistaken for weakness. I suppose I stood out at school. I was slightly different from the other kids. I came from another continent, I was a Muslim, I spoke another language. Some kids probably looked at me and thought, ‘Yeah, here’s someone we can push around.’ They didn’t know me. I’ve never been afraid to stick up for myself. I’d had a tough childhood- a lot tougher than a lot of kids. From a young age I had to learn to be a fighter. I never backed down from a fight”</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a:p>
            <a:pPr marL="441325" marR="0" lvl="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1. Why did people think Mo was weak?</a:t>
            </a: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a:p>
            <a:pPr marL="441325" marR="0" lvl="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2. Was Mo afraid of other people?</a:t>
            </a: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a:p>
            <a:pPr marL="441325" marR="0" lvl="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3. What did he mean when he said “I’d had a tough childhood”?</a:t>
            </a: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a:p>
            <a:pPr marL="441325" marR="0" lvl="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4. What did he learn from a young age?</a:t>
            </a: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41986" name="Rectangle 2"/>
          <p:cNvSpPr>
            <a:spLocks noChangeArrowheads="1"/>
          </p:cNvSpPr>
          <p:nvPr/>
        </p:nvSpPr>
        <p:spPr bwMode="auto">
          <a:xfrm>
            <a:off x="321500" y="3268305"/>
            <a:ext cx="6215000"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dirty="0" smtClean="0">
                <a:ln>
                  <a:noFill/>
                </a:ln>
                <a:solidFill>
                  <a:srgbClr val="006600"/>
                </a:solidFill>
                <a:effectLst/>
                <a:latin typeface="Comic Sans MS" pitchFamily="66" charset="0"/>
                <a:ea typeface="Calibri" pitchFamily="34" charset="0"/>
                <a:cs typeface="Times New Roman" pitchFamily="18" charset="0"/>
              </a:rPr>
              <a:t>Extended writing task: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rgbClr val="006600"/>
              </a:solidFill>
              <a:effectLst/>
              <a:latin typeface="Comic Sans MS" pitchFamily="66" charset="0"/>
              <a:cs typeface="Arial" pitchFamily="34" charset="0"/>
            </a:endParaRPr>
          </a:p>
          <a:p>
            <a:pPr marL="441325" marR="0" lvl="0" indent="-166688" algn="l" defTabSz="914400" rtl="0" eaLnBrk="0" fontAlgn="base" latinLnBrk="0" hangingPunct="0">
              <a:lnSpc>
                <a:spcPct val="100000"/>
              </a:lnSpc>
              <a:spcBef>
                <a:spcPct val="0"/>
              </a:spcBef>
              <a:spcAft>
                <a:spcPct val="0"/>
              </a:spcAft>
              <a:buClrTx/>
              <a:buSzTx/>
              <a:buFont typeface="+mj-lt"/>
              <a:buAutoNum type="arabicPeriod"/>
              <a:tabLst/>
            </a:pPr>
            <a:r>
              <a:rPr kumimoji="0" lang="en-GB" sz="1200" b="0" i="0" u="none" strike="noStrike" cap="none" normalizeH="0" baseline="0" dirty="0" smtClean="0">
                <a:ln>
                  <a:noFill/>
                </a:ln>
                <a:solidFill>
                  <a:srgbClr val="006600"/>
                </a:solidFill>
                <a:effectLst/>
                <a:latin typeface="Comic Sans MS" pitchFamily="66" charset="0"/>
                <a:ea typeface="Calibri" pitchFamily="34" charset="0"/>
                <a:cs typeface="Times New Roman" pitchFamily="18" charset="0"/>
              </a:rPr>
              <a:t>Compare your thoughts on British weather with Mo’s</a:t>
            </a:r>
            <a:endParaRPr kumimoji="0" lang="en-GB" sz="1200" b="0" i="0" u="none" strike="noStrike" cap="none" normalizeH="0" baseline="0" dirty="0" smtClean="0">
              <a:ln>
                <a:noFill/>
              </a:ln>
              <a:solidFill>
                <a:srgbClr val="006600"/>
              </a:solidFill>
              <a:effectLst/>
              <a:latin typeface="Comic Sans MS" pitchFamily="66" charset="0"/>
              <a:cs typeface="Arial" pitchFamily="34" charset="0"/>
            </a:endParaRPr>
          </a:p>
          <a:p>
            <a:pPr marL="441325" marR="0" lvl="0" indent="-166688" algn="l" defTabSz="914400" rtl="0" eaLnBrk="0" fontAlgn="base" latinLnBrk="0" hangingPunct="0">
              <a:lnSpc>
                <a:spcPct val="100000"/>
              </a:lnSpc>
              <a:spcBef>
                <a:spcPct val="0"/>
              </a:spcBef>
              <a:spcAft>
                <a:spcPct val="0"/>
              </a:spcAft>
              <a:buClrTx/>
              <a:buSzTx/>
              <a:buFont typeface="+mj-lt"/>
              <a:buAutoNum type="arabicPeriod"/>
              <a:tabLst/>
            </a:pPr>
            <a:r>
              <a:rPr kumimoji="0" lang="en-GB" sz="1200" b="0" i="0" u="none" strike="noStrike" cap="none" normalizeH="0" baseline="0" dirty="0" smtClean="0">
                <a:ln>
                  <a:noFill/>
                </a:ln>
                <a:solidFill>
                  <a:srgbClr val="006600"/>
                </a:solidFill>
                <a:effectLst/>
                <a:latin typeface="Comic Sans MS" pitchFamily="66" charset="0"/>
                <a:ea typeface="Calibri" pitchFamily="34" charset="0"/>
                <a:cs typeface="Times New Roman" pitchFamily="18" charset="0"/>
              </a:rPr>
              <a:t>How do people in this country/ class/ college treat you? Explain why you think that is</a:t>
            </a:r>
            <a:r>
              <a:rPr kumimoji="0" lang="en-GB" sz="1200" b="0" i="0" u="none" strike="noStrike" cap="none" normalizeH="0" dirty="0" smtClean="0">
                <a:ln>
                  <a:noFill/>
                </a:ln>
                <a:solidFill>
                  <a:srgbClr val="006600"/>
                </a:solidFill>
                <a:effectLst/>
                <a:latin typeface="Comic Sans MS" pitchFamily="66" charset="0"/>
                <a:ea typeface="Calibri" pitchFamily="34" charset="0"/>
                <a:cs typeface="Times New Roman" pitchFamily="18" charset="0"/>
              </a:rPr>
              <a:t> so</a:t>
            </a:r>
            <a:endParaRPr kumimoji="0" lang="en-GB" sz="1200" b="0" i="0" u="none" strike="noStrike" cap="none" normalizeH="0" baseline="0" dirty="0" smtClean="0">
              <a:ln>
                <a:noFill/>
              </a:ln>
              <a:solidFill>
                <a:srgbClr val="006600"/>
              </a:solidFill>
              <a:effectLst/>
              <a:latin typeface="Comic Sans MS" pitchFamily="66"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593395" y="208099"/>
            <a:ext cx="3337773" cy="307777"/>
          </a:xfrm>
          <a:prstGeom prst="rect">
            <a:avLst/>
          </a:prstGeom>
          <a:noFill/>
        </p:spPr>
        <p:txBody>
          <a:bodyPr wrap="none" rtlCol="0">
            <a:spAutoFit/>
          </a:bodyPr>
          <a:lstStyle/>
          <a:p>
            <a:r>
              <a:rPr lang="en-GB" sz="1400" dirty="0" smtClean="0">
                <a:latin typeface="Comic Sans MS" pitchFamily="66" charset="0"/>
              </a:rPr>
              <a:t>Answer your questions in detail here: </a:t>
            </a:r>
            <a:endParaRPr lang="en-GB" sz="1400" dirty="0">
              <a:latin typeface="Comic Sans MS" pitchFamily="66"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594</TotalTime>
  <Words>1416</Words>
  <Application>Microsoft Office PowerPoint</Application>
  <PresentationFormat>On-screen Show (4:3)</PresentationFormat>
  <Paragraphs>178</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Comic Sans MS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RKillick</dc:creator>
  <cp:lastModifiedBy>Felicity Russell</cp:lastModifiedBy>
  <cp:revision>98</cp:revision>
  <cp:lastPrinted>2014-11-10T09:16:21Z</cp:lastPrinted>
  <dcterms:created xsi:type="dcterms:W3CDTF">2014-11-04T11:02:56Z</dcterms:created>
  <dcterms:modified xsi:type="dcterms:W3CDTF">2020-04-28T10:31:38Z</dcterms:modified>
</cp:coreProperties>
</file>