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slides/slide15.xml" ContentType="application/vnd.openxmlformats-officedocument.presentationml.slide+xml"/>
  <Override PartName="/ppt/slides/slide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Masters/slideMaster1.xml" ContentType="application/vnd.openxmlformats-officedocument.presentationml.slideMaster+xml"/>
  <Override PartName="/ppt/slideLayouts/slideLayout8.xml" ContentType="application/vnd.openxmlformats-officedocument.presentationml.slideLayout+xml"/>
  <Override PartName="/ppt/slideLayouts/slideLayout11.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4.xml" ContentType="application/vnd.openxmlformats-officedocument.presentationml.slideLayout+xml"/>
  <Override PartName="/ppt/slideLayouts/slideLayout2.xml" ContentType="application/vnd.openxmlformats-officedocument.presentationml.slideLayout+xml"/>
  <Override PartName="/ppt/slideLayouts/slideLayout10.xml" ContentType="application/vnd.openxmlformats-officedocument.presentationml.slideLayout+xml"/>
  <Override PartName="/ppt/slideLayouts/slideLayout1.xml" ContentType="application/vnd.openxmlformats-officedocument.presentationml.slideLayout+xml"/>
  <Override PartName="/ppt/slideLayouts/slideLayout3.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7"/>
  </p:notesMasterIdLst>
  <p:sldIdLst>
    <p:sldId id="256" r:id="rId2"/>
    <p:sldId id="258" r:id="rId3"/>
    <p:sldId id="361" r:id="rId4"/>
    <p:sldId id="348" r:id="rId5"/>
    <p:sldId id="369" r:id="rId6"/>
    <p:sldId id="352" r:id="rId7"/>
    <p:sldId id="367" r:id="rId8"/>
    <p:sldId id="338" r:id="rId9"/>
    <p:sldId id="340" r:id="rId10"/>
    <p:sldId id="371" r:id="rId11"/>
    <p:sldId id="359" r:id="rId12"/>
    <p:sldId id="375" r:id="rId13"/>
    <p:sldId id="373" r:id="rId14"/>
    <p:sldId id="374" r:id="rId15"/>
    <p:sldId id="346" r:id="rId16"/>
  </p:sldIdLst>
  <p:sldSz cx="12192000" cy="16256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12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2571" autoAdjust="0"/>
    <p:restoredTop sz="94660"/>
  </p:normalViewPr>
  <p:slideViewPr>
    <p:cSldViewPr snapToGrid="0">
      <p:cViewPr varScale="1">
        <p:scale>
          <a:sx n="31" d="100"/>
          <a:sy n="31" d="100"/>
        </p:scale>
        <p:origin x="1950" y="84"/>
      </p:cViewPr>
      <p:guideLst>
        <p:guide orient="horz" pos="512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ustomXml" Target="../customXml/item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B9C0F856-0B01-41BA-BC67-34F6580B4FC7}" type="datetimeFigureOut">
              <a:rPr lang="en-GB" smtClean="0"/>
              <a:t>26/01/2021</a:t>
            </a:fld>
            <a:endParaRPr lang="en-GB"/>
          </a:p>
        </p:txBody>
      </p:sp>
      <p:sp>
        <p:nvSpPr>
          <p:cNvPr id="4" name="Slide Image Placeholder 3"/>
          <p:cNvSpPr>
            <a:spLocks noGrp="1" noRot="1" noChangeAspect="1"/>
          </p:cNvSpPr>
          <p:nvPr>
            <p:ph type="sldImg" idx="2"/>
          </p:nvPr>
        </p:nvSpPr>
        <p:spPr>
          <a:xfrm>
            <a:off x="2143125" y="1241425"/>
            <a:ext cx="25114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843C8BC1-413F-4905-8829-F8A029B65886}" type="slidenum">
              <a:rPr lang="en-GB" smtClean="0"/>
              <a:t>‹#›</a:t>
            </a:fld>
            <a:endParaRPr lang="en-GB"/>
          </a:p>
        </p:txBody>
      </p:sp>
    </p:spTree>
    <p:extLst>
      <p:ext uri="{BB962C8B-B14F-4D97-AF65-F5344CB8AC3E}">
        <p14:creationId xmlns:p14="http://schemas.microsoft.com/office/powerpoint/2010/main" val="40036227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660416"/>
            <a:ext cx="10363200" cy="5659496"/>
          </a:xfrm>
        </p:spPr>
        <p:txBody>
          <a:bodyPr anchor="b"/>
          <a:lstStyle>
            <a:lvl1pPr algn="ctr">
              <a:defRPr sz="8000"/>
            </a:lvl1pPr>
          </a:lstStyle>
          <a:p>
            <a:r>
              <a:rPr lang="en-US"/>
              <a:t>Click to edit Master title style</a:t>
            </a:r>
            <a:endParaRPr lang="en-US" dirty="0"/>
          </a:p>
        </p:txBody>
      </p:sp>
      <p:sp>
        <p:nvSpPr>
          <p:cNvPr id="3" name="Subtitle 2"/>
          <p:cNvSpPr>
            <a:spLocks noGrp="1"/>
          </p:cNvSpPr>
          <p:nvPr>
            <p:ph type="subTitle" idx="1"/>
          </p:nvPr>
        </p:nvSpPr>
        <p:spPr>
          <a:xfrm>
            <a:off x="1524000" y="8538164"/>
            <a:ext cx="9144000" cy="3924769"/>
          </a:xfrm>
        </p:spPr>
        <p:txBody>
          <a:bodyPr/>
          <a:lstStyle>
            <a:lvl1pPr marL="0" indent="0" algn="ctr">
              <a:buNone/>
              <a:defRPr sz="3200"/>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1887757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1874007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4052716"/>
            <a:ext cx="10515600" cy="6762043"/>
          </a:xfrm>
        </p:spPr>
        <p:txBody>
          <a:bodyPr anchor="b"/>
          <a:lstStyle>
            <a:lvl1pPr>
              <a:defRPr sz="8000"/>
            </a:lvl1pPr>
          </a:lstStyle>
          <a:p>
            <a:r>
              <a:rPr lang="en-US"/>
              <a:t>Click to edit Master title style</a:t>
            </a:r>
            <a:endParaRPr lang="en-US" dirty="0"/>
          </a:p>
        </p:txBody>
      </p:sp>
      <p:sp>
        <p:nvSpPr>
          <p:cNvPr id="3" name="Text Placeholder 2"/>
          <p:cNvSpPr>
            <a:spLocks noGrp="1"/>
          </p:cNvSpPr>
          <p:nvPr>
            <p:ph type="body" idx="1"/>
          </p:nvPr>
        </p:nvSpPr>
        <p:spPr>
          <a:xfrm>
            <a:off x="831851" y="10878731"/>
            <a:ext cx="10515600" cy="3555999"/>
          </a:xfrm>
        </p:spPr>
        <p:txBody>
          <a:bodyPr/>
          <a:lstStyle>
            <a:lvl1pPr marL="0" indent="0">
              <a:buNone/>
              <a:defRPr sz="3200">
                <a:solidFill>
                  <a:schemeClr val="tx1"/>
                </a:solidFill>
              </a:defRPr>
            </a:lvl1pPr>
            <a:lvl2pPr marL="609585" indent="0">
              <a:buNone/>
              <a:defRPr sz="2667">
                <a:solidFill>
                  <a:schemeClr val="tx1">
                    <a:tint val="75000"/>
                  </a:schemeClr>
                </a:solidFill>
              </a:defRPr>
            </a:lvl2pPr>
            <a:lvl3pPr marL="1219170" indent="0">
              <a:buNone/>
              <a:defRPr sz="2400">
                <a:solidFill>
                  <a:schemeClr val="tx1">
                    <a:tint val="75000"/>
                  </a:schemeClr>
                </a:solidFill>
              </a:defRPr>
            </a:lvl3pPr>
            <a:lvl4pPr marL="1828754" indent="0">
              <a:buNone/>
              <a:defRPr sz="2133">
                <a:solidFill>
                  <a:schemeClr val="tx1">
                    <a:tint val="75000"/>
                  </a:schemeClr>
                </a:solidFill>
              </a:defRPr>
            </a:lvl4pPr>
            <a:lvl5pPr marL="2438339" indent="0">
              <a:buNone/>
              <a:defRPr sz="2133">
                <a:solidFill>
                  <a:schemeClr val="tx1">
                    <a:tint val="75000"/>
                  </a:schemeClr>
                </a:solidFill>
              </a:defRPr>
            </a:lvl5pPr>
            <a:lvl6pPr marL="3047924" indent="0">
              <a:buNone/>
              <a:defRPr sz="2133">
                <a:solidFill>
                  <a:schemeClr val="tx1">
                    <a:tint val="75000"/>
                  </a:schemeClr>
                </a:solidFill>
              </a:defRPr>
            </a:lvl6pPr>
            <a:lvl7pPr marL="3657509" indent="0">
              <a:buNone/>
              <a:defRPr sz="2133">
                <a:solidFill>
                  <a:schemeClr val="tx1">
                    <a:tint val="75000"/>
                  </a:schemeClr>
                </a:solidFill>
              </a:defRPr>
            </a:lvl7pPr>
            <a:lvl8pPr marL="4267093" indent="0">
              <a:buNone/>
              <a:defRPr sz="2133">
                <a:solidFill>
                  <a:schemeClr val="tx1">
                    <a:tint val="75000"/>
                  </a:schemeClr>
                </a:solidFill>
              </a:defRPr>
            </a:lvl8pPr>
            <a:lvl9pPr marL="4876678" indent="0">
              <a:buNone/>
              <a:defRPr sz="2133">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CD23CE7-5FBA-4B36-A5A8-C116045D9A31}"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660765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4327407"/>
            <a:ext cx="5181600" cy="103142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4327407"/>
            <a:ext cx="5181600" cy="103142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CD23CE7-5FBA-4B36-A5A8-C116045D9A31}" type="datetimeFigureOut">
              <a:rPr lang="en-GB" smtClean="0"/>
              <a:t>26/01/2021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5074330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865485"/>
            <a:ext cx="10515600" cy="3142075"/>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3984979"/>
            <a:ext cx="5157787" cy="1952977"/>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Edit Master text styles</a:t>
            </a:r>
          </a:p>
        </p:txBody>
      </p:sp>
      <p:sp>
        <p:nvSpPr>
          <p:cNvPr id="4" name="Content Placeholder 3"/>
          <p:cNvSpPr>
            <a:spLocks noGrp="1"/>
          </p:cNvSpPr>
          <p:nvPr>
            <p:ph sz="half" idx="2"/>
          </p:nvPr>
        </p:nvSpPr>
        <p:spPr>
          <a:xfrm>
            <a:off x="839789" y="5937956"/>
            <a:ext cx="5157787" cy="87338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3984979"/>
            <a:ext cx="5183188" cy="1952977"/>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Edit Master text styles</a:t>
            </a:r>
          </a:p>
        </p:txBody>
      </p:sp>
      <p:sp>
        <p:nvSpPr>
          <p:cNvPr id="6" name="Content Placeholder 5"/>
          <p:cNvSpPr>
            <a:spLocks noGrp="1"/>
          </p:cNvSpPr>
          <p:nvPr>
            <p:ph sz="quarter" idx="4"/>
          </p:nvPr>
        </p:nvSpPr>
        <p:spPr>
          <a:xfrm>
            <a:off x="6172201" y="5937956"/>
            <a:ext cx="5183188" cy="87338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CD23CE7-5FBA-4B36-A5A8-C116045D9A31}" type="datetimeFigureOut">
              <a:rPr lang="en-GB" smtClean="0"/>
              <a:t>26/01/2021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4963418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CD23CE7-5FBA-4B36-A5A8-C116045D9A31}" type="datetimeFigureOut">
              <a:rPr lang="en-GB" smtClean="0"/>
              <a:t>26/01/2021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1750762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D23CE7-5FBA-4B36-A5A8-C116045D9A31}" type="datetimeFigureOut">
              <a:rPr lang="en-GB" smtClean="0"/>
              <a:t>26/01/2021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1094399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1083733"/>
            <a:ext cx="3932237" cy="3793067"/>
          </a:xfrm>
        </p:spPr>
        <p:txBody>
          <a:bodyPr anchor="b"/>
          <a:lstStyle>
            <a:lvl1pPr>
              <a:defRPr sz="4267"/>
            </a:lvl1pPr>
          </a:lstStyle>
          <a:p>
            <a:r>
              <a:rPr lang="en-US"/>
              <a:t>Click to edit Master title style</a:t>
            </a:r>
            <a:endParaRPr lang="en-US" dirty="0"/>
          </a:p>
        </p:txBody>
      </p:sp>
      <p:sp>
        <p:nvSpPr>
          <p:cNvPr id="3" name="Content Placeholder 2"/>
          <p:cNvSpPr>
            <a:spLocks noGrp="1"/>
          </p:cNvSpPr>
          <p:nvPr>
            <p:ph idx="1"/>
          </p:nvPr>
        </p:nvSpPr>
        <p:spPr>
          <a:xfrm>
            <a:off x="5183188" y="2340567"/>
            <a:ext cx="6172200" cy="11552296"/>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4876800"/>
            <a:ext cx="3932237" cy="9034875"/>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Edit Master text styles</a:t>
            </a:r>
          </a:p>
        </p:txBody>
      </p:sp>
      <p:sp>
        <p:nvSpPr>
          <p:cNvPr id="5" name="Date Placeholder 4"/>
          <p:cNvSpPr>
            <a:spLocks noGrp="1"/>
          </p:cNvSpPr>
          <p:nvPr>
            <p:ph type="dt" sz="half" idx="10"/>
          </p:nvPr>
        </p:nvSpPr>
        <p:spPr/>
        <p:txBody>
          <a:bodyPr/>
          <a:lstStyle/>
          <a:p>
            <a:fld id="{ACD23CE7-5FBA-4B36-A5A8-C116045D9A31}" type="datetimeFigureOut">
              <a:rPr lang="en-GB" smtClean="0"/>
              <a:t>26/01/2021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0358015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1083733"/>
            <a:ext cx="3932237" cy="3793067"/>
          </a:xfrm>
        </p:spPr>
        <p:txBody>
          <a:bodyPr anchor="b"/>
          <a:lstStyle>
            <a:lvl1pPr>
              <a:defRPr sz="4267"/>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2340567"/>
            <a:ext cx="6172200" cy="11552296"/>
          </a:xfrm>
        </p:spPr>
        <p:txBody>
          <a:bodyPr anchor="t"/>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t>Click icon to add picture</a:t>
            </a:r>
            <a:endParaRPr lang="en-US" dirty="0"/>
          </a:p>
        </p:txBody>
      </p:sp>
      <p:sp>
        <p:nvSpPr>
          <p:cNvPr id="4" name="Text Placeholder 3"/>
          <p:cNvSpPr>
            <a:spLocks noGrp="1"/>
          </p:cNvSpPr>
          <p:nvPr>
            <p:ph type="body" sz="half" idx="2"/>
          </p:nvPr>
        </p:nvSpPr>
        <p:spPr>
          <a:xfrm>
            <a:off x="839788" y="4876800"/>
            <a:ext cx="3932237" cy="9034875"/>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Edit Master text styles</a:t>
            </a:r>
          </a:p>
        </p:txBody>
      </p:sp>
      <p:sp>
        <p:nvSpPr>
          <p:cNvPr id="5" name="Date Placeholder 4"/>
          <p:cNvSpPr>
            <a:spLocks noGrp="1"/>
          </p:cNvSpPr>
          <p:nvPr>
            <p:ph type="dt" sz="half" idx="10"/>
          </p:nvPr>
        </p:nvSpPr>
        <p:spPr/>
        <p:txBody>
          <a:bodyPr/>
          <a:lstStyle/>
          <a:p>
            <a:fld id="{ACD23CE7-5FBA-4B36-A5A8-C116045D9A31}" type="datetimeFigureOut">
              <a:rPr lang="en-GB" smtClean="0"/>
              <a:t>26/01/2021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25676233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2989865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865481"/>
            <a:ext cx="2628900" cy="1377620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865481"/>
            <a:ext cx="7734300" cy="1377620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8798498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865485"/>
            <a:ext cx="10515600" cy="314207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4327407"/>
            <a:ext cx="10515600" cy="1031428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15066908"/>
            <a:ext cx="2743200" cy="865481"/>
          </a:xfrm>
          <a:prstGeom prst="rect">
            <a:avLst/>
          </a:prstGeom>
        </p:spPr>
        <p:txBody>
          <a:bodyPr vert="horz" lIns="91440" tIns="45720" rIns="91440" bIns="45720" rtlCol="0" anchor="ctr"/>
          <a:lstStyle>
            <a:lvl1pPr algn="l">
              <a:defRPr sz="1600">
                <a:solidFill>
                  <a:schemeClr val="tx1">
                    <a:tint val="75000"/>
                  </a:schemeClr>
                </a:solidFill>
              </a:defRPr>
            </a:lvl1pPr>
          </a:lstStyle>
          <a:p>
            <a:fld id="{ACD23CE7-5FBA-4B36-A5A8-C116045D9A31}" type="datetimeFigureOut">
              <a:rPr lang="en-GB" smtClean="0"/>
              <a:t>26/01/2021</a:t>
            </a:fld>
            <a:endParaRPr lang="en-GB"/>
          </a:p>
        </p:txBody>
      </p:sp>
      <p:sp>
        <p:nvSpPr>
          <p:cNvPr id="5" name="Footer Placeholder 4"/>
          <p:cNvSpPr>
            <a:spLocks noGrp="1"/>
          </p:cNvSpPr>
          <p:nvPr>
            <p:ph type="ftr" sz="quarter" idx="3"/>
          </p:nvPr>
        </p:nvSpPr>
        <p:spPr>
          <a:xfrm>
            <a:off x="4038600" y="15066908"/>
            <a:ext cx="4114800" cy="865481"/>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15066908"/>
            <a:ext cx="2743200" cy="865481"/>
          </a:xfrm>
          <a:prstGeom prst="rect">
            <a:avLst/>
          </a:prstGeom>
        </p:spPr>
        <p:txBody>
          <a:bodyPr vert="horz" lIns="91440" tIns="45720" rIns="91440" bIns="45720" rtlCol="0" anchor="ctr"/>
          <a:lstStyle>
            <a:lvl1pPr algn="r">
              <a:defRPr sz="1600">
                <a:solidFill>
                  <a:schemeClr val="tx1">
                    <a:tint val="75000"/>
                  </a:schemeClr>
                </a:solidFill>
              </a:defRPr>
            </a:lvl1pPr>
          </a:lstStyle>
          <a:p>
            <a:fld id="{9F39B237-94CF-473C-B496-1F46FCAAF08B}" type="slidenum">
              <a:rPr lang="en-GB" smtClean="0"/>
              <a:t>‹#›</a:t>
            </a:fld>
            <a:endParaRPr lang="en-GB"/>
          </a:p>
        </p:txBody>
      </p:sp>
    </p:spTree>
    <p:extLst>
      <p:ext uri="{BB962C8B-B14F-4D97-AF65-F5344CB8AC3E}">
        <p14:creationId xmlns:p14="http://schemas.microsoft.com/office/powerpoint/2010/main" val="402201192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1219170" rtl="0" eaLnBrk="1" latinLnBrk="0" hangingPunct="1">
        <a:lnSpc>
          <a:spcPct val="90000"/>
        </a:lnSpc>
        <a:spcBef>
          <a:spcPct val="0"/>
        </a:spcBef>
        <a:buNone/>
        <a:defRPr sz="5867" kern="1200">
          <a:solidFill>
            <a:schemeClr val="tx1"/>
          </a:solidFill>
          <a:latin typeface="+mj-lt"/>
          <a:ea typeface="+mj-ea"/>
          <a:cs typeface="+mj-cs"/>
        </a:defRPr>
      </a:lvl1pPr>
    </p:titleStyle>
    <p:bodyStyle>
      <a:lvl1pPr marL="304792" indent="-304792" algn="l" defTabSz="1219170" rtl="0" eaLnBrk="1" latinLnBrk="0" hangingPunct="1">
        <a:lnSpc>
          <a:spcPct val="90000"/>
        </a:lnSpc>
        <a:spcBef>
          <a:spcPts val="1333"/>
        </a:spcBef>
        <a:buFont typeface="Arial" panose="020B0604020202020204" pitchFamily="34" charset="0"/>
        <a:buChar char="•"/>
        <a:defRPr sz="3733" kern="1200">
          <a:solidFill>
            <a:schemeClr val="tx1"/>
          </a:solidFill>
          <a:latin typeface="+mn-lt"/>
          <a:ea typeface="+mn-ea"/>
          <a:cs typeface="+mn-cs"/>
        </a:defRPr>
      </a:lvl1pPr>
      <a:lvl2pPr marL="914377" indent="-304792" algn="l" defTabSz="1219170" rtl="0" eaLnBrk="1" latinLnBrk="0" hangingPunct="1">
        <a:lnSpc>
          <a:spcPct val="90000"/>
        </a:lnSpc>
        <a:spcBef>
          <a:spcPts val="667"/>
        </a:spcBef>
        <a:buFont typeface="Arial" panose="020B0604020202020204" pitchFamily="34" charset="0"/>
        <a:buChar char="•"/>
        <a:defRPr sz="3200" kern="1200">
          <a:solidFill>
            <a:schemeClr val="tx1"/>
          </a:solidFill>
          <a:latin typeface="+mn-lt"/>
          <a:ea typeface="+mn-ea"/>
          <a:cs typeface="+mn-cs"/>
        </a:defRPr>
      </a:lvl2pPr>
      <a:lvl3pPr marL="1523962" indent="-304792" algn="l" defTabSz="1219170" rtl="0" eaLnBrk="1" latinLnBrk="0" hangingPunct="1">
        <a:lnSpc>
          <a:spcPct val="90000"/>
        </a:lnSpc>
        <a:spcBef>
          <a:spcPts val="667"/>
        </a:spcBef>
        <a:buFont typeface="Arial" panose="020B0604020202020204" pitchFamily="34" charset="0"/>
        <a:buChar char="•"/>
        <a:defRPr sz="2667" kern="1200">
          <a:solidFill>
            <a:schemeClr val="tx1"/>
          </a:solidFill>
          <a:latin typeface="+mn-lt"/>
          <a:ea typeface="+mn-ea"/>
          <a:cs typeface="+mn-cs"/>
        </a:defRPr>
      </a:lvl3pPr>
      <a:lvl4pPr marL="2133547"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4pPr>
      <a:lvl5pPr marL="274313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wmf"/><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5" name="TextBox 4">
            <a:extLst>
              <a:ext uri="{FF2B5EF4-FFF2-40B4-BE49-F238E27FC236}">
                <a16:creationId xmlns:a16="http://schemas.microsoft.com/office/drawing/2014/main" id="{CB84899C-1826-497D-AF60-BCFA7248CA10}"/>
              </a:ext>
            </a:extLst>
          </p:cNvPr>
          <p:cNvSpPr txBox="1"/>
          <p:nvPr/>
        </p:nvSpPr>
        <p:spPr>
          <a:xfrm>
            <a:off x="1765737" y="1979098"/>
            <a:ext cx="8923283" cy="15050274"/>
          </a:xfrm>
          <a:prstGeom prst="rect">
            <a:avLst/>
          </a:prstGeom>
          <a:noFill/>
        </p:spPr>
        <p:txBody>
          <a:bodyPr wrap="square" rtlCol="0">
            <a:spAutoFit/>
          </a:bodyPr>
          <a:lstStyle/>
          <a:p>
            <a:pPr algn="ctr"/>
            <a:r>
              <a:rPr lang="en-GB" sz="6600" dirty="0">
                <a:latin typeface="Comic Sans MS" panose="030F0702030302020204" pitchFamily="66" charset="0"/>
              </a:rPr>
              <a:t>English Skills</a:t>
            </a:r>
          </a:p>
          <a:p>
            <a:pPr algn="ctr"/>
            <a:endParaRPr lang="en-GB" sz="6600" dirty="0">
              <a:latin typeface="Comic Sans MS" panose="030F0702030302020204" pitchFamily="66" charset="0"/>
            </a:endParaRPr>
          </a:p>
          <a:p>
            <a:pPr algn="ctr"/>
            <a:r>
              <a:rPr lang="en-GB" sz="6600" dirty="0">
                <a:latin typeface="Comic Sans MS" panose="030F0702030302020204" pitchFamily="66" charset="0"/>
              </a:rPr>
              <a:t>Home Learning Booklet Week Four</a:t>
            </a: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a:p>
            <a:pPr algn="ctr"/>
            <a:r>
              <a:rPr lang="en-GB" sz="4800" dirty="0">
                <a:latin typeface="Comic Sans MS" panose="030F0702030302020204" pitchFamily="66" charset="0"/>
              </a:rPr>
              <a:t>Name: ___________</a:t>
            </a:r>
            <a:endParaRPr lang="en-GB" sz="4400" dirty="0">
              <a:latin typeface="Comic Sans MS" panose="030F0702030302020204" pitchFamily="66" charset="0"/>
            </a:endParaRP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28317" y="7176655"/>
            <a:ext cx="7998122" cy="56376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903623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9" name="TextBox 8">
            <a:extLst>
              <a:ext uri="{FF2B5EF4-FFF2-40B4-BE49-F238E27FC236}">
                <a16:creationId xmlns:a16="http://schemas.microsoft.com/office/drawing/2014/main" id="{3F3D0755-1826-4B0C-AD2C-181758A6697C}"/>
              </a:ext>
            </a:extLst>
          </p:cNvPr>
          <p:cNvSpPr txBox="1"/>
          <p:nvPr/>
        </p:nvSpPr>
        <p:spPr>
          <a:xfrm>
            <a:off x="694592" y="764587"/>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Key Words</a:t>
            </a:r>
          </a:p>
          <a:p>
            <a:endParaRPr lang="en-GB" sz="2400" dirty="0">
              <a:latin typeface="Comic Sans MS" panose="030F0702030302020204" pitchFamily="66" charset="0"/>
            </a:endParaRPr>
          </a:p>
        </p:txBody>
      </p:sp>
      <p:sp>
        <p:nvSpPr>
          <p:cNvPr id="10" name="TextBox 9">
            <a:extLst>
              <a:ext uri="{FF2B5EF4-FFF2-40B4-BE49-F238E27FC236}">
                <a16:creationId xmlns:a16="http://schemas.microsoft.com/office/drawing/2014/main" id="{472F3C8D-08FF-4A5B-AA31-9493F8EF4E9B}"/>
              </a:ext>
            </a:extLst>
          </p:cNvPr>
          <p:cNvSpPr txBox="1"/>
          <p:nvPr/>
        </p:nvSpPr>
        <p:spPr>
          <a:xfrm>
            <a:off x="694592" y="1657140"/>
            <a:ext cx="10656584" cy="523220"/>
          </a:xfrm>
          <a:prstGeom prst="rect">
            <a:avLst/>
          </a:prstGeom>
          <a:noFill/>
        </p:spPr>
        <p:txBody>
          <a:bodyPr wrap="square" rtlCol="0">
            <a:spAutoFit/>
          </a:bodyPr>
          <a:lstStyle/>
          <a:p>
            <a:r>
              <a:rPr lang="en-GB" sz="2800" dirty="0">
                <a:latin typeface="Comic Sans MS" panose="030F0702030302020204" pitchFamily="66" charset="0"/>
              </a:rPr>
              <a:t>Draw lines to match the key words to their definitions. </a:t>
            </a:r>
          </a:p>
        </p:txBody>
      </p:sp>
      <p:graphicFrame>
        <p:nvGraphicFramePr>
          <p:cNvPr id="11" name="Table 9">
            <a:extLst>
              <a:ext uri="{FF2B5EF4-FFF2-40B4-BE49-F238E27FC236}">
                <a16:creationId xmlns:a16="http://schemas.microsoft.com/office/drawing/2014/main" id="{3FC06A9A-1FD4-44BC-8729-CAFAED37D6B4}"/>
              </a:ext>
            </a:extLst>
          </p:cNvPr>
          <p:cNvGraphicFramePr>
            <a:graphicFrameLocks noGrp="1"/>
          </p:cNvGraphicFramePr>
          <p:nvPr>
            <p:extLst>
              <p:ext uri="{D42A27DB-BD31-4B8C-83A1-F6EECF244321}">
                <p14:modId xmlns:p14="http://schemas.microsoft.com/office/powerpoint/2010/main" val="2347555576"/>
              </p:ext>
            </p:extLst>
          </p:nvPr>
        </p:nvGraphicFramePr>
        <p:xfrm>
          <a:off x="694590" y="2749063"/>
          <a:ext cx="10656582" cy="12742351"/>
        </p:xfrm>
        <a:graphic>
          <a:graphicData uri="http://schemas.openxmlformats.org/drawingml/2006/table">
            <a:tbl>
              <a:tblPr firstRow="1" bandRow="1">
                <a:tableStyleId>{5C22544A-7EE6-4342-B048-85BDC9FD1C3A}</a:tableStyleId>
              </a:tblPr>
              <a:tblGrid>
                <a:gridCol w="3154050">
                  <a:extLst>
                    <a:ext uri="{9D8B030D-6E8A-4147-A177-3AD203B41FA5}">
                      <a16:colId xmlns:a16="http://schemas.microsoft.com/office/drawing/2014/main" val="661628798"/>
                    </a:ext>
                  </a:extLst>
                </a:gridCol>
                <a:gridCol w="7502532">
                  <a:extLst>
                    <a:ext uri="{9D8B030D-6E8A-4147-A177-3AD203B41FA5}">
                      <a16:colId xmlns:a16="http://schemas.microsoft.com/office/drawing/2014/main" val="3830851643"/>
                    </a:ext>
                  </a:extLst>
                </a:gridCol>
              </a:tblGrid>
              <a:tr h="1448617">
                <a:tc>
                  <a:txBody>
                    <a:bodyPr/>
                    <a:lstStyle/>
                    <a:p>
                      <a:r>
                        <a:rPr lang="en-GB" sz="2400" dirty="0">
                          <a:solidFill>
                            <a:schemeClr val="tx1"/>
                          </a:solidFill>
                          <a:latin typeface="Comic Sans MS" panose="030F0702030302020204" pitchFamily="66" charset="0"/>
                        </a:rPr>
                        <a:t>Key Word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2400" dirty="0">
                          <a:solidFill>
                            <a:schemeClr val="tx1"/>
                          </a:solidFill>
                          <a:latin typeface="Comic Sans MS" panose="030F0702030302020204" pitchFamily="66" charset="0"/>
                        </a:rPr>
                        <a:t>Definition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74414862"/>
                  </a:ext>
                </a:extLst>
              </a:tr>
              <a:tr h="1882289">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dirty="0">
                          <a:latin typeface="Comic Sans MS" panose="030F0702030302020204" pitchFamily="66" charset="0"/>
                        </a:rPr>
                        <a:t>Simile</a:t>
                      </a:r>
                    </a:p>
                    <a:p>
                      <a:endParaRPr lang="en-GB"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dirty="0">
                          <a:latin typeface="Comic Sans MS" panose="030F0702030302020204" pitchFamily="66" charset="0"/>
                        </a:rPr>
                        <a:t>Is when things or ideas are given</a:t>
                      </a:r>
                      <a:r>
                        <a:rPr lang="en-GB" baseline="0" dirty="0">
                          <a:latin typeface="Comic Sans MS" panose="030F0702030302020204" pitchFamily="66" charset="0"/>
                        </a:rPr>
                        <a:t> human characteristics e.g. The sun hid nervously behind the dark clouds</a:t>
                      </a:r>
                      <a:endParaRPr lang="en-GB"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21512045"/>
                  </a:ext>
                </a:extLst>
              </a:tr>
              <a:tr h="1882289">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dirty="0">
                          <a:latin typeface="Comic Sans MS" panose="030F0702030302020204" pitchFamily="66" charset="0"/>
                        </a:rPr>
                        <a:t>Stanza</a:t>
                      </a:r>
                    </a:p>
                    <a:p>
                      <a:endParaRPr lang="en-GB"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dirty="0">
                          <a:latin typeface="Comic Sans MS" panose="030F0702030302020204" pitchFamily="66" charset="0"/>
                        </a:rPr>
                        <a:t>Are action</a:t>
                      </a:r>
                      <a:r>
                        <a:rPr lang="en-GB" baseline="0" dirty="0">
                          <a:latin typeface="Comic Sans MS" panose="030F0702030302020204" pitchFamily="66" charset="0"/>
                        </a:rPr>
                        <a:t> or doing words e.g. ran, asked</a:t>
                      </a:r>
                      <a:endParaRPr lang="en-GB"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4324429"/>
                  </a:ext>
                </a:extLst>
              </a:tr>
              <a:tr h="1882289">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dirty="0">
                          <a:latin typeface="Comic Sans MS" panose="030F0702030302020204" pitchFamily="66" charset="0"/>
                        </a:rPr>
                        <a:t>Verbs</a:t>
                      </a:r>
                    </a:p>
                    <a:p>
                      <a:endParaRPr lang="en-GB"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2400" b="0" i="0" kern="1200">
                          <a:solidFill>
                            <a:schemeClr val="dk1"/>
                          </a:solidFill>
                          <a:effectLst/>
                          <a:latin typeface="Comic Sans MS" panose="030F0702030302020204" pitchFamily="66" charset="0"/>
                          <a:ea typeface="+mn-ea"/>
                          <a:cs typeface="+mn-cs"/>
                        </a:rPr>
                        <a:t>is a series of lines grouped together in order to divide a poem</a:t>
                      </a:r>
                      <a:endParaRPr lang="en-GB"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10878246"/>
                  </a:ext>
                </a:extLst>
              </a:tr>
              <a:tr h="1882289">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dirty="0">
                          <a:latin typeface="Comic Sans MS" panose="030F0702030302020204" pitchFamily="66" charset="0"/>
                        </a:rPr>
                        <a:t>Personification</a:t>
                      </a:r>
                    </a:p>
                    <a:p>
                      <a:endParaRPr lang="en-GB"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dirty="0">
                          <a:latin typeface="Comic Sans MS" panose="030F0702030302020204" pitchFamily="66" charset="0"/>
                        </a:rPr>
                        <a:t>Is</a:t>
                      </a:r>
                      <a:r>
                        <a:rPr lang="en-GB" baseline="0" dirty="0">
                          <a:latin typeface="Comic Sans MS" panose="030F0702030302020204" pitchFamily="66" charset="0"/>
                        </a:rPr>
                        <a:t> when one thing is compared to another using “like” or “as” e.g. As light as a feather</a:t>
                      </a:r>
                      <a:endParaRPr lang="en-GB"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49867250"/>
                  </a:ext>
                </a:extLst>
              </a:tr>
              <a:tr h="3764578">
                <a:tc gridSpan="2">
                  <a:txBody>
                    <a:bodyPr/>
                    <a:lstStyle/>
                    <a:p>
                      <a:r>
                        <a:rPr lang="en-GB" dirty="0">
                          <a:latin typeface="Comic Sans MS" panose="030F0702030302020204" pitchFamily="66" charset="0"/>
                        </a:rPr>
                        <a:t>Use this</a:t>
                      </a:r>
                      <a:r>
                        <a:rPr lang="en-GB" baseline="0" dirty="0">
                          <a:latin typeface="Comic Sans MS" panose="030F0702030302020204" pitchFamily="66" charset="0"/>
                        </a:rPr>
                        <a:t> box to make a list of verbs. Aim to include at least five:</a:t>
                      </a:r>
                    </a:p>
                    <a:p>
                      <a:endParaRPr lang="en-GB" baseline="0" dirty="0">
                        <a:latin typeface="Comic Sans MS" panose="030F0702030302020204" pitchFamily="66" charset="0"/>
                      </a:endParaRPr>
                    </a:p>
                    <a:p>
                      <a:endParaRPr lang="en-GB" baseline="0" dirty="0">
                        <a:latin typeface="Comic Sans MS" panose="030F0702030302020204" pitchFamily="66" charset="0"/>
                      </a:endParaRPr>
                    </a:p>
                    <a:p>
                      <a:endParaRPr lang="en-GB" baseline="0" dirty="0">
                        <a:latin typeface="Comic Sans MS" panose="030F0702030302020204" pitchFamily="66" charset="0"/>
                      </a:endParaRPr>
                    </a:p>
                    <a:p>
                      <a:endParaRPr lang="en-GB" baseline="0" dirty="0">
                        <a:latin typeface="Comic Sans MS" panose="030F0702030302020204" pitchFamily="66" charset="0"/>
                      </a:endParaRPr>
                    </a:p>
                    <a:p>
                      <a:r>
                        <a:rPr lang="en-GB" baseline="0" dirty="0">
                          <a:latin typeface="Comic Sans MS" panose="030F0702030302020204" pitchFamily="66" charset="0"/>
                        </a:rPr>
                        <a:t>Extension task: Can you also write your own example of  personification?</a:t>
                      </a:r>
                      <a:endParaRPr lang="en-GB"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25129784"/>
                  </a:ext>
                </a:extLst>
              </a:tr>
            </a:tbl>
          </a:graphicData>
        </a:graphic>
      </p:graphicFrame>
    </p:spTree>
    <p:extLst>
      <p:ext uri="{BB962C8B-B14F-4D97-AF65-F5344CB8AC3E}">
        <p14:creationId xmlns:p14="http://schemas.microsoft.com/office/powerpoint/2010/main" val="14147785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itle 1"/>
          <p:cNvSpPr txBox="1">
            <a:spLocks/>
          </p:cNvSpPr>
          <p:nvPr/>
        </p:nvSpPr>
        <p:spPr>
          <a:xfrm>
            <a:off x="838200" y="865486"/>
            <a:ext cx="10515600" cy="982770"/>
          </a:xfrm>
          <a:prstGeom prst="rect">
            <a:avLst/>
          </a:prstGeom>
        </p:spPr>
        <p:txBody>
          <a:bodyPr vert="horz" lIns="91440" tIns="45720" rIns="91440" bIns="45720" rtlCol="0" anchor="b">
            <a:normAutofit/>
          </a:bodyPr>
          <a:lstStyle>
            <a:lvl1pPr algn="ctr" defTabSz="1219170" rtl="0" eaLnBrk="1" latinLnBrk="0" hangingPunct="1">
              <a:lnSpc>
                <a:spcPct val="90000"/>
              </a:lnSpc>
              <a:spcBef>
                <a:spcPct val="0"/>
              </a:spcBef>
              <a:buNone/>
              <a:defRPr sz="8000" kern="1200">
                <a:solidFill>
                  <a:schemeClr val="tx1"/>
                </a:solidFill>
                <a:latin typeface="+mj-lt"/>
                <a:ea typeface="+mj-ea"/>
                <a:cs typeface="+mj-cs"/>
              </a:defRPr>
            </a:lvl1pPr>
          </a:lstStyle>
          <a:p>
            <a:pPr marL="0" marR="0" lvl="0" indent="0" algn="ctr" defTabSz="1219170" rtl="0" eaLnBrk="1" fontAlgn="auto" latinLnBrk="0" hangingPunct="1">
              <a:lnSpc>
                <a:spcPct val="90000"/>
              </a:lnSpc>
              <a:spcBef>
                <a:spcPct val="0"/>
              </a:spcBef>
              <a:spcAft>
                <a:spcPts val="0"/>
              </a:spcAft>
              <a:buClrTx/>
              <a:buSzTx/>
              <a:buFontTx/>
              <a:buNone/>
              <a:tabLst/>
              <a:defRPr/>
            </a:pPr>
            <a:r>
              <a:rPr kumimoji="0" lang="en-GB" sz="4400" b="0" i="0" u="sng" strike="noStrike" kern="1200" cap="none" spc="0" normalizeH="0" baseline="0" noProof="0" dirty="0">
                <a:ln>
                  <a:noFill/>
                </a:ln>
                <a:solidFill>
                  <a:prstClr val="black"/>
                </a:solidFill>
                <a:effectLst/>
                <a:uLnTx/>
                <a:uFillTx/>
                <a:latin typeface="Comic Sans MS" panose="030F0702030302020204" pitchFamily="66" charset="0"/>
                <a:ea typeface="+mj-ea"/>
                <a:cs typeface="+mj-cs"/>
              </a:rPr>
              <a:t>Context</a:t>
            </a:r>
          </a:p>
        </p:txBody>
      </p:sp>
      <p:sp>
        <p:nvSpPr>
          <p:cNvPr id="2" name="TextBox 1"/>
          <p:cNvSpPr txBox="1"/>
          <p:nvPr/>
        </p:nvSpPr>
        <p:spPr>
          <a:xfrm>
            <a:off x="990958" y="2124044"/>
            <a:ext cx="10273145" cy="11726287"/>
          </a:xfrm>
          <a:prstGeom prst="rect">
            <a:avLst/>
          </a:prstGeom>
          <a:noFill/>
        </p:spPr>
        <p:txBody>
          <a:bodyPr wrap="square" rtlCol="0">
            <a:spAutoFit/>
          </a:bodyPr>
          <a:lstStyle/>
          <a:p>
            <a:r>
              <a:rPr kumimoji="0" lang="en-GB" altLang="en-US" sz="2400" b="0" i="0" u="none" strike="noStrike" kern="1200" cap="none" spc="0" normalizeH="0" baseline="0" noProof="0" dirty="0">
                <a:ln>
                  <a:noFill/>
                </a:ln>
                <a:solidFill>
                  <a:prstClr val="black"/>
                </a:solidFill>
                <a:effectLst/>
                <a:uLnTx/>
                <a:uFillTx/>
                <a:latin typeface="Comic Sans MS" panose="030F0702030302020204" pitchFamily="66" charset="0"/>
              </a:rPr>
              <a:t>The poem we are looking at across the next few lessons was written about Nigeria, a country in Western Africa that is home to 186 million people.</a:t>
            </a:r>
            <a:r>
              <a:rPr kumimoji="0" lang="en-GB" altLang="en-US" sz="2400" b="0" i="0" u="none" strike="noStrike" kern="1200" cap="none" spc="0" normalizeH="0" noProof="0" dirty="0">
                <a:ln>
                  <a:noFill/>
                </a:ln>
                <a:solidFill>
                  <a:prstClr val="black"/>
                </a:solidFill>
                <a:effectLst/>
                <a:uLnTx/>
                <a:uFillTx/>
                <a:latin typeface="Comic Sans MS" panose="030F0702030302020204" pitchFamily="66" charset="0"/>
              </a:rPr>
              <a:t> </a:t>
            </a:r>
            <a:r>
              <a:rPr lang="en-GB" sz="2400" dirty="0">
                <a:latin typeface="Comic Sans MS" panose="030F0702030302020204" pitchFamily="66" charset="0"/>
              </a:rPr>
              <a:t>The poet, </a:t>
            </a:r>
            <a:r>
              <a:rPr lang="en-GB" sz="2400" b="1" dirty="0" err="1">
                <a:latin typeface="Comic Sans MS" panose="030F0702030302020204" pitchFamily="66" charset="0"/>
              </a:rPr>
              <a:t>Niyi</a:t>
            </a:r>
            <a:r>
              <a:rPr lang="en-GB" sz="2400" b="1" dirty="0">
                <a:latin typeface="Comic Sans MS" panose="030F0702030302020204" pitchFamily="66" charset="0"/>
              </a:rPr>
              <a:t> </a:t>
            </a:r>
            <a:r>
              <a:rPr lang="en-GB" sz="2400" b="1" dirty="0" err="1">
                <a:latin typeface="Comic Sans MS" panose="030F0702030302020204" pitchFamily="66" charset="0"/>
              </a:rPr>
              <a:t>Osundare</a:t>
            </a:r>
            <a:r>
              <a:rPr lang="en-GB" sz="2400" dirty="0">
                <a:latin typeface="Comic Sans MS" panose="030F0702030302020204" pitchFamily="66" charset="0"/>
              </a:rPr>
              <a:t>, used his poetry to object to the cruel dictatorship that ruled his country. People who try to protest or express their ideas in a </a:t>
            </a:r>
            <a:r>
              <a:rPr lang="en-GB" sz="2400" dirty="0" err="1">
                <a:latin typeface="Comic Sans MS" panose="030F0702030302020204" pitchFamily="66" charset="0"/>
              </a:rPr>
              <a:t>dictatroship</a:t>
            </a:r>
            <a:r>
              <a:rPr lang="en-GB" sz="2400" dirty="0">
                <a:latin typeface="Comic Sans MS" panose="030F0702030302020204" pitchFamily="66" charset="0"/>
              </a:rPr>
              <a:t> either in speech, writing or actions are arrested, imprisoned, punished and possibly killed to silence them. </a:t>
            </a:r>
            <a:endParaRPr kumimoji="0" lang="en-GB" altLang="en-US" sz="2400" b="0" i="0" u="none" strike="noStrike" kern="1200" cap="none" spc="0" normalizeH="0" baseline="0" noProof="0" dirty="0">
              <a:ln>
                <a:noFill/>
              </a:ln>
              <a:solidFill>
                <a:prstClr val="black"/>
              </a:solidFill>
              <a:effectLst/>
              <a:uLnTx/>
              <a:uFillTx/>
              <a:latin typeface="Comic Sans MS" panose="030F0702030302020204" pitchFamily="66" charset="0"/>
            </a:endParaRPr>
          </a:p>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en-GB" altLang="en-US" sz="2400" b="0" i="0" u="none" strike="noStrike" kern="1200" cap="none" spc="0" normalizeH="0" baseline="0" noProof="0" dirty="0">
              <a:ln>
                <a:noFill/>
              </a:ln>
              <a:solidFill>
                <a:prstClr val="black"/>
              </a:solidFill>
              <a:effectLst/>
              <a:uLnTx/>
              <a:uFillTx/>
              <a:latin typeface="Comic Sans MS" panose="030F0702030302020204" pitchFamily="66" charset="0"/>
            </a:endParaRP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en-GB" altLang="en-US" sz="2400" b="1" i="0" u="sng" strike="noStrike" kern="1200" cap="none" spc="0" normalizeH="0" baseline="0" noProof="0" dirty="0">
                <a:ln>
                  <a:noFill/>
                </a:ln>
                <a:solidFill>
                  <a:prstClr val="black"/>
                </a:solidFill>
                <a:effectLst/>
                <a:uLnTx/>
                <a:uFillTx/>
                <a:latin typeface="Comic Sans MS" panose="030F0702030302020204" pitchFamily="66" charset="0"/>
              </a:rPr>
              <a:t>TASK:</a:t>
            </a:r>
          </a:p>
          <a:p>
            <a:pPr lvl="0">
              <a:spcBef>
                <a:spcPct val="0"/>
              </a:spcBef>
            </a:pPr>
            <a:r>
              <a:rPr kumimoji="0" lang="en-GB" altLang="en-US" sz="2400" b="0" i="0" u="none" strike="noStrike" kern="1200" cap="none" spc="0" normalizeH="0" baseline="0" noProof="0" dirty="0">
                <a:ln>
                  <a:noFill/>
                </a:ln>
                <a:solidFill>
                  <a:prstClr val="black"/>
                </a:solidFill>
                <a:effectLst/>
                <a:uLnTx/>
                <a:uFillTx/>
                <a:latin typeface="Comic Sans MS" panose="030F0702030302020204" pitchFamily="66" charset="0"/>
              </a:rPr>
              <a:t>To help us understand the poem we are</a:t>
            </a:r>
            <a:r>
              <a:rPr kumimoji="0" lang="en-GB" altLang="en-US" sz="2400" b="0" i="0" u="none" strike="noStrike" kern="1200" cap="none" spc="0" normalizeH="0" noProof="0" dirty="0">
                <a:ln>
                  <a:noFill/>
                </a:ln>
                <a:solidFill>
                  <a:prstClr val="black"/>
                </a:solidFill>
                <a:effectLst/>
                <a:uLnTx/>
                <a:uFillTx/>
                <a:latin typeface="Comic Sans MS" panose="030F0702030302020204" pitchFamily="66" charset="0"/>
              </a:rPr>
              <a:t> going to continue to explore some unfamiliar vocabulary. </a:t>
            </a:r>
            <a:r>
              <a:rPr lang="en-GB" sz="2400" dirty="0">
                <a:latin typeface="Comic Sans MS" panose="030F0702030302020204" pitchFamily="66" charset="0"/>
              </a:rPr>
              <a:t>Write down or look up the definitions for these words. The first one has been done for you.</a:t>
            </a:r>
            <a:endParaRPr kumimoji="0" lang="en-GB" altLang="en-US" sz="2400" b="0" i="0" u="none" strike="noStrike" kern="1200" cap="none" spc="0" normalizeH="0" baseline="0" noProof="0" dirty="0">
              <a:ln>
                <a:noFill/>
              </a:ln>
              <a:solidFill>
                <a:prstClr val="black"/>
              </a:solidFill>
              <a:effectLst/>
              <a:uLnTx/>
              <a:uFillTx/>
              <a:latin typeface="Comic Sans MS" panose="030F0702030302020204" pitchFamily="66" charset="0"/>
            </a:endParaRPr>
          </a:p>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en-GB" altLang="en-US" sz="2400" b="0" i="0" u="none" strike="noStrike" kern="1200" cap="none" spc="0" normalizeH="0" baseline="0" noProof="0" dirty="0">
              <a:ln>
                <a:noFill/>
              </a:ln>
              <a:solidFill>
                <a:prstClr val="black"/>
              </a:solidFill>
              <a:effectLst/>
              <a:uLnTx/>
              <a:uFillTx/>
              <a:latin typeface="Comic Sans MS" panose="030F0702030302020204" pitchFamily="66"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omic Sans MS" panose="030F0702030302020204" pitchFamily="66" charset="0"/>
              </a:rPr>
              <a:t>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1" i="0" u="sng" strike="noStrike" kern="1200" cap="none" spc="0" normalizeH="0" baseline="0" noProof="0" dirty="0">
                <a:ln>
                  <a:noFill/>
                </a:ln>
                <a:solidFill>
                  <a:prstClr val="black"/>
                </a:solidFill>
                <a:effectLst/>
                <a:uLnTx/>
                <a:uFillTx/>
                <a:latin typeface="Comic Sans MS" panose="030F0702030302020204" pitchFamily="66" charset="0"/>
              </a:rPr>
              <a:t>Dictatorship-</a:t>
            </a:r>
            <a:r>
              <a:rPr kumimoji="0" lang="en-GB" sz="2400" b="1" i="0" u="none" strike="noStrike" kern="1200" cap="none" spc="0" normalizeH="0" baseline="0" noProof="0" dirty="0">
                <a:ln>
                  <a:noFill/>
                </a:ln>
                <a:solidFill>
                  <a:prstClr val="black"/>
                </a:solidFill>
                <a:effectLst/>
                <a:uLnTx/>
                <a:uFillTx/>
                <a:latin typeface="Comic Sans MS" panose="030F0702030302020204" pitchFamily="66" charset="0"/>
              </a:rPr>
              <a:t>   </a:t>
            </a:r>
            <a:r>
              <a:rPr kumimoji="0" lang="en-GB" sz="2400" i="0" strike="noStrike" kern="1200" cap="none" spc="0" normalizeH="0" baseline="0" noProof="0" dirty="0">
                <a:ln>
                  <a:noFill/>
                </a:ln>
                <a:solidFill>
                  <a:prstClr val="black"/>
                </a:solidFill>
                <a:effectLst/>
                <a:uLnTx/>
                <a:uFillTx/>
                <a:latin typeface="Comic Sans MS" panose="030F0702030302020204" pitchFamily="66" charset="0"/>
              </a:rPr>
              <a:t>When a country is ruled by someone with </a:t>
            </a:r>
            <a:r>
              <a:rPr lang="en-GB" sz="2400" dirty="0">
                <a:solidFill>
                  <a:prstClr val="black"/>
                </a:solidFill>
                <a:latin typeface="Comic Sans MS" panose="030F0702030302020204" pitchFamily="66" charset="0"/>
              </a:rPr>
              <a:t>absolute</a:t>
            </a:r>
            <a:r>
              <a:rPr kumimoji="0" lang="en-GB" sz="2400" i="0" strike="noStrike" kern="1200" cap="none" spc="0" normalizeH="0" baseline="0" noProof="0" dirty="0">
                <a:ln>
                  <a:noFill/>
                </a:ln>
                <a:solidFill>
                  <a:prstClr val="black"/>
                </a:solidFill>
                <a:effectLst/>
                <a:uLnTx/>
                <a:uFillTx/>
                <a:latin typeface="Comic Sans MS" panose="030F0702030302020204" pitchFamily="66" charset="0"/>
              </a:rPr>
              <a:t> authority. Dictators often use the military to enforce their rule.</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omic Sans MS" panose="030F0702030302020204" pitchFamily="66" charset="0"/>
              </a:rPr>
              <a:t>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1" i="0" u="sng" strike="noStrike" kern="1200" cap="none" spc="0" normalizeH="0" baseline="0" noProof="0" dirty="0">
                <a:ln>
                  <a:noFill/>
                </a:ln>
                <a:solidFill>
                  <a:prstClr val="black"/>
                </a:solidFill>
                <a:effectLst/>
                <a:uLnTx/>
                <a:uFillTx/>
                <a:latin typeface="Comic Sans MS" panose="030F0702030302020204" pitchFamily="66" charset="0"/>
              </a:rPr>
              <a:t>Prejudice</a:t>
            </a:r>
            <a:r>
              <a:rPr kumimoji="0" lang="en-GB" sz="2400" b="1" i="0" u="none" strike="noStrike" kern="1200" cap="none" spc="0" normalizeH="0" baseline="0" noProof="0" dirty="0">
                <a:ln>
                  <a:noFill/>
                </a:ln>
                <a:solidFill>
                  <a:prstClr val="black"/>
                </a:solidFill>
                <a:effectLst/>
                <a:uLnTx/>
                <a:uFillTx/>
                <a:latin typeface="Comic Sans MS" panose="030F0702030302020204" pitchFamily="66" charset="0"/>
              </a:rPr>
              <a:t> is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prstClr val="black"/>
              </a:solidFill>
              <a:effectLst/>
              <a:uLnTx/>
              <a:uFillTx/>
              <a:latin typeface="Comic Sans MS" panose="030F0702030302020204" pitchFamily="66" charset="0"/>
            </a:endParaRPr>
          </a:p>
          <a:p>
            <a:pPr lvl="0">
              <a:defRPr/>
            </a:pPr>
            <a:r>
              <a:rPr lang="en-GB" sz="2400" dirty="0">
                <a:solidFill>
                  <a:prstClr val="black"/>
                </a:solidFill>
                <a:latin typeface="Comic Sans MS" panose="030F0702030302020204" pitchFamily="66" charset="0"/>
              </a:rPr>
              <a:t>____________________________________________________</a:t>
            </a:r>
          </a:p>
          <a:p>
            <a:pPr lvl="0">
              <a:defRPr/>
            </a:pPr>
            <a:endParaRPr lang="en-GB" sz="2400" dirty="0">
              <a:solidFill>
                <a:prstClr val="black"/>
              </a:solidFill>
              <a:latin typeface="Comic Sans MS" panose="030F0702030302020204" pitchFamily="66" charset="0"/>
            </a:endParaRPr>
          </a:p>
          <a:p>
            <a:pPr lvl="0">
              <a:defRPr/>
            </a:pPr>
            <a:r>
              <a:rPr lang="en-GB" sz="2400" dirty="0">
                <a:solidFill>
                  <a:prstClr val="black"/>
                </a:solidFill>
                <a:latin typeface="Comic Sans MS" panose="030F0702030302020204" pitchFamily="66" charset="0"/>
              </a:rPr>
              <a:t>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prstClr val="black"/>
              </a:solidFill>
              <a:effectLst/>
              <a:uLnTx/>
              <a:uFillTx/>
              <a:latin typeface="Comic Sans MS" panose="030F0702030302020204" pitchFamily="66"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omic Sans MS" panose="030F0702030302020204" pitchFamily="66" charset="0"/>
              </a:rPr>
              <a:t>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1" i="0" u="sng" strike="noStrike" kern="1200" cap="none" spc="0" normalizeH="0" baseline="0" noProof="0" dirty="0">
                <a:ln>
                  <a:noFill/>
                </a:ln>
                <a:solidFill>
                  <a:prstClr val="black"/>
                </a:solidFill>
                <a:effectLst/>
                <a:uLnTx/>
                <a:uFillTx/>
                <a:latin typeface="Comic Sans MS" panose="030F0702030302020204" pitchFamily="66" charset="0"/>
              </a:rPr>
              <a:t>Discrimination</a:t>
            </a:r>
            <a:r>
              <a:rPr kumimoji="0" lang="en-GB" sz="2400" b="1" i="0" u="none" strike="noStrike" kern="1200" cap="none" spc="0" normalizeH="0" baseline="0" noProof="0" dirty="0">
                <a:ln>
                  <a:noFill/>
                </a:ln>
                <a:solidFill>
                  <a:prstClr val="black"/>
                </a:solidFill>
                <a:effectLst/>
                <a:uLnTx/>
                <a:uFillTx/>
                <a:latin typeface="Comic Sans MS" panose="030F0702030302020204" pitchFamily="66" charset="0"/>
              </a:rPr>
              <a:t> is …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2400" b="1" dirty="0">
              <a:solidFill>
                <a:prstClr val="black"/>
              </a:solidFill>
              <a:latin typeface="Comic Sans MS" panose="030F0702030302020204" pitchFamily="66" charset="0"/>
            </a:endParaRPr>
          </a:p>
          <a:p>
            <a:pPr lvl="0">
              <a:defRPr/>
            </a:pPr>
            <a:r>
              <a:rPr lang="en-GB" sz="2400" dirty="0">
                <a:solidFill>
                  <a:prstClr val="black"/>
                </a:solidFill>
                <a:latin typeface="Comic Sans MS" panose="030F0702030302020204" pitchFamily="66" charset="0"/>
              </a:rPr>
              <a:t>____________________________________________________</a:t>
            </a:r>
          </a:p>
          <a:p>
            <a:pPr lvl="0">
              <a:defRPr/>
            </a:pPr>
            <a:endParaRPr lang="en-GB" sz="2400" dirty="0">
              <a:solidFill>
                <a:prstClr val="black"/>
              </a:solidFill>
              <a:latin typeface="Comic Sans MS" panose="030F0702030302020204" pitchFamily="66" charset="0"/>
            </a:endParaRPr>
          </a:p>
          <a:p>
            <a:pPr lvl="0">
              <a:defRPr/>
            </a:pPr>
            <a:r>
              <a:rPr lang="en-GB" sz="2400" dirty="0">
                <a:solidFill>
                  <a:prstClr val="black"/>
                </a:solidFill>
                <a:latin typeface="Comic Sans MS" panose="030F0702030302020204" pitchFamily="66" charset="0"/>
              </a:rPr>
              <a:t>____________________________________________________</a:t>
            </a:r>
          </a:p>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en-GB" altLang="en-US" sz="2800" b="0" i="1"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4066123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itle 1"/>
          <p:cNvSpPr txBox="1">
            <a:spLocks/>
          </p:cNvSpPr>
          <p:nvPr/>
        </p:nvSpPr>
        <p:spPr>
          <a:xfrm>
            <a:off x="838200" y="865486"/>
            <a:ext cx="10515600" cy="982770"/>
          </a:xfrm>
          <a:prstGeom prst="rect">
            <a:avLst/>
          </a:prstGeom>
        </p:spPr>
        <p:txBody>
          <a:bodyPr vert="horz" lIns="91440" tIns="45720" rIns="91440" bIns="45720" rtlCol="0" anchor="b">
            <a:normAutofit/>
          </a:bodyPr>
          <a:lstStyle>
            <a:lvl1pPr algn="ctr" defTabSz="1219170" rtl="0" eaLnBrk="1" latinLnBrk="0" hangingPunct="1">
              <a:lnSpc>
                <a:spcPct val="90000"/>
              </a:lnSpc>
              <a:spcBef>
                <a:spcPct val="0"/>
              </a:spcBef>
              <a:buNone/>
              <a:defRPr sz="8000" kern="1200">
                <a:solidFill>
                  <a:schemeClr val="tx1"/>
                </a:solidFill>
                <a:latin typeface="+mj-lt"/>
                <a:ea typeface="+mj-ea"/>
                <a:cs typeface="+mj-cs"/>
              </a:defRPr>
            </a:lvl1pPr>
          </a:lstStyle>
          <a:p>
            <a:r>
              <a:rPr lang="en-GB" sz="4400" u="sng" dirty="0">
                <a:latin typeface="Comic Sans MS" panose="030F0702030302020204" pitchFamily="66" charset="0"/>
              </a:rPr>
              <a:t>Exploring Context</a:t>
            </a:r>
          </a:p>
        </p:txBody>
      </p:sp>
      <p:sp>
        <p:nvSpPr>
          <p:cNvPr id="2" name="TextBox 1"/>
          <p:cNvSpPr txBox="1"/>
          <p:nvPr/>
        </p:nvSpPr>
        <p:spPr>
          <a:xfrm>
            <a:off x="838199" y="2641727"/>
            <a:ext cx="10273145" cy="15850493"/>
          </a:xfrm>
          <a:prstGeom prst="rect">
            <a:avLst/>
          </a:prstGeom>
          <a:noFill/>
        </p:spPr>
        <p:txBody>
          <a:bodyPr wrap="square" rtlCol="0">
            <a:spAutoFit/>
          </a:bodyPr>
          <a:lstStyle/>
          <a:p>
            <a:endParaRPr lang="en-GB" sz="2400" dirty="0">
              <a:latin typeface="Comic Sans MS" panose="030F0702030302020204" pitchFamily="66" charset="0"/>
            </a:endParaRPr>
          </a:p>
          <a:p>
            <a:r>
              <a:rPr lang="en-GB" sz="2400" b="1" dirty="0" err="1">
                <a:latin typeface="Comic Sans MS" panose="030F0702030302020204" pitchFamily="66" charset="0"/>
              </a:rPr>
              <a:t>Niyi</a:t>
            </a:r>
            <a:r>
              <a:rPr lang="en-GB" sz="2400" b="1" dirty="0">
                <a:latin typeface="Comic Sans MS" panose="030F0702030302020204" pitchFamily="66" charset="0"/>
              </a:rPr>
              <a:t> </a:t>
            </a:r>
            <a:r>
              <a:rPr lang="en-GB" sz="2400" b="1" dirty="0" err="1">
                <a:latin typeface="Comic Sans MS" panose="030F0702030302020204" pitchFamily="66" charset="0"/>
              </a:rPr>
              <a:t>Osundare</a:t>
            </a:r>
            <a:r>
              <a:rPr lang="en-GB" sz="2400" dirty="0">
                <a:latin typeface="Comic Sans MS" panose="030F0702030302020204" pitchFamily="66" charset="0"/>
              </a:rPr>
              <a:t> was born in 1947 in  Nigeria.  He is a poet and has written many poems that are often studied in school. </a:t>
            </a:r>
            <a:r>
              <a:rPr lang="en-GB" sz="2400" dirty="0" err="1">
                <a:latin typeface="Comic Sans MS" panose="030F0702030302020204" pitchFamily="66" charset="0"/>
              </a:rPr>
              <a:t>Osundare</a:t>
            </a:r>
            <a:r>
              <a:rPr lang="en-GB" sz="2400" dirty="0">
                <a:latin typeface="Comic Sans MS" panose="030F0702030302020204" pitchFamily="66" charset="0"/>
              </a:rPr>
              <a:t> has always been a supporter of the right to </a:t>
            </a:r>
            <a:r>
              <a:rPr lang="en-GB" sz="2400" b="1" dirty="0">
                <a:latin typeface="Comic Sans MS" panose="030F0702030302020204" pitchFamily="66" charset="0"/>
              </a:rPr>
              <a:t>free speech </a:t>
            </a:r>
            <a:r>
              <a:rPr lang="en-GB" sz="2400" dirty="0">
                <a:latin typeface="Comic Sans MS" panose="030F0702030302020204" pitchFamily="66" charset="0"/>
              </a:rPr>
              <a:t>and believes in the power of words.  He has not been afraid to stand up to people in power, including the government in Nigeria and </a:t>
            </a:r>
            <a:r>
              <a:rPr lang="en-GB" sz="2400" b="1" dirty="0">
                <a:latin typeface="Comic Sans MS" panose="030F0702030302020204" pitchFamily="66" charset="0"/>
              </a:rPr>
              <a:t>criticise </a:t>
            </a:r>
            <a:r>
              <a:rPr lang="en-GB" sz="2400" dirty="0">
                <a:latin typeface="Comic Sans MS" panose="030F0702030302020204" pitchFamily="66" charset="0"/>
              </a:rPr>
              <a:t>them for treating people unfairly.   </a:t>
            </a:r>
          </a:p>
          <a:p>
            <a:endParaRPr lang="en-GB" sz="2400" dirty="0">
              <a:latin typeface="Comic Sans MS" panose="030F0702030302020204" pitchFamily="66" charset="0"/>
            </a:endParaRPr>
          </a:p>
          <a:p>
            <a:endParaRPr lang="en-GB" sz="2400" dirty="0">
              <a:latin typeface="Comic Sans MS" panose="030F0702030302020204" pitchFamily="66" charset="0"/>
            </a:endParaRPr>
          </a:p>
          <a:p>
            <a:r>
              <a:rPr lang="en-GB" sz="2400" dirty="0">
                <a:latin typeface="Comic Sans MS" panose="030F0702030302020204" pitchFamily="66" charset="0"/>
              </a:rPr>
              <a:t>He believes that African poets have no choice but to write about the </a:t>
            </a:r>
            <a:r>
              <a:rPr lang="en-GB" sz="2400" b="1" dirty="0">
                <a:latin typeface="Comic Sans MS" panose="030F0702030302020204" pitchFamily="66" charset="0"/>
              </a:rPr>
              <a:t>politics </a:t>
            </a:r>
            <a:r>
              <a:rPr lang="en-GB" sz="2400" dirty="0">
                <a:latin typeface="Comic Sans MS" panose="030F0702030302020204" pitchFamily="66" charset="0"/>
              </a:rPr>
              <a:t>(the government’s rules and laws).  In the 1990s, </a:t>
            </a:r>
            <a:r>
              <a:rPr lang="en-GB" sz="2400" dirty="0" err="1">
                <a:latin typeface="Comic Sans MS" panose="030F0702030302020204" pitchFamily="66" charset="0"/>
              </a:rPr>
              <a:t>Osundare</a:t>
            </a:r>
            <a:r>
              <a:rPr lang="en-GB" sz="2400" dirty="0">
                <a:latin typeface="Comic Sans MS" panose="030F0702030302020204" pitchFamily="66" charset="0"/>
              </a:rPr>
              <a:t> often wrote poems that </a:t>
            </a:r>
            <a:r>
              <a:rPr lang="en-GB" sz="2400" b="1" dirty="0">
                <a:latin typeface="Comic Sans MS" panose="030F0702030302020204" pitchFamily="66" charset="0"/>
              </a:rPr>
              <a:t>criticised </a:t>
            </a:r>
            <a:r>
              <a:rPr lang="en-GB" sz="2400" dirty="0">
                <a:latin typeface="Comic Sans MS" panose="030F0702030302020204" pitchFamily="66" charset="0"/>
              </a:rPr>
              <a:t>the people in charge of Nigeria and showed the lives of the people living there. As a result of this, he was frequently visited, threatened and intimidated by security agents.</a:t>
            </a:r>
          </a:p>
          <a:p>
            <a:endParaRPr lang="en-GB" sz="2400" dirty="0"/>
          </a:p>
          <a:p>
            <a:endParaRPr lang="en-GB" sz="2400" dirty="0"/>
          </a:p>
          <a:p>
            <a:r>
              <a:rPr lang="en-GB" sz="3200" dirty="0">
                <a:latin typeface="Comic Sans MS" panose="030F0702030302020204" pitchFamily="66" charset="0"/>
              </a:rPr>
              <a:t>Use the next page to answer the questions below. Answer in full sentences.</a:t>
            </a:r>
          </a:p>
          <a:p>
            <a:endParaRPr lang="en-GB" sz="3200" dirty="0">
              <a:latin typeface="Comic Sans MS" panose="030F0702030302020204" pitchFamily="66" charset="0"/>
            </a:endParaRPr>
          </a:p>
          <a:p>
            <a:endParaRPr lang="en-GB" sz="3200" dirty="0">
              <a:latin typeface="Comic Sans MS" panose="030F0702030302020204" pitchFamily="66" charset="0"/>
            </a:endParaRPr>
          </a:p>
          <a:p>
            <a:pPr marL="342900" indent="-342900">
              <a:buFont typeface="Arial" panose="020B0604020202020204" pitchFamily="34" charset="0"/>
              <a:buChar char="•"/>
            </a:pPr>
            <a:r>
              <a:rPr lang="en-GB" sz="3200" dirty="0">
                <a:latin typeface="Comic Sans MS" panose="030F0702030302020204" pitchFamily="66" charset="0"/>
              </a:rPr>
              <a:t>Who is </a:t>
            </a:r>
            <a:r>
              <a:rPr lang="en-GB" sz="3200" dirty="0" err="1">
                <a:latin typeface="Comic Sans MS" panose="030F0702030302020204" pitchFamily="66" charset="0"/>
              </a:rPr>
              <a:t>Niyi</a:t>
            </a:r>
            <a:r>
              <a:rPr lang="en-GB" sz="3200" dirty="0">
                <a:latin typeface="Comic Sans MS" panose="030F0702030302020204" pitchFamily="66" charset="0"/>
              </a:rPr>
              <a:t> </a:t>
            </a:r>
            <a:r>
              <a:rPr lang="en-GB" sz="3200" dirty="0" err="1">
                <a:latin typeface="Comic Sans MS" panose="030F0702030302020204" pitchFamily="66" charset="0"/>
              </a:rPr>
              <a:t>Osundare</a:t>
            </a:r>
            <a:r>
              <a:rPr lang="en-GB" sz="3200" dirty="0">
                <a:latin typeface="Comic Sans MS" panose="030F0702030302020204" pitchFamily="66" charset="0"/>
              </a:rPr>
              <a:t>? </a:t>
            </a:r>
          </a:p>
          <a:p>
            <a:pPr marL="285750" indent="-285750">
              <a:buFont typeface="Arial" panose="020B0604020202020204" pitchFamily="34" charset="0"/>
              <a:buChar char="•"/>
            </a:pPr>
            <a:r>
              <a:rPr lang="en-GB" sz="3200" dirty="0">
                <a:latin typeface="Comic Sans MS" panose="030F0702030302020204" pitchFamily="66" charset="0"/>
              </a:rPr>
              <a:t>What does he believe about his poetry?</a:t>
            </a:r>
          </a:p>
          <a:p>
            <a:pPr marL="285750" indent="-285750">
              <a:buFont typeface="Arial" panose="020B0604020202020204" pitchFamily="34" charset="0"/>
              <a:buChar char="•"/>
            </a:pPr>
            <a:r>
              <a:rPr lang="en-GB" sz="3200" dirty="0">
                <a:latin typeface="Comic Sans MS" panose="030F0702030302020204" pitchFamily="66" charset="0"/>
              </a:rPr>
              <a:t>What happened to him when he wrote poems about Nigeria?  </a:t>
            </a: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a:p>
            <a:endParaRPr lang="en-GB" sz="2400" dirty="0">
              <a:latin typeface="Comic Sans MS" panose="030F0702030302020204" pitchFamily="66" charset="0"/>
            </a:endParaRP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199" y="719797"/>
            <a:ext cx="2488345" cy="16750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46083" y="12676529"/>
            <a:ext cx="3965261" cy="24986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346648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BF45860F-ACF1-4F33-97D4-541089D99B67}"/>
              </a:ext>
            </a:extLst>
          </p:cNvPr>
          <p:cNvSpPr/>
          <p:nvPr/>
        </p:nvSpPr>
        <p:spPr>
          <a:xfrm>
            <a:off x="896567" y="871103"/>
            <a:ext cx="11140965" cy="14496276"/>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endParaRPr kumimoji="0" lang="en-GB" sz="2400" b="0" i="0" u="none" strike="noStrike" kern="1200" cap="none" spc="0" normalizeH="0" baseline="0" noProof="0" dirty="0">
              <a:ln>
                <a:noFill/>
              </a:ln>
              <a:solidFill>
                <a:srgbClr val="7030A0"/>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7030A0"/>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33690787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itle 1"/>
          <p:cNvSpPr txBox="1">
            <a:spLocks/>
          </p:cNvSpPr>
          <p:nvPr/>
        </p:nvSpPr>
        <p:spPr>
          <a:xfrm>
            <a:off x="838199" y="608602"/>
            <a:ext cx="10515600" cy="982770"/>
          </a:xfrm>
          <a:prstGeom prst="rect">
            <a:avLst/>
          </a:prstGeom>
        </p:spPr>
        <p:txBody>
          <a:bodyPr vert="horz" lIns="91440" tIns="45720" rIns="91440" bIns="45720" rtlCol="0" anchor="b">
            <a:normAutofit/>
          </a:bodyPr>
          <a:lstStyle>
            <a:lvl1pPr algn="ctr" defTabSz="1219170" rtl="0" eaLnBrk="1" latinLnBrk="0" hangingPunct="1">
              <a:lnSpc>
                <a:spcPct val="90000"/>
              </a:lnSpc>
              <a:spcBef>
                <a:spcPct val="0"/>
              </a:spcBef>
              <a:buNone/>
              <a:defRPr sz="8000" kern="1200">
                <a:solidFill>
                  <a:schemeClr val="tx1"/>
                </a:solidFill>
                <a:latin typeface="+mj-lt"/>
                <a:ea typeface="+mj-ea"/>
                <a:cs typeface="+mj-cs"/>
              </a:defRPr>
            </a:lvl1pPr>
          </a:lstStyle>
          <a:p>
            <a:r>
              <a:rPr lang="en-GB" sz="4400" u="sng" dirty="0">
                <a:latin typeface="Comic Sans MS" panose="030F0702030302020204" pitchFamily="66" charset="0"/>
              </a:rPr>
              <a:t>Context</a:t>
            </a:r>
          </a:p>
        </p:txBody>
      </p:sp>
      <p:sp>
        <p:nvSpPr>
          <p:cNvPr id="2" name="TextBox 1"/>
          <p:cNvSpPr txBox="1"/>
          <p:nvPr/>
        </p:nvSpPr>
        <p:spPr>
          <a:xfrm>
            <a:off x="838199" y="1591372"/>
            <a:ext cx="10273145" cy="10679847"/>
          </a:xfrm>
          <a:prstGeom prst="rect">
            <a:avLst/>
          </a:prstGeom>
          <a:noFill/>
        </p:spPr>
        <p:txBody>
          <a:bodyPr wrap="square" rtlCol="0">
            <a:spAutoFit/>
          </a:bodyPr>
          <a:lstStyle/>
          <a:p>
            <a:pPr>
              <a:spcBef>
                <a:spcPct val="0"/>
              </a:spcBef>
            </a:pPr>
            <a:r>
              <a:rPr lang="en-GB" sz="2400" dirty="0">
                <a:latin typeface="Comic Sans MS" panose="030F0702030302020204" pitchFamily="66" charset="0"/>
              </a:rPr>
              <a:t>General Sani Abacha was a Nigerian army general and politician who served as the President of Nigeria from 1993 to 1998.  In September 1994 he issued an order that gave him complete power. Another order gave him the right to detain anyone for up to three months without trial.  His </a:t>
            </a:r>
            <a:r>
              <a:rPr lang="en-GB" sz="2400" b="1" dirty="0">
                <a:latin typeface="Comic Sans MS" panose="030F0702030302020204" pitchFamily="66" charset="0"/>
              </a:rPr>
              <a:t>government </a:t>
            </a:r>
            <a:r>
              <a:rPr lang="en-GB" sz="2400" dirty="0">
                <a:latin typeface="Comic Sans MS" panose="030F0702030302020204" pitchFamily="66" charset="0"/>
              </a:rPr>
              <a:t>was responsible for widespread human-rights abuses.  He was known as a man of “few words and deadly actions” and he demonstrated this as head of state with one of the most brutal regimes Nigeria has ever had. </a:t>
            </a:r>
          </a:p>
          <a:p>
            <a:pPr>
              <a:spcBef>
                <a:spcPct val="0"/>
              </a:spcBef>
            </a:pPr>
            <a:endParaRPr lang="en-GB" sz="2400" dirty="0">
              <a:latin typeface="Comic Sans MS" panose="030F0702030302020204" pitchFamily="66" charset="0"/>
            </a:endParaRPr>
          </a:p>
          <a:p>
            <a:pPr>
              <a:spcBef>
                <a:spcPct val="0"/>
              </a:spcBef>
            </a:pPr>
            <a:r>
              <a:rPr lang="en-GB" sz="2400" dirty="0">
                <a:latin typeface="Comic Sans MS" panose="030F0702030302020204" pitchFamily="66" charset="0"/>
              </a:rPr>
              <a:t>One example is the hanging of an activist: Ken </a:t>
            </a:r>
            <a:r>
              <a:rPr lang="en-GB" sz="2400" dirty="0" err="1">
                <a:latin typeface="Comic Sans MS" panose="030F0702030302020204" pitchFamily="66" charset="0"/>
              </a:rPr>
              <a:t>Saro-Wiwa</a:t>
            </a:r>
            <a:r>
              <a:rPr lang="en-GB" sz="2400" dirty="0">
                <a:latin typeface="Comic Sans MS" panose="030F0702030302020204" pitchFamily="66" charset="0"/>
              </a:rPr>
              <a:t> who was arrested several times for peacefully protesting and eventually hanged. </a:t>
            </a:r>
            <a:r>
              <a:rPr lang="en-GB" altLang="en-US" sz="2400" dirty="0">
                <a:latin typeface="Comic Sans MS" panose="030F0702030302020204" pitchFamily="66" charset="0"/>
              </a:rPr>
              <a:t>While General Abacha was president writing poetry was considered a dangerous activity, as </a:t>
            </a:r>
            <a:r>
              <a:rPr lang="en-GB" altLang="en-US" sz="2400" dirty="0" err="1">
                <a:latin typeface="Comic Sans MS" panose="030F0702030302020204" pitchFamily="66" charset="0"/>
              </a:rPr>
              <a:t>Niyi</a:t>
            </a:r>
            <a:r>
              <a:rPr lang="en-GB" altLang="en-US" sz="2400" dirty="0">
                <a:latin typeface="Comic Sans MS" panose="030F0702030302020204" pitchFamily="66" charset="0"/>
              </a:rPr>
              <a:t> </a:t>
            </a:r>
            <a:r>
              <a:rPr lang="en-GB" altLang="en-US" sz="2400" dirty="0" err="1">
                <a:latin typeface="Comic Sans MS" panose="030F0702030302020204" pitchFamily="66" charset="0"/>
              </a:rPr>
              <a:t>Osundare</a:t>
            </a:r>
            <a:r>
              <a:rPr lang="en-GB" altLang="en-US" sz="2400" dirty="0">
                <a:latin typeface="Comic Sans MS" panose="030F0702030302020204" pitchFamily="66" charset="0"/>
              </a:rPr>
              <a:t> found out himself. ‘With the kind of poetry I write, I can never be the dictator’s friend. So I got a knock on the door at two in the morning a couple of times.’</a:t>
            </a:r>
          </a:p>
          <a:p>
            <a:pPr>
              <a:spcBef>
                <a:spcPct val="0"/>
              </a:spcBef>
            </a:pPr>
            <a:endParaRPr lang="en-GB" dirty="0"/>
          </a:p>
          <a:p>
            <a:pPr>
              <a:spcBef>
                <a:spcPct val="0"/>
              </a:spcBef>
            </a:pPr>
            <a:endParaRPr lang="en-GB" dirty="0"/>
          </a:p>
          <a:p>
            <a:pPr>
              <a:spcBef>
                <a:spcPct val="0"/>
              </a:spcBef>
            </a:pPr>
            <a:endParaRPr lang="en-GB" dirty="0"/>
          </a:p>
          <a:p>
            <a:pPr>
              <a:spcBef>
                <a:spcPct val="0"/>
              </a:spcBef>
            </a:pPr>
            <a:r>
              <a:rPr lang="en-GB" sz="3200" dirty="0">
                <a:latin typeface="Comic Sans MS" panose="030F0702030302020204" pitchFamily="66" charset="0"/>
              </a:rPr>
              <a:t>Use the next page to answer the questions below. Answer in full sentences.</a:t>
            </a:r>
          </a:p>
          <a:p>
            <a:pPr marL="285750" indent="-285750">
              <a:spcBef>
                <a:spcPct val="0"/>
              </a:spcBef>
              <a:buFont typeface="Arial" panose="020B0604020202020204" pitchFamily="34" charset="0"/>
              <a:buChar char="•"/>
            </a:pPr>
            <a:r>
              <a:rPr lang="en-GB" sz="3200" dirty="0">
                <a:latin typeface="Comic Sans MS" panose="030F0702030302020204" pitchFamily="66" charset="0"/>
              </a:rPr>
              <a:t>Who was General Abacha?</a:t>
            </a:r>
          </a:p>
          <a:p>
            <a:pPr marL="285750" indent="-285750">
              <a:spcBef>
                <a:spcPct val="0"/>
              </a:spcBef>
              <a:buFont typeface="Arial" panose="020B0604020202020204" pitchFamily="34" charset="0"/>
              <a:buChar char="•"/>
            </a:pPr>
            <a:r>
              <a:rPr lang="en-GB" sz="3200" dirty="0">
                <a:latin typeface="Comic Sans MS" panose="030F0702030302020204" pitchFamily="66" charset="0"/>
              </a:rPr>
              <a:t>What would life have been like living under his rule?</a:t>
            </a:r>
          </a:p>
          <a:p>
            <a:pPr marL="285750" indent="-285750">
              <a:spcBef>
                <a:spcPct val="0"/>
              </a:spcBef>
              <a:buFont typeface="Arial" panose="020B0604020202020204" pitchFamily="34" charset="0"/>
              <a:buChar char="•"/>
            </a:pPr>
            <a:r>
              <a:rPr lang="en-GB" sz="3200" b="1" u="sng" dirty="0">
                <a:latin typeface="Comic Sans MS" panose="030F0702030302020204" pitchFamily="66" charset="0"/>
              </a:rPr>
              <a:t>Extension task:</a:t>
            </a:r>
          </a:p>
          <a:p>
            <a:pPr marL="285750" indent="-285750">
              <a:spcBef>
                <a:spcPct val="0"/>
              </a:spcBef>
              <a:buFont typeface="Arial" panose="020B0604020202020204" pitchFamily="34" charset="0"/>
              <a:buChar char="•"/>
            </a:pPr>
            <a:r>
              <a:rPr lang="en-GB" sz="3200" dirty="0">
                <a:latin typeface="Comic Sans MS" panose="030F0702030302020204" pitchFamily="66" charset="0"/>
              </a:rPr>
              <a:t>In his dictatorship why was writing poetry considered a “dangerous activity”?</a:t>
            </a:r>
          </a:p>
          <a:p>
            <a:pPr>
              <a:spcBef>
                <a:spcPct val="0"/>
              </a:spcBef>
            </a:pPr>
            <a:endParaRPr lang="en-GB" dirty="0"/>
          </a:p>
        </p:txBody>
      </p:sp>
      <p:pic>
        <p:nvPicPr>
          <p:cNvPr id="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51779" y="11584552"/>
            <a:ext cx="2959565" cy="39520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380466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BF45860F-ACF1-4F33-97D4-541089D99B67}"/>
              </a:ext>
            </a:extLst>
          </p:cNvPr>
          <p:cNvSpPr/>
          <p:nvPr/>
        </p:nvSpPr>
        <p:spPr>
          <a:xfrm>
            <a:off x="896567" y="871103"/>
            <a:ext cx="11140965" cy="14496276"/>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endParaRPr kumimoji="0" lang="en-GB" sz="2400" b="0" i="0" u="none" strike="noStrike" kern="1200" cap="none" spc="0" normalizeH="0" baseline="0" noProof="0" dirty="0">
              <a:ln>
                <a:noFill/>
              </a:ln>
              <a:solidFill>
                <a:srgbClr val="7030A0"/>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7030A0"/>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16537662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p:cNvSpPr txBox="1"/>
          <p:nvPr/>
        </p:nvSpPr>
        <p:spPr>
          <a:xfrm>
            <a:off x="1070044" y="1876163"/>
            <a:ext cx="10210512" cy="992579"/>
          </a:xfrm>
          <a:prstGeom prst="rect">
            <a:avLst/>
          </a:prstGeom>
          <a:noFill/>
        </p:spPr>
        <p:txBody>
          <a:bodyPr wrap="square" rtlCol="0">
            <a:spAutoFit/>
          </a:bodyPr>
          <a:lstStyle/>
          <a:p>
            <a:pPr defTabSz="1219170" fontAlgn="base">
              <a:spcBef>
                <a:spcPct val="25000"/>
              </a:spcBef>
              <a:spcAft>
                <a:spcPct val="0"/>
              </a:spcAft>
              <a:tabLst>
                <a:tab pos="6387940" algn="l"/>
              </a:tabLst>
            </a:pPr>
            <a:endParaRPr lang="en-GB" altLang="en-US" dirty="0">
              <a:latin typeface="Arial" panose="020B0604020202020204" pitchFamily="34" charset="0"/>
            </a:endParaRPr>
          </a:p>
          <a:p>
            <a:pPr defTabSz="1219170" fontAlgn="base">
              <a:spcBef>
                <a:spcPct val="25000"/>
              </a:spcBef>
              <a:spcAft>
                <a:spcPct val="0"/>
              </a:spcAft>
              <a:tabLst>
                <a:tab pos="6387940" algn="l"/>
              </a:tabLst>
            </a:pPr>
            <a:endParaRPr lang="en-GB" altLang="en-US" dirty="0">
              <a:latin typeface="Arial" panose="020B0604020202020204" pitchFamily="34" charset="0"/>
            </a:endParaRPr>
          </a:p>
          <a:p>
            <a:endParaRPr lang="en-GB" dirty="0"/>
          </a:p>
        </p:txBody>
      </p:sp>
      <p:sp>
        <p:nvSpPr>
          <p:cNvPr id="2" name="TextBox 1"/>
          <p:cNvSpPr txBox="1"/>
          <p:nvPr/>
        </p:nvSpPr>
        <p:spPr>
          <a:xfrm>
            <a:off x="974506" y="789844"/>
            <a:ext cx="10019488" cy="18682037"/>
          </a:xfrm>
          <a:prstGeom prst="rect">
            <a:avLst/>
          </a:prstGeom>
          <a:noFill/>
        </p:spPr>
        <p:txBody>
          <a:bodyPr wrap="square" rtlCol="0">
            <a:spAutoFit/>
          </a:bodyPr>
          <a:lstStyle/>
          <a:p>
            <a:pPr algn="ctr"/>
            <a:r>
              <a:rPr lang="en-GB" sz="4400" u="sng" dirty="0">
                <a:latin typeface="Comic Sans MS" panose="030F0702030302020204" pitchFamily="66" charset="0"/>
              </a:rPr>
              <a:t>Reading and annotation</a:t>
            </a:r>
          </a:p>
          <a:p>
            <a:endParaRPr lang="en-GB" sz="4400" u="sng" dirty="0">
              <a:latin typeface="Comic Sans MS" panose="030F0702030302020204" pitchFamily="66" charset="0"/>
            </a:endParaRPr>
          </a:p>
          <a:p>
            <a:r>
              <a:rPr lang="en-GB" sz="2800" dirty="0">
                <a:latin typeface="Comic Sans MS" panose="030F0702030302020204" pitchFamily="66" charset="0"/>
              </a:rPr>
              <a:t>1: Start by reading through the poem on the next page a few times</a:t>
            </a:r>
          </a:p>
          <a:p>
            <a:endParaRPr lang="en-GB" sz="2800" dirty="0">
              <a:latin typeface="Comic Sans MS" panose="030F0702030302020204" pitchFamily="66" charset="0"/>
            </a:endParaRPr>
          </a:p>
          <a:p>
            <a:r>
              <a:rPr lang="en-GB" sz="2800" dirty="0">
                <a:latin typeface="Comic Sans MS" panose="030F0702030302020204" pitchFamily="66" charset="0"/>
              </a:rPr>
              <a:t>2: Label the four words below to help you better understand some of the vocabulary</a:t>
            </a:r>
          </a:p>
          <a:p>
            <a:pPr marL="457200" indent="-457200">
              <a:buFont typeface="Arial" panose="020B0604020202020204" pitchFamily="34" charset="0"/>
              <a:buChar char="•"/>
            </a:pPr>
            <a:endParaRPr lang="en-GB" sz="2800" dirty="0">
              <a:latin typeface="Comic Sans MS" panose="030F0702030302020204" pitchFamily="66" charset="0"/>
            </a:endParaRPr>
          </a:p>
          <a:p>
            <a:r>
              <a:rPr lang="en-GB" sz="3200" b="1" dirty="0">
                <a:latin typeface="Comic Sans MS" panose="030F0702030302020204" pitchFamily="66" charset="0"/>
              </a:rPr>
              <a:t>Yam = like sweet potato		Probe = investigation</a:t>
            </a:r>
          </a:p>
          <a:p>
            <a:r>
              <a:rPr lang="en-GB" sz="3200" b="1" dirty="0">
                <a:latin typeface="Comic Sans MS" panose="030F0702030302020204" pitchFamily="66" charset="0"/>
              </a:rPr>
              <a:t>Stainless  = perfect		       Bewildered = confused, fearful</a:t>
            </a:r>
          </a:p>
          <a:p>
            <a:pPr marL="457200" indent="-457200">
              <a:buFont typeface="Arial" panose="020B0604020202020204" pitchFamily="34" charset="0"/>
              <a:buChar char="•"/>
            </a:pPr>
            <a:endParaRPr lang="en-GB" sz="2800" dirty="0">
              <a:latin typeface="Comic Sans MS" panose="030F0702030302020204" pitchFamily="66" charset="0"/>
            </a:endParaRPr>
          </a:p>
          <a:p>
            <a:pPr lvl="0">
              <a:defRPr/>
            </a:pPr>
            <a:endParaRPr lang="en-GB" sz="2800" dirty="0">
              <a:solidFill>
                <a:prstClr val="black"/>
              </a:solidFill>
              <a:latin typeface="Comic Sans MS" panose="030F0702030302020204" pitchFamily="66" charset="0"/>
            </a:endParaRPr>
          </a:p>
          <a:p>
            <a:pPr lvl="0">
              <a:defRPr/>
            </a:pPr>
            <a:r>
              <a:rPr lang="en-GB" sz="2800" dirty="0">
                <a:solidFill>
                  <a:prstClr val="black"/>
                </a:solidFill>
                <a:latin typeface="Comic Sans MS" panose="030F0702030302020204" pitchFamily="66" charset="0"/>
              </a:rPr>
              <a:t>3: Look up the meaning of any other unfamiliar words</a:t>
            </a:r>
          </a:p>
          <a:p>
            <a:pPr marL="457200" lvl="0" indent="-457200">
              <a:buFont typeface="Arial" panose="020B0604020202020204" pitchFamily="34" charset="0"/>
              <a:buChar char="•"/>
              <a:defRPr/>
            </a:pPr>
            <a:endParaRPr lang="en-GB" sz="2800" dirty="0">
              <a:solidFill>
                <a:prstClr val="black"/>
              </a:solidFill>
              <a:latin typeface="Comic Sans MS" panose="030F0702030302020204" pitchFamily="66" charset="0"/>
            </a:endParaRPr>
          </a:p>
          <a:p>
            <a:r>
              <a:rPr lang="en-GB" sz="2800" dirty="0">
                <a:latin typeface="Comic Sans MS" panose="030F0702030302020204" pitchFamily="66" charset="0"/>
              </a:rPr>
              <a:t>4: Label the simile with what happened to </a:t>
            </a:r>
            <a:r>
              <a:rPr lang="en-GB" sz="2800" dirty="0" err="1">
                <a:latin typeface="Comic Sans MS" panose="030F0702030302020204" pitchFamily="66" charset="0"/>
              </a:rPr>
              <a:t>Akanni</a:t>
            </a:r>
            <a:r>
              <a:rPr lang="en-GB" sz="2800" dirty="0">
                <a:latin typeface="Comic Sans MS" panose="030F0702030302020204" pitchFamily="66" charset="0"/>
              </a:rPr>
              <a:t>.  What does this show you about Nigeria when General Abacha was in charge?</a:t>
            </a:r>
          </a:p>
          <a:p>
            <a:endParaRPr lang="en-GB" sz="2800" dirty="0">
              <a:latin typeface="Comic Sans MS" panose="030F0702030302020204" pitchFamily="66" charset="0"/>
            </a:endParaRPr>
          </a:p>
          <a:p>
            <a:r>
              <a:rPr lang="en-GB" sz="2800" dirty="0">
                <a:latin typeface="Comic Sans MS" panose="030F0702030302020204" pitchFamily="66" charset="0"/>
              </a:rPr>
              <a:t>5: When did they come for </a:t>
            </a:r>
            <a:r>
              <a:rPr lang="en-GB" sz="2800" dirty="0" err="1">
                <a:latin typeface="Comic Sans MS" panose="030F0702030302020204" pitchFamily="66" charset="0"/>
              </a:rPr>
              <a:t>Danladi</a:t>
            </a:r>
            <a:r>
              <a:rPr lang="en-GB" sz="2800" dirty="0">
                <a:latin typeface="Comic Sans MS" panose="030F0702030302020204" pitchFamily="66" charset="0"/>
              </a:rPr>
              <a:t>?  Why would this have been quite scary?  </a:t>
            </a:r>
          </a:p>
          <a:p>
            <a:r>
              <a:rPr lang="en-GB" sz="2800" dirty="0">
                <a:latin typeface="Comic Sans MS" panose="030F0702030302020204" pitchFamily="66" charset="0"/>
              </a:rPr>
              <a:t>How do you think they treated </a:t>
            </a:r>
            <a:r>
              <a:rPr lang="en-GB" sz="2800" dirty="0" err="1">
                <a:latin typeface="Comic Sans MS" panose="030F0702030302020204" pitchFamily="66" charset="0"/>
              </a:rPr>
              <a:t>Danladi</a:t>
            </a:r>
            <a:r>
              <a:rPr lang="en-GB" sz="2800" dirty="0">
                <a:latin typeface="Comic Sans MS" panose="030F0702030302020204" pitchFamily="66" charset="0"/>
              </a:rPr>
              <a:t>?  Which verbs show you this?</a:t>
            </a:r>
          </a:p>
          <a:p>
            <a:endParaRPr lang="en-GB" sz="2800" dirty="0">
              <a:latin typeface="Comic Sans MS" panose="030F0702030302020204" pitchFamily="66" charset="0"/>
            </a:endParaRPr>
          </a:p>
          <a:p>
            <a:r>
              <a:rPr lang="en-GB" sz="2800" dirty="0">
                <a:latin typeface="Comic Sans MS" panose="030F0702030302020204" pitchFamily="66" charset="0"/>
              </a:rPr>
              <a:t>6: Look at the last 3 lines of each stanza.  Do you think the man cares about what is happening to people like </a:t>
            </a:r>
            <a:r>
              <a:rPr lang="en-GB" sz="2800" dirty="0" err="1">
                <a:latin typeface="Comic Sans MS" panose="030F0702030302020204" pitchFamily="66" charset="0"/>
              </a:rPr>
              <a:t>Akanni</a:t>
            </a:r>
            <a:r>
              <a:rPr lang="en-GB" sz="2800" dirty="0">
                <a:latin typeface="Comic Sans MS" panose="030F0702030302020204" pitchFamily="66" charset="0"/>
              </a:rPr>
              <a:t>, </a:t>
            </a:r>
            <a:r>
              <a:rPr lang="en-GB" sz="2800" dirty="0" err="1">
                <a:latin typeface="Comic Sans MS" panose="030F0702030302020204" pitchFamily="66" charset="0"/>
              </a:rPr>
              <a:t>Danladi</a:t>
            </a:r>
            <a:r>
              <a:rPr lang="en-GB" sz="2800" dirty="0">
                <a:latin typeface="Comic Sans MS" panose="030F0702030302020204" pitchFamily="66" charset="0"/>
              </a:rPr>
              <a:t> and </a:t>
            </a:r>
            <a:r>
              <a:rPr lang="en-GB" sz="2800" dirty="0" err="1">
                <a:latin typeface="Comic Sans MS" panose="030F0702030302020204" pitchFamily="66" charset="0"/>
              </a:rPr>
              <a:t>Chinwe</a:t>
            </a:r>
            <a:r>
              <a:rPr lang="en-GB" sz="2800" dirty="0">
                <a:latin typeface="Comic Sans MS" panose="030F0702030302020204" pitchFamily="66" charset="0"/>
              </a:rPr>
              <a:t>?</a:t>
            </a:r>
          </a:p>
          <a:p>
            <a:endParaRPr lang="en-GB" sz="2800" dirty="0">
              <a:latin typeface="Comic Sans MS" panose="030F0702030302020204" pitchFamily="66" charset="0"/>
            </a:endParaRPr>
          </a:p>
          <a:p>
            <a:r>
              <a:rPr lang="en-GB" sz="2800" dirty="0">
                <a:latin typeface="Comic Sans MS" panose="030F0702030302020204" pitchFamily="66" charset="0"/>
              </a:rPr>
              <a:t>7: What happens to the man in the last stanza?  Do you think the poem has a message? Annotate the poem to show your thoughts</a:t>
            </a:r>
          </a:p>
          <a:p>
            <a:pPr marL="457200" lvl="0" indent="-457200">
              <a:buFont typeface="Arial" panose="020B0604020202020204" pitchFamily="34" charset="0"/>
              <a:buChar char="•"/>
              <a:defRPr/>
            </a:pPr>
            <a:endParaRPr lang="en-GB" sz="2800" dirty="0">
              <a:solidFill>
                <a:prstClr val="black"/>
              </a:solidFill>
              <a:latin typeface="Comic Sans MS" panose="030F0702030302020204" pitchFamily="66" charset="0"/>
            </a:endParaRPr>
          </a:p>
          <a:p>
            <a:pPr lvl="0">
              <a:defRPr/>
            </a:pPr>
            <a:endParaRPr lang="en-GB" sz="4400" dirty="0">
              <a:solidFill>
                <a:prstClr val="black"/>
              </a:solidFill>
              <a:latin typeface="Comic Sans MS" panose="030F0702030302020204" pitchFamily="66" charset="0"/>
            </a:endParaRPr>
          </a:p>
          <a:p>
            <a:pPr lvl="0">
              <a:defRPr/>
            </a:pPr>
            <a:endParaRPr lang="en-GB" sz="4400" dirty="0">
              <a:solidFill>
                <a:prstClr val="black"/>
              </a:solidFill>
              <a:latin typeface="Comic Sans MS" panose="030F0702030302020204" pitchFamily="66" charset="0"/>
            </a:endParaRPr>
          </a:p>
          <a:p>
            <a:pPr lvl="0">
              <a:defRPr/>
            </a:pPr>
            <a:endParaRPr lang="en-GB" sz="4400" dirty="0">
              <a:solidFill>
                <a:prstClr val="black"/>
              </a:solidFill>
            </a:endParaRPr>
          </a:p>
          <a:p>
            <a:pPr lvl="0">
              <a:defRPr/>
            </a:pPr>
            <a:endParaRPr lang="en-GB" sz="4400" dirty="0">
              <a:solidFill>
                <a:prstClr val="black"/>
              </a:solidFill>
              <a:cs typeface="MV Boli" panose="02000500030200090000" pitchFamily="2" charset="0"/>
            </a:endParaRPr>
          </a:p>
          <a:p>
            <a:pPr lvl="0">
              <a:defRPr/>
            </a:pPr>
            <a:endParaRPr lang="en-GB" sz="4400" dirty="0">
              <a:solidFill>
                <a:prstClr val="black"/>
              </a:solidFill>
              <a:cs typeface="MV Boli" panose="02000500030200090000" pitchFamily="2" charset="0"/>
            </a:endParaRPr>
          </a:p>
          <a:p>
            <a:pPr algn="ctr"/>
            <a:endParaRPr lang="en-GB" sz="4400" u="sng" dirty="0">
              <a:latin typeface="Comic Sans MS" panose="030F0702030302020204" pitchFamily="66" charset="0"/>
            </a:endParaRPr>
          </a:p>
        </p:txBody>
      </p:sp>
    </p:spTree>
    <p:extLst>
      <p:ext uri="{BB962C8B-B14F-4D97-AF65-F5344CB8AC3E}">
        <p14:creationId xmlns:p14="http://schemas.microsoft.com/office/powerpoint/2010/main" val="34418481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p:cNvSpPr txBox="1"/>
          <p:nvPr/>
        </p:nvSpPr>
        <p:spPr>
          <a:xfrm>
            <a:off x="3388854" y="717214"/>
            <a:ext cx="8503713" cy="14804053"/>
          </a:xfrm>
          <a:prstGeom prst="rect">
            <a:avLst/>
          </a:prstGeom>
          <a:noFill/>
        </p:spPr>
        <p:txBody>
          <a:bodyPr wrap="square" rtlCol="0">
            <a:spAutoFit/>
          </a:bodyPr>
          <a:lstStyle/>
          <a:p>
            <a:pPr algn="ctr"/>
            <a:r>
              <a:rPr lang="en-GB" sz="2400" u="sng" dirty="0">
                <a:latin typeface="Comic Sans MS" panose="030F0702030302020204" pitchFamily="66" charset="0"/>
              </a:rPr>
              <a:t>Not My Business</a:t>
            </a:r>
          </a:p>
          <a:p>
            <a:pPr algn="ctr"/>
            <a:endParaRPr lang="en-GB" sz="2400" u="sng" dirty="0">
              <a:solidFill>
                <a:prstClr val="black"/>
              </a:solidFill>
              <a:latin typeface="Comic Sans MS" panose="030F0702030302020204" pitchFamily="66" charset="0"/>
              <a:cs typeface="MV Boli" panose="02000500030200090000" pitchFamily="2" charset="0"/>
            </a:endParaRPr>
          </a:p>
          <a:p>
            <a:pPr algn="ctr"/>
            <a:endParaRPr lang="en-GB" sz="2400" u="sng" dirty="0">
              <a:solidFill>
                <a:prstClr val="black"/>
              </a:solidFill>
              <a:latin typeface="Comic Sans MS" panose="030F0702030302020204" pitchFamily="66" charset="0"/>
              <a:cs typeface="MV Boli" panose="02000500030200090000" pitchFamily="2" charset="0"/>
            </a:endParaRPr>
          </a:p>
          <a:p>
            <a:r>
              <a:rPr lang="en-GB" sz="2400" b="1" u="sng" dirty="0">
                <a:latin typeface="Comic Sans MS" panose="030F0702030302020204" pitchFamily="66" charset="0"/>
              </a:rPr>
              <a:t>Not My Business:</a:t>
            </a:r>
            <a:endParaRPr lang="en-GB" sz="2400" dirty="0">
              <a:latin typeface="Comic Sans MS" panose="030F0702030302020204" pitchFamily="66" charset="0"/>
            </a:endParaRPr>
          </a:p>
          <a:p>
            <a:r>
              <a:rPr lang="en-GB" sz="2400" dirty="0">
                <a:latin typeface="Comic Sans MS" panose="030F0702030302020204" pitchFamily="66" charset="0"/>
              </a:rPr>
              <a:t> </a:t>
            </a:r>
          </a:p>
          <a:p>
            <a:r>
              <a:rPr lang="en-US" sz="2400" dirty="0">
                <a:latin typeface="Comic Sans MS" panose="030F0702030302020204" pitchFamily="66" charset="0"/>
              </a:rPr>
              <a:t>They picked </a:t>
            </a:r>
            <a:r>
              <a:rPr lang="en-US" sz="2400" dirty="0" err="1">
                <a:latin typeface="Comic Sans MS" panose="030F0702030302020204" pitchFamily="66" charset="0"/>
              </a:rPr>
              <a:t>Akanni</a:t>
            </a:r>
            <a:r>
              <a:rPr lang="en-US" sz="2400" dirty="0">
                <a:latin typeface="Comic Sans MS" panose="030F0702030302020204" pitchFamily="66" charset="0"/>
              </a:rPr>
              <a:t> up one morning</a:t>
            </a:r>
            <a:br>
              <a:rPr lang="en-US" sz="2400" dirty="0">
                <a:latin typeface="Comic Sans MS" panose="030F0702030302020204" pitchFamily="66" charset="0"/>
              </a:rPr>
            </a:br>
            <a:r>
              <a:rPr lang="en-US" sz="2400" dirty="0">
                <a:latin typeface="Comic Sans MS" panose="030F0702030302020204" pitchFamily="66" charset="0"/>
              </a:rPr>
              <a:t>Beat him soft like clay</a:t>
            </a:r>
            <a:br>
              <a:rPr lang="en-US" sz="2400" dirty="0">
                <a:latin typeface="Comic Sans MS" panose="030F0702030302020204" pitchFamily="66" charset="0"/>
              </a:rPr>
            </a:br>
            <a:r>
              <a:rPr lang="en-US" sz="2400" dirty="0">
                <a:latin typeface="Comic Sans MS" panose="030F0702030302020204" pitchFamily="66" charset="0"/>
              </a:rPr>
              <a:t>And stuffed him down the belly </a:t>
            </a:r>
            <a:br>
              <a:rPr lang="en-US" sz="2400" dirty="0">
                <a:latin typeface="Comic Sans MS" panose="030F0702030302020204" pitchFamily="66" charset="0"/>
              </a:rPr>
            </a:br>
            <a:r>
              <a:rPr lang="en-US" sz="2400" dirty="0">
                <a:latin typeface="Comic Sans MS" panose="030F0702030302020204" pitchFamily="66" charset="0"/>
              </a:rPr>
              <a:t>Of a waiting jeep.</a:t>
            </a:r>
            <a:endParaRPr lang="en-GB" sz="2400" dirty="0">
              <a:latin typeface="Comic Sans MS" panose="030F0702030302020204" pitchFamily="66" charset="0"/>
            </a:endParaRPr>
          </a:p>
          <a:p>
            <a:r>
              <a:rPr lang="en-US" sz="2400" dirty="0">
                <a:latin typeface="Comic Sans MS" panose="030F0702030302020204" pitchFamily="66" charset="0"/>
              </a:rPr>
              <a:t> </a:t>
            </a:r>
            <a:endParaRPr lang="en-GB" sz="2400" dirty="0">
              <a:latin typeface="Comic Sans MS" panose="030F0702030302020204" pitchFamily="66" charset="0"/>
            </a:endParaRPr>
          </a:p>
          <a:p>
            <a:r>
              <a:rPr lang="en-US" sz="2400" dirty="0">
                <a:latin typeface="Comic Sans MS" panose="030F0702030302020204" pitchFamily="66" charset="0"/>
              </a:rPr>
              <a:t>  What business of mine is it</a:t>
            </a:r>
            <a:endParaRPr lang="en-GB" sz="2400" dirty="0">
              <a:latin typeface="Comic Sans MS" panose="030F0702030302020204" pitchFamily="66" charset="0"/>
            </a:endParaRPr>
          </a:p>
          <a:p>
            <a:r>
              <a:rPr lang="en-US" sz="2400" dirty="0">
                <a:latin typeface="Comic Sans MS" panose="030F0702030302020204" pitchFamily="66" charset="0"/>
              </a:rPr>
              <a:t> So long they don't take the yam</a:t>
            </a:r>
            <a:endParaRPr lang="en-GB" sz="2400" dirty="0">
              <a:latin typeface="Comic Sans MS" panose="030F0702030302020204" pitchFamily="66" charset="0"/>
            </a:endParaRPr>
          </a:p>
          <a:p>
            <a:r>
              <a:rPr lang="en-US" sz="2400" dirty="0">
                <a:latin typeface="Comic Sans MS" panose="030F0702030302020204" pitchFamily="66" charset="0"/>
              </a:rPr>
              <a:t>From my </a:t>
            </a:r>
            <a:r>
              <a:rPr lang="en-US" sz="2400" dirty="0" err="1">
                <a:latin typeface="Comic Sans MS" panose="030F0702030302020204" pitchFamily="66" charset="0"/>
              </a:rPr>
              <a:t>savouring</a:t>
            </a:r>
            <a:r>
              <a:rPr lang="en-US" sz="2400" dirty="0">
                <a:latin typeface="Comic Sans MS" panose="030F0702030302020204" pitchFamily="66" charset="0"/>
              </a:rPr>
              <a:t> mouth?</a:t>
            </a:r>
            <a:endParaRPr lang="en-GB" sz="2400" dirty="0">
              <a:latin typeface="Comic Sans MS" panose="030F0702030302020204" pitchFamily="66" charset="0"/>
            </a:endParaRPr>
          </a:p>
          <a:p>
            <a:r>
              <a:rPr lang="en-GB" sz="2400" dirty="0">
                <a:latin typeface="Comic Sans MS" panose="030F0702030302020204" pitchFamily="66" charset="0"/>
              </a:rPr>
              <a:t> </a:t>
            </a:r>
          </a:p>
          <a:p>
            <a:r>
              <a:rPr lang="en-US" sz="2400" dirty="0">
                <a:latin typeface="Comic Sans MS" panose="030F0702030302020204" pitchFamily="66" charset="0"/>
              </a:rPr>
              <a:t>They came one night</a:t>
            </a:r>
            <a:br>
              <a:rPr lang="en-US" sz="2400" dirty="0">
                <a:latin typeface="Comic Sans MS" panose="030F0702030302020204" pitchFamily="66" charset="0"/>
              </a:rPr>
            </a:br>
            <a:r>
              <a:rPr lang="en-US" sz="2400" dirty="0">
                <a:latin typeface="Comic Sans MS" panose="030F0702030302020204" pitchFamily="66" charset="0"/>
              </a:rPr>
              <a:t>Booted the whole house awake</a:t>
            </a:r>
            <a:br>
              <a:rPr lang="en-US" sz="2400" dirty="0">
                <a:latin typeface="Comic Sans MS" panose="030F0702030302020204" pitchFamily="66" charset="0"/>
              </a:rPr>
            </a:br>
            <a:r>
              <a:rPr lang="en-US" sz="2400" dirty="0">
                <a:latin typeface="Comic Sans MS" panose="030F0702030302020204" pitchFamily="66" charset="0"/>
              </a:rPr>
              <a:t>And dragged </a:t>
            </a:r>
            <a:r>
              <a:rPr lang="en-US" sz="2400" dirty="0" err="1">
                <a:latin typeface="Comic Sans MS" panose="030F0702030302020204" pitchFamily="66" charset="0"/>
              </a:rPr>
              <a:t>Danladi</a:t>
            </a:r>
            <a:r>
              <a:rPr lang="en-US" sz="2400" dirty="0">
                <a:latin typeface="Comic Sans MS" panose="030F0702030302020204" pitchFamily="66" charset="0"/>
              </a:rPr>
              <a:t> out,</a:t>
            </a:r>
            <a:br>
              <a:rPr lang="en-US" sz="2400" dirty="0">
                <a:latin typeface="Comic Sans MS" panose="030F0702030302020204" pitchFamily="66" charset="0"/>
              </a:rPr>
            </a:br>
            <a:r>
              <a:rPr lang="en-US" sz="2400" dirty="0">
                <a:latin typeface="Comic Sans MS" panose="030F0702030302020204" pitchFamily="66" charset="0"/>
              </a:rPr>
              <a:t>Then off to a lengthy absence.</a:t>
            </a:r>
            <a:br>
              <a:rPr lang="en-US" sz="2400" dirty="0">
                <a:latin typeface="Comic Sans MS" panose="030F0702030302020204" pitchFamily="66" charset="0"/>
              </a:rPr>
            </a:br>
            <a:r>
              <a:rPr lang="en-US" sz="2400" dirty="0">
                <a:latin typeface="Comic Sans MS" panose="030F0702030302020204" pitchFamily="66" charset="0"/>
              </a:rPr>
              <a:t>		   </a:t>
            </a:r>
            <a:endParaRPr lang="en-GB" sz="2400" dirty="0">
              <a:latin typeface="Comic Sans MS" panose="030F0702030302020204" pitchFamily="66" charset="0"/>
            </a:endParaRPr>
          </a:p>
          <a:p>
            <a:r>
              <a:rPr lang="en-US" sz="2400" dirty="0">
                <a:latin typeface="Comic Sans MS" panose="030F0702030302020204" pitchFamily="66" charset="0"/>
              </a:rPr>
              <a:t>What business of mine is it</a:t>
            </a:r>
            <a:endParaRPr lang="en-GB" sz="2400" dirty="0">
              <a:latin typeface="Comic Sans MS" panose="030F0702030302020204" pitchFamily="66" charset="0"/>
            </a:endParaRPr>
          </a:p>
          <a:p>
            <a:r>
              <a:rPr lang="en-US" sz="2400" dirty="0">
                <a:latin typeface="Comic Sans MS" panose="030F0702030302020204" pitchFamily="66" charset="0"/>
              </a:rPr>
              <a:t>So long they don't take the yam</a:t>
            </a:r>
            <a:endParaRPr lang="en-GB" sz="2400" dirty="0">
              <a:latin typeface="Comic Sans MS" panose="030F0702030302020204" pitchFamily="66" charset="0"/>
            </a:endParaRPr>
          </a:p>
          <a:p>
            <a:r>
              <a:rPr lang="en-US" sz="2400" dirty="0">
                <a:latin typeface="Comic Sans MS" panose="030F0702030302020204" pitchFamily="66" charset="0"/>
              </a:rPr>
              <a:t> From my </a:t>
            </a:r>
            <a:r>
              <a:rPr lang="en-US" sz="2400" dirty="0" err="1">
                <a:latin typeface="Comic Sans MS" panose="030F0702030302020204" pitchFamily="66" charset="0"/>
              </a:rPr>
              <a:t>savouring</a:t>
            </a:r>
            <a:r>
              <a:rPr lang="en-US" sz="2400" dirty="0">
                <a:latin typeface="Comic Sans MS" panose="030F0702030302020204" pitchFamily="66" charset="0"/>
              </a:rPr>
              <a:t> mouth?</a:t>
            </a:r>
            <a:endParaRPr lang="en-GB" sz="2400" dirty="0">
              <a:latin typeface="Comic Sans MS" panose="030F0702030302020204" pitchFamily="66" charset="0"/>
            </a:endParaRPr>
          </a:p>
          <a:p>
            <a:r>
              <a:rPr lang="en-US" sz="2400" dirty="0">
                <a:latin typeface="Comic Sans MS" panose="030F0702030302020204" pitchFamily="66" charset="0"/>
              </a:rPr>
              <a:t> </a:t>
            </a:r>
            <a:endParaRPr lang="en-GB" sz="2400" dirty="0">
              <a:latin typeface="Comic Sans MS" panose="030F0702030302020204" pitchFamily="66" charset="0"/>
            </a:endParaRPr>
          </a:p>
          <a:p>
            <a:r>
              <a:rPr lang="en-US" sz="2400" dirty="0" err="1">
                <a:latin typeface="Comic Sans MS" panose="030F0702030302020204" pitchFamily="66" charset="0"/>
              </a:rPr>
              <a:t>Chinwe</a:t>
            </a:r>
            <a:r>
              <a:rPr lang="en-US" sz="2400" dirty="0">
                <a:latin typeface="Comic Sans MS" panose="030F0702030302020204" pitchFamily="66" charset="0"/>
              </a:rPr>
              <a:t> went to work one day</a:t>
            </a:r>
            <a:br>
              <a:rPr lang="en-US" sz="2400" dirty="0">
                <a:latin typeface="Comic Sans MS" panose="030F0702030302020204" pitchFamily="66" charset="0"/>
              </a:rPr>
            </a:br>
            <a:r>
              <a:rPr lang="en-US" sz="2400" dirty="0">
                <a:latin typeface="Comic Sans MS" panose="030F0702030302020204" pitchFamily="66" charset="0"/>
              </a:rPr>
              <a:t>Only to find her job was gone:</a:t>
            </a:r>
            <a:br>
              <a:rPr lang="en-US" sz="2400" dirty="0">
                <a:latin typeface="Comic Sans MS" panose="030F0702030302020204" pitchFamily="66" charset="0"/>
              </a:rPr>
            </a:br>
            <a:r>
              <a:rPr lang="en-US" sz="2400" dirty="0">
                <a:latin typeface="Comic Sans MS" panose="030F0702030302020204" pitchFamily="66" charset="0"/>
              </a:rPr>
              <a:t>No query, no warning, no probe -  </a:t>
            </a:r>
            <a:br>
              <a:rPr lang="en-US" sz="2400" dirty="0">
                <a:latin typeface="Comic Sans MS" panose="030F0702030302020204" pitchFamily="66" charset="0"/>
              </a:rPr>
            </a:br>
            <a:r>
              <a:rPr lang="en-US" sz="2400" dirty="0">
                <a:latin typeface="Comic Sans MS" panose="030F0702030302020204" pitchFamily="66" charset="0"/>
              </a:rPr>
              <a:t>	Just one neat sack for a stainless record.</a:t>
            </a:r>
            <a:endParaRPr lang="en-GB" sz="2400" dirty="0">
              <a:latin typeface="Comic Sans MS" panose="030F0702030302020204" pitchFamily="66" charset="0"/>
            </a:endParaRPr>
          </a:p>
          <a:p>
            <a:r>
              <a:rPr lang="en-US" sz="2400" dirty="0">
                <a:latin typeface="Comic Sans MS" panose="030F0702030302020204" pitchFamily="66" charset="0"/>
              </a:rPr>
              <a:t> </a:t>
            </a:r>
            <a:endParaRPr lang="en-GB" sz="2400" dirty="0">
              <a:latin typeface="Comic Sans MS" panose="030F0702030302020204" pitchFamily="66" charset="0"/>
            </a:endParaRPr>
          </a:p>
          <a:p>
            <a:r>
              <a:rPr lang="en-US" sz="2400" dirty="0">
                <a:latin typeface="Comic Sans MS" panose="030F0702030302020204" pitchFamily="66" charset="0"/>
              </a:rPr>
              <a:t>What business of mine is it</a:t>
            </a:r>
            <a:endParaRPr lang="en-GB" sz="2400" dirty="0">
              <a:latin typeface="Comic Sans MS" panose="030F0702030302020204" pitchFamily="66" charset="0"/>
            </a:endParaRPr>
          </a:p>
          <a:p>
            <a:r>
              <a:rPr lang="en-US" sz="2400" dirty="0">
                <a:latin typeface="Comic Sans MS" panose="030F0702030302020204" pitchFamily="66" charset="0"/>
              </a:rPr>
              <a:t>So long they don't take the yam</a:t>
            </a:r>
            <a:endParaRPr lang="en-GB" sz="2400" dirty="0">
              <a:latin typeface="Comic Sans MS" panose="030F0702030302020204" pitchFamily="66" charset="0"/>
            </a:endParaRPr>
          </a:p>
          <a:p>
            <a:r>
              <a:rPr lang="en-US" sz="2400" dirty="0">
                <a:latin typeface="Comic Sans MS" panose="030F0702030302020204" pitchFamily="66" charset="0"/>
              </a:rPr>
              <a:t>From my </a:t>
            </a:r>
            <a:r>
              <a:rPr lang="en-US" sz="2400" dirty="0" err="1">
                <a:latin typeface="Comic Sans MS" panose="030F0702030302020204" pitchFamily="66" charset="0"/>
              </a:rPr>
              <a:t>savouring</a:t>
            </a:r>
            <a:r>
              <a:rPr lang="en-US" sz="2400" dirty="0">
                <a:latin typeface="Comic Sans MS" panose="030F0702030302020204" pitchFamily="66" charset="0"/>
              </a:rPr>
              <a:t> mouth?</a:t>
            </a:r>
            <a:endParaRPr lang="en-GB" sz="2400" dirty="0">
              <a:latin typeface="Comic Sans MS" panose="030F0702030302020204" pitchFamily="66" charset="0"/>
            </a:endParaRPr>
          </a:p>
          <a:p>
            <a:r>
              <a:rPr lang="en-US" sz="2400" dirty="0">
                <a:latin typeface="Comic Sans MS" panose="030F0702030302020204" pitchFamily="66" charset="0"/>
              </a:rPr>
              <a:t> </a:t>
            </a:r>
            <a:endParaRPr lang="en-GB" sz="2400" dirty="0">
              <a:latin typeface="Comic Sans MS" panose="030F0702030302020204" pitchFamily="66" charset="0"/>
            </a:endParaRPr>
          </a:p>
          <a:p>
            <a:r>
              <a:rPr lang="en-US" sz="2400" dirty="0">
                <a:latin typeface="Comic Sans MS" panose="030F0702030302020204" pitchFamily="66" charset="0"/>
              </a:rPr>
              <a:t>And then one evening</a:t>
            </a:r>
            <a:br>
              <a:rPr lang="en-US" sz="2400" dirty="0">
                <a:latin typeface="Comic Sans MS" panose="030F0702030302020204" pitchFamily="66" charset="0"/>
              </a:rPr>
            </a:br>
            <a:r>
              <a:rPr lang="en-US" sz="2400" dirty="0">
                <a:latin typeface="Comic Sans MS" panose="030F0702030302020204" pitchFamily="66" charset="0"/>
              </a:rPr>
              <a:t>As I sat down to eat my yam</a:t>
            </a:r>
            <a:br>
              <a:rPr lang="en-US" sz="2400" dirty="0">
                <a:latin typeface="Comic Sans MS" panose="030F0702030302020204" pitchFamily="66" charset="0"/>
              </a:rPr>
            </a:br>
            <a:r>
              <a:rPr lang="en-US" sz="2400" dirty="0">
                <a:latin typeface="Comic Sans MS" panose="030F0702030302020204" pitchFamily="66" charset="0"/>
              </a:rPr>
              <a:t>A knock on the door froze my hungry hand.</a:t>
            </a:r>
            <a:br>
              <a:rPr lang="en-US" sz="2400" dirty="0">
                <a:latin typeface="Comic Sans MS" panose="030F0702030302020204" pitchFamily="66" charset="0"/>
              </a:rPr>
            </a:br>
            <a:r>
              <a:rPr lang="en-US" sz="2400" dirty="0">
                <a:latin typeface="Comic Sans MS" panose="030F0702030302020204" pitchFamily="66" charset="0"/>
              </a:rPr>
              <a:t>The jeep was waiting on my bewildered lawn</a:t>
            </a:r>
            <a:br>
              <a:rPr lang="en-US" sz="2400" dirty="0">
                <a:latin typeface="Comic Sans MS" panose="030F0702030302020204" pitchFamily="66" charset="0"/>
              </a:rPr>
            </a:br>
            <a:r>
              <a:rPr lang="en-US" sz="2400" dirty="0">
                <a:latin typeface="Comic Sans MS" panose="030F0702030302020204" pitchFamily="66" charset="0"/>
              </a:rPr>
              <a:t>         Waiting, waiting in its usual silence.</a:t>
            </a:r>
            <a:r>
              <a:rPr lang="en-GB" sz="2400" dirty="0">
                <a:latin typeface="Comic Sans MS" panose="030F0702030302020204" pitchFamily="66" charset="0"/>
              </a:rPr>
              <a:t> </a:t>
            </a:r>
          </a:p>
          <a:p>
            <a:r>
              <a:rPr lang="en-GB" sz="2400" dirty="0">
                <a:latin typeface="Comic Sans MS" panose="030F0702030302020204" pitchFamily="66" charset="0"/>
              </a:rPr>
              <a:t> </a:t>
            </a:r>
          </a:p>
          <a:p>
            <a:r>
              <a:rPr lang="en-GB" sz="2400" dirty="0" err="1">
                <a:latin typeface="Comic Sans MS" panose="030F0702030302020204" pitchFamily="66" charset="0"/>
              </a:rPr>
              <a:t>Niyi</a:t>
            </a:r>
            <a:r>
              <a:rPr lang="en-GB" sz="2400" dirty="0">
                <a:latin typeface="Comic Sans MS" panose="030F0702030302020204" pitchFamily="66" charset="0"/>
              </a:rPr>
              <a:t> </a:t>
            </a:r>
            <a:r>
              <a:rPr lang="en-GB" sz="2400" dirty="0" err="1">
                <a:latin typeface="Comic Sans MS" panose="030F0702030302020204" pitchFamily="66" charset="0"/>
              </a:rPr>
              <a:t>Osundare</a:t>
            </a:r>
            <a:endParaRPr lang="en-GB" sz="2400" dirty="0">
              <a:latin typeface="Comic Sans MS" panose="030F0702030302020204" pitchFamily="66" charset="0"/>
            </a:endParaRPr>
          </a:p>
          <a:p>
            <a:pPr algn="ctr"/>
            <a:endParaRPr lang="en-GB" sz="2000" dirty="0">
              <a:solidFill>
                <a:prstClr val="black"/>
              </a:solidFill>
              <a:cs typeface="MV Boli" panose="02000500030200090000" pitchFamily="2" charset="0"/>
            </a:endParaRPr>
          </a:p>
        </p:txBody>
      </p:sp>
      <p:pic>
        <p:nvPicPr>
          <p:cNvPr id="1026" name="Picture 2" descr="MCj0409979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44188" y="13284488"/>
            <a:ext cx="1538228" cy="1034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25523" y="1304547"/>
            <a:ext cx="2756893" cy="1886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descr="No Job Icon Stock Illustration I1269387 at FeaturePic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85571" y="8249056"/>
            <a:ext cx="1824472" cy="191611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Juveniles in Prisons: Africa: lynsey addario, photograph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27843" y="6132471"/>
            <a:ext cx="2512323" cy="16438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97391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p:cNvSpPr txBox="1"/>
          <p:nvPr/>
        </p:nvSpPr>
        <p:spPr>
          <a:xfrm>
            <a:off x="1070044" y="1876163"/>
            <a:ext cx="10210512" cy="992579"/>
          </a:xfrm>
          <a:prstGeom prst="rect">
            <a:avLst/>
          </a:prstGeom>
          <a:noFill/>
        </p:spPr>
        <p:txBody>
          <a:bodyPr wrap="square" rtlCol="0">
            <a:spAutoFit/>
          </a:bodyPr>
          <a:lstStyle/>
          <a:p>
            <a:pPr marL="0" marR="0" lvl="0" indent="0" algn="l" defTabSz="1219170" rtl="0" eaLnBrk="1" fontAlgn="base" latinLnBrk="0" hangingPunct="1">
              <a:lnSpc>
                <a:spcPct val="100000"/>
              </a:lnSpc>
              <a:spcBef>
                <a:spcPct val="25000"/>
              </a:spcBef>
              <a:spcAft>
                <a:spcPct val="0"/>
              </a:spcAft>
              <a:buClrTx/>
              <a:buSzTx/>
              <a:buFontTx/>
              <a:buNone/>
              <a:tabLst>
                <a:tab pos="6387940" algn="l"/>
              </a:tabLst>
              <a:defRPr/>
            </a:pPr>
            <a:endParaRPr kumimoji="0" lang="en-GB"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0" marR="0" lvl="0" indent="0" algn="l" defTabSz="1219170" rtl="0" eaLnBrk="1" fontAlgn="base" latinLnBrk="0" hangingPunct="1">
              <a:lnSpc>
                <a:spcPct val="100000"/>
              </a:lnSpc>
              <a:spcBef>
                <a:spcPct val="25000"/>
              </a:spcBef>
              <a:spcAft>
                <a:spcPct val="0"/>
              </a:spcAft>
              <a:buClrTx/>
              <a:buSzTx/>
              <a:buFontTx/>
              <a:buNone/>
              <a:tabLst>
                <a:tab pos="6387940" algn="l"/>
              </a:tabLst>
              <a:defRPr/>
            </a:pPr>
            <a:endParaRPr kumimoji="0" lang="en-GB"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p:cNvSpPr txBox="1"/>
          <p:nvPr/>
        </p:nvSpPr>
        <p:spPr>
          <a:xfrm>
            <a:off x="974506" y="789844"/>
            <a:ext cx="10019488" cy="630942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44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PEE Paragraph</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44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4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4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4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4400" b="0" i="0" u="none" strike="noStrike" kern="1200" cap="none" spc="0" normalizeH="0" baseline="0" noProof="0" dirty="0">
              <a:ln>
                <a:noFill/>
              </a:ln>
              <a:solidFill>
                <a:prstClr val="black"/>
              </a:solidFill>
              <a:effectLst/>
              <a:uLnTx/>
              <a:uFillTx/>
              <a:latin typeface="Calibri" panose="020F0502020204030204"/>
              <a:ea typeface="+mn-ea"/>
              <a:cs typeface="MV Boli" panose="02000500030200090000" pitchFamily="2"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4400" b="0" i="0" u="none" strike="noStrike" kern="1200" cap="none" spc="0" normalizeH="0" baseline="0" noProof="0" dirty="0">
              <a:ln>
                <a:noFill/>
              </a:ln>
              <a:solidFill>
                <a:prstClr val="black"/>
              </a:solidFill>
              <a:effectLst/>
              <a:uLnTx/>
              <a:uFillTx/>
              <a:latin typeface="Calibri" panose="020F0502020204030204"/>
              <a:ea typeface="+mn-ea"/>
              <a:cs typeface="MV Boli" panose="02000500030200090000" pitchFamily="2"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44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
        <p:nvSpPr>
          <p:cNvPr id="5" name="Rectangle 4"/>
          <p:cNvSpPr/>
          <p:nvPr/>
        </p:nvSpPr>
        <p:spPr bwMode="auto">
          <a:xfrm>
            <a:off x="700391" y="1590329"/>
            <a:ext cx="10719881" cy="13113013"/>
          </a:xfrm>
          <a:prstGeom prst="rect">
            <a:avLst/>
          </a:prstGeom>
        </p:spPr>
        <p:txBody>
          <a:bodyPr wrap="square">
            <a:spAutoFit/>
          </a:bodyPr>
          <a:lstStyle/>
          <a:p>
            <a:pPr defTabSz="1219170">
              <a:lnSpc>
                <a:spcPct val="150000"/>
              </a:lnSpc>
              <a:defRPr/>
            </a:pPr>
            <a:r>
              <a:rPr lang="en-GB" sz="1867" b="1" dirty="0">
                <a:solidFill>
                  <a:prstClr val="black"/>
                </a:solidFill>
                <a:latin typeface="Comic Sans MS" panose="030F0702030302020204" pitchFamily="66" charset="0"/>
              </a:rPr>
              <a:t>POINT: </a:t>
            </a:r>
            <a:r>
              <a:rPr lang="en-GB" sz="1867" dirty="0">
                <a:solidFill>
                  <a:prstClr val="black"/>
                </a:solidFill>
                <a:latin typeface="Comic Sans MS" panose="030F0702030302020204" pitchFamily="66" charset="0"/>
              </a:rPr>
              <a:t>In the poem, ‘Not my business’, the poet shows how people in Nigeria were attacked by General Abacha’s soldiers.  </a:t>
            </a:r>
            <a:r>
              <a:rPr lang="en-GB" sz="1867" b="1" dirty="0">
                <a:solidFill>
                  <a:prstClr val="black"/>
                </a:solidFill>
                <a:latin typeface="Comic Sans MS" panose="030F0702030302020204" pitchFamily="66" charset="0"/>
              </a:rPr>
              <a:t>EVIDENCE:  </a:t>
            </a:r>
            <a:r>
              <a:rPr lang="en-GB" sz="1867" dirty="0">
                <a:solidFill>
                  <a:prstClr val="black"/>
                </a:solidFill>
                <a:latin typeface="Comic Sans MS" panose="030F0702030302020204" pitchFamily="66" charset="0"/>
              </a:rPr>
              <a:t>He says  “They picked </a:t>
            </a:r>
            <a:r>
              <a:rPr lang="en-GB" sz="1867" dirty="0" err="1">
                <a:solidFill>
                  <a:prstClr val="black"/>
                </a:solidFill>
                <a:latin typeface="Comic Sans MS" panose="030F0702030302020204" pitchFamily="66" charset="0"/>
              </a:rPr>
              <a:t>Akanni</a:t>
            </a:r>
            <a:r>
              <a:rPr lang="en-GB" sz="1867" dirty="0">
                <a:solidFill>
                  <a:prstClr val="black"/>
                </a:solidFill>
                <a:latin typeface="Comic Sans MS" panose="030F0702030302020204" pitchFamily="66" charset="0"/>
              </a:rPr>
              <a:t> up one morning, beat him soft like clay.” </a:t>
            </a:r>
            <a:r>
              <a:rPr lang="en-GB" sz="1867" b="1" dirty="0">
                <a:solidFill>
                  <a:prstClr val="black"/>
                </a:solidFill>
                <a:latin typeface="Comic Sans MS" panose="030F0702030302020204" pitchFamily="66" charset="0"/>
              </a:rPr>
              <a:t>EXPLANATION:  </a:t>
            </a:r>
            <a:r>
              <a:rPr lang="en-GB" sz="1867" dirty="0">
                <a:solidFill>
                  <a:prstClr val="black"/>
                </a:solidFill>
                <a:latin typeface="Comic Sans MS" panose="030F0702030302020204" pitchFamily="66" charset="0"/>
              </a:rPr>
              <a:t>This shows </a:t>
            </a:r>
            <a:r>
              <a:rPr lang="en-GB" sz="2000" dirty="0">
                <a:solidFill>
                  <a:prstClr val="black"/>
                </a:solidFill>
                <a:latin typeface="Comic Sans MS" panose="030F0702030302020204" pitchFamily="66" charset="0"/>
              </a:rPr>
              <a:t>______________________________________________________</a:t>
            </a:r>
          </a:p>
          <a:p>
            <a:pPr lvl="0">
              <a:defRPr/>
            </a:pPr>
            <a:endParaRPr lang="en-GB" sz="2000" dirty="0">
              <a:solidFill>
                <a:prstClr val="black"/>
              </a:solidFill>
              <a:latin typeface="Comic Sans MS" panose="030F0702030302020204" pitchFamily="66" charset="0"/>
            </a:endParaRPr>
          </a:p>
          <a:p>
            <a:pPr lvl="0">
              <a:defRPr/>
            </a:pPr>
            <a:r>
              <a:rPr lang="en-GB" sz="2000" dirty="0">
                <a:solidFill>
                  <a:prstClr val="black"/>
                </a:solidFill>
                <a:latin typeface="Comic Sans MS" panose="030F0702030302020204" pitchFamily="66" charset="0"/>
              </a:rPr>
              <a:t>______________________________________________________</a:t>
            </a:r>
            <a:endParaRPr lang="en-GB" sz="1867" dirty="0">
              <a:solidFill>
                <a:prstClr val="black"/>
              </a:solidFill>
              <a:latin typeface="Comic Sans MS" panose="030F0702030302020204" pitchFamily="66" charset="0"/>
            </a:endParaRPr>
          </a:p>
          <a:p>
            <a:pPr defTabSz="1219170">
              <a:lnSpc>
                <a:spcPct val="200000"/>
              </a:lnSpc>
              <a:defRPr/>
            </a:pPr>
            <a:r>
              <a:rPr lang="en-GB" sz="1867" b="1" dirty="0">
                <a:solidFill>
                  <a:prstClr val="black"/>
                </a:solidFill>
                <a:latin typeface="Comic Sans MS" panose="030F0702030302020204" pitchFamily="66" charset="0"/>
              </a:rPr>
              <a:t>KEY WORD:  </a:t>
            </a:r>
            <a:r>
              <a:rPr lang="en-GB" sz="1867" dirty="0">
                <a:solidFill>
                  <a:prstClr val="black"/>
                </a:solidFill>
                <a:latin typeface="Comic Sans MS" panose="030F0702030302020204" pitchFamily="66" charset="0"/>
              </a:rPr>
              <a:t>The word “__________________” makes me think </a:t>
            </a:r>
          </a:p>
          <a:p>
            <a:pPr lvl="0">
              <a:defRPr/>
            </a:pPr>
            <a:endParaRPr lang="en-GB" sz="1867" dirty="0">
              <a:solidFill>
                <a:prstClr val="black"/>
              </a:solidFill>
              <a:latin typeface="Comic Sans MS" panose="030F0702030302020204" pitchFamily="66" charset="0"/>
            </a:endParaRPr>
          </a:p>
          <a:p>
            <a:pPr lvl="0">
              <a:defRPr/>
            </a:pPr>
            <a:r>
              <a:rPr lang="en-GB" sz="2000" dirty="0">
                <a:solidFill>
                  <a:prstClr val="black"/>
                </a:solidFill>
                <a:latin typeface="Comic Sans MS" panose="030F0702030302020204" pitchFamily="66" charset="0"/>
              </a:rPr>
              <a:t>______________________________________________________</a:t>
            </a:r>
          </a:p>
          <a:p>
            <a:pPr lvl="0">
              <a:defRPr/>
            </a:pPr>
            <a:endParaRPr lang="en-GB" sz="2000" dirty="0">
              <a:solidFill>
                <a:prstClr val="black"/>
              </a:solidFill>
              <a:latin typeface="Comic Sans MS" panose="030F0702030302020204" pitchFamily="66" charset="0"/>
            </a:endParaRPr>
          </a:p>
          <a:p>
            <a:pPr lvl="0">
              <a:defRPr/>
            </a:pPr>
            <a:r>
              <a:rPr lang="en-GB" sz="2000" dirty="0">
                <a:solidFill>
                  <a:prstClr val="black"/>
                </a:solidFill>
                <a:latin typeface="Comic Sans MS" panose="030F0702030302020204" pitchFamily="66" charset="0"/>
              </a:rPr>
              <a:t>______________________________________________________</a:t>
            </a:r>
            <a:endParaRPr lang="en-GB" sz="1867" dirty="0">
              <a:solidFill>
                <a:prstClr val="black"/>
              </a:solidFill>
              <a:latin typeface="Comic Sans MS" panose="030F0702030302020204" pitchFamily="66" charset="0"/>
            </a:endParaRPr>
          </a:p>
          <a:p>
            <a:pPr defTabSz="1219170">
              <a:lnSpc>
                <a:spcPct val="200000"/>
              </a:lnSpc>
              <a:defRPr/>
            </a:pPr>
            <a:r>
              <a:rPr lang="en-GB" sz="1867" b="1" dirty="0">
                <a:solidFill>
                  <a:prstClr val="black"/>
                </a:solidFill>
                <a:latin typeface="Comic Sans MS" panose="030F0702030302020204" pitchFamily="66" charset="0"/>
              </a:rPr>
              <a:t>EFFECT ON READER</a:t>
            </a:r>
            <a:r>
              <a:rPr lang="en-GB" sz="1867" dirty="0">
                <a:solidFill>
                  <a:prstClr val="black"/>
                </a:solidFill>
                <a:latin typeface="Comic Sans MS" panose="030F0702030302020204" pitchFamily="66" charset="0"/>
              </a:rPr>
              <a:t>:  This shows the reader </a:t>
            </a:r>
          </a:p>
          <a:p>
            <a:pPr lvl="0">
              <a:defRPr/>
            </a:pPr>
            <a:r>
              <a:rPr lang="en-GB" sz="2000" dirty="0">
                <a:solidFill>
                  <a:prstClr val="black"/>
                </a:solidFill>
                <a:latin typeface="Comic Sans MS" panose="030F0702030302020204" pitchFamily="66" charset="0"/>
              </a:rPr>
              <a:t>______________________________________________________</a:t>
            </a:r>
          </a:p>
          <a:p>
            <a:pPr lvl="0">
              <a:defRPr/>
            </a:pPr>
            <a:endParaRPr lang="en-GB" sz="2000" dirty="0">
              <a:solidFill>
                <a:prstClr val="black"/>
              </a:solidFill>
              <a:latin typeface="Comic Sans MS" panose="030F0702030302020204" pitchFamily="66" charset="0"/>
            </a:endParaRPr>
          </a:p>
          <a:p>
            <a:pPr lvl="0">
              <a:defRPr/>
            </a:pPr>
            <a:r>
              <a:rPr lang="en-GB" sz="2000" dirty="0">
                <a:solidFill>
                  <a:prstClr val="black"/>
                </a:solidFill>
                <a:latin typeface="Comic Sans MS" panose="030F0702030302020204" pitchFamily="66" charset="0"/>
              </a:rPr>
              <a:t>______________________________________________________</a:t>
            </a:r>
            <a:endParaRPr lang="en-GB" sz="1867" dirty="0">
              <a:solidFill>
                <a:prstClr val="black"/>
              </a:solidFill>
              <a:latin typeface="Comic Sans MS" panose="030F0702030302020204" pitchFamily="66" charset="0"/>
            </a:endParaRPr>
          </a:p>
          <a:p>
            <a:pPr defTabSz="1219170">
              <a:lnSpc>
                <a:spcPct val="200000"/>
              </a:lnSpc>
              <a:defRPr/>
            </a:pPr>
            <a:endParaRPr lang="en-GB" sz="1867" dirty="0">
              <a:solidFill>
                <a:prstClr val="black"/>
              </a:solidFill>
              <a:latin typeface="Comic Sans MS" panose="030F0702030302020204" pitchFamily="66" charset="0"/>
            </a:endParaRPr>
          </a:p>
          <a:p>
            <a:pPr defTabSz="1219170">
              <a:lnSpc>
                <a:spcPct val="200000"/>
              </a:lnSpc>
              <a:defRPr/>
            </a:pPr>
            <a:r>
              <a:rPr lang="en-GB" sz="1867" b="1" dirty="0">
                <a:solidFill>
                  <a:prstClr val="black"/>
                </a:solidFill>
                <a:latin typeface="Comic Sans MS" panose="030F0702030302020204" pitchFamily="66" charset="0"/>
              </a:rPr>
              <a:t>POINT</a:t>
            </a:r>
            <a:r>
              <a:rPr lang="en-GB" sz="1867" dirty="0">
                <a:solidFill>
                  <a:prstClr val="black"/>
                </a:solidFill>
                <a:latin typeface="Comic Sans MS" panose="030F0702030302020204" pitchFamily="66" charset="0"/>
              </a:rPr>
              <a:t>: In the poem, ‘Not my business’, the poet shows how General Abacha’s soldiers didn’t respect the citizens and abused their human rights.  </a:t>
            </a:r>
            <a:r>
              <a:rPr lang="en-GB" sz="1867" b="1" dirty="0">
                <a:solidFill>
                  <a:prstClr val="black"/>
                </a:solidFill>
                <a:latin typeface="Comic Sans MS" panose="030F0702030302020204" pitchFamily="66" charset="0"/>
              </a:rPr>
              <a:t>EVIDENCE: </a:t>
            </a:r>
            <a:r>
              <a:rPr lang="en-GB" sz="1867" dirty="0">
                <a:solidFill>
                  <a:prstClr val="black"/>
                </a:solidFill>
                <a:latin typeface="Comic Sans MS" panose="030F0702030302020204" pitchFamily="66" charset="0"/>
              </a:rPr>
              <a:t>He says  “</a:t>
            </a:r>
            <a:r>
              <a:rPr lang="en-GB" altLang="en-US" sz="1867" dirty="0">
                <a:solidFill>
                  <a:prstClr val="black"/>
                </a:solidFill>
                <a:latin typeface="Comic Sans MS" panose="030F0702030302020204" pitchFamily="66" charset="0"/>
              </a:rPr>
              <a:t>They came one night, Booted the whole house awake And dragged </a:t>
            </a:r>
            <a:r>
              <a:rPr lang="en-GB" altLang="en-US" sz="1867" dirty="0" err="1">
                <a:solidFill>
                  <a:prstClr val="black"/>
                </a:solidFill>
                <a:latin typeface="Comic Sans MS" panose="030F0702030302020204" pitchFamily="66" charset="0"/>
              </a:rPr>
              <a:t>Danladi</a:t>
            </a:r>
            <a:r>
              <a:rPr lang="en-GB" altLang="en-US" sz="1867" dirty="0">
                <a:solidFill>
                  <a:prstClr val="black"/>
                </a:solidFill>
                <a:latin typeface="Comic Sans MS" panose="030F0702030302020204" pitchFamily="66" charset="0"/>
              </a:rPr>
              <a:t> out”</a:t>
            </a:r>
          </a:p>
          <a:p>
            <a:pPr defTabSz="1219170">
              <a:lnSpc>
                <a:spcPct val="200000"/>
              </a:lnSpc>
              <a:defRPr/>
            </a:pPr>
            <a:r>
              <a:rPr lang="en-GB" sz="1867" b="1" dirty="0">
                <a:solidFill>
                  <a:prstClr val="black"/>
                </a:solidFill>
                <a:latin typeface="Comic Sans MS" panose="030F0702030302020204" pitchFamily="66" charset="0"/>
              </a:rPr>
              <a:t>EXPLANATION:  </a:t>
            </a:r>
            <a:r>
              <a:rPr lang="en-GB" sz="1867" dirty="0">
                <a:solidFill>
                  <a:prstClr val="black"/>
                </a:solidFill>
                <a:latin typeface="Comic Sans MS" panose="030F0702030302020204" pitchFamily="66" charset="0"/>
              </a:rPr>
              <a:t>This shows </a:t>
            </a:r>
          </a:p>
          <a:p>
            <a:pPr lvl="0">
              <a:defRPr/>
            </a:pPr>
            <a:r>
              <a:rPr lang="en-GB" sz="2000" dirty="0">
                <a:solidFill>
                  <a:prstClr val="black"/>
                </a:solidFill>
                <a:latin typeface="Comic Sans MS" panose="030F0702030302020204" pitchFamily="66" charset="0"/>
              </a:rPr>
              <a:t>______________________________________________________</a:t>
            </a:r>
          </a:p>
          <a:p>
            <a:pPr lvl="0">
              <a:defRPr/>
            </a:pPr>
            <a:endParaRPr lang="en-GB" sz="2000" dirty="0">
              <a:solidFill>
                <a:prstClr val="black"/>
              </a:solidFill>
              <a:latin typeface="Comic Sans MS" panose="030F0702030302020204" pitchFamily="66" charset="0"/>
            </a:endParaRPr>
          </a:p>
          <a:p>
            <a:pPr lvl="0">
              <a:defRPr/>
            </a:pPr>
            <a:r>
              <a:rPr lang="en-GB" sz="2000" dirty="0">
                <a:solidFill>
                  <a:prstClr val="black"/>
                </a:solidFill>
                <a:latin typeface="Comic Sans MS" panose="030F0702030302020204" pitchFamily="66" charset="0"/>
              </a:rPr>
              <a:t>______________________________________________________</a:t>
            </a:r>
            <a:endParaRPr lang="en-GB" sz="1867" dirty="0">
              <a:solidFill>
                <a:prstClr val="black"/>
              </a:solidFill>
              <a:latin typeface="Comic Sans MS" panose="030F0702030302020204" pitchFamily="66" charset="0"/>
            </a:endParaRPr>
          </a:p>
          <a:p>
            <a:pPr defTabSz="1219170">
              <a:lnSpc>
                <a:spcPct val="200000"/>
              </a:lnSpc>
              <a:defRPr/>
            </a:pPr>
            <a:r>
              <a:rPr lang="en-GB" sz="1867" b="1" dirty="0">
                <a:solidFill>
                  <a:prstClr val="black"/>
                </a:solidFill>
                <a:latin typeface="Comic Sans MS" panose="030F0702030302020204" pitchFamily="66" charset="0"/>
              </a:rPr>
              <a:t>KEY WORD:  </a:t>
            </a:r>
            <a:r>
              <a:rPr lang="en-GB" sz="1867" dirty="0">
                <a:solidFill>
                  <a:prstClr val="black"/>
                </a:solidFill>
                <a:latin typeface="Comic Sans MS" panose="030F0702030302020204" pitchFamily="66" charset="0"/>
              </a:rPr>
              <a:t>The word “__________________” makes me think </a:t>
            </a:r>
          </a:p>
          <a:p>
            <a:pPr defTabSz="1219170">
              <a:lnSpc>
                <a:spcPct val="200000"/>
              </a:lnSpc>
              <a:defRPr/>
            </a:pPr>
            <a:endParaRPr lang="en-GB" sz="1867" dirty="0">
              <a:solidFill>
                <a:prstClr val="black"/>
              </a:solidFill>
              <a:latin typeface="Comic Sans MS" panose="030F0702030302020204" pitchFamily="66" charset="0"/>
            </a:endParaRPr>
          </a:p>
          <a:p>
            <a:pPr lvl="0">
              <a:defRPr/>
            </a:pPr>
            <a:r>
              <a:rPr lang="en-GB" sz="2000" dirty="0">
                <a:solidFill>
                  <a:prstClr val="black"/>
                </a:solidFill>
                <a:latin typeface="Comic Sans MS" panose="030F0702030302020204" pitchFamily="66" charset="0"/>
              </a:rPr>
              <a:t>______________________________________________________</a:t>
            </a:r>
          </a:p>
          <a:p>
            <a:pPr lvl="0">
              <a:defRPr/>
            </a:pPr>
            <a:endParaRPr lang="en-GB" sz="2000" dirty="0">
              <a:solidFill>
                <a:prstClr val="black"/>
              </a:solidFill>
              <a:latin typeface="Comic Sans MS" panose="030F0702030302020204" pitchFamily="66" charset="0"/>
            </a:endParaRPr>
          </a:p>
          <a:p>
            <a:pPr lvl="0">
              <a:defRPr/>
            </a:pPr>
            <a:r>
              <a:rPr lang="en-GB" sz="2000" dirty="0">
                <a:solidFill>
                  <a:prstClr val="black"/>
                </a:solidFill>
                <a:latin typeface="Comic Sans MS" panose="030F0702030302020204" pitchFamily="66" charset="0"/>
              </a:rPr>
              <a:t>______________________________________________________</a:t>
            </a:r>
          </a:p>
          <a:p>
            <a:pPr defTabSz="1219170">
              <a:lnSpc>
                <a:spcPct val="200000"/>
              </a:lnSpc>
              <a:defRPr/>
            </a:pPr>
            <a:r>
              <a:rPr lang="en-GB" sz="1867" b="1" dirty="0">
                <a:solidFill>
                  <a:prstClr val="black"/>
                </a:solidFill>
                <a:latin typeface="Comic Sans MS" panose="030F0702030302020204" pitchFamily="66" charset="0"/>
              </a:rPr>
              <a:t>EFFECT ON READER:  </a:t>
            </a:r>
            <a:r>
              <a:rPr lang="en-GB" sz="1867" dirty="0">
                <a:solidFill>
                  <a:prstClr val="black"/>
                </a:solidFill>
                <a:latin typeface="Comic Sans MS" panose="030F0702030302020204" pitchFamily="66" charset="0"/>
              </a:rPr>
              <a:t>This shows the reader</a:t>
            </a:r>
          </a:p>
          <a:p>
            <a:pPr lvl="0">
              <a:defRPr/>
            </a:pPr>
            <a:r>
              <a:rPr lang="en-GB" sz="2000" dirty="0">
                <a:solidFill>
                  <a:prstClr val="black"/>
                </a:solidFill>
                <a:latin typeface="Comic Sans MS" panose="030F0702030302020204" pitchFamily="66" charset="0"/>
              </a:rPr>
              <a:t>______________________________________________________</a:t>
            </a:r>
          </a:p>
          <a:p>
            <a:pPr lvl="0">
              <a:defRPr/>
            </a:pPr>
            <a:endParaRPr lang="en-GB" sz="2000" dirty="0">
              <a:solidFill>
                <a:prstClr val="black"/>
              </a:solidFill>
              <a:latin typeface="Comic Sans MS" panose="030F0702030302020204" pitchFamily="66" charset="0"/>
            </a:endParaRPr>
          </a:p>
          <a:p>
            <a:pPr lvl="0">
              <a:defRPr/>
            </a:pPr>
            <a:r>
              <a:rPr lang="en-GB" sz="2000" dirty="0">
                <a:solidFill>
                  <a:prstClr val="black"/>
                </a:solidFill>
                <a:latin typeface="Comic Sans MS" panose="030F0702030302020204" pitchFamily="66" charset="0"/>
              </a:rPr>
              <a:t>______________________________________________________</a:t>
            </a:r>
          </a:p>
        </p:txBody>
      </p:sp>
    </p:spTree>
    <p:extLst>
      <p:ext uri="{BB962C8B-B14F-4D97-AF65-F5344CB8AC3E}">
        <p14:creationId xmlns:p14="http://schemas.microsoft.com/office/powerpoint/2010/main" val="20021027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06060" y="341266"/>
            <a:ext cx="11140966" cy="15292551"/>
          </a:xfrm>
          <a:prstGeom prst="rect">
            <a:avLst/>
          </a:prstGeom>
          <a:noFill/>
          <a:ln w="76200">
            <a:solidFill>
              <a:srgbClr val="00B050"/>
            </a:solidFill>
          </a:ln>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257790C3-2CB8-48AE-84F1-2DDBF36C5EBF}"/>
              </a:ext>
            </a:extLst>
          </p:cNvPr>
          <p:cNvSpPr txBox="1"/>
          <p:nvPr/>
        </p:nvSpPr>
        <p:spPr>
          <a:xfrm>
            <a:off x="1022376" y="541082"/>
            <a:ext cx="10108333" cy="1015663"/>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4000" b="1"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Creative Writing</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
        <p:nvSpPr>
          <p:cNvPr id="7" name="Rectangle 6">
            <a:extLst>
              <a:ext uri="{FF2B5EF4-FFF2-40B4-BE49-F238E27FC236}">
                <a16:creationId xmlns:a16="http://schemas.microsoft.com/office/drawing/2014/main" id="{BF45860F-ACF1-4F33-97D4-541089D99B67}"/>
              </a:ext>
            </a:extLst>
          </p:cNvPr>
          <p:cNvSpPr/>
          <p:nvPr/>
        </p:nvSpPr>
        <p:spPr>
          <a:xfrm>
            <a:off x="721469" y="1556745"/>
            <a:ext cx="11140965" cy="15111829"/>
          </a:xfrm>
          <a:prstGeom prst="rect">
            <a:avLst/>
          </a:prstGeom>
        </p:spPr>
        <p:txBody>
          <a:bodyPr wrap="square">
            <a:spAutoFit/>
          </a:bodyPr>
          <a:lstStyle/>
          <a:p>
            <a:pPr lvl="0"/>
            <a:r>
              <a:rPr lang="en-GB" sz="3200" b="1" dirty="0">
                <a:latin typeface="Comic Sans MS" panose="030F0702030302020204" pitchFamily="66" charset="0"/>
              </a:rPr>
              <a:t>Task: Produce a piece of original writing called </a:t>
            </a:r>
            <a:r>
              <a:rPr lang="en-GB" sz="4400" b="1" u="sng" dirty="0">
                <a:latin typeface="Comic Sans MS" panose="030F0702030302020204" pitchFamily="66" charset="0"/>
              </a:rPr>
              <a:t>‘The Arrest’</a:t>
            </a:r>
          </a:p>
          <a:p>
            <a:pPr lvl="0"/>
            <a:endParaRPr lang="en-GB" sz="3200" b="1" dirty="0">
              <a:solidFill>
                <a:prstClr val="black"/>
              </a:solidFill>
              <a:latin typeface="Comic Sans MS" panose="030F0702030302020204" pitchFamily="66" charset="0"/>
            </a:endParaRPr>
          </a:p>
          <a:p>
            <a:pPr lvl="0"/>
            <a:endParaRPr lang="en-GB" sz="3200" b="1" dirty="0">
              <a:solidFill>
                <a:prstClr val="black"/>
              </a:solidFill>
              <a:latin typeface="Comic Sans MS" panose="030F0702030302020204" pitchFamily="66" charset="0"/>
            </a:endParaRPr>
          </a:p>
          <a:p>
            <a:pPr lvl="0"/>
            <a:r>
              <a:rPr lang="en-GB" sz="3200" dirty="0">
                <a:latin typeface="Comic Sans MS" panose="030F0702030302020204" pitchFamily="66" charset="0"/>
              </a:rPr>
              <a:t>You could base it on the narrator or other characters in ‘Not My Business’</a:t>
            </a:r>
          </a:p>
          <a:p>
            <a:pPr lvl="0"/>
            <a:endParaRPr lang="en-GB" sz="3200" dirty="0">
              <a:solidFill>
                <a:prstClr val="black"/>
              </a:solidFill>
              <a:latin typeface="Comic Sans MS" panose="030F0702030302020204" pitchFamily="66" charset="0"/>
            </a:endParaRPr>
          </a:p>
          <a:p>
            <a:r>
              <a:rPr lang="en-GB" sz="3200" dirty="0">
                <a:latin typeface="Comic Sans MS" panose="030F0702030302020204" pitchFamily="66" charset="0"/>
              </a:rPr>
              <a:t> </a:t>
            </a:r>
          </a:p>
          <a:p>
            <a:pPr marL="285750" indent="-285750">
              <a:buFont typeface="Arial" panose="020B0604020202020204" pitchFamily="34" charset="0"/>
              <a:buChar char="•"/>
            </a:pPr>
            <a:r>
              <a:rPr lang="en-GB" sz="3200" dirty="0">
                <a:latin typeface="Comic Sans MS" panose="030F0702030302020204" pitchFamily="66" charset="0"/>
              </a:rPr>
              <a:t>Decide what the ‘crime’ is.</a:t>
            </a:r>
          </a:p>
          <a:p>
            <a:pPr marL="285750" indent="-285750">
              <a:buFont typeface="Arial" panose="020B0604020202020204" pitchFamily="34" charset="0"/>
              <a:buChar char="•"/>
            </a:pPr>
            <a:r>
              <a:rPr lang="en-GB" sz="3200" dirty="0">
                <a:latin typeface="Comic Sans MS" panose="030F0702030302020204" pitchFamily="66" charset="0"/>
              </a:rPr>
              <a:t> From whose point of view are you going to write the story?</a:t>
            </a:r>
          </a:p>
          <a:p>
            <a:pPr marL="285750" indent="-285750">
              <a:buFont typeface="Arial" panose="020B0604020202020204" pitchFamily="34" charset="0"/>
              <a:buChar char="•"/>
            </a:pPr>
            <a:r>
              <a:rPr lang="en-GB" sz="3200" dirty="0">
                <a:latin typeface="Comic Sans MS" panose="030F0702030302020204" pitchFamily="66" charset="0"/>
              </a:rPr>
              <a:t> Is it going to be a first or third person account?</a:t>
            </a:r>
          </a:p>
          <a:p>
            <a:pPr marL="285750" indent="-285750">
              <a:buFont typeface="Arial" panose="020B0604020202020204" pitchFamily="34" charset="0"/>
              <a:buChar char="•"/>
            </a:pPr>
            <a:r>
              <a:rPr lang="en-GB" sz="3200" dirty="0">
                <a:latin typeface="Comic Sans MS" panose="030F0702030302020204" pitchFamily="66" charset="0"/>
              </a:rPr>
              <a:t> Remember to describe feelings, as well as events</a:t>
            </a:r>
          </a:p>
          <a:p>
            <a:pPr marL="285750" indent="-285750">
              <a:buFont typeface="Arial" panose="020B0604020202020204" pitchFamily="34" charset="0"/>
              <a:buChar char="•"/>
            </a:pPr>
            <a:endParaRPr lang="en-GB" sz="3200" dirty="0">
              <a:solidFill>
                <a:prstClr val="black"/>
              </a:solidFill>
              <a:latin typeface="Comic Sans MS" panose="030F0702030302020204" pitchFamily="66" charset="0"/>
            </a:endParaRPr>
          </a:p>
          <a:p>
            <a:pPr marL="285750" indent="-285750">
              <a:buFont typeface="Arial" panose="020B0604020202020204" pitchFamily="34" charset="0"/>
              <a:buChar char="•"/>
            </a:pPr>
            <a:endParaRPr lang="en-GB" sz="3200" dirty="0">
              <a:solidFill>
                <a:prstClr val="black"/>
              </a:solidFill>
              <a:latin typeface="Comic Sans MS" panose="030F0702030302020204" pitchFamily="66" charset="0"/>
            </a:endParaRPr>
          </a:p>
          <a:p>
            <a:pPr marL="285750" indent="-285750">
              <a:buFont typeface="Arial" panose="020B0604020202020204" pitchFamily="34" charset="0"/>
              <a:buChar char="•"/>
            </a:pPr>
            <a:r>
              <a:rPr lang="en-GB" sz="3200" dirty="0">
                <a:solidFill>
                  <a:prstClr val="black"/>
                </a:solidFill>
                <a:latin typeface="Comic Sans MS" panose="030F0702030302020204" pitchFamily="66" charset="0"/>
              </a:rPr>
              <a:t>Use the sheet on the next page to help plan your story</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2400" dirty="0">
              <a:solidFill>
                <a:prstClr val="black"/>
              </a:solidFill>
              <a:latin typeface="Comic Sans MS" panose="030F0702030302020204" pitchFamily="66"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pic>
        <p:nvPicPr>
          <p:cNvPr id="3" name="Picture 2"/>
          <p:cNvPicPr>
            <a:picLocks noChangeAspect="1"/>
          </p:cNvPicPr>
          <p:nvPr/>
        </p:nvPicPr>
        <p:blipFill>
          <a:blip r:embed="rId2"/>
          <a:stretch>
            <a:fillRect/>
          </a:stretch>
        </p:blipFill>
        <p:spPr>
          <a:xfrm>
            <a:off x="881165" y="10122678"/>
            <a:ext cx="4458914" cy="2970752"/>
          </a:xfrm>
          <a:prstGeom prst="rect">
            <a:avLst/>
          </a:prstGeom>
        </p:spPr>
      </p:pic>
      <p:pic>
        <p:nvPicPr>
          <p:cNvPr id="2050" name="Picture 2" descr="SLOW CHASE: Woman Goes VERY SLOW During Police Chase - YouTub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93301" y="11867744"/>
            <a:ext cx="5800503" cy="3423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36920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25516" y="0"/>
            <a:ext cx="11140966" cy="15292551"/>
          </a:xfrm>
          <a:prstGeom prst="rect">
            <a:avLst/>
          </a:prstGeom>
          <a:noFill/>
          <a:ln w="76200">
            <a:solidFill>
              <a:srgbClr val="00B050"/>
            </a:solidFill>
          </a:ln>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2"/>
          <a:stretch>
            <a:fillRect/>
          </a:stretch>
        </p:blipFill>
        <p:spPr>
          <a:xfrm>
            <a:off x="525516" y="179893"/>
            <a:ext cx="10778024" cy="14489418"/>
          </a:xfrm>
          <a:prstGeom prst="rect">
            <a:avLst/>
          </a:prstGeom>
        </p:spPr>
      </p:pic>
    </p:spTree>
    <p:extLst>
      <p:ext uri="{BB962C8B-B14F-4D97-AF65-F5344CB8AC3E}">
        <p14:creationId xmlns:p14="http://schemas.microsoft.com/office/powerpoint/2010/main" val="4925263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BF45860F-ACF1-4F33-97D4-541089D99B67}"/>
              </a:ext>
            </a:extLst>
          </p:cNvPr>
          <p:cNvSpPr/>
          <p:nvPr/>
        </p:nvSpPr>
        <p:spPr>
          <a:xfrm>
            <a:off x="896567" y="871103"/>
            <a:ext cx="11140965" cy="14496276"/>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endParaRPr kumimoji="0" lang="en-GB" sz="2400" b="0" i="0" u="none" strike="noStrike" kern="1200" cap="none" spc="0" normalizeH="0" baseline="0" noProof="0" dirty="0">
              <a:ln>
                <a:noFill/>
              </a:ln>
              <a:solidFill>
                <a:srgbClr val="7030A0"/>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7030A0"/>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4846509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BF45860F-ACF1-4F33-97D4-541089D99B67}"/>
              </a:ext>
            </a:extLst>
          </p:cNvPr>
          <p:cNvSpPr/>
          <p:nvPr/>
        </p:nvSpPr>
        <p:spPr>
          <a:xfrm>
            <a:off x="896567" y="871103"/>
            <a:ext cx="11140965" cy="14496276"/>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endParaRPr kumimoji="0" lang="en-GB" sz="2400" b="0" i="0" u="none" strike="noStrike" kern="1200" cap="none" spc="0" normalizeH="0" baseline="0" noProof="0" dirty="0">
              <a:ln>
                <a:noFill/>
              </a:ln>
              <a:solidFill>
                <a:srgbClr val="7030A0"/>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7030A0"/>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16213910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50D3EC58-2CE8-4385-B838-80AB01113B64}"/>
              </a:ext>
            </a:extLst>
          </p:cNvPr>
          <p:cNvSpPr txBox="1"/>
          <p:nvPr/>
        </p:nvSpPr>
        <p:spPr>
          <a:xfrm>
            <a:off x="562708" y="2057068"/>
            <a:ext cx="10925908" cy="7041287"/>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4978"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Self Assessment</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4978"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Well done! You’ve completed your </a:t>
            </a:r>
            <a:r>
              <a:rPr lang="en-GB" sz="3200" dirty="0">
                <a:solidFill>
                  <a:prstClr val="black"/>
                </a:solidFill>
                <a:latin typeface="Comic Sans MS" panose="030F0702030302020204" pitchFamily="66" charset="0"/>
              </a:rPr>
              <a:t>fourth</a:t>
            </a: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week on poetry. </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Summarise in less than three sentences what you think this</a:t>
            </a:r>
            <a:r>
              <a:rPr kumimoji="0" lang="en-GB" sz="3200" b="0" i="0" u="none" strike="noStrike" kern="1200" cap="none" spc="0" normalizeH="0" noProof="0" dirty="0">
                <a:ln>
                  <a:noFill/>
                </a:ln>
                <a:solidFill>
                  <a:prstClr val="black"/>
                </a:solidFill>
                <a:effectLst/>
                <a:uLnTx/>
                <a:uFillTx/>
                <a:latin typeface="Comic Sans MS" panose="030F0702030302020204" pitchFamily="66" charset="0"/>
                <a:ea typeface="+mn-ea"/>
                <a:cs typeface="+mn-cs"/>
              </a:rPr>
              <a:t> week’s poem</a:t>
            </a: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is about.</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a:t>
            </a:r>
          </a:p>
        </p:txBody>
      </p:sp>
      <p:sp>
        <p:nvSpPr>
          <p:cNvPr id="2" name="TextBox 1">
            <a:extLst>
              <a:ext uri="{FF2B5EF4-FFF2-40B4-BE49-F238E27FC236}">
                <a16:creationId xmlns:a16="http://schemas.microsoft.com/office/drawing/2014/main" id="{A61783CE-9622-4436-9402-FC4FD164B6C9}"/>
              </a:ext>
            </a:extLst>
          </p:cNvPr>
          <p:cNvSpPr txBox="1"/>
          <p:nvPr/>
        </p:nvSpPr>
        <p:spPr>
          <a:xfrm>
            <a:off x="703385" y="9972429"/>
            <a:ext cx="6955691" cy="550920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What went well this week?</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My best piece of work is…</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because…</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a:t>
            </a:r>
          </a:p>
        </p:txBody>
      </p:sp>
      <p:pic>
        <p:nvPicPr>
          <p:cNvPr id="11266" name="Picture 2" descr="Do We Really Need a GOLD STAR? - The Cryptofolk Movement - Medium">
            <a:extLst>
              <a:ext uri="{FF2B5EF4-FFF2-40B4-BE49-F238E27FC236}">
                <a16:creationId xmlns:a16="http://schemas.microsoft.com/office/drawing/2014/main" id="{D4279263-28BD-4617-8EC4-6198327E1C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5130" y="11035110"/>
            <a:ext cx="3943486" cy="394348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C6186BE-3ABA-4087-9144-3C4B233BEA7D}"/>
              </a:ext>
            </a:extLst>
          </p:cNvPr>
          <p:cNvSpPr txBox="1"/>
          <p:nvPr/>
        </p:nvSpPr>
        <p:spPr>
          <a:xfrm>
            <a:off x="347650" y="261423"/>
            <a:ext cx="11140966" cy="15292551"/>
          </a:xfrm>
          <a:prstGeom prst="rect">
            <a:avLst/>
          </a:prstGeom>
          <a:noFill/>
          <a:ln w="76200">
            <a:solidFill>
              <a:srgbClr val="00B050"/>
            </a:solidFill>
          </a:ln>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8686811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30A9D35DFDF884B82A4544ED45C08FD" ma:contentTypeVersion="2" ma:contentTypeDescription="Create a new document." ma:contentTypeScope="" ma:versionID="32c2d0c99798f79de435da2b47924855">
  <xsd:schema xmlns:xsd="http://www.w3.org/2001/XMLSchema" xmlns:xs="http://www.w3.org/2001/XMLSchema" xmlns:p="http://schemas.microsoft.com/office/2006/metadata/properties" xmlns:ns2="dc2705bf-b7e0-47fd-a4d4-4aed414e9c7a" targetNamespace="http://schemas.microsoft.com/office/2006/metadata/properties" ma:root="true" ma:fieldsID="4d8aff297148e1aaf8be32d298b3afe2" ns2:_="">
    <xsd:import namespace="dc2705bf-b7e0-47fd-a4d4-4aed414e9c7a"/>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2705bf-b7e0-47fd-a4d4-4aed414e9c7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EAE3964-0A8B-4F55-9A87-C1473708EACE}"/>
</file>

<file path=customXml/itemProps2.xml><?xml version="1.0" encoding="utf-8"?>
<ds:datastoreItem xmlns:ds="http://schemas.openxmlformats.org/officeDocument/2006/customXml" ds:itemID="{12AFFB70-2E66-4F04-A148-FA1AF37ECCB8}"/>
</file>

<file path=customXml/itemProps3.xml><?xml version="1.0" encoding="utf-8"?>
<ds:datastoreItem xmlns:ds="http://schemas.openxmlformats.org/officeDocument/2006/customXml" ds:itemID="{B44E508A-B203-4A5B-9AF9-92D523448065}"/>
</file>

<file path=docProps/app.xml><?xml version="1.0" encoding="utf-8"?>
<Properties xmlns="http://schemas.openxmlformats.org/officeDocument/2006/extended-properties" xmlns:vt="http://schemas.openxmlformats.org/officeDocument/2006/docPropsVTypes">
  <Template>Office Theme</Template>
  <TotalTime>808</TotalTime>
  <Words>1441</Words>
  <Application>Microsoft Office PowerPoint</Application>
  <PresentationFormat>Custom</PresentationFormat>
  <Paragraphs>377</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Comic Sans MS</vt:lpstr>
      <vt:lpstr>MV Boli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Felicity Russell</dc:creator>
  <cp:lastModifiedBy>Felicity Russell</cp:lastModifiedBy>
  <cp:revision>116</cp:revision>
  <cp:lastPrinted>2021-01-12T12:25:43Z</cp:lastPrinted>
  <dcterms:created xsi:type="dcterms:W3CDTF">2020-08-26T08:22:50Z</dcterms:created>
  <dcterms:modified xsi:type="dcterms:W3CDTF">2021-01-26T09:20:17Z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0x010100B30A9D35DFDF884B82A4544ED45C08FD</vt:lpwstr>
  </property>
</Properties>
</file>