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71" r:id="rId6"/>
    <p:sldId id="272" r:id="rId7"/>
    <p:sldId id="262" r:id="rId8"/>
    <p:sldId id="273" r:id="rId9"/>
    <p:sldId id="274" r:id="rId10"/>
    <p:sldId id="275" r:id="rId11"/>
    <p:sldId id="276" r:id="rId12"/>
    <p:sldId id="269" r:id="rId13"/>
  </p:sldIdLst>
  <p:sldSz cx="6858000" cy="9144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55" d="100"/>
          <a:sy n="55" d="100"/>
        </p:scale>
        <p:origin x="43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CB84CC-FD06-4856-BC5A-3CB95E4C3F0F}"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4019902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CB84CC-FD06-4856-BC5A-3CB95E4C3F0F}"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530527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CB84CC-FD06-4856-BC5A-3CB95E4C3F0F}"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1406879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CB84CC-FD06-4856-BC5A-3CB95E4C3F0F}"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660518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CB84CC-FD06-4856-BC5A-3CB95E4C3F0F}" type="datetimeFigureOut">
              <a:rPr lang="en-GB" smtClean="0"/>
              <a:t>09/06/2020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682736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CB84CC-FD06-4856-BC5A-3CB95E4C3F0F}" type="datetimeFigureOut">
              <a:rPr lang="en-GB" smtClean="0"/>
              <a:t>09/06/2020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765773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CB84CC-FD06-4856-BC5A-3CB95E4C3F0F}" type="datetimeFigureOut">
              <a:rPr lang="en-GB" smtClean="0"/>
              <a:t>09/06/2020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889219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BCB84CC-FD06-4856-BC5A-3CB95E4C3F0F}"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1982295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BCB84CC-FD06-4856-BC5A-3CB95E4C3F0F}"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3916413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CB84CC-FD06-4856-BC5A-3CB95E4C3F0F}"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1008599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CB84CC-FD06-4856-BC5A-3CB95E4C3F0F}"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A35E0-336B-4029-8394-BEDA179BDE63}" type="slidenum">
              <a:rPr lang="en-GB" smtClean="0"/>
              <a:t>‹#›</a:t>
            </a:fld>
            <a:endParaRPr lang="en-GB"/>
          </a:p>
        </p:txBody>
      </p:sp>
    </p:spTree>
    <p:extLst>
      <p:ext uri="{BB962C8B-B14F-4D97-AF65-F5344CB8AC3E}">
        <p14:creationId xmlns:p14="http://schemas.microsoft.com/office/powerpoint/2010/main" val="2946075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9BCB84CC-FD06-4856-BC5A-3CB95E4C3F0F}" type="datetimeFigureOut">
              <a:rPr lang="en-GB" smtClean="0"/>
              <a:t>09/06/2020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3EFA35E0-336B-4029-8394-BEDA179BDE63}" type="slidenum">
              <a:rPr lang="en-GB" smtClean="0"/>
              <a:t>‹#›</a:t>
            </a:fld>
            <a:endParaRPr lang="en-GB"/>
          </a:p>
        </p:txBody>
      </p:sp>
    </p:spTree>
    <p:extLst>
      <p:ext uri="{BB962C8B-B14F-4D97-AF65-F5344CB8AC3E}">
        <p14:creationId xmlns:p14="http://schemas.microsoft.com/office/powerpoint/2010/main" val="386208763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jpeg"/><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85764"/>
            <a:ext cx="6348046" cy="8563707"/>
          </a:xfrm>
          <a:prstGeom prst="rect">
            <a:avLst/>
          </a:prstGeom>
          <a:noFill/>
          <a:ln w="57150">
            <a:solidFill>
              <a:srgbClr val="00B050"/>
            </a:solidFill>
          </a:ln>
        </p:spPr>
        <p:txBody>
          <a:bodyPr wrap="square" rtlCol="0">
            <a:spAutoFit/>
          </a:bodyPr>
          <a:lstStyle/>
          <a:p>
            <a:endParaRPr lang="en-GB" dirty="0"/>
          </a:p>
        </p:txBody>
      </p:sp>
      <p:pic>
        <p:nvPicPr>
          <p:cNvPr id="1026" name="Picture 2" descr="Learning beyond the classroom - Spotpets">
            <a:extLst>
              <a:ext uri="{FF2B5EF4-FFF2-40B4-BE49-F238E27FC236}">
                <a16:creationId xmlns:a16="http://schemas.microsoft.com/office/drawing/2014/main" id="{9DE1FB00-6236-42A8-A2F6-AB10D3376C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2493" y="3219647"/>
            <a:ext cx="3873012" cy="38730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1546542-242F-4F82-9541-763CEE47279A}"/>
              </a:ext>
            </a:extLst>
          </p:cNvPr>
          <p:cNvSpPr txBox="1"/>
          <p:nvPr/>
        </p:nvSpPr>
        <p:spPr>
          <a:xfrm>
            <a:off x="835269" y="940434"/>
            <a:ext cx="5187461" cy="1754326"/>
          </a:xfrm>
          <a:prstGeom prst="rect">
            <a:avLst/>
          </a:prstGeom>
          <a:noFill/>
        </p:spPr>
        <p:txBody>
          <a:bodyPr wrap="square" rtlCol="0">
            <a:spAutoFit/>
          </a:bodyPr>
          <a:lstStyle/>
          <a:p>
            <a:pPr algn="ctr"/>
            <a:r>
              <a:rPr lang="en-GB" sz="2800" dirty="0">
                <a:latin typeface="Comic Sans MS" panose="030F0702030302020204" pitchFamily="66" charset="0"/>
              </a:rPr>
              <a:t>English Home Learning</a:t>
            </a:r>
          </a:p>
          <a:p>
            <a:pPr algn="ctr"/>
            <a:endParaRPr lang="en-GB" sz="2800" dirty="0">
              <a:latin typeface="Comic Sans MS" panose="030F0702030302020204" pitchFamily="66" charset="0"/>
            </a:endParaRPr>
          </a:p>
          <a:p>
            <a:pPr algn="ctr"/>
            <a:r>
              <a:rPr lang="en-GB" sz="2800" dirty="0">
                <a:latin typeface="Comic Sans MS" panose="030F0702030302020204" pitchFamily="66" charset="0"/>
              </a:rPr>
              <a:t>Term 6 Week </a:t>
            </a:r>
            <a:r>
              <a:rPr lang="en-GB" sz="2800" dirty="0" smtClean="0">
                <a:latin typeface="Comic Sans MS" panose="030F0702030302020204" pitchFamily="66" charset="0"/>
              </a:rPr>
              <a:t>2</a:t>
            </a:r>
            <a:endParaRPr lang="en-GB" sz="2800" dirty="0">
              <a:latin typeface="Comic Sans MS" panose="030F0702030302020204" pitchFamily="66" charset="0"/>
            </a:endParaRPr>
          </a:p>
          <a:p>
            <a:endParaRPr lang="en-GB" sz="2400" dirty="0">
              <a:latin typeface="Comic Sans MS" panose="030F0702030302020204" pitchFamily="66" charset="0"/>
            </a:endParaRPr>
          </a:p>
        </p:txBody>
      </p:sp>
      <p:sp>
        <p:nvSpPr>
          <p:cNvPr id="7" name="Rectangle 6">
            <a:extLst>
              <a:ext uri="{FF2B5EF4-FFF2-40B4-BE49-F238E27FC236}">
                <a16:creationId xmlns:a16="http://schemas.microsoft.com/office/drawing/2014/main" id="{6C7B63A9-7A98-45A8-BCB8-7C8D1BF0DB8D}"/>
              </a:ext>
            </a:extLst>
          </p:cNvPr>
          <p:cNvSpPr/>
          <p:nvPr/>
        </p:nvSpPr>
        <p:spPr>
          <a:xfrm>
            <a:off x="584688" y="8203566"/>
            <a:ext cx="5187460" cy="461665"/>
          </a:xfrm>
          <a:prstGeom prst="rect">
            <a:avLst/>
          </a:prstGeom>
        </p:spPr>
        <p:txBody>
          <a:bodyPr wrap="square">
            <a:spAutoFit/>
          </a:bodyPr>
          <a:lstStyle/>
          <a:p>
            <a:r>
              <a:rPr lang="en-GB" sz="2400" dirty="0">
                <a:latin typeface="Comic Sans MS" panose="030F0702030302020204" pitchFamily="66" charset="0"/>
              </a:rPr>
              <a:t>Name:____________________</a:t>
            </a:r>
          </a:p>
        </p:txBody>
      </p:sp>
    </p:spTree>
    <p:extLst>
      <p:ext uri="{BB962C8B-B14F-4D97-AF65-F5344CB8AC3E}">
        <p14:creationId xmlns:p14="http://schemas.microsoft.com/office/powerpoint/2010/main" val="2200407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07019"/>
            <a:ext cx="6348046" cy="8563707"/>
          </a:xfrm>
          <a:prstGeom prst="rect">
            <a:avLst/>
          </a:prstGeom>
          <a:noFill/>
          <a:ln w="57150">
            <a:solidFill>
              <a:srgbClr val="00B050"/>
            </a:solidFill>
          </a:ln>
        </p:spPr>
        <p:txBody>
          <a:bodyPr wrap="square" rtlCol="0">
            <a:spAutoFit/>
          </a:bodyPr>
          <a:lstStyle/>
          <a:p>
            <a:endParaRPr lang="en-GB" dirty="0"/>
          </a:p>
        </p:txBody>
      </p:sp>
      <p:sp>
        <p:nvSpPr>
          <p:cNvPr id="8" name="TextBox 7">
            <a:extLst>
              <a:ext uri="{FF2B5EF4-FFF2-40B4-BE49-F238E27FC236}">
                <a16:creationId xmlns:a16="http://schemas.microsoft.com/office/drawing/2014/main" id="{244D05E4-A867-4F55-9605-D62A9D7C6159}"/>
              </a:ext>
            </a:extLst>
          </p:cNvPr>
          <p:cNvSpPr txBox="1"/>
          <p:nvPr/>
        </p:nvSpPr>
        <p:spPr>
          <a:xfrm>
            <a:off x="835269" y="465608"/>
            <a:ext cx="5187461" cy="892552"/>
          </a:xfrm>
          <a:prstGeom prst="rect">
            <a:avLst/>
          </a:prstGeom>
          <a:noFill/>
        </p:spPr>
        <p:txBody>
          <a:bodyPr wrap="square" rtlCol="0">
            <a:spAutoFit/>
          </a:bodyPr>
          <a:lstStyle/>
          <a:p>
            <a:pPr algn="ctr"/>
            <a:r>
              <a:rPr lang="en-GB" sz="2800" u="sng" dirty="0" smtClean="0">
                <a:latin typeface="Comic Sans MS" panose="030F0702030302020204" pitchFamily="66" charset="0"/>
              </a:rPr>
              <a:t>Comprehension</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sp>
        <p:nvSpPr>
          <p:cNvPr id="4" name="TextBox 3">
            <a:extLst>
              <a:ext uri="{FF2B5EF4-FFF2-40B4-BE49-F238E27FC236}">
                <a16:creationId xmlns:a16="http://schemas.microsoft.com/office/drawing/2014/main" id="{4AD10B5E-7160-45E2-95D9-607253A1F00B}"/>
              </a:ext>
            </a:extLst>
          </p:cNvPr>
          <p:cNvSpPr txBox="1"/>
          <p:nvPr/>
        </p:nvSpPr>
        <p:spPr>
          <a:xfrm>
            <a:off x="603398" y="1501265"/>
            <a:ext cx="5468816" cy="1323439"/>
          </a:xfrm>
          <a:prstGeom prst="rect">
            <a:avLst/>
          </a:prstGeom>
          <a:noFill/>
        </p:spPr>
        <p:txBody>
          <a:bodyPr wrap="square" rtlCol="0">
            <a:spAutoFit/>
          </a:bodyPr>
          <a:lstStyle/>
          <a:p>
            <a:r>
              <a:rPr lang="en-GB" sz="2000" dirty="0" smtClean="0">
                <a:latin typeface="Comic Sans MS" panose="030F0702030302020204" pitchFamily="66" charset="0"/>
              </a:rPr>
              <a:t>Learning Objective:</a:t>
            </a:r>
          </a:p>
          <a:p>
            <a:endParaRPr lang="en-GB" sz="2000" dirty="0">
              <a:latin typeface="Comic Sans MS" panose="030F0702030302020204" pitchFamily="66" charset="0"/>
            </a:endParaRPr>
          </a:p>
          <a:p>
            <a:r>
              <a:rPr lang="en-GB" sz="2000" dirty="0" smtClean="0">
                <a:latin typeface="Comic Sans MS" panose="030F0702030302020204" pitchFamily="66" charset="0"/>
              </a:rPr>
              <a:t>Demonstrate understanding of a range of texts. </a:t>
            </a:r>
            <a:endParaRPr lang="en-GB" sz="2000" dirty="0">
              <a:latin typeface="Comic Sans MS" panose="030F0702030302020204" pitchFamily="66" charset="0"/>
            </a:endParaRPr>
          </a:p>
        </p:txBody>
      </p:sp>
      <p:pic>
        <p:nvPicPr>
          <p:cNvPr id="1026" name="Picture 2" descr="The Power Of 'Just Reading' A Good Nov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3655" y="2967809"/>
            <a:ext cx="3241478" cy="216098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4AD10B5E-7160-45E2-95D9-607253A1F00B}"/>
              </a:ext>
            </a:extLst>
          </p:cNvPr>
          <p:cNvSpPr txBox="1"/>
          <p:nvPr/>
        </p:nvSpPr>
        <p:spPr>
          <a:xfrm>
            <a:off x="489986" y="5358767"/>
            <a:ext cx="5468816" cy="2031325"/>
          </a:xfrm>
          <a:prstGeom prst="rect">
            <a:avLst/>
          </a:prstGeom>
          <a:noFill/>
        </p:spPr>
        <p:txBody>
          <a:bodyPr wrap="square" rtlCol="0">
            <a:spAutoFit/>
          </a:bodyPr>
          <a:lstStyle/>
          <a:p>
            <a:r>
              <a:rPr lang="en-GB" sz="1400" u="sng" dirty="0" smtClean="0">
                <a:latin typeface="Comic Sans MS" panose="030F0702030302020204" pitchFamily="66" charset="0"/>
              </a:rPr>
              <a:t>Key Words</a:t>
            </a:r>
          </a:p>
          <a:p>
            <a:endParaRPr lang="en-GB" sz="1400" dirty="0">
              <a:latin typeface="Comic Sans MS" panose="030F0702030302020204" pitchFamily="66" charset="0"/>
            </a:endParaRPr>
          </a:p>
          <a:p>
            <a:pPr algn="ctr"/>
            <a:r>
              <a:rPr lang="en-GB" sz="1400" dirty="0">
                <a:latin typeface="Comic Sans MS" panose="030F0702030302020204" pitchFamily="66" charset="0"/>
              </a:rPr>
              <a:t>A </a:t>
            </a:r>
            <a:r>
              <a:rPr lang="en-GB" sz="1400" b="1" dirty="0">
                <a:latin typeface="Comic Sans MS" panose="030F0702030302020204" pitchFamily="66" charset="0"/>
              </a:rPr>
              <a:t>biography</a:t>
            </a:r>
            <a:r>
              <a:rPr lang="en-GB" sz="1400" dirty="0">
                <a:latin typeface="Comic Sans MS" panose="030F0702030302020204" pitchFamily="66" charset="0"/>
              </a:rPr>
              <a:t> is a description of a person’s life written </a:t>
            </a:r>
            <a:r>
              <a:rPr lang="en-GB" sz="1400" dirty="0" smtClean="0">
                <a:latin typeface="Comic Sans MS" panose="030F0702030302020204" pitchFamily="66" charset="0"/>
              </a:rPr>
              <a:t>by</a:t>
            </a:r>
          </a:p>
          <a:p>
            <a:pPr algn="ctr"/>
            <a:endParaRPr lang="en-GB" sz="1400" dirty="0">
              <a:latin typeface="Comic Sans MS" panose="030F0702030302020204" pitchFamily="66" charset="0"/>
            </a:endParaRPr>
          </a:p>
          <a:p>
            <a:pPr algn="ctr"/>
            <a:r>
              <a:rPr lang="en-GB" sz="1400" dirty="0" smtClean="0">
                <a:latin typeface="Comic Sans MS" panose="030F0702030302020204" pitchFamily="66" charset="0"/>
              </a:rPr>
              <a:t> ………………………………………………… </a:t>
            </a:r>
            <a:r>
              <a:rPr lang="en-GB" sz="1400" dirty="0">
                <a:latin typeface="Comic Sans MS" panose="030F0702030302020204" pitchFamily="66" charset="0"/>
              </a:rPr>
              <a:t>else.</a:t>
            </a:r>
          </a:p>
          <a:p>
            <a:pPr algn="ctr"/>
            <a:endParaRPr lang="en-GB" sz="1400" dirty="0">
              <a:latin typeface="Comic Sans MS" panose="030F0702030302020204" pitchFamily="66" charset="0"/>
            </a:endParaRPr>
          </a:p>
          <a:p>
            <a:pPr algn="ctr"/>
            <a:r>
              <a:rPr lang="en-GB" sz="1400" dirty="0">
                <a:latin typeface="Comic Sans MS" panose="030F0702030302020204" pitchFamily="66" charset="0"/>
              </a:rPr>
              <a:t>An </a:t>
            </a:r>
            <a:r>
              <a:rPr lang="en-GB" sz="1400" b="1" dirty="0">
                <a:latin typeface="Comic Sans MS" panose="030F0702030302020204" pitchFamily="66" charset="0"/>
              </a:rPr>
              <a:t>autobiography</a:t>
            </a:r>
            <a:r>
              <a:rPr lang="en-GB" sz="1400" dirty="0">
                <a:latin typeface="Comic Sans MS" panose="030F0702030302020204" pitchFamily="66" charset="0"/>
              </a:rPr>
              <a:t> is a </a:t>
            </a:r>
            <a:r>
              <a:rPr lang="en-GB" sz="1400" dirty="0" smtClean="0">
                <a:latin typeface="Comic Sans MS" panose="030F0702030302020204" pitchFamily="66" charset="0"/>
              </a:rPr>
              <a:t>…………………………………… </a:t>
            </a:r>
            <a:r>
              <a:rPr lang="en-GB" sz="1400" dirty="0">
                <a:latin typeface="Comic Sans MS" panose="030F0702030302020204" pitchFamily="66" charset="0"/>
              </a:rPr>
              <a:t>of a person’s </a:t>
            </a:r>
            <a:r>
              <a:rPr lang="en-GB" sz="1400" dirty="0" smtClean="0">
                <a:latin typeface="Comic Sans MS" panose="030F0702030302020204" pitchFamily="66" charset="0"/>
              </a:rPr>
              <a:t>life</a:t>
            </a:r>
          </a:p>
          <a:p>
            <a:pPr algn="ctr"/>
            <a:endParaRPr lang="en-GB" sz="1400" dirty="0">
              <a:latin typeface="Comic Sans MS" panose="030F0702030302020204" pitchFamily="66" charset="0"/>
            </a:endParaRPr>
          </a:p>
          <a:p>
            <a:pPr algn="ctr"/>
            <a:r>
              <a:rPr lang="en-GB" sz="1400" dirty="0" smtClean="0">
                <a:latin typeface="Comic Sans MS" panose="030F0702030302020204" pitchFamily="66" charset="0"/>
              </a:rPr>
              <a:t> ………………………………………..by </a:t>
            </a:r>
            <a:r>
              <a:rPr lang="en-GB" sz="1400" dirty="0">
                <a:latin typeface="Comic Sans MS" panose="030F0702030302020204" pitchFamily="66" charset="0"/>
              </a:rPr>
              <a:t>them. </a:t>
            </a:r>
          </a:p>
        </p:txBody>
      </p:sp>
      <p:sp>
        <p:nvSpPr>
          <p:cNvPr id="13" name="TextBox 12">
            <a:extLst>
              <a:ext uri="{FF2B5EF4-FFF2-40B4-BE49-F238E27FC236}">
                <a16:creationId xmlns:a16="http://schemas.microsoft.com/office/drawing/2014/main" id="{41CC8E9E-070B-4C88-A817-7C722FF8477D}"/>
              </a:ext>
            </a:extLst>
          </p:cNvPr>
          <p:cNvSpPr txBox="1"/>
          <p:nvPr/>
        </p:nvSpPr>
        <p:spPr>
          <a:xfrm>
            <a:off x="1087153" y="7872782"/>
            <a:ext cx="4501305" cy="646331"/>
          </a:xfrm>
          <a:prstGeom prst="rect">
            <a:avLst/>
          </a:prstGeom>
          <a:noFill/>
        </p:spPr>
        <p:txBody>
          <a:bodyPr wrap="square" rtlCol="0">
            <a:spAutoFit/>
          </a:bodyPr>
          <a:lstStyle/>
          <a:p>
            <a:r>
              <a:rPr lang="en-GB" dirty="0"/>
              <a:t>w</a:t>
            </a:r>
            <a:r>
              <a:rPr lang="en-GB" dirty="0" smtClean="0"/>
              <a:t>ritten             description                someone        </a:t>
            </a:r>
            <a:endParaRPr lang="en-GB" dirty="0"/>
          </a:p>
          <a:p>
            <a:endParaRPr lang="en-GB" dirty="0"/>
          </a:p>
        </p:txBody>
      </p:sp>
    </p:spTree>
    <p:extLst>
      <p:ext uri="{BB962C8B-B14F-4D97-AF65-F5344CB8AC3E}">
        <p14:creationId xmlns:p14="http://schemas.microsoft.com/office/powerpoint/2010/main" val="3198651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B050"/>
            </a:solidFill>
          </a:ln>
        </p:spPr>
        <p:txBody>
          <a:bodyPr wrap="square" rtlCol="0">
            <a:spAutoFit/>
          </a:bodyPr>
          <a:lstStyle/>
          <a:p>
            <a:endParaRPr lang="en-GB" dirty="0"/>
          </a:p>
        </p:txBody>
      </p:sp>
      <p:sp>
        <p:nvSpPr>
          <p:cNvPr id="8" name="TextBox 7">
            <a:extLst>
              <a:ext uri="{FF2B5EF4-FFF2-40B4-BE49-F238E27FC236}">
                <a16:creationId xmlns:a16="http://schemas.microsoft.com/office/drawing/2014/main" id="{244D05E4-A867-4F55-9605-D62A9D7C6159}"/>
              </a:ext>
            </a:extLst>
          </p:cNvPr>
          <p:cNvSpPr txBox="1"/>
          <p:nvPr/>
        </p:nvSpPr>
        <p:spPr>
          <a:xfrm>
            <a:off x="694590" y="541793"/>
            <a:ext cx="5187461" cy="892552"/>
          </a:xfrm>
          <a:prstGeom prst="rect">
            <a:avLst/>
          </a:prstGeom>
          <a:noFill/>
        </p:spPr>
        <p:txBody>
          <a:bodyPr wrap="square" rtlCol="0">
            <a:spAutoFit/>
          </a:bodyPr>
          <a:lstStyle/>
          <a:p>
            <a:pPr algn="ctr"/>
            <a:r>
              <a:rPr lang="en-GB" sz="2800" u="sng" dirty="0" smtClean="0">
                <a:latin typeface="Comic Sans MS" panose="030F0702030302020204" pitchFamily="66" charset="0"/>
              </a:rPr>
              <a:t>Benjamin Zephaniah</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pic>
        <p:nvPicPr>
          <p:cNvPr id="2052" name="Picture 4" descr="Benjamin Zephania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5770" y="1434345"/>
            <a:ext cx="2705100" cy="183832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06731" y="3801104"/>
            <a:ext cx="3642756" cy="4770537"/>
          </a:xfrm>
          <a:prstGeom prst="rect">
            <a:avLst/>
          </a:prstGeom>
        </p:spPr>
        <p:txBody>
          <a:bodyPr wrap="square">
            <a:spAutoFit/>
          </a:bodyPr>
          <a:lstStyle/>
          <a:p>
            <a:r>
              <a:rPr lang="en-GB" sz="1600" dirty="0">
                <a:solidFill>
                  <a:srgbClr val="1E1E1E"/>
                </a:solidFill>
                <a:latin typeface="Comic Sans MS" panose="030F0702030302020204" pitchFamily="66" charset="0"/>
              </a:rPr>
              <a:t>Dr Benjamin Obadiah Iqbal Zephaniah was born and raised in </a:t>
            </a:r>
            <a:r>
              <a:rPr lang="en-GB" sz="1600" b="1" dirty="0">
                <a:solidFill>
                  <a:srgbClr val="1E1E1E"/>
                </a:solidFill>
                <a:latin typeface="Comic Sans MS" panose="030F0702030302020204" pitchFamily="66" charset="0"/>
              </a:rPr>
              <a:t>Birmingham, England.</a:t>
            </a:r>
            <a:r>
              <a:rPr lang="en-GB" sz="1600" dirty="0">
                <a:solidFill>
                  <a:srgbClr val="1E1E1E"/>
                </a:solidFill>
                <a:latin typeface="Comic Sans MS" panose="030F0702030302020204" pitchFamily="66" charset="0"/>
              </a:rPr>
              <a:t> He cannot remember a time when he was not creating poetry but this had nothing to do with school where poetry meant very little to him, in fact he had finished full time education at the age of 13. </a:t>
            </a:r>
            <a:endParaRPr lang="en-GB" sz="1600" dirty="0" smtClean="0">
              <a:solidFill>
                <a:srgbClr val="1E1E1E"/>
              </a:solidFill>
              <a:latin typeface="Comic Sans MS" panose="030F0702030302020204" pitchFamily="66" charset="0"/>
            </a:endParaRPr>
          </a:p>
          <a:p>
            <a:endParaRPr lang="en-GB" sz="1600" dirty="0" smtClean="0">
              <a:solidFill>
                <a:srgbClr val="1E1E1E"/>
              </a:solidFill>
              <a:latin typeface="Comic Sans MS" panose="030F0702030302020204" pitchFamily="66" charset="0"/>
            </a:endParaRPr>
          </a:p>
          <a:p>
            <a:r>
              <a:rPr lang="en-GB" sz="1600" dirty="0" smtClean="0">
                <a:solidFill>
                  <a:srgbClr val="1E1E1E"/>
                </a:solidFill>
                <a:latin typeface="Comic Sans MS" panose="030F0702030302020204" pitchFamily="66" charset="0"/>
              </a:rPr>
              <a:t>His </a:t>
            </a:r>
            <a:r>
              <a:rPr lang="en-GB" sz="1600" dirty="0">
                <a:solidFill>
                  <a:srgbClr val="1E1E1E"/>
                </a:solidFill>
                <a:latin typeface="Comic Sans MS" panose="030F0702030302020204" pitchFamily="66" charset="0"/>
              </a:rPr>
              <a:t>poetry is strongly influenced by the music and poetry of </a:t>
            </a:r>
            <a:r>
              <a:rPr lang="en-GB" sz="1600" b="1" dirty="0">
                <a:solidFill>
                  <a:srgbClr val="1E1E1E"/>
                </a:solidFill>
                <a:latin typeface="Comic Sans MS" panose="030F0702030302020204" pitchFamily="66" charset="0"/>
              </a:rPr>
              <a:t>Jamaica</a:t>
            </a:r>
            <a:r>
              <a:rPr lang="en-GB" sz="1600" dirty="0">
                <a:solidFill>
                  <a:srgbClr val="1E1E1E"/>
                </a:solidFill>
                <a:latin typeface="Comic Sans MS" panose="030F0702030302020204" pitchFamily="66" charset="0"/>
              </a:rPr>
              <a:t> and what he calls ‘street politics’. </a:t>
            </a:r>
            <a:endParaRPr lang="en-GB" sz="1600" dirty="0" smtClean="0">
              <a:solidFill>
                <a:srgbClr val="1E1E1E"/>
              </a:solidFill>
              <a:latin typeface="Comic Sans MS" panose="030F0702030302020204" pitchFamily="66" charset="0"/>
            </a:endParaRPr>
          </a:p>
          <a:p>
            <a:endParaRPr lang="en-GB" sz="1600" dirty="0">
              <a:solidFill>
                <a:srgbClr val="1E1E1E"/>
              </a:solidFill>
              <a:latin typeface="Comic Sans MS" panose="030F0702030302020204" pitchFamily="66" charset="0"/>
            </a:endParaRPr>
          </a:p>
          <a:p>
            <a:r>
              <a:rPr lang="en-GB" sz="1600" dirty="0" smtClean="0">
                <a:solidFill>
                  <a:srgbClr val="1E1E1E"/>
                </a:solidFill>
                <a:latin typeface="Comic Sans MS" panose="030F0702030302020204" pitchFamily="66" charset="0"/>
              </a:rPr>
              <a:t>His </a:t>
            </a:r>
            <a:r>
              <a:rPr lang="en-GB" sz="1600" dirty="0">
                <a:solidFill>
                  <a:srgbClr val="1E1E1E"/>
                </a:solidFill>
                <a:latin typeface="Comic Sans MS" panose="030F0702030302020204" pitchFamily="66" charset="0"/>
              </a:rPr>
              <a:t>first real public performance was in church when he was 10 years </a:t>
            </a:r>
            <a:r>
              <a:rPr lang="en-GB" sz="1600" dirty="0" smtClean="0">
                <a:solidFill>
                  <a:srgbClr val="1E1E1E"/>
                </a:solidFill>
                <a:latin typeface="Comic Sans MS" panose="030F0702030302020204" pitchFamily="66" charset="0"/>
              </a:rPr>
              <a:t>old. By </a:t>
            </a:r>
            <a:r>
              <a:rPr lang="en-GB" sz="1600" dirty="0">
                <a:solidFill>
                  <a:srgbClr val="1E1E1E"/>
                </a:solidFill>
                <a:latin typeface="Comic Sans MS" panose="030F0702030302020204" pitchFamily="66" charset="0"/>
              </a:rPr>
              <a:t>the time he was </a:t>
            </a:r>
            <a:r>
              <a:rPr lang="en-GB" sz="1600" dirty="0" smtClean="0">
                <a:solidFill>
                  <a:srgbClr val="1E1E1E"/>
                </a:solidFill>
                <a:latin typeface="Comic Sans MS" panose="030F0702030302020204" pitchFamily="66" charset="0"/>
              </a:rPr>
              <a:t>15, </a:t>
            </a:r>
            <a:r>
              <a:rPr lang="en-GB" sz="1600" dirty="0">
                <a:solidFill>
                  <a:srgbClr val="1E1E1E"/>
                </a:solidFill>
                <a:latin typeface="Comic Sans MS" panose="030F0702030302020204" pitchFamily="66" charset="0"/>
              </a:rPr>
              <a:t>he had developed a strong following in his home town of </a:t>
            </a:r>
            <a:r>
              <a:rPr lang="en-GB" sz="1600" dirty="0" smtClean="0">
                <a:solidFill>
                  <a:srgbClr val="1E1E1E"/>
                </a:solidFill>
                <a:latin typeface="Comic Sans MS" panose="030F0702030302020204" pitchFamily="66" charset="0"/>
              </a:rPr>
              <a:t>Handsworth.</a:t>
            </a:r>
            <a:endParaRPr lang="en-GB" sz="1600" dirty="0">
              <a:latin typeface="Comic Sans MS" panose="030F0702030302020204" pitchFamily="66" charset="0"/>
            </a:endParaRPr>
          </a:p>
        </p:txBody>
      </p:sp>
      <p:pic>
        <p:nvPicPr>
          <p:cNvPr id="2054" name="Picture 6" descr="Maps and Directions to Newman - Newman University, Birmingh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0870" y="3524105"/>
            <a:ext cx="1596449" cy="159644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Jamaica | History, Population, Flag, Map, Capital, &amp; Facts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1241" y="5909374"/>
            <a:ext cx="1952660" cy="1870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8106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B050"/>
            </a:solidFill>
          </a:ln>
        </p:spPr>
        <p:txBody>
          <a:bodyPr wrap="square" rtlCol="0">
            <a:spAutoFit/>
          </a:bodyPr>
          <a:lstStyle/>
          <a:p>
            <a:endParaRPr lang="en-GB" dirty="0"/>
          </a:p>
        </p:txBody>
      </p:sp>
      <p:sp>
        <p:nvSpPr>
          <p:cNvPr id="8" name="TextBox 7">
            <a:extLst>
              <a:ext uri="{FF2B5EF4-FFF2-40B4-BE49-F238E27FC236}">
                <a16:creationId xmlns:a16="http://schemas.microsoft.com/office/drawing/2014/main" id="{244D05E4-A867-4F55-9605-D62A9D7C6159}"/>
              </a:ext>
            </a:extLst>
          </p:cNvPr>
          <p:cNvSpPr txBox="1"/>
          <p:nvPr/>
        </p:nvSpPr>
        <p:spPr>
          <a:xfrm>
            <a:off x="694592" y="764588"/>
            <a:ext cx="5187461" cy="892552"/>
          </a:xfrm>
          <a:prstGeom prst="rect">
            <a:avLst/>
          </a:prstGeom>
          <a:noFill/>
        </p:spPr>
        <p:txBody>
          <a:bodyPr wrap="square" rtlCol="0">
            <a:spAutoFit/>
          </a:bodyPr>
          <a:lstStyle/>
          <a:p>
            <a:pPr algn="ctr"/>
            <a:r>
              <a:rPr lang="en-GB" sz="2800" u="sng" dirty="0" smtClean="0">
                <a:latin typeface="Comic Sans MS" panose="030F0702030302020204" pitchFamily="66" charset="0"/>
              </a:rPr>
              <a:t>True or False</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sp>
        <p:nvSpPr>
          <p:cNvPr id="4" name="TextBox 3">
            <a:extLst>
              <a:ext uri="{FF2B5EF4-FFF2-40B4-BE49-F238E27FC236}">
                <a16:creationId xmlns:a16="http://schemas.microsoft.com/office/drawing/2014/main" id="{4AD10B5E-7160-45E2-95D9-607253A1F00B}"/>
              </a:ext>
            </a:extLst>
          </p:cNvPr>
          <p:cNvSpPr txBox="1"/>
          <p:nvPr/>
        </p:nvSpPr>
        <p:spPr>
          <a:xfrm>
            <a:off x="471488" y="1657140"/>
            <a:ext cx="5468816" cy="7017306"/>
          </a:xfrm>
          <a:prstGeom prst="rect">
            <a:avLst/>
          </a:prstGeom>
          <a:noFill/>
        </p:spPr>
        <p:txBody>
          <a:bodyPr wrap="square" rtlCol="0">
            <a:spAutoFit/>
          </a:bodyPr>
          <a:lstStyle/>
          <a:p>
            <a:r>
              <a:rPr lang="en-GB" dirty="0" smtClean="0">
                <a:latin typeface="Comic Sans MS" panose="030F0702030302020204" pitchFamily="66" charset="0"/>
              </a:rPr>
              <a:t>Choose </a:t>
            </a:r>
            <a:r>
              <a:rPr lang="en-GB" u="sng" dirty="0" smtClean="0">
                <a:latin typeface="Comic Sans MS" panose="030F0702030302020204" pitchFamily="66" charset="0"/>
              </a:rPr>
              <a:t>four </a:t>
            </a:r>
            <a:r>
              <a:rPr lang="en-GB" dirty="0" smtClean="0">
                <a:latin typeface="Comic Sans MS" panose="030F0702030302020204" pitchFamily="66" charset="0"/>
              </a:rPr>
              <a:t>true statements from the following list.</a:t>
            </a:r>
          </a:p>
          <a:p>
            <a:endParaRPr lang="en-GB" dirty="0">
              <a:latin typeface="Comic Sans MS" panose="030F0702030302020204" pitchFamily="66" charset="0"/>
            </a:endParaRPr>
          </a:p>
          <a:p>
            <a:r>
              <a:rPr lang="en-GB" dirty="0" smtClean="0">
                <a:latin typeface="Comic Sans MS" panose="030F0702030302020204" pitchFamily="66" charset="0"/>
              </a:rPr>
              <a:t>Tick the ones you think are true. </a:t>
            </a:r>
            <a:endParaRPr lang="en-GB" dirty="0">
              <a:latin typeface="Comic Sans MS" panose="030F0702030302020204" pitchFamily="66" charset="0"/>
            </a:endParaRPr>
          </a:p>
          <a:p>
            <a:endParaRPr lang="en-GB" dirty="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Benjamin Zephaniah was born in Birmingham</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School inspired him to write poetry</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He finished school at 15</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His poetry was influenced by Jamaica</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His first performance was in church</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He had a following by the time he was 10</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His hometown was Handsworth</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He did not have a strong following </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endParaRPr lang="en-GB" dirty="0" smtClean="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p:txBody>
      </p:sp>
      <p:sp>
        <p:nvSpPr>
          <p:cNvPr id="11" name="Rectangle 2">
            <a:extLst>
              <a:ext uri="{FF2B5EF4-FFF2-40B4-BE49-F238E27FC236}">
                <a16:creationId xmlns:a16="http://schemas.microsoft.com/office/drawing/2014/main" id="{1DE50770-4FE3-48DF-93F9-B68E30DA05F1}"/>
              </a:ext>
            </a:extLst>
          </p:cNvPr>
          <p:cNvSpPr>
            <a:spLocks noChangeArrowheads="1"/>
          </p:cNvSpPr>
          <p:nvPr/>
        </p:nvSpPr>
        <p:spPr bwMode="auto">
          <a:xfrm>
            <a:off x="471488" y="4740275"/>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600" b="0" i="0" u="none" strike="noStrike" cap="none" normalizeH="0" baseline="0">
                <a:ln>
                  <a:noFill/>
                </a:ln>
                <a:solidFill>
                  <a:schemeClr val="tx1"/>
                </a:solidFill>
                <a:effectLst/>
              </a:rPr>
              <a:t/>
            </a:r>
            <a:br>
              <a:rPr kumimoji="0" lang="en-US" altLang="en-US" sz="6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Box 5"/>
          <p:cNvSpPr txBox="1"/>
          <p:nvPr/>
        </p:nvSpPr>
        <p:spPr>
          <a:xfrm>
            <a:off x="5882053" y="3301340"/>
            <a:ext cx="316866" cy="369332"/>
          </a:xfrm>
          <a:prstGeom prst="rect">
            <a:avLst/>
          </a:prstGeom>
          <a:noFill/>
        </p:spPr>
        <p:txBody>
          <a:bodyPr wrap="square" rtlCol="0">
            <a:spAutoFit/>
          </a:bodyPr>
          <a:lstStyle/>
          <a:p>
            <a:endParaRPr lang="en-GB" dirty="0"/>
          </a:p>
        </p:txBody>
      </p:sp>
      <p:sp>
        <p:nvSpPr>
          <p:cNvPr id="7" name="TextBox 6"/>
          <p:cNvSpPr txBox="1"/>
          <p:nvPr/>
        </p:nvSpPr>
        <p:spPr>
          <a:xfrm>
            <a:off x="5792898" y="3236624"/>
            <a:ext cx="406022" cy="434048"/>
          </a:xfrm>
          <a:prstGeom prst="rect">
            <a:avLst/>
          </a:prstGeom>
          <a:noFill/>
          <a:ln w="12700">
            <a:solidFill>
              <a:schemeClr val="tx1"/>
            </a:solidFill>
          </a:ln>
        </p:spPr>
        <p:txBody>
          <a:bodyPr wrap="square" rtlCol="0">
            <a:spAutoFit/>
          </a:bodyPr>
          <a:lstStyle/>
          <a:p>
            <a:endParaRPr lang="en-GB" dirty="0"/>
          </a:p>
        </p:txBody>
      </p:sp>
      <p:sp>
        <p:nvSpPr>
          <p:cNvPr id="10" name="TextBox 9"/>
          <p:cNvSpPr txBox="1"/>
          <p:nvPr/>
        </p:nvSpPr>
        <p:spPr>
          <a:xfrm>
            <a:off x="5792897" y="3820350"/>
            <a:ext cx="406022" cy="434048"/>
          </a:xfrm>
          <a:prstGeom prst="rect">
            <a:avLst/>
          </a:prstGeom>
          <a:noFill/>
          <a:ln w="12700">
            <a:solidFill>
              <a:schemeClr val="tx1"/>
            </a:solidFill>
          </a:ln>
        </p:spPr>
        <p:txBody>
          <a:bodyPr wrap="square" rtlCol="0">
            <a:spAutoFit/>
          </a:bodyPr>
          <a:lstStyle/>
          <a:p>
            <a:endParaRPr lang="en-GB" dirty="0"/>
          </a:p>
        </p:txBody>
      </p:sp>
      <p:sp>
        <p:nvSpPr>
          <p:cNvPr id="12" name="TextBox 11"/>
          <p:cNvSpPr txBox="1"/>
          <p:nvPr/>
        </p:nvSpPr>
        <p:spPr>
          <a:xfrm>
            <a:off x="5792897" y="4386594"/>
            <a:ext cx="406022" cy="434048"/>
          </a:xfrm>
          <a:prstGeom prst="rect">
            <a:avLst/>
          </a:prstGeom>
          <a:noFill/>
          <a:ln w="12700">
            <a:solidFill>
              <a:schemeClr val="tx1"/>
            </a:solidFill>
          </a:ln>
        </p:spPr>
        <p:txBody>
          <a:bodyPr wrap="square" rtlCol="0">
            <a:spAutoFit/>
          </a:bodyPr>
          <a:lstStyle/>
          <a:p>
            <a:endParaRPr lang="en-GB" dirty="0"/>
          </a:p>
        </p:txBody>
      </p:sp>
      <p:sp>
        <p:nvSpPr>
          <p:cNvPr id="13" name="TextBox 12"/>
          <p:cNvSpPr txBox="1"/>
          <p:nvPr/>
        </p:nvSpPr>
        <p:spPr>
          <a:xfrm>
            <a:off x="5792897" y="4953666"/>
            <a:ext cx="406022" cy="434048"/>
          </a:xfrm>
          <a:prstGeom prst="rect">
            <a:avLst/>
          </a:prstGeom>
          <a:noFill/>
          <a:ln w="12700">
            <a:solidFill>
              <a:schemeClr val="tx1"/>
            </a:solidFill>
          </a:ln>
        </p:spPr>
        <p:txBody>
          <a:bodyPr wrap="square" rtlCol="0">
            <a:spAutoFit/>
          </a:bodyPr>
          <a:lstStyle/>
          <a:p>
            <a:endParaRPr lang="en-GB" dirty="0"/>
          </a:p>
        </p:txBody>
      </p:sp>
      <p:sp>
        <p:nvSpPr>
          <p:cNvPr id="14" name="TextBox 13"/>
          <p:cNvSpPr txBox="1"/>
          <p:nvPr/>
        </p:nvSpPr>
        <p:spPr>
          <a:xfrm>
            <a:off x="5792897" y="5520738"/>
            <a:ext cx="406022" cy="434048"/>
          </a:xfrm>
          <a:prstGeom prst="rect">
            <a:avLst/>
          </a:prstGeom>
          <a:noFill/>
          <a:ln w="12700">
            <a:solidFill>
              <a:schemeClr val="tx1"/>
            </a:solidFill>
          </a:ln>
        </p:spPr>
        <p:txBody>
          <a:bodyPr wrap="square" rtlCol="0">
            <a:spAutoFit/>
          </a:bodyPr>
          <a:lstStyle/>
          <a:p>
            <a:endParaRPr lang="en-GB" dirty="0"/>
          </a:p>
        </p:txBody>
      </p:sp>
      <p:sp>
        <p:nvSpPr>
          <p:cNvPr id="15" name="TextBox 14"/>
          <p:cNvSpPr txBox="1"/>
          <p:nvPr/>
        </p:nvSpPr>
        <p:spPr>
          <a:xfrm>
            <a:off x="5792897" y="6087810"/>
            <a:ext cx="406022" cy="434048"/>
          </a:xfrm>
          <a:prstGeom prst="rect">
            <a:avLst/>
          </a:prstGeom>
          <a:noFill/>
          <a:ln w="12700">
            <a:solidFill>
              <a:schemeClr val="tx1"/>
            </a:solidFill>
          </a:ln>
        </p:spPr>
        <p:txBody>
          <a:bodyPr wrap="square" rtlCol="0">
            <a:spAutoFit/>
          </a:bodyPr>
          <a:lstStyle/>
          <a:p>
            <a:endParaRPr lang="en-GB" dirty="0"/>
          </a:p>
        </p:txBody>
      </p:sp>
      <p:sp>
        <p:nvSpPr>
          <p:cNvPr id="16" name="TextBox 15"/>
          <p:cNvSpPr txBox="1"/>
          <p:nvPr/>
        </p:nvSpPr>
        <p:spPr>
          <a:xfrm>
            <a:off x="5806265" y="6640610"/>
            <a:ext cx="406022" cy="434048"/>
          </a:xfrm>
          <a:prstGeom prst="rect">
            <a:avLst/>
          </a:prstGeom>
          <a:noFill/>
          <a:ln w="12700">
            <a:solidFill>
              <a:schemeClr val="tx1"/>
            </a:solidFill>
          </a:ln>
        </p:spPr>
        <p:txBody>
          <a:bodyPr wrap="square" rtlCol="0">
            <a:spAutoFit/>
          </a:bodyPr>
          <a:lstStyle/>
          <a:p>
            <a:endParaRPr lang="en-GB" dirty="0"/>
          </a:p>
        </p:txBody>
      </p:sp>
      <p:sp>
        <p:nvSpPr>
          <p:cNvPr id="17" name="TextBox 16"/>
          <p:cNvSpPr txBox="1"/>
          <p:nvPr/>
        </p:nvSpPr>
        <p:spPr>
          <a:xfrm>
            <a:off x="5806265" y="7223480"/>
            <a:ext cx="406022" cy="434048"/>
          </a:xfrm>
          <a:prstGeom prst="rect">
            <a:avLst/>
          </a:prstGeom>
          <a:noFill/>
          <a:ln w="12700">
            <a:solidFill>
              <a:schemeClr val="tx1"/>
            </a:solidFill>
          </a:ln>
        </p:spPr>
        <p:txBody>
          <a:bodyPr wrap="square" rtlCol="0">
            <a:spAutoFit/>
          </a:bodyPr>
          <a:lstStyle/>
          <a:p>
            <a:endParaRPr lang="en-GB" dirty="0"/>
          </a:p>
        </p:txBody>
      </p:sp>
    </p:spTree>
    <p:extLst>
      <p:ext uri="{BB962C8B-B14F-4D97-AF65-F5344CB8AC3E}">
        <p14:creationId xmlns:p14="http://schemas.microsoft.com/office/powerpoint/2010/main" val="3891859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314353" y="349522"/>
            <a:ext cx="6348046" cy="8563707"/>
          </a:xfrm>
          <a:prstGeom prst="rect">
            <a:avLst/>
          </a:prstGeom>
          <a:noFill/>
          <a:ln w="57150">
            <a:solidFill>
              <a:srgbClr val="00B050"/>
            </a:solidFill>
          </a:ln>
        </p:spPr>
        <p:txBody>
          <a:bodyPr wrap="square" rtlCol="0">
            <a:spAutoFit/>
          </a:bodyPr>
          <a:lstStyle/>
          <a:p>
            <a:endParaRPr lang="en-GB" dirty="0"/>
          </a:p>
        </p:txBody>
      </p:sp>
      <p:sp>
        <p:nvSpPr>
          <p:cNvPr id="8" name="TextBox 7">
            <a:extLst>
              <a:ext uri="{FF2B5EF4-FFF2-40B4-BE49-F238E27FC236}">
                <a16:creationId xmlns:a16="http://schemas.microsoft.com/office/drawing/2014/main" id="{244D05E4-A867-4F55-9605-D62A9D7C6159}"/>
              </a:ext>
            </a:extLst>
          </p:cNvPr>
          <p:cNvSpPr txBox="1"/>
          <p:nvPr/>
        </p:nvSpPr>
        <p:spPr>
          <a:xfrm>
            <a:off x="694591" y="541793"/>
            <a:ext cx="3682098" cy="892552"/>
          </a:xfrm>
          <a:prstGeom prst="rect">
            <a:avLst/>
          </a:prstGeom>
          <a:noFill/>
        </p:spPr>
        <p:txBody>
          <a:bodyPr wrap="square" rtlCol="0">
            <a:spAutoFit/>
          </a:bodyPr>
          <a:lstStyle/>
          <a:p>
            <a:pPr algn="ctr"/>
            <a:r>
              <a:rPr lang="en-GB" sz="2800" u="sng" dirty="0" smtClean="0">
                <a:latin typeface="Comic Sans MS" panose="030F0702030302020204" pitchFamily="66" charset="0"/>
              </a:rPr>
              <a:t>Boy by Roald Dahl</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sp>
        <p:nvSpPr>
          <p:cNvPr id="2" name="TextBox 1"/>
          <p:cNvSpPr txBox="1"/>
          <p:nvPr/>
        </p:nvSpPr>
        <p:spPr>
          <a:xfrm>
            <a:off x="432186" y="2281553"/>
            <a:ext cx="3944502" cy="2554545"/>
          </a:xfrm>
          <a:prstGeom prst="rect">
            <a:avLst/>
          </a:prstGeom>
          <a:noFill/>
        </p:spPr>
        <p:txBody>
          <a:bodyPr wrap="square" rtlCol="0">
            <a:spAutoFit/>
          </a:bodyPr>
          <a:lstStyle/>
          <a:p>
            <a:r>
              <a:rPr lang="en-GB" sz="1600" dirty="0">
                <a:latin typeface="Comic Sans MS" panose="030F0702030302020204" pitchFamily="66" charset="0"/>
              </a:rPr>
              <a:t>The sweet-shop in </a:t>
            </a:r>
            <a:r>
              <a:rPr lang="en-GB" sz="1600" b="1" dirty="0" err="1">
                <a:latin typeface="Comic Sans MS" panose="030F0702030302020204" pitchFamily="66" charset="0"/>
              </a:rPr>
              <a:t>Llandaff</a:t>
            </a:r>
            <a:r>
              <a:rPr lang="en-GB" sz="1600" dirty="0">
                <a:latin typeface="Comic Sans MS" panose="030F0702030302020204" pitchFamily="66" charset="0"/>
              </a:rPr>
              <a:t> in the year 1923 was the very centre of our lives. To us, it was what a bar is to a drunk, or a church is to a </a:t>
            </a:r>
            <a:r>
              <a:rPr lang="en-GB" sz="1600" b="1" dirty="0">
                <a:latin typeface="Comic Sans MS" panose="030F0702030302020204" pitchFamily="66" charset="0"/>
              </a:rPr>
              <a:t>Bishop</a:t>
            </a:r>
            <a:r>
              <a:rPr lang="en-GB" sz="1600" dirty="0">
                <a:latin typeface="Comic Sans MS" panose="030F0702030302020204" pitchFamily="66" charset="0"/>
              </a:rPr>
              <a:t>. Without it, there would have been little to live for. But it had one terrible drawback, this </a:t>
            </a:r>
            <a:r>
              <a:rPr lang="en-GB" sz="1600" b="1" dirty="0">
                <a:latin typeface="Comic Sans MS" panose="030F0702030302020204" pitchFamily="66" charset="0"/>
              </a:rPr>
              <a:t>sweet-shop. </a:t>
            </a:r>
            <a:r>
              <a:rPr lang="en-GB" sz="1600" dirty="0">
                <a:latin typeface="Comic Sans MS" panose="030F0702030302020204" pitchFamily="66" charset="0"/>
              </a:rPr>
              <a:t>The woman who owned it was a horror. We hated her and we had good reason for doing so. </a:t>
            </a:r>
            <a:endParaRPr lang="en-GB" sz="1600" dirty="0" smtClean="0">
              <a:latin typeface="Comic Sans MS" panose="030F0702030302020204" pitchFamily="66" charset="0"/>
            </a:endParaRPr>
          </a:p>
          <a:p>
            <a:endParaRPr lang="en-GB" sz="1600" dirty="0">
              <a:latin typeface="Comic Sans MS" panose="030F0702030302020204" pitchFamily="66" charset="0"/>
            </a:endParaRPr>
          </a:p>
        </p:txBody>
      </p:sp>
      <p:pic>
        <p:nvPicPr>
          <p:cNvPr id="3074" name="Picture 2" descr="Roald Dahl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6926" y="541793"/>
            <a:ext cx="1648146" cy="21965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39953" y="1186392"/>
            <a:ext cx="3734906" cy="923330"/>
          </a:xfrm>
          <a:prstGeom prst="rect">
            <a:avLst/>
          </a:prstGeom>
          <a:noFill/>
        </p:spPr>
        <p:txBody>
          <a:bodyPr wrap="square" rtlCol="0">
            <a:spAutoFit/>
          </a:bodyPr>
          <a:lstStyle/>
          <a:p>
            <a:r>
              <a:rPr lang="en-GB" i="1" dirty="0" smtClean="0"/>
              <a:t>Roald Dahl is a famous author. In his autobiography ‘Boy’ he talks about his childhood. </a:t>
            </a:r>
            <a:endParaRPr lang="en-GB" i="1" dirty="0"/>
          </a:p>
        </p:txBody>
      </p:sp>
      <p:pic>
        <p:nvPicPr>
          <p:cNvPr id="3076" name="Picture 4" descr="John's Homepage"/>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756926" y="3062929"/>
            <a:ext cx="1229385" cy="1568446"/>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a:off x="4180114" y="3062929"/>
            <a:ext cx="576812" cy="2740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78" name="Picture 6" descr="Bishop – RC Diocese of Argyll &amp; the Isles"/>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154002" y="4518264"/>
            <a:ext cx="1412805" cy="194974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JENS SWEET SHOP, Dawlish - Restaurant Reviews, Photos &amp; Phone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9436" y="4836098"/>
            <a:ext cx="1745629" cy="1310809"/>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Arrow Connector 9"/>
          <p:cNvCxnSpPr/>
          <p:nvPr/>
        </p:nvCxnSpPr>
        <p:spPr>
          <a:xfrm flipH="1">
            <a:off x="1033153" y="4518264"/>
            <a:ext cx="11876" cy="3178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3348842" y="4346433"/>
            <a:ext cx="154379" cy="2849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43109" y="6495147"/>
            <a:ext cx="5765844" cy="2308324"/>
          </a:xfrm>
          <a:prstGeom prst="rect">
            <a:avLst/>
          </a:prstGeom>
          <a:noFill/>
        </p:spPr>
        <p:txBody>
          <a:bodyPr wrap="square" rtlCol="0">
            <a:spAutoFit/>
          </a:bodyPr>
          <a:lstStyle/>
          <a:p>
            <a:r>
              <a:rPr lang="en-GB" sz="1600" dirty="0" smtClean="0">
                <a:latin typeface="Comic Sans MS" panose="030F0702030302020204" pitchFamily="66" charset="0"/>
              </a:rPr>
              <a:t>Find four things about the sweet shop.</a:t>
            </a:r>
          </a:p>
          <a:p>
            <a:endParaRPr lang="en-GB" sz="1600" dirty="0">
              <a:latin typeface="Comic Sans MS" panose="030F0702030302020204" pitchFamily="66" charset="0"/>
            </a:endParaRPr>
          </a:p>
          <a:p>
            <a:pPr marL="342900" indent="-342900">
              <a:buAutoNum type="arabicPeriod"/>
            </a:pPr>
            <a:r>
              <a:rPr lang="en-GB" sz="1600" dirty="0" smtClean="0">
                <a:latin typeface="Comic Sans MS" panose="030F0702030302020204" pitchFamily="66" charset="0"/>
              </a:rPr>
              <a:t>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2. 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3. 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4. _________________________________________</a:t>
            </a:r>
            <a:endParaRPr lang="en-GB" dirty="0">
              <a:latin typeface="Comic Sans MS" panose="030F0702030302020204" pitchFamily="66" charset="0"/>
            </a:endParaRPr>
          </a:p>
        </p:txBody>
      </p:sp>
    </p:spTree>
    <p:extLst>
      <p:ext uri="{BB962C8B-B14F-4D97-AF65-F5344CB8AC3E}">
        <p14:creationId xmlns:p14="http://schemas.microsoft.com/office/powerpoint/2010/main" val="2473043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314353" y="349522"/>
            <a:ext cx="6348046" cy="8563707"/>
          </a:xfrm>
          <a:prstGeom prst="rect">
            <a:avLst/>
          </a:prstGeom>
          <a:noFill/>
          <a:ln w="57150">
            <a:solidFill>
              <a:srgbClr val="00B050"/>
            </a:solidFill>
          </a:ln>
        </p:spPr>
        <p:txBody>
          <a:bodyPr wrap="square" rtlCol="0">
            <a:spAutoFit/>
          </a:bodyPr>
          <a:lstStyle/>
          <a:p>
            <a:endParaRPr lang="en-GB" dirty="0"/>
          </a:p>
        </p:txBody>
      </p:sp>
      <p:sp>
        <p:nvSpPr>
          <p:cNvPr id="8" name="TextBox 7">
            <a:extLst>
              <a:ext uri="{FF2B5EF4-FFF2-40B4-BE49-F238E27FC236}">
                <a16:creationId xmlns:a16="http://schemas.microsoft.com/office/drawing/2014/main" id="{244D05E4-A867-4F55-9605-D62A9D7C6159}"/>
              </a:ext>
            </a:extLst>
          </p:cNvPr>
          <p:cNvSpPr txBox="1"/>
          <p:nvPr/>
        </p:nvSpPr>
        <p:spPr>
          <a:xfrm>
            <a:off x="694591" y="541793"/>
            <a:ext cx="3682098" cy="892552"/>
          </a:xfrm>
          <a:prstGeom prst="rect">
            <a:avLst/>
          </a:prstGeom>
          <a:noFill/>
        </p:spPr>
        <p:txBody>
          <a:bodyPr wrap="square" rtlCol="0">
            <a:spAutoFit/>
          </a:bodyPr>
          <a:lstStyle/>
          <a:p>
            <a:pPr algn="ctr"/>
            <a:r>
              <a:rPr lang="en-GB" sz="2800" u="sng" dirty="0" smtClean="0">
                <a:latin typeface="Comic Sans MS" panose="030F0702030302020204" pitchFamily="66" charset="0"/>
              </a:rPr>
              <a:t>Boy by Roald Dahl</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pic>
        <p:nvPicPr>
          <p:cNvPr id="3074" name="Picture 2" descr="Roald Dahl - Wikipedia"/>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5184437" y="541793"/>
            <a:ext cx="1251988" cy="166859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39953" y="1186392"/>
            <a:ext cx="3734906" cy="923330"/>
          </a:xfrm>
          <a:prstGeom prst="rect">
            <a:avLst/>
          </a:prstGeom>
          <a:noFill/>
        </p:spPr>
        <p:txBody>
          <a:bodyPr wrap="square" rtlCol="0">
            <a:spAutoFit/>
          </a:bodyPr>
          <a:lstStyle/>
          <a:p>
            <a:r>
              <a:rPr lang="en-GB" i="1" dirty="0" smtClean="0"/>
              <a:t>Roald Dahl is a famous author. In his autobiography ‘Boy’ he talks about his childhood. </a:t>
            </a:r>
            <a:endParaRPr lang="en-GB" i="1" dirty="0"/>
          </a:p>
        </p:txBody>
      </p:sp>
      <p:sp>
        <p:nvSpPr>
          <p:cNvPr id="23" name="TextBox 22"/>
          <p:cNvSpPr txBox="1"/>
          <p:nvPr/>
        </p:nvSpPr>
        <p:spPr>
          <a:xfrm>
            <a:off x="543109" y="6495147"/>
            <a:ext cx="5765844" cy="2308324"/>
          </a:xfrm>
          <a:prstGeom prst="rect">
            <a:avLst/>
          </a:prstGeom>
          <a:noFill/>
        </p:spPr>
        <p:txBody>
          <a:bodyPr wrap="square" rtlCol="0">
            <a:spAutoFit/>
          </a:bodyPr>
          <a:lstStyle/>
          <a:p>
            <a:r>
              <a:rPr lang="en-GB" sz="1600" dirty="0" smtClean="0">
                <a:latin typeface="Comic Sans MS" panose="030F0702030302020204" pitchFamily="66" charset="0"/>
              </a:rPr>
              <a:t>Find four things about Mrs Pratchett</a:t>
            </a:r>
          </a:p>
          <a:p>
            <a:endParaRPr lang="en-GB" sz="1600" dirty="0">
              <a:latin typeface="Comic Sans MS" panose="030F0702030302020204" pitchFamily="66" charset="0"/>
            </a:endParaRPr>
          </a:p>
          <a:p>
            <a:pPr marL="342900" indent="-342900">
              <a:buAutoNum type="arabicPeriod"/>
            </a:pPr>
            <a:r>
              <a:rPr lang="en-GB" sz="1600" dirty="0" smtClean="0">
                <a:latin typeface="Comic Sans MS" panose="030F0702030302020204" pitchFamily="66" charset="0"/>
              </a:rPr>
              <a:t>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2. 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3. _________________________________________</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4. _________________________________________</a:t>
            </a:r>
            <a:endParaRPr lang="en-GB" dirty="0">
              <a:latin typeface="Comic Sans MS" panose="030F0702030302020204" pitchFamily="66" charset="0"/>
            </a:endParaRPr>
          </a:p>
        </p:txBody>
      </p:sp>
      <p:sp>
        <p:nvSpPr>
          <p:cNvPr id="4" name="Rectangle 3"/>
          <p:cNvSpPr/>
          <p:nvPr/>
        </p:nvSpPr>
        <p:spPr>
          <a:xfrm>
            <a:off x="539954" y="2448342"/>
            <a:ext cx="3959646" cy="3693319"/>
          </a:xfrm>
          <a:prstGeom prst="rect">
            <a:avLst/>
          </a:prstGeom>
        </p:spPr>
        <p:txBody>
          <a:bodyPr wrap="square">
            <a:spAutoFit/>
          </a:bodyPr>
          <a:lstStyle/>
          <a:p>
            <a:r>
              <a:rPr lang="en-GB" dirty="0">
                <a:latin typeface="Comic Sans MS" panose="030F0702030302020204" pitchFamily="66" charset="0"/>
              </a:rPr>
              <a:t>Her name was Mrs. Pratchett. She was a small skinny old </a:t>
            </a:r>
            <a:r>
              <a:rPr lang="en-GB" b="1" dirty="0">
                <a:latin typeface="Comic Sans MS" panose="030F0702030302020204" pitchFamily="66" charset="0"/>
              </a:rPr>
              <a:t>hag</a:t>
            </a:r>
            <a:r>
              <a:rPr lang="en-GB" dirty="0">
                <a:latin typeface="Comic Sans MS" panose="030F0702030302020204" pitchFamily="66" charset="0"/>
              </a:rPr>
              <a:t> with a </a:t>
            </a:r>
            <a:r>
              <a:rPr lang="en-GB" b="1" dirty="0">
                <a:latin typeface="Comic Sans MS" panose="030F0702030302020204" pitchFamily="66" charset="0"/>
              </a:rPr>
              <a:t>moustache</a:t>
            </a:r>
            <a:r>
              <a:rPr lang="en-GB" dirty="0">
                <a:latin typeface="Comic Sans MS" panose="030F0702030302020204" pitchFamily="66" charset="0"/>
              </a:rPr>
              <a:t> on her upper lip and a mouth as sour as a green </a:t>
            </a:r>
            <a:r>
              <a:rPr lang="en-GB" b="1" dirty="0">
                <a:latin typeface="Comic Sans MS" panose="030F0702030302020204" pitchFamily="66" charset="0"/>
              </a:rPr>
              <a:t>gooseberry. </a:t>
            </a:r>
            <a:r>
              <a:rPr lang="en-GB" dirty="0">
                <a:latin typeface="Comic Sans MS" panose="030F0702030302020204" pitchFamily="66" charset="0"/>
              </a:rPr>
              <a:t>She never smiled. She never welcomed us when we went in, and the only times she spoke were when she said things like, ‘I’m </a:t>
            </a:r>
            <a:r>
              <a:rPr lang="en-GB" dirty="0" err="1">
                <a:latin typeface="Comic Sans MS" panose="030F0702030302020204" pitchFamily="66" charset="0"/>
              </a:rPr>
              <a:t>watchin</a:t>
            </a:r>
            <a:r>
              <a:rPr lang="en-GB" dirty="0">
                <a:latin typeface="Comic Sans MS" panose="030F0702030302020204" pitchFamily="66" charset="0"/>
              </a:rPr>
              <a:t>’ you so keep </a:t>
            </a:r>
            <a:r>
              <a:rPr lang="en-GB" dirty="0" err="1">
                <a:latin typeface="Comic Sans MS" panose="030F0702030302020204" pitchFamily="66" charset="0"/>
              </a:rPr>
              <a:t>yer</a:t>
            </a:r>
            <a:r>
              <a:rPr lang="en-GB" dirty="0">
                <a:latin typeface="Comic Sans MS" panose="030F0702030302020204" pitchFamily="66" charset="0"/>
              </a:rPr>
              <a:t> </a:t>
            </a:r>
            <a:r>
              <a:rPr lang="en-GB" dirty="0" err="1">
                <a:latin typeface="Comic Sans MS" panose="030F0702030302020204" pitchFamily="66" charset="0"/>
              </a:rPr>
              <a:t>thievin</a:t>
            </a:r>
            <a:r>
              <a:rPr lang="en-GB" dirty="0">
                <a:latin typeface="Comic Sans MS" panose="030F0702030302020204" pitchFamily="66" charset="0"/>
              </a:rPr>
              <a:t>’ fingers off them chocolates!’ Or ‘I don’t want you in ‘ere just to look around! Either you </a:t>
            </a:r>
            <a:r>
              <a:rPr lang="en-GB" i="1" dirty="0">
                <a:latin typeface="Comic Sans MS" panose="030F0702030302020204" pitchFamily="66" charset="0"/>
              </a:rPr>
              <a:t>forks </a:t>
            </a:r>
            <a:r>
              <a:rPr lang="en-GB" dirty="0">
                <a:latin typeface="Comic Sans MS" panose="030F0702030302020204" pitchFamily="66" charset="0"/>
              </a:rPr>
              <a:t>out or you </a:t>
            </a:r>
            <a:r>
              <a:rPr lang="en-GB" i="1" dirty="0">
                <a:latin typeface="Comic Sans MS" panose="030F0702030302020204" pitchFamily="66" charset="0"/>
              </a:rPr>
              <a:t>gets out’.</a:t>
            </a:r>
            <a:r>
              <a:rPr lang="en-GB" dirty="0">
                <a:latin typeface="Comic Sans MS" panose="030F0702030302020204" pitchFamily="66" charset="0"/>
              </a:rPr>
              <a:t> 	</a:t>
            </a:r>
          </a:p>
        </p:txBody>
      </p:sp>
      <p:pic>
        <p:nvPicPr>
          <p:cNvPr id="4098" name="Picture 2" descr="Hag (folklore) | Villains Wiki | Fand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910" y="2448342"/>
            <a:ext cx="1261072" cy="1576339"/>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Clipart mustache, Clipart mustache Transparent FREE for download ..."/>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724053" y="4378167"/>
            <a:ext cx="1666097" cy="1001394"/>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GOOSEBERRY Hinnonmaki Yellow | Gooseberry Plants for Sale UK"/>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832968" y="5379561"/>
            <a:ext cx="1566347" cy="1566347"/>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Straight Arrow Connector 10"/>
          <p:cNvCxnSpPr/>
          <p:nvPr/>
        </p:nvCxnSpPr>
        <p:spPr>
          <a:xfrm flipV="1">
            <a:off x="4180114" y="2838203"/>
            <a:ext cx="795647" cy="475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451804" y="3964958"/>
            <a:ext cx="732633" cy="6664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3871356" y="5777816"/>
            <a:ext cx="810919" cy="5168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3405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8D3446FB-BCEF-48CB-8288-9CE1E6A664C8}"/>
              </a:ext>
            </a:extLst>
          </p:cNvPr>
          <p:cNvSpPr txBox="1"/>
          <p:nvPr/>
        </p:nvSpPr>
        <p:spPr>
          <a:xfrm>
            <a:off x="457200" y="527367"/>
            <a:ext cx="5706208" cy="892552"/>
          </a:xfrm>
          <a:prstGeom prst="rect">
            <a:avLst/>
          </a:prstGeom>
          <a:noFill/>
        </p:spPr>
        <p:txBody>
          <a:bodyPr wrap="square" rtlCol="0">
            <a:spAutoFit/>
          </a:bodyPr>
          <a:lstStyle/>
          <a:p>
            <a:pPr algn="ctr"/>
            <a:r>
              <a:rPr lang="en-GB" sz="2800" u="sng" dirty="0" smtClean="0">
                <a:latin typeface="Comic Sans MS" panose="030F0702030302020204" pitchFamily="66" charset="0"/>
              </a:rPr>
              <a:t>Usain Bolt</a:t>
            </a:r>
            <a:endParaRPr lang="en-GB" sz="2800" u="sng" dirty="0">
              <a:latin typeface="Comic Sans MS" panose="030F0702030302020204" pitchFamily="66" charset="0"/>
            </a:endParaRPr>
          </a:p>
          <a:p>
            <a:endParaRPr lang="en-GB" sz="24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457200" y="527367"/>
            <a:ext cx="6004704" cy="5353812"/>
          </a:xfrm>
          <a:prstGeom prst="rect">
            <a:avLst/>
          </a:prstGeom>
        </p:spPr>
      </p:pic>
      <p:sp>
        <p:nvSpPr>
          <p:cNvPr id="7" name="TextBox 6"/>
          <p:cNvSpPr txBox="1"/>
          <p:nvPr/>
        </p:nvSpPr>
        <p:spPr>
          <a:xfrm>
            <a:off x="497090" y="6011912"/>
            <a:ext cx="3547872" cy="2585323"/>
          </a:xfrm>
          <a:prstGeom prst="rect">
            <a:avLst/>
          </a:prstGeom>
          <a:noFill/>
        </p:spPr>
        <p:txBody>
          <a:bodyPr wrap="square" rtlCol="0">
            <a:spAutoFit/>
          </a:bodyPr>
          <a:lstStyle/>
          <a:p>
            <a:r>
              <a:rPr lang="en-GB" sz="1600" b="1" dirty="0" smtClean="0">
                <a:latin typeface="Comic Sans MS" panose="030F0702030302020204" pitchFamily="66" charset="0"/>
              </a:rPr>
              <a:t>Key Words:</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Sprinting: Running quickly over a short distance</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Cricket: A bat and ball game</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Coach: Teaches how to do a sport well.</a:t>
            </a:r>
          </a:p>
          <a:p>
            <a:endParaRPr lang="en-GB" dirty="0"/>
          </a:p>
        </p:txBody>
      </p:sp>
      <p:pic>
        <p:nvPicPr>
          <p:cNvPr id="5122" name="Picture 2" descr="How to Get a More Efficient Sprinting Form | STA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287075" y="5915990"/>
            <a:ext cx="1190341" cy="76333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ngland and Wales Cricket Board (ECB) - The Official Website of ..."/>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882245" y="6901423"/>
            <a:ext cx="1296499" cy="80629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Better Sports Coach - The home of sports learning"/>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147398" y="7836561"/>
            <a:ext cx="1330018" cy="888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519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8D3446FB-BCEF-48CB-8288-9CE1E6A664C8}"/>
              </a:ext>
            </a:extLst>
          </p:cNvPr>
          <p:cNvSpPr txBox="1"/>
          <p:nvPr/>
        </p:nvSpPr>
        <p:spPr>
          <a:xfrm>
            <a:off x="572984" y="516934"/>
            <a:ext cx="5706208" cy="523220"/>
          </a:xfrm>
          <a:prstGeom prst="rect">
            <a:avLst/>
          </a:prstGeom>
          <a:noFill/>
        </p:spPr>
        <p:txBody>
          <a:bodyPr wrap="square" rtlCol="0">
            <a:spAutoFit/>
          </a:bodyPr>
          <a:lstStyle/>
          <a:p>
            <a:pPr algn="ctr"/>
            <a:r>
              <a:rPr lang="en-GB" sz="2800" u="sng" dirty="0" smtClean="0">
                <a:latin typeface="Comic Sans MS" panose="030F0702030302020204" pitchFamily="66" charset="0"/>
              </a:rPr>
              <a:t>Usain Bolt</a:t>
            </a:r>
            <a:endParaRPr lang="en-GB" sz="2400" dirty="0">
              <a:latin typeface="Comic Sans MS" panose="030F0702030302020204" pitchFamily="66" charset="0"/>
            </a:endParaRPr>
          </a:p>
        </p:txBody>
      </p:sp>
      <p:sp>
        <p:nvSpPr>
          <p:cNvPr id="3" name="TextBox 2"/>
          <p:cNvSpPr txBox="1"/>
          <p:nvPr/>
        </p:nvSpPr>
        <p:spPr>
          <a:xfrm>
            <a:off x="572984" y="2551563"/>
            <a:ext cx="5709063" cy="5909310"/>
          </a:xfrm>
          <a:prstGeom prst="rect">
            <a:avLst/>
          </a:prstGeom>
          <a:noFill/>
        </p:spPr>
        <p:txBody>
          <a:bodyPr wrap="square" rtlCol="0">
            <a:spAutoFit/>
          </a:bodyPr>
          <a:lstStyle/>
          <a:p>
            <a:pPr>
              <a:lnSpc>
                <a:spcPct val="150000"/>
              </a:lnSpc>
            </a:pPr>
            <a:r>
              <a:rPr lang="en-GB" sz="1400" dirty="0" smtClean="0">
                <a:latin typeface="Comic Sans MS" panose="030F0702030302020204" pitchFamily="66" charset="0"/>
              </a:rPr>
              <a:t>Usain Bolt is famous for being the best ____________ of all time. </a:t>
            </a:r>
          </a:p>
          <a:p>
            <a:pPr>
              <a:lnSpc>
                <a:spcPct val="150000"/>
              </a:lnSpc>
            </a:pPr>
            <a:endParaRPr lang="en-GB" sz="1400" dirty="0" smtClean="0">
              <a:latin typeface="Comic Sans MS" panose="030F0702030302020204" pitchFamily="66" charset="0"/>
            </a:endParaRPr>
          </a:p>
          <a:p>
            <a:pPr>
              <a:lnSpc>
                <a:spcPct val="150000"/>
              </a:lnSpc>
            </a:pPr>
            <a:r>
              <a:rPr lang="en-GB" sz="1400" dirty="0" smtClean="0">
                <a:latin typeface="Comic Sans MS" panose="030F0702030302020204" pitchFamily="66" charset="0"/>
              </a:rPr>
              <a:t>From a young age, he loved _______________ .. During Secondary school he won his __________ High School Championships  __________. He has set __________ records and he is a hero in _____________ the country he lives in. </a:t>
            </a:r>
          </a:p>
          <a:p>
            <a:pPr>
              <a:lnSpc>
                <a:spcPct val="150000"/>
              </a:lnSpc>
            </a:pPr>
            <a:endParaRPr lang="en-GB" sz="1400" dirty="0">
              <a:latin typeface="Comic Sans MS" panose="030F0702030302020204" pitchFamily="66" charset="0"/>
            </a:endParaRPr>
          </a:p>
          <a:p>
            <a:pPr>
              <a:lnSpc>
                <a:spcPct val="150000"/>
              </a:lnSpc>
            </a:pPr>
            <a:r>
              <a:rPr lang="en-GB" sz="1400" dirty="0" smtClean="0">
                <a:latin typeface="Comic Sans MS" panose="030F0702030302020204" pitchFamily="66" charset="0"/>
              </a:rPr>
              <a:t>When he was a child, Usain liked playing ______________ and cricket.</a:t>
            </a:r>
          </a:p>
          <a:p>
            <a:pPr>
              <a:lnSpc>
                <a:spcPct val="150000"/>
              </a:lnSpc>
            </a:pPr>
            <a:endParaRPr lang="en-GB" sz="1400" dirty="0">
              <a:latin typeface="Comic Sans MS" panose="030F0702030302020204" pitchFamily="66" charset="0"/>
            </a:endParaRPr>
          </a:p>
          <a:p>
            <a:pPr>
              <a:lnSpc>
                <a:spcPct val="150000"/>
              </a:lnSpc>
            </a:pPr>
            <a:r>
              <a:rPr lang="en-GB" sz="1400" dirty="0" smtClean="0">
                <a:latin typeface="Comic Sans MS" panose="030F0702030302020204" pitchFamily="66" charset="0"/>
              </a:rPr>
              <a:t>His favourite sport in Primary school was ____________.</a:t>
            </a:r>
          </a:p>
          <a:p>
            <a:pPr>
              <a:lnSpc>
                <a:spcPct val="150000"/>
              </a:lnSpc>
            </a:pPr>
            <a:endParaRPr lang="en-GB" sz="1400" dirty="0">
              <a:latin typeface="Comic Sans MS" panose="030F0702030302020204" pitchFamily="66" charset="0"/>
            </a:endParaRPr>
          </a:p>
          <a:p>
            <a:pPr>
              <a:lnSpc>
                <a:spcPct val="150000"/>
              </a:lnSpc>
            </a:pPr>
            <a:r>
              <a:rPr lang="en-GB" sz="1400" dirty="0" smtClean="0">
                <a:latin typeface="Comic Sans MS" panose="030F0702030302020204" pitchFamily="66" charset="0"/>
              </a:rPr>
              <a:t>Usain got into sprinting in High School and got a __________ called Pablo McNeil. Sometimes he would get annoyed with him for not taking it ________________ and playing jokes.</a:t>
            </a:r>
          </a:p>
          <a:p>
            <a:pPr>
              <a:lnSpc>
                <a:spcPct val="150000"/>
              </a:lnSpc>
            </a:pPr>
            <a:endParaRPr lang="en-GB" sz="1400" dirty="0">
              <a:latin typeface="Comic Sans MS" panose="030F0702030302020204" pitchFamily="66" charset="0"/>
            </a:endParaRPr>
          </a:p>
          <a:p>
            <a:pPr>
              <a:lnSpc>
                <a:spcPct val="150000"/>
              </a:lnSpc>
            </a:pPr>
            <a:r>
              <a:rPr lang="en-GB" sz="1400" dirty="0" smtClean="0">
                <a:latin typeface="Comic Sans MS" panose="030F0702030302020204" pitchFamily="66" charset="0"/>
              </a:rPr>
              <a:t>Usain became the youngest World Junior __________ medallist. </a:t>
            </a:r>
            <a:endParaRPr lang="en-GB" sz="1400" dirty="0">
              <a:latin typeface="Comic Sans MS" panose="030F0702030302020204" pitchFamily="66" charset="0"/>
            </a:endParaRPr>
          </a:p>
        </p:txBody>
      </p:sp>
      <p:sp>
        <p:nvSpPr>
          <p:cNvPr id="8" name="TextBox 7"/>
          <p:cNvSpPr txBox="1"/>
          <p:nvPr/>
        </p:nvSpPr>
        <p:spPr>
          <a:xfrm>
            <a:off x="572984" y="1103361"/>
            <a:ext cx="5439013" cy="1384995"/>
          </a:xfrm>
          <a:prstGeom prst="rect">
            <a:avLst/>
          </a:prstGeom>
          <a:solidFill>
            <a:schemeClr val="accent4">
              <a:lumMod val="40000"/>
              <a:lumOff val="60000"/>
            </a:schemeClr>
          </a:solidFill>
        </p:spPr>
        <p:txBody>
          <a:bodyPr wrap="square" rtlCol="0">
            <a:spAutoFit/>
          </a:bodyPr>
          <a:lstStyle/>
          <a:p>
            <a:r>
              <a:rPr lang="en-GB" sz="1400" dirty="0" smtClean="0">
                <a:latin typeface="Comic Sans MS" panose="030F0702030302020204" pitchFamily="66" charset="0"/>
              </a:rPr>
              <a:t>Put in the following words:</a:t>
            </a:r>
          </a:p>
          <a:p>
            <a:endParaRPr lang="en-GB" sz="1400" dirty="0" smtClean="0">
              <a:latin typeface="Comic Sans MS" panose="030F0702030302020204" pitchFamily="66" charset="0"/>
            </a:endParaRPr>
          </a:p>
          <a:p>
            <a:r>
              <a:rPr lang="en-GB" sz="1400" dirty="0">
                <a:latin typeface="Comic Sans MS" panose="030F0702030302020204" pitchFamily="66" charset="0"/>
              </a:rPr>
              <a:t>s</a:t>
            </a:r>
            <a:r>
              <a:rPr lang="en-GB" sz="1400" dirty="0" smtClean="0">
                <a:latin typeface="Comic Sans MS" panose="030F0702030302020204" pitchFamily="66" charset="0"/>
              </a:rPr>
              <a:t>printer         </a:t>
            </a:r>
            <a:r>
              <a:rPr lang="en-GB" sz="1400" dirty="0">
                <a:latin typeface="Comic Sans MS" panose="030F0702030302020204" pitchFamily="66" charset="0"/>
              </a:rPr>
              <a:t>m</a:t>
            </a:r>
            <a:r>
              <a:rPr lang="en-GB" sz="1400" dirty="0" smtClean="0">
                <a:latin typeface="Comic Sans MS" panose="030F0702030302020204" pitchFamily="66" charset="0"/>
              </a:rPr>
              <a:t>edal              World         sports        first </a:t>
            </a:r>
          </a:p>
          <a:p>
            <a:endParaRPr lang="en-GB" sz="1400" dirty="0">
              <a:latin typeface="Comic Sans MS" panose="030F0702030302020204" pitchFamily="66" charset="0"/>
            </a:endParaRPr>
          </a:p>
          <a:p>
            <a:r>
              <a:rPr lang="en-GB" sz="1400" dirty="0" smtClean="0">
                <a:latin typeface="Comic Sans MS" panose="030F0702030302020204" pitchFamily="66" charset="0"/>
              </a:rPr>
              <a:t>Jamaica   cricket      football     coach      seriously      gold</a:t>
            </a:r>
            <a:endParaRPr lang="en-GB" sz="1400" dirty="0">
              <a:latin typeface="Comic Sans MS" panose="030F0702030302020204" pitchFamily="66" charset="0"/>
            </a:endParaRPr>
          </a:p>
          <a:p>
            <a:endParaRPr lang="en-GB" sz="1400" dirty="0">
              <a:latin typeface="Comic Sans MS" panose="030F0702030302020204" pitchFamily="66" charset="0"/>
            </a:endParaRPr>
          </a:p>
        </p:txBody>
      </p:sp>
    </p:spTree>
    <p:extLst>
      <p:ext uri="{BB962C8B-B14F-4D97-AF65-F5344CB8AC3E}">
        <p14:creationId xmlns:p14="http://schemas.microsoft.com/office/powerpoint/2010/main" val="1592462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B050"/>
            </a:solidFill>
          </a:ln>
        </p:spPr>
        <p:txBody>
          <a:bodyPr wrap="square" rtlCol="0">
            <a:spAutoFit/>
          </a:bodyPr>
          <a:lstStyle/>
          <a:p>
            <a:endParaRPr lang="en-GB" dirty="0"/>
          </a:p>
        </p:txBody>
      </p:sp>
      <p:sp>
        <p:nvSpPr>
          <p:cNvPr id="7" name="TextBox 6"/>
          <p:cNvSpPr txBox="1"/>
          <p:nvPr/>
        </p:nvSpPr>
        <p:spPr>
          <a:xfrm>
            <a:off x="427252" y="6994367"/>
            <a:ext cx="4126175" cy="1877437"/>
          </a:xfrm>
          <a:prstGeom prst="rect">
            <a:avLst/>
          </a:prstGeom>
          <a:noFill/>
        </p:spPr>
        <p:txBody>
          <a:bodyPr wrap="square" rtlCol="0">
            <a:spAutoFit/>
          </a:bodyPr>
          <a:lstStyle/>
          <a:p>
            <a:r>
              <a:rPr lang="en-GB" sz="1400" b="1" dirty="0" smtClean="0">
                <a:latin typeface="Comic Sans MS" panose="030F0702030302020204" pitchFamily="66" charset="0"/>
              </a:rPr>
              <a:t>Key Words:</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Multi-millionaire: Earning more than 1 million pounds</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Fantasy: Stories set in a fictional universe</a:t>
            </a:r>
          </a:p>
          <a:p>
            <a:endParaRPr lang="en-GB" sz="1400" dirty="0" smtClean="0">
              <a:latin typeface="Comic Sans MS" panose="030F0702030302020204" pitchFamily="66" charset="0"/>
            </a:endParaRPr>
          </a:p>
          <a:p>
            <a:endParaRPr lang="en-GB" dirty="0"/>
          </a:p>
        </p:txBody>
      </p:sp>
      <p:pic>
        <p:nvPicPr>
          <p:cNvPr id="5122" name="Picture 2" descr="How to Get a More Efficient Sprinting Form | STACK"/>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287075" y="5915990"/>
            <a:ext cx="1190341" cy="76333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338137" y="476347"/>
            <a:ext cx="6181725" cy="6238875"/>
          </a:xfrm>
          <a:prstGeom prst="rect">
            <a:avLst/>
          </a:prstGeom>
        </p:spPr>
      </p:pic>
      <p:pic>
        <p:nvPicPr>
          <p:cNvPr id="7170" name="Picture 2" descr="Can shops legally refuse £50 notes? | This is Money"/>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592198" y="6715222"/>
            <a:ext cx="1632505" cy="98053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True Origins of the Fantasy Genre: Where Did Fantasy Come From ..."/>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577856" y="7799789"/>
            <a:ext cx="1710048" cy="950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712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B050"/>
            </a:solidFill>
          </a:ln>
        </p:spPr>
        <p:txBody>
          <a:bodyPr wrap="square" rtlCol="0">
            <a:spAutoFit/>
          </a:bodyPr>
          <a:lstStyle/>
          <a:p>
            <a:endParaRPr lang="en-GB" dirty="0"/>
          </a:p>
        </p:txBody>
      </p:sp>
      <p:sp>
        <p:nvSpPr>
          <p:cNvPr id="7" name="TextBox 6"/>
          <p:cNvSpPr txBox="1"/>
          <p:nvPr/>
        </p:nvSpPr>
        <p:spPr>
          <a:xfrm>
            <a:off x="427252" y="6760972"/>
            <a:ext cx="3547872" cy="1661993"/>
          </a:xfrm>
          <a:prstGeom prst="rect">
            <a:avLst/>
          </a:prstGeom>
          <a:noFill/>
        </p:spPr>
        <p:txBody>
          <a:bodyPr wrap="square" rtlCol="0">
            <a:spAutoFit/>
          </a:bodyPr>
          <a:lstStyle/>
          <a:p>
            <a:r>
              <a:rPr lang="en-GB" sz="1400" b="1" dirty="0" smtClean="0">
                <a:latin typeface="Comic Sans MS" panose="030F0702030302020204" pitchFamily="66" charset="0"/>
              </a:rPr>
              <a:t>Key Words:</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Publishing: Selling books for authors </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Translated: Changed the language to another language</a:t>
            </a:r>
          </a:p>
          <a:p>
            <a:endParaRPr lang="en-GB" dirty="0"/>
          </a:p>
        </p:txBody>
      </p:sp>
      <p:pic>
        <p:nvPicPr>
          <p:cNvPr id="3" name="Picture 2"/>
          <p:cNvPicPr>
            <a:picLocks noChangeAspect="1"/>
          </p:cNvPicPr>
          <p:nvPr/>
        </p:nvPicPr>
        <p:blipFill>
          <a:blip r:embed="rId2"/>
          <a:stretch>
            <a:fillRect/>
          </a:stretch>
        </p:blipFill>
        <p:spPr>
          <a:xfrm>
            <a:off x="1233858" y="559748"/>
            <a:ext cx="4105275" cy="590550"/>
          </a:xfrm>
          <a:prstGeom prst="rect">
            <a:avLst/>
          </a:prstGeom>
        </p:spPr>
      </p:pic>
      <p:pic>
        <p:nvPicPr>
          <p:cNvPr id="4" name="Picture 3"/>
          <p:cNvPicPr>
            <a:picLocks noChangeAspect="1"/>
          </p:cNvPicPr>
          <p:nvPr/>
        </p:nvPicPr>
        <p:blipFill>
          <a:blip r:embed="rId3"/>
          <a:stretch>
            <a:fillRect/>
          </a:stretch>
        </p:blipFill>
        <p:spPr>
          <a:xfrm>
            <a:off x="376237" y="1150298"/>
            <a:ext cx="6105525" cy="1790700"/>
          </a:xfrm>
          <a:prstGeom prst="rect">
            <a:avLst/>
          </a:prstGeom>
        </p:spPr>
      </p:pic>
      <p:pic>
        <p:nvPicPr>
          <p:cNvPr id="6" name="Picture 5"/>
          <p:cNvPicPr>
            <a:picLocks noChangeAspect="1"/>
          </p:cNvPicPr>
          <p:nvPr/>
        </p:nvPicPr>
        <p:blipFill>
          <a:blip r:embed="rId4"/>
          <a:stretch>
            <a:fillRect/>
          </a:stretch>
        </p:blipFill>
        <p:spPr>
          <a:xfrm>
            <a:off x="404812" y="2940998"/>
            <a:ext cx="6076950" cy="3771900"/>
          </a:xfrm>
          <a:prstGeom prst="rect">
            <a:avLst/>
          </a:prstGeom>
        </p:spPr>
      </p:pic>
      <p:pic>
        <p:nvPicPr>
          <p:cNvPr id="6146" name="Picture 2" descr="How to get started in the publishing industry - RMIT University"/>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421523" y="6490837"/>
            <a:ext cx="1835219" cy="110113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elebrating the European Day of Languages | European Parliamentary ..."/>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4634876" y="7708814"/>
            <a:ext cx="1408511" cy="1056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9624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B050"/>
            </a:solidFill>
          </a:ln>
        </p:spPr>
        <p:txBody>
          <a:bodyPr wrap="square" rtlCol="0">
            <a:spAutoFit/>
          </a:bodyPr>
          <a:lstStyle/>
          <a:p>
            <a:endParaRPr lang="en-GB" dirty="0"/>
          </a:p>
        </p:txBody>
      </p:sp>
      <p:pic>
        <p:nvPicPr>
          <p:cNvPr id="2" name="Picture 1"/>
          <p:cNvPicPr>
            <a:picLocks noChangeAspect="1"/>
          </p:cNvPicPr>
          <p:nvPr/>
        </p:nvPicPr>
        <p:blipFill>
          <a:blip r:embed="rId2"/>
          <a:stretch>
            <a:fillRect/>
          </a:stretch>
        </p:blipFill>
        <p:spPr>
          <a:xfrm>
            <a:off x="295275" y="1147762"/>
            <a:ext cx="6267450" cy="6848475"/>
          </a:xfrm>
          <a:prstGeom prst="rect">
            <a:avLst/>
          </a:prstGeom>
        </p:spPr>
      </p:pic>
    </p:spTree>
    <p:extLst>
      <p:ext uri="{BB962C8B-B14F-4D97-AF65-F5344CB8AC3E}">
        <p14:creationId xmlns:p14="http://schemas.microsoft.com/office/powerpoint/2010/main" val="3596301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EBF88C-3EC6-47D3-A6B0-EA56081E3EF4}"/>
              </a:ext>
            </a:extLst>
          </p:cNvPr>
          <p:cNvSpPr txBox="1"/>
          <p:nvPr/>
        </p:nvSpPr>
        <p:spPr>
          <a:xfrm>
            <a:off x="254977" y="290146"/>
            <a:ext cx="6348046" cy="8563707"/>
          </a:xfrm>
          <a:prstGeom prst="rect">
            <a:avLst/>
          </a:prstGeom>
          <a:noFill/>
          <a:ln w="57150">
            <a:solidFill>
              <a:srgbClr val="00B050"/>
            </a:solidFill>
          </a:ln>
        </p:spPr>
        <p:txBody>
          <a:bodyPr wrap="square" rtlCol="0">
            <a:spAutoFit/>
          </a:bodyPr>
          <a:lstStyle/>
          <a:p>
            <a:endParaRPr lang="en-GB" dirty="0"/>
          </a:p>
        </p:txBody>
      </p:sp>
      <p:sp>
        <p:nvSpPr>
          <p:cNvPr id="2" name="TextBox 1">
            <a:extLst>
              <a:ext uri="{FF2B5EF4-FFF2-40B4-BE49-F238E27FC236}">
                <a16:creationId xmlns:a16="http://schemas.microsoft.com/office/drawing/2014/main" id="{A61783CE-9622-4436-9402-FC4FD164B6C9}"/>
              </a:ext>
            </a:extLst>
          </p:cNvPr>
          <p:cNvSpPr txBox="1"/>
          <p:nvPr/>
        </p:nvSpPr>
        <p:spPr>
          <a:xfrm>
            <a:off x="395654" y="5609491"/>
            <a:ext cx="3912576" cy="3139321"/>
          </a:xfrm>
          <a:prstGeom prst="rect">
            <a:avLst/>
          </a:prstGeom>
          <a:noFill/>
        </p:spPr>
        <p:txBody>
          <a:bodyPr wrap="square" rtlCol="0">
            <a:spAutoFit/>
          </a:bodyPr>
          <a:lstStyle/>
          <a:p>
            <a:r>
              <a:rPr lang="en-GB" b="1" dirty="0">
                <a:latin typeface="Comic Sans MS" panose="030F0702030302020204" pitchFamily="66" charset="0"/>
              </a:rPr>
              <a:t>What went well this week?</a:t>
            </a:r>
          </a:p>
          <a:p>
            <a:endParaRPr lang="en-GB" dirty="0">
              <a:latin typeface="Comic Sans MS" panose="030F0702030302020204" pitchFamily="66" charset="0"/>
            </a:endParaRPr>
          </a:p>
          <a:p>
            <a:r>
              <a:rPr lang="en-GB" dirty="0">
                <a:latin typeface="Comic Sans MS" panose="030F0702030302020204" pitchFamily="66" charset="0"/>
              </a:rPr>
              <a:t>My best piece of work is…</a:t>
            </a:r>
          </a:p>
          <a:p>
            <a:endParaRPr lang="en-GB" dirty="0">
              <a:latin typeface="Comic Sans MS" panose="030F0702030302020204" pitchFamily="66" charset="0"/>
            </a:endParaRPr>
          </a:p>
          <a:p>
            <a:r>
              <a:rPr lang="en-GB" dirty="0">
                <a:latin typeface="Comic Sans MS" panose="030F0702030302020204" pitchFamily="66" charset="0"/>
              </a:rPr>
              <a:t>_________________________</a:t>
            </a:r>
          </a:p>
          <a:p>
            <a:endParaRPr lang="en-GB" dirty="0">
              <a:latin typeface="Comic Sans MS" panose="030F0702030302020204" pitchFamily="66" charset="0"/>
            </a:endParaRPr>
          </a:p>
          <a:p>
            <a:r>
              <a:rPr lang="en-GB" dirty="0">
                <a:latin typeface="Comic Sans MS" panose="030F0702030302020204" pitchFamily="66" charset="0"/>
              </a:rPr>
              <a:t>because…</a:t>
            </a:r>
          </a:p>
          <a:p>
            <a:endParaRPr lang="en-GB" dirty="0">
              <a:latin typeface="Comic Sans MS" panose="030F0702030302020204" pitchFamily="66" charset="0"/>
            </a:endParaRPr>
          </a:p>
          <a:p>
            <a:r>
              <a:rPr lang="en-GB" dirty="0">
                <a:latin typeface="Comic Sans MS" panose="030F0702030302020204" pitchFamily="66" charset="0"/>
              </a:rPr>
              <a:t>_________________________</a:t>
            </a:r>
          </a:p>
          <a:p>
            <a:endParaRPr lang="en-GB" dirty="0">
              <a:latin typeface="Comic Sans MS" panose="030F0702030302020204" pitchFamily="66" charset="0"/>
            </a:endParaRPr>
          </a:p>
          <a:p>
            <a:r>
              <a:rPr lang="en-GB" dirty="0">
                <a:latin typeface="Comic Sans MS" panose="030F0702030302020204" pitchFamily="66" charset="0"/>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4135" y="6207249"/>
            <a:ext cx="2218211" cy="221821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0D3EC58-2CE8-4385-B838-80AB01113B64}"/>
              </a:ext>
            </a:extLst>
          </p:cNvPr>
          <p:cNvSpPr txBox="1"/>
          <p:nvPr/>
        </p:nvSpPr>
        <p:spPr>
          <a:xfrm>
            <a:off x="316523" y="656783"/>
            <a:ext cx="6145823" cy="4524315"/>
          </a:xfrm>
          <a:prstGeom prst="rect">
            <a:avLst/>
          </a:prstGeom>
          <a:noFill/>
        </p:spPr>
        <p:txBody>
          <a:bodyPr wrap="square" rtlCol="0">
            <a:spAutoFit/>
          </a:bodyPr>
          <a:lstStyle/>
          <a:p>
            <a:pPr algn="ctr"/>
            <a:r>
              <a:rPr lang="en-GB" sz="2800" u="sng" dirty="0">
                <a:latin typeface="Comic Sans MS" panose="030F0702030302020204" pitchFamily="66" charset="0"/>
              </a:rPr>
              <a:t>Self Assessment</a:t>
            </a:r>
          </a:p>
          <a:p>
            <a:pPr algn="ctr"/>
            <a:endParaRPr lang="en-GB" sz="2800" u="sng" dirty="0">
              <a:latin typeface="Comic Sans MS" panose="030F0702030302020204" pitchFamily="66" charset="0"/>
            </a:endParaRPr>
          </a:p>
          <a:p>
            <a:pPr algn="ctr"/>
            <a:r>
              <a:rPr lang="en-GB" dirty="0">
                <a:latin typeface="Comic Sans MS" panose="030F0702030302020204" pitchFamily="66" charset="0"/>
              </a:rPr>
              <a:t>Well done! You completed </a:t>
            </a:r>
            <a:r>
              <a:rPr lang="en-GB" dirty="0" smtClean="0">
                <a:latin typeface="Comic Sans MS" panose="030F0702030302020204" pitchFamily="66" charset="0"/>
              </a:rPr>
              <a:t>the comprehension week on biographies and autobiographies.</a:t>
            </a: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a:latin typeface="Comic Sans MS" panose="030F0702030302020204" pitchFamily="66" charset="0"/>
              </a:rPr>
              <a:t>Can you remember </a:t>
            </a:r>
            <a:r>
              <a:rPr lang="en-GB" dirty="0" smtClean="0">
                <a:latin typeface="Comic Sans MS" panose="030F0702030302020204" pitchFamily="66" charset="0"/>
              </a:rPr>
              <a:t>any facts about the different people you have read about without looking?</a:t>
            </a: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Name: </a:t>
            </a:r>
            <a:r>
              <a:rPr lang="en-GB" dirty="0">
                <a:latin typeface="Comic Sans MS" panose="030F0702030302020204" pitchFamily="66" charset="0"/>
              </a:rPr>
              <a:t>_________________________________</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Fact: ___________________________________</a:t>
            </a:r>
            <a:endParaRPr lang="en-GB" dirty="0">
              <a:latin typeface="Comic Sans MS" panose="030F0702030302020204" pitchFamily="66" charset="0"/>
            </a:endParaRPr>
          </a:p>
          <a:p>
            <a:pPr algn="ctr"/>
            <a:endParaRPr lang="en-GB" sz="1600" dirty="0">
              <a:latin typeface="Comic Sans MS" panose="030F0702030302020204" pitchFamily="66" charset="0"/>
            </a:endParaRPr>
          </a:p>
          <a:p>
            <a:pPr algn="ctr"/>
            <a:r>
              <a:rPr lang="en-GB" dirty="0" smtClean="0">
                <a:latin typeface="Comic Sans MS" panose="030F0702030302020204" pitchFamily="66" charset="0"/>
              </a:rPr>
              <a:t>Name:______________________________</a:t>
            </a: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Fact: _____________________________________</a:t>
            </a:r>
            <a:endParaRPr lang="en-GB" dirty="0">
              <a:latin typeface="Comic Sans MS" panose="030F0702030302020204" pitchFamily="66" charset="0"/>
            </a:endParaRPr>
          </a:p>
        </p:txBody>
      </p:sp>
    </p:spTree>
    <p:extLst>
      <p:ext uri="{BB962C8B-B14F-4D97-AF65-F5344CB8AC3E}">
        <p14:creationId xmlns:p14="http://schemas.microsoft.com/office/powerpoint/2010/main" val="13773787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388</TotalTime>
  <Words>751</Words>
  <Application>Microsoft Office PowerPoint</Application>
  <PresentationFormat>On-screen Show (4:3)</PresentationFormat>
  <Paragraphs>132</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Comic Sans MS</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dc:creator>
  <cp:lastModifiedBy>Felicity Russell</cp:lastModifiedBy>
  <cp:revision>37</cp:revision>
  <cp:lastPrinted>2020-06-02T11:30:30Z</cp:lastPrinted>
  <dcterms:created xsi:type="dcterms:W3CDTF">2020-05-19T08:19:25Z</dcterms:created>
  <dcterms:modified xsi:type="dcterms:W3CDTF">2020-06-09T10:42:07Z</dcterms:modified>
</cp:coreProperties>
</file>