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4"/>
  </p:sldMasterIdLst>
  <p:notesMasterIdLst>
    <p:notesMasterId r:id="rId21"/>
  </p:notesMasterIdLst>
  <p:sldIdLst>
    <p:sldId id="260" r:id="rId5"/>
    <p:sldId id="359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7" r:id="rId14"/>
    <p:sldId id="368" r:id="rId15"/>
    <p:sldId id="369" r:id="rId16"/>
    <p:sldId id="370" r:id="rId17"/>
    <p:sldId id="371" r:id="rId18"/>
    <p:sldId id="303" r:id="rId19"/>
    <p:sldId id="373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lear Sans" panose="020B0604020202020204" charset="0"/>
      <p:regular r:id="rId26"/>
      <p:bold r:id="rId27"/>
      <p:italic r:id="rId28"/>
      <p:boldItalic r:id="rId29"/>
    </p:embeddedFont>
    <p:embeddedFont>
      <p:font typeface="Sassoon Infant Rg" panose="02000503030000020003" charset="0"/>
      <p:regular r:id="rId30"/>
      <p:bold r:id="rId31"/>
    </p:embeddedFont>
    <p:embeddedFont>
      <p:font typeface="Twinkl Light" pitchFamily="2" charset="0"/>
      <p:regular r:id="rId32"/>
    </p:embeddedFont>
    <p:embeddedFont>
      <p:font typeface="Twinkl SemiBold" pitchFamily="2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>
          <p15:clr>
            <a:srgbClr val="A4A3A4"/>
          </p15:clr>
        </p15:guide>
        <p15:guide id="2" pos="2925">
          <p15:clr>
            <a:srgbClr val="A4A3A4"/>
          </p15:clr>
        </p15:guide>
        <p15:guide id="3" orient="horz" pos="2273">
          <p15:clr>
            <a:srgbClr val="A4A3A4"/>
          </p15:clr>
        </p15:guide>
        <p15:guide id="4" orient="horz" pos="278">
          <p15:clr>
            <a:srgbClr val="A4A3A4"/>
          </p15:clr>
        </p15:guide>
        <p15:guide id="5" pos="5465">
          <p15:clr>
            <a:srgbClr val="A4A3A4"/>
          </p15:clr>
        </p15:guide>
        <p15:guide id="6" pos="295">
          <p15:clr>
            <a:srgbClr val="A4A3A4"/>
          </p15:clr>
        </p15:guide>
        <p15:guide id="7" pos="5329">
          <p15:clr>
            <a:srgbClr val="A4A3A4"/>
          </p15:clr>
        </p15:guide>
        <p15:guide id="8" pos="431">
          <p15:clr>
            <a:srgbClr val="A4A3A4"/>
          </p15:clr>
        </p15:guide>
        <p15:guide id="9" orient="horz" pos="2795">
          <p15:clr>
            <a:srgbClr val="A4A3A4"/>
          </p15:clr>
        </p15:guide>
        <p15:guide id="10" orient="horz" pos="459">
          <p15:clr>
            <a:srgbClr val="A4A3A4"/>
          </p15:clr>
        </p15:guide>
        <p15:guide id="11" orient="horz" pos="3884">
          <p15:clr>
            <a:srgbClr val="A4A3A4"/>
          </p15:clr>
        </p15:guide>
        <p15:guide id="12" pos="5397">
          <p15:clr>
            <a:srgbClr val="A4A3A4"/>
          </p15:clr>
        </p15:guide>
        <p15:guide id="13" orient="horz" pos="3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21A"/>
    <a:srgbClr val="4095A3"/>
    <a:srgbClr val="FFFFFF"/>
    <a:srgbClr val="65BA5E"/>
    <a:srgbClr val="31B7BC"/>
    <a:srgbClr val="87BD31"/>
    <a:srgbClr val="4D533B"/>
    <a:srgbClr val="B2D30B"/>
    <a:srgbClr val="639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62" d="100"/>
          <a:sy n="162" d="100"/>
        </p:scale>
        <p:origin x="1740" y="144"/>
      </p:cViewPr>
      <p:guideLst>
        <p:guide orient="horz" pos="4042"/>
        <p:guide pos="2925"/>
        <p:guide orient="horz" pos="2273"/>
        <p:guide orient="horz" pos="278"/>
        <p:guide pos="5465"/>
        <p:guide pos="295"/>
        <p:guide pos="5329"/>
        <p:guide pos="431"/>
        <p:guide orient="horz" pos="2795"/>
        <p:guide orient="horz" pos="459"/>
        <p:guide orient="horz" pos="3884"/>
        <p:guide pos="5397"/>
        <p:guide orient="horz" pos="3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423C74F-8096-428D-8DBC-982DC531893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D93AD0-1EDC-42C3-AB6F-27A1774F136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BC0EC6-36F0-46FD-9B30-BE9B62979B05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E38F9C9-8135-4904-9C9F-0D9A32CF5C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D02859B-4C83-4B9A-9A45-AE69E0B9AD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72D88E-75E4-4263-AF94-4555A065A49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4BF9AE-EBF5-4212-931D-1B8F85A8BA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A8B23C6-E846-4DEB-9F11-F028109F1C4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1">
            <a:extLst>
              <a:ext uri="{FF2B5EF4-FFF2-40B4-BE49-F238E27FC236}">
                <a16:creationId xmlns:a16="http://schemas.microsoft.com/office/drawing/2014/main" id="{1F67A6C5-614A-4F22-B6BA-D41998650257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437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9CBC212-15D1-41E1-BB51-21CE65401C17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862DCC2-1EF7-4F48-9217-678A0041667E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5204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A176EE8-52A6-457D-AD4D-4A48CD4A03F2}"/>
              </a:ext>
            </a:extLst>
          </p:cNvPr>
          <p:cNvSpPr/>
          <p:nvPr userDrawn="1"/>
        </p:nvSpPr>
        <p:spPr bwMode="auto">
          <a:xfrm>
            <a:off x="479425" y="814388"/>
            <a:ext cx="8196263" cy="2311400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8953F9B-F66C-48E2-B647-2A3BF8D682F0}"/>
              </a:ext>
            </a:extLst>
          </p:cNvPr>
          <p:cNvSpPr/>
          <p:nvPr userDrawn="1"/>
        </p:nvSpPr>
        <p:spPr bwMode="auto">
          <a:xfrm>
            <a:off x="479425" y="3429000"/>
            <a:ext cx="8196263" cy="27019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3964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94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8B20B51-2253-419E-BE74-65FDE7F8EB89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1260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1">
            <a:extLst>
              <a:ext uri="{FF2B5EF4-FFF2-40B4-BE49-F238E27FC236}">
                <a16:creationId xmlns:a16="http://schemas.microsoft.com/office/drawing/2014/main" id="{5EB501A9-543B-4240-BECC-FF56BF1DDA0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1104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28" r:id="rId4"/>
    <p:sldLayoutId id="2147483732" r:id="rId5"/>
    <p:sldLayoutId id="2147483733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21A3514-EFE1-49E6-8620-5C93064D833D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rgbClr val="F0821A">
              <a:alpha val="92941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E7505E9B-4493-406F-A012-73A3A292EAAB}"/>
              </a:ext>
            </a:extLst>
          </p:cNvPr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3500" dirty="0">
                <a:latin typeface="+mn-lt"/>
                <a:cs typeface="Clear Sans Medium" panose="020B0603030202020304" pitchFamily="34" charset="0"/>
              </a:rPr>
              <a:t>Flowcharts and Pseudocode</a:t>
            </a:r>
            <a:br>
              <a:rPr lang="en-GB" altLang="en-US" sz="3500" b="1" dirty="0">
                <a:latin typeface="Twinkl Light" pitchFamily="2" charset="0"/>
                <a:cs typeface="Clear Sans Medium" panose="020B0603030202020304" pitchFamily="34" charset="0"/>
              </a:rPr>
            </a:br>
            <a:r>
              <a:rPr lang="en-GB" altLang="en-US" sz="3500" dirty="0">
                <a:latin typeface="+mj-lt"/>
                <a:cs typeface="Clear Sans Medium" panose="020B0603030202020304" pitchFamily="34" charset="0"/>
              </a:rPr>
              <a:t>Lesson Two</a:t>
            </a:r>
            <a:endParaRPr lang="en-GB" altLang="en-US" sz="3500" dirty="0">
              <a:latin typeface="+mj-lt"/>
              <a:cs typeface="Clear Sans" panose="020B05030302020203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0BC00B38-6E56-4917-A120-E52CF57A457D}"/>
              </a:ext>
            </a:extLst>
          </p:cNvPr>
          <p:cNvSpPr/>
          <p:nvPr/>
        </p:nvSpPr>
        <p:spPr>
          <a:xfrm>
            <a:off x="6657701" y="5336712"/>
            <a:ext cx="1597259" cy="391628"/>
          </a:xfrm>
          <a:prstGeom prst="roundRect">
            <a:avLst>
              <a:gd name="adj" fmla="val 50000"/>
            </a:avLst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Stop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E3C94E-8D32-48AC-A6B1-9A159FD19B4B}"/>
              </a:ext>
            </a:extLst>
          </p:cNvPr>
          <p:cNvSpPr txBox="1"/>
          <p:nvPr/>
        </p:nvSpPr>
        <p:spPr>
          <a:xfrm>
            <a:off x="684213" y="1377874"/>
            <a:ext cx="7775575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Flo the hedgehog is very hungry!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5C124CE-625E-4772-9D1F-1186487AFED0}"/>
              </a:ext>
            </a:extLst>
          </p:cNvPr>
          <p:cNvSpPr/>
          <p:nvPr/>
        </p:nvSpPr>
        <p:spPr>
          <a:xfrm>
            <a:off x="684213" y="50488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Hungry Hedgehog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73D6C3-F507-4E65-9154-D01479456E7E}"/>
              </a:ext>
            </a:extLst>
          </p:cNvPr>
          <p:cNvSpPr txBox="1"/>
          <p:nvPr/>
        </p:nvSpPr>
        <p:spPr>
          <a:xfrm>
            <a:off x="684213" y="1769502"/>
            <a:ext cx="7775575" cy="884070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Using your knowledge of flowcharts, put these instructions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into the right order to help her make her recipe for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Slimy Snail Soup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A8BC3F-7A62-4E95-85EF-DEE1353B7E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93" y="1236642"/>
            <a:ext cx="2748386" cy="2093424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24386CEA-C746-45E4-BBB0-BA9833318DD5}"/>
              </a:ext>
            </a:extLst>
          </p:cNvPr>
          <p:cNvGrpSpPr/>
          <p:nvPr/>
        </p:nvGrpSpPr>
        <p:grpSpPr>
          <a:xfrm>
            <a:off x="982977" y="3452730"/>
            <a:ext cx="3382400" cy="554942"/>
            <a:chOff x="982977" y="3452730"/>
            <a:chExt cx="3382400" cy="554942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2C83CA8-A99E-439E-A78D-AAA8F88A11C8}"/>
                </a:ext>
              </a:extLst>
            </p:cNvPr>
            <p:cNvSpPr txBox="1"/>
            <p:nvPr/>
          </p:nvSpPr>
          <p:spPr>
            <a:xfrm>
              <a:off x="982977" y="3452730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cs typeface="Arial" panose="020B0604020202020204" pitchFamily="34" charset="0"/>
                </a:rPr>
                <a:t>Stir well, serve and enjoy!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5FA019D-1052-47DD-BE44-E7D404CE233C}"/>
                </a:ext>
              </a:extLst>
            </p:cNvPr>
            <p:cNvCxnSpPr>
              <a:cxnSpLocks/>
            </p:cNvCxnSpPr>
            <p:nvPr/>
          </p:nvCxnSpPr>
          <p:spPr>
            <a:xfrm>
              <a:off x="2680721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4ECECEF-241C-4A7D-8EC5-BAF3897175D3}"/>
              </a:ext>
            </a:extLst>
          </p:cNvPr>
          <p:cNvGrpSpPr/>
          <p:nvPr/>
        </p:nvGrpSpPr>
        <p:grpSpPr>
          <a:xfrm>
            <a:off x="2880800" y="2824736"/>
            <a:ext cx="3382400" cy="554942"/>
            <a:chOff x="2880800" y="2824736"/>
            <a:chExt cx="3382400" cy="55494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F06D1D9-FCC5-46E5-BC9A-C73AF03D3232}"/>
                </a:ext>
              </a:extLst>
            </p:cNvPr>
            <p:cNvSpPr txBox="1"/>
            <p:nvPr/>
          </p:nvSpPr>
          <p:spPr>
            <a:xfrm>
              <a:off x="2880800" y="2824736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Give everything a good stir. 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80FD703-1D2E-4BC4-B25A-47D5D9E17857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3216364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325AFBF-1E10-4CAC-97AB-1A9364A1594E}"/>
              </a:ext>
            </a:extLst>
          </p:cNvPr>
          <p:cNvGrpSpPr/>
          <p:nvPr/>
        </p:nvGrpSpPr>
        <p:grpSpPr>
          <a:xfrm>
            <a:off x="4872562" y="3452730"/>
            <a:ext cx="3382400" cy="554942"/>
            <a:chOff x="4872562" y="3452730"/>
            <a:chExt cx="3382400" cy="554942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891A1E3-8C93-4A64-885F-858FB83B1141}"/>
                </a:ext>
              </a:extLst>
            </p:cNvPr>
            <p:cNvSpPr txBox="1"/>
            <p:nvPr/>
          </p:nvSpPr>
          <p:spPr>
            <a:xfrm>
              <a:off x="4872562" y="3452730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Add a splash of slippery slug juice.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87D859C-3C42-4803-9227-42FB8E332A2A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366F393-9268-4EE3-91F2-3A0D2DEF7AB0}"/>
              </a:ext>
            </a:extLst>
          </p:cNvPr>
          <p:cNvGrpSpPr/>
          <p:nvPr/>
        </p:nvGrpSpPr>
        <p:grpSpPr>
          <a:xfrm>
            <a:off x="982977" y="4080724"/>
            <a:ext cx="3382400" cy="554942"/>
            <a:chOff x="982977" y="4080724"/>
            <a:chExt cx="3382400" cy="55494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E868FFA-2E77-49E6-A243-02E3A7AB6B13}"/>
                </a:ext>
              </a:extLst>
            </p:cNvPr>
            <p:cNvSpPr txBox="1"/>
            <p:nvPr/>
          </p:nvSpPr>
          <p:spPr>
            <a:xfrm>
              <a:off x="982977" y="4080724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Put slimy snails into pot.</a:t>
              </a: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4B5E0C8-55D6-48B9-BF80-1FCF035E46EF}"/>
                </a:ext>
              </a:extLst>
            </p:cNvPr>
            <p:cNvCxnSpPr>
              <a:cxnSpLocks/>
            </p:cNvCxnSpPr>
            <p:nvPr/>
          </p:nvCxnSpPr>
          <p:spPr>
            <a:xfrm>
              <a:off x="2674177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6297DA2-71D5-4B48-9976-F3CF51D9848B}"/>
              </a:ext>
            </a:extLst>
          </p:cNvPr>
          <p:cNvGrpSpPr/>
          <p:nvPr/>
        </p:nvGrpSpPr>
        <p:grpSpPr>
          <a:xfrm>
            <a:off x="4872562" y="4080724"/>
            <a:ext cx="3382400" cy="554942"/>
            <a:chOff x="4872562" y="4080724"/>
            <a:chExt cx="3382400" cy="55494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99A3AD7-AD5E-445D-9AF3-23FC9B2C9424}"/>
                </a:ext>
              </a:extLst>
            </p:cNvPr>
            <p:cNvSpPr txBox="1"/>
            <p:nvPr/>
          </p:nvSpPr>
          <p:spPr>
            <a:xfrm>
              <a:off x="4872562" y="4080724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Boil for 15 minutes.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8DEE601-C445-4242-8BC5-06776A7C55D0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1FAC846-4240-47C9-9B7F-EF99D1BD7DE1}"/>
              </a:ext>
            </a:extLst>
          </p:cNvPr>
          <p:cNvGrpSpPr/>
          <p:nvPr/>
        </p:nvGrpSpPr>
        <p:grpSpPr>
          <a:xfrm>
            <a:off x="982977" y="4708718"/>
            <a:ext cx="3382400" cy="554942"/>
            <a:chOff x="982977" y="4708718"/>
            <a:chExt cx="3382400" cy="554942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EACF17A-CDC9-4EDF-9ED3-A3F0A4075617}"/>
                </a:ext>
              </a:extLst>
            </p:cNvPr>
            <p:cNvSpPr txBox="1"/>
            <p:nvPr/>
          </p:nvSpPr>
          <p:spPr>
            <a:xfrm>
              <a:off x="982977" y="470871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Find slimy snails in garden.</a:t>
              </a:r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6C858B27-F418-44E2-9D71-47400D09D530}"/>
                </a:ext>
              </a:extLst>
            </p:cNvPr>
            <p:cNvCxnSpPr>
              <a:cxnSpLocks/>
            </p:cNvCxnSpPr>
            <p:nvPr/>
          </p:nvCxnSpPr>
          <p:spPr>
            <a:xfrm>
              <a:off x="266995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682AF54-0A1A-47FD-8A2E-9D2AF399F77C}"/>
              </a:ext>
            </a:extLst>
          </p:cNvPr>
          <p:cNvGrpSpPr/>
          <p:nvPr/>
        </p:nvGrpSpPr>
        <p:grpSpPr>
          <a:xfrm>
            <a:off x="4872562" y="4708718"/>
            <a:ext cx="3382400" cy="554942"/>
            <a:chOff x="4872562" y="4708718"/>
            <a:chExt cx="3382400" cy="55494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2BC8797-8155-4360-9088-E1C2683D613F}"/>
                </a:ext>
              </a:extLst>
            </p:cNvPr>
            <p:cNvSpPr txBox="1"/>
            <p:nvPr/>
          </p:nvSpPr>
          <p:spPr>
            <a:xfrm>
              <a:off x="4872562" y="470871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Add a dash of wriggly worm.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E807BD6-84B9-4D27-85CA-D5DC29744108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ED691CC3-CC12-4B9A-BE0A-8DEC4C9EAC6D}"/>
              </a:ext>
            </a:extLst>
          </p:cNvPr>
          <p:cNvGrpSpPr/>
          <p:nvPr/>
        </p:nvGrpSpPr>
        <p:grpSpPr>
          <a:xfrm>
            <a:off x="982977" y="5336712"/>
            <a:ext cx="1597259" cy="554942"/>
            <a:chOff x="982977" y="5336712"/>
            <a:chExt cx="1597259" cy="554942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320FC47D-2E14-4C90-B8A6-E9664587ACB6}"/>
                </a:ext>
              </a:extLst>
            </p:cNvPr>
            <p:cNvSpPr/>
            <p:nvPr/>
          </p:nvSpPr>
          <p:spPr>
            <a:xfrm>
              <a:off x="982977" y="5336712"/>
              <a:ext cx="1597259" cy="391628"/>
            </a:xfrm>
            <a:prstGeom prst="roundRect">
              <a:avLst>
                <a:gd name="adj" fmla="val 50000"/>
              </a:avLst>
            </a:prstGeom>
            <a:solidFill>
              <a:srgbClr val="F082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Start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7F3F2EF-7039-4BC3-8659-31CF382A1FEA}"/>
                </a:ext>
              </a:extLst>
            </p:cNvPr>
            <p:cNvCxnSpPr>
              <a:cxnSpLocks/>
            </p:cNvCxnSpPr>
            <p:nvPr/>
          </p:nvCxnSpPr>
          <p:spPr>
            <a:xfrm>
              <a:off x="1777325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810B476-1931-4CB2-9D94-5FFA3231EFCF}"/>
              </a:ext>
            </a:extLst>
          </p:cNvPr>
          <p:cNvGrpSpPr/>
          <p:nvPr/>
        </p:nvGrpSpPr>
        <p:grpSpPr>
          <a:xfrm>
            <a:off x="2880800" y="5336712"/>
            <a:ext cx="3382400" cy="554942"/>
            <a:chOff x="2880800" y="5336712"/>
            <a:chExt cx="3382400" cy="55494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B6D5CBC-7F47-4370-978E-F01B3A480C4F}"/>
                </a:ext>
              </a:extLst>
            </p:cNvPr>
            <p:cNvSpPr txBox="1"/>
            <p:nvPr/>
          </p:nvSpPr>
          <p:spPr>
            <a:xfrm>
              <a:off x="2880800" y="5336712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cs typeface="Arial" panose="020B0604020202020204" pitchFamily="34" charset="0"/>
                </a:rPr>
                <a:t>Get a large cooking pot. 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26A170D-8403-4820-BB7B-DAA5D69AD315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9B240265-305D-447F-B256-35DDFDA2E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8808" y="6172017"/>
            <a:ext cx="3798893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Flowchart task 1</a:t>
            </a:r>
          </a:p>
        </p:txBody>
      </p:sp>
    </p:spTree>
    <p:extLst>
      <p:ext uri="{BB962C8B-B14F-4D97-AF65-F5344CB8AC3E}">
        <p14:creationId xmlns:p14="http://schemas.microsoft.com/office/powerpoint/2010/main" val="61464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A9C06DE-D123-4F1A-8AB2-A207717CFE61}"/>
              </a:ext>
            </a:extLst>
          </p:cNvPr>
          <p:cNvSpPr/>
          <p:nvPr/>
        </p:nvSpPr>
        <p:spPr>
          <a:xfrm>
            <a:off x="5933809" y="5319677"/>
            <a:ext cx="1597259" cy="391628"/>
          </a:xfrm>
          <a:prstGeom prst="roundRect">
            <a:avLst>
              <a:gd name="adj" fmla="val 50000"/>
            </a:avLst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Stop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D2F65DD-98D3-46BC-85EF-3FD9A81779C1}"/>
              </a:ext>
            </a:extLst>
          </p:cNvPr>
          <p:cNvGrpSpPr/>
          <p:nvPr/>
        </p:nvGrpSpPr>
        <p:grpSpPr>
          <a:xfrm>
            <a:off x="5027121" y="4811544"/>
            <a:ext cx="3382400" cy="554942"/>
            <a:chOff x="982977" y="3452730"/>
            <a:chExt cx="3382400" cy="554942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8446E4B-2AAF-4568-8695-3A91F8D369E6}"/>
                </a:ext>
              </a:extLst>
            </p:cNvPr>
            <p:cNvSpPr txBox="1"/>
            <p:nvPr/>
          </p:nvSpPr>
          <p:spPr>
            <a:xfrm>
              <a:off x="982977" y="3452730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cs typeface="Arial" panose="020B0604020202020204" pitchFamily="34" charset="0"/>
                </a:rPr>
                <a:t>Stir well, serve and enjoy!</a:t>
              </a: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7B42183-0B24-418B-8E9C-C8DB00E1D2BE}"/>
                </a:ext>
              </a:extLst>
            </p:cNvPr>
            <p:cNvCxnSpPr>
              <a:cxnSpLocks/>
            </p:cNvCxnSpPr>
            <p:nvPr/>
          </p:nvCxnSpPr>
          <p:spPr>
            <a:xfrm>
              <a:off x="2680721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0018E06-DE7A-47AD-94DA-E94B2DAA16F2}"/>
              </a:ext>
            </a:extLst>
          </p:cNvPr>
          <p:cNvGrpSpPr/>
          <p:nvPr/>
        </p:nvGrpSpPr>
        <p:grpSpPr>
          <a:xfrm>
            <a:off x="5034179" y="4303408"/>
            <a:ext cx="3382400" cy="554942"/>
            <a:chOff x="4872562" y="4080724"/>
            <a:chExt cx="3382400" cy="554942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8A35B41-E5D9-4268-8A75-9E7840E8381A}"/>
                </a:ext>
              </a:extLst>
            </p:cNvPr>
            <p:cNvSpPr txBox="1"/>
            <p:nvPr/>
          </p:nvSpPr>
          <p:spPr>
            <a:xfrm>
              <a:off x="4872562" y="4080724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Boil for 15 minutes.</a:t>
              </a: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42FCB9B-5924-4F98-8A0A-0CE372BD9C6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338AC55-B5EC-49FF-98A0-B4C513BCEE9D}"/>
              </a:ext>
            </a:extLst>
          </p:cNvPr>
          <p:cNvSpPr/>
          <p:nvPr/>
        </p:nvSpPr>
        <p:spPr>
          <a:xfrm>
            <a:off x="684213" y="487129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r>
              <a:rPr lang="en-GB" sz="3600" dirty="0">
                <a:solidFill>
                  <a:srgbClr val="F0821A"/>
                </a:solidFill>
                <a:latin typeface="+mj-lt"/>
              </a:rPr>
              <a:t>Hungry Hedgehog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C0A4494-5DB7-4A0B-9386-8C065DBF2E01}"/>
              </a:ext>
            </a:extLst>
          </p:cNvPr>
          <p:cNvGrpSpPr/>
          <p:nvPr/>
        </p:nvGrpSpPr>
        <p:grpSpPr>
          <a:xfrm>
            <a:off x="5041237" y="3795272"/>
            <a:ext cx="3382400" cy="554942"/>
            <a:chOff x="2880800" y="2824736"/>
            <a:chExt cx="3382400" cy="55494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EDB141F-8A90-44DD-92A4-4FB8A7D30CCF}"/>
                </a:ext>
              </a:extLst>
            </p:cNvPr>
            <p:cNvSpPr txBox="1"/>
            <p:nvPr/>
          </p:nvSpPr>
          <p:spPr>
            <a:xfrm>
              <a:off x="2880800" y="2824736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Give everything a good stir. </a:t>
              </a: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E922416-135C-43D7-B410-288691134C92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3216364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0FFD8EB-21D6-4EEA-8203-9574284D70E6}"/>
              </a:ext>
            </a:extLst>
          </p:cNvPr>
          <p:cNvGrpSpPr/>
          <p:nvPr/>
        </p:nvGrpSpPr>
        <p:grpSpPr>
          <a:xfrm>
            <a:off x="5041237" y="3287136"/>
            <a:ext cx="3382400" cy="554942"/>
            <a:chOff x="4872562" y="3452730"/>
            <a:chExt cx="3382400" cy="55494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D0FB681-3F9E-43AC-98D6-8DD9A867E589}"/>
                </a:ext>
              </a:extLst>
            </p:cNvPr>
            <p:cNvSpPr txBox="1"/>
            <p:nvPr/>
          </p:nvSpPr>
          <p:spPr>
            <a:xfrm>
              <a:off x="4872562" y="3452730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Add a splash of slippery slug juice.</a:t>
              </a: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5F91009-DCF9-43F5-9C3E-3509CC7136AB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4544194-43EA-4CFE-AC3E-00793ECFFA1F}"/>
              </a:ext>
            </a:extLst>
          </p:cNvPr>
          <p:cNvGrpSpPr/>
          <p:nvPr/>
        </p:nvGrpSpPr>
        <p:grpSpPr>
          <a:xfrm>
            <a:off x="5034181" y="2779000"/>
            <a:ext cx="3382400" cy="554942"/>
            <a:chOff x="4872562" y="4708718"/>
            <a:chExt cx="3382400" cy="554942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A98CA30-61F3-47AD-A1A5-E001A21F21F4}"/>
                </a:ext>
              </a:extLst>
            </p:cNvPr>
            <p:cNvSpPr txBox="1"/>
            <p:nvPr/>
          </p:nvSpPr>
          <p:spPr>
            <a:xfrm>
              <a:off x="4872562" y="470871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Add a dash of wriggly worm.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231A31E9-E16A-4804-B1E1-2EA4CCF5739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5C049FB-F908-4B6C-8D87-18B4813EF07F}"/>
              </a:ext>
            </a:extLst>
          </p:cNvPr>
          <p:cNvGrpSpPr/>
          <p:nvPr/>
        </p:nvGrpSpPr>
        <p:grpSpPr>
          <a:xfrm>
            <a:off x="5041237" y="2270864"/>
            <a:ext cx="3382400" cy="554942"/>
            <a:chOff x="982977" y="4080724"/>
            <a:chExt cx="3382400" cy="55494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4EDB353-F83B-4981-BB9B-2F362560838C}"/>
                </a:ext>
              </a:extLst>
            </p:cNvPr>
            <p:cNvSpPr txBox="1"/>
            <p:nvPr/>
          </p:nvSpPr>
          <p:spPr>
            <a:xfrm>
              <a:off x="982977" y="4080724"/>
              <a:ext cx="338240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Put slimy snails into pot.</a:t>
              </a: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82BEE72-CA2C-4260-B4B0-F1ABF2FF7D1F}"/>
                </a:ext>
              </a:extLst>
            </p:cNvPr>
            <p:cNvCxnSpPr>
              <a:cxnSpLocks/>
            </p:cNvCxnSpPr>
            <p:nvPr/>
          </p:nvCxnSpPr>
          <p:spPr>
            <a:xfrm>
              <a:off x="2674177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EA7B1C6-7C66-41BD-A705-B5E5615DE8C5}"/>
              </a:ext>
            </a:extLst>
          </p:cNvPr>
          <p:cNvGrpSpPr/>
          <p:nvPr/>
        </p:nvGrpSpPr>
        <p:grpSpPr>
          <a:xfrm>
            <a:off x="5933809" y="746456"/>
            <a:ext cx="1597259" cy="554942"/>
            <a:chOff x="982977" y="5336712"/>
            <a:chExt cx="1597259" cy="554942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0371594B-5098-4C84-BA89-9A495D464B5D}"/>
                </a:ext>
              </a:extLst>
            </p:cNvPr>
            <p:cNvSpPr/>
            <p:nvPr/>
          </p:nvSpPr>
          <p:spPr>
            <a:xfrm>
              <a:off x="982977" y="5336712"/>
              <a:ext cx="1597259" cy="391628"/>
            </a:xfrm>
            <a:prstGeom prst="roundRect">
              <a:avLst>
                <a:gd name="adj" fmla="val 50000"/>
              </a:avLst>
            </a:prstGeom>
            <a:solidFill>
              <a:srgbClr val="F082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Start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C57608A-93B0-4998-8D10-C5B32EA7E428}"/>
                </a:ext>
              </a:extLst>
            </p:cNvPr>
            <p:cNvCxnSpPr>
              <a:cxnSpLocks/>
            </p:cNvCxnSpPr>
            <p:nvPr/>
          </p:nvCxnSpPr>
          <p:spPr>
            <a:xfrm>
              <a:off x="1777325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F9168C73-B55B-4CA3-8CB5-623F9C20F222}"/>
              </a:ext>
            </a:extLst>
          </p:cNvPr>
          <p:cNvGrpSpPr/>
          <p:nvPr/>
        </p:nvGrpSpPr>
        <p:grpSpPr>
          <a:xfrm>
            <a:off x="5034181" y="1762728"/>
            <a:ext cx="3382400" cy="554942"/>
            <a:chOff x="2880800" y="5336712"/>
            <a:chExt cx="3382400" cy="554942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6A0BB09-A1FB-4BA9-A6E1-AF2E77791BDE}"/>
                </a:ext>
              </a:extLst>
            </p:cNvPr>
            <p:cNvSpPr txBox="1"/>
            <p:nvPr/>
          </p:nvSpPr>
          <p:spPr>
            <a:xfrm>
              <a:off x="2880800" y="5336712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cs typeface="Arial" panose="020B0604020202020204" pitchFamily="34" charset="0"/>
                </a:rPr>
                <a:t>Get a large cooking pot. 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172B476-6F11-40D5-B5B6-1DB5B1D2C9B0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83AD67C-A64A-49D2-B34F-896193D503D4}"/>
              </a:ext>
            </a:extLst>
          </p:cNvPr>
          <p:cNvGrpSpPr/>
          <p:nvPr/>
        </p:nvGrpSpPr>
        <p:grpSpPr>
          <a:xfrm>
            <a:off x="5041237" y="1254592"/>
            <a:ext cx="3382400" cy="554942"/>
            <a:chOff x="982977" y="4708718"/>
            <a:chExt cx="3382400" cy="554942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C398E5B-4526-4FBB-A36F-477CB17886D6}"/>
                </a:ext>
              </a:extLst>
            </p:cNvPr>
            <p:cNvSpPr txBox="1"/>
            <p:nvPr/>
          </p:nvSpPr>
          <p:spPr>
            <a:xfrm>
              <a:off x="982977" y="470871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cs typeface="Arial" panose="020B0604020202020204" pitchFamily="34" charset="0"/>
                </a:rPr>
                <a:t>Find slimy snails in garden.</a:t>
              </a: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30D212C-82E5-4219-AD08-6A3548C81587}"/>
                </a:ext>
              </a:extLst>
            </p:cNvPr>
            <p:cNvCxnSpPr>
              <a:cxnSpLocks/>
            </p:cNvCxnSpPr>
            <p:nvPr/>
          </p:nvCxnSpPr>
          <p:spPr>
            <a:xfrm>
              <a:off x="266995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AAEC7231-7F00-42E6-B126-D0B04970376D}"/>
              </a:ext>
            </a:extLst>
          </p:cNvPr>
          <p:cNvSpPr txBox="1"/>
          <p:nvPr/>
        </p:nvSpPr>
        <p:spPr>
          <a:xfrm>
            <a:off x="666457" y="1287993"/>
            <a:ext cx="388778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Here’s the answer.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AECB4FA2-7D89-421F-8A6E-6312FA476879}"/>
              </a:ext>
            </a:extLst>
          </p:cNvPr>
          <p:cNvCxnSpPr>
            <a:cxnSpLocks/>
          </p:cNvCxnSpPr>
          <p:nvPr/>
        </p:nvCxnSpPr>
        <p:spPr>
          <a:xfrm>
            <a:off x="684215" y="1722351"/>
            <a:ext cx="648931" cy="0"/>
          </a:xfrm>
          <a:prstGeom prst="line">
            <a:avLst/>
          </a:prstGeom>
          <a:ln w="25400">
            <a:solidFill>
              <a:srgbClr val="F0821A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Group 52">
            <a:extLst>
              <a:ext uri="{FF2B5EF4-FFF2-40B4-BE49-F238E27FC236}">
                <a16:creationId xmlns:a16="http://schemas.microsoft.com/office/drawing/2014/main" id="{252D5587-424F-45D7-BDB4-D0846EA03229}"/>
              </a:ext>
            </a:extLst>
          </p:cNvPr>
          <p:cNvGrpSpPr/>
          <p:nvPr/>
        </p:nvGrpSpPr>
        <p:grpSpPr>
          <a:xfrm>
            <a:off x="666457" y="1770036"/>
            <a:ext cx="3887787" cy="1420222"/>
            <a:chOff x="684212" y="1904511"/>
            <a:chExt cx="3887787" cy="1420222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EAE1AE1-C38F-4560-8CB1-D79B7924BF97}"/>
                </a:ext>
              </a:extLst>
            </p:cNvPr>
            <p:cNvSpPr txBox="1"/>
            <p:nvPr/>
          </p:nvSpPr>
          <p:spPr>
            <a:xfrm>
              <a:off x="684212" y="1904511"/>
              <a:ext cx="3887787" cy="1376513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You might have put some of the instructions into a slightly different order to this (e.g. add a splash of slippery slug juice before the dash of wriggly worm).</a:t>
              </a:r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549C3084-C5AD-47A2-94E6-1FA86B9D9068}"/>
                </a:ext>
              </a:extLst>
            </p:cNvPr>
            <p:cNvCxnSpPr>
              <a:cxnSpLocks/>
            </p:cNvCxnSpPr>
            <p:nvPr/>
          </p:nvCxnSpPr>
          <p:spPr>
            <a:xfrm>
              <a:off x="684213" y="3324733"/>
              <a:ext cx="648931" cy="0"/>
            </a:xfrm>
            <a:prstGeom prst="line">
              <a:avLst/>
            </a:prstGeom>
            <a:ln w="25400">
              <a:solidFill>
                <a:srgbClr val="F0821A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3BF9CE7F-D7D0-4D5D-8B1E-E6C8448B61B5}"/>
              </a:ext>
            </a:extLst>
          </p:cNvPr>
          <p:cNvGrpSpPr/>
          <p:nvPr/>
        </p:nvGrpSpPr>
        <p:grpSpPr>
          <a:xfrm>
            <a:off x="666457" y="3239271"/>
            <a:ext cx="3887787" cy="434358"/>
            <a:chOff x="684211" y="3373746"/>
            <a:chExt cx="3887787" cy="434358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0B443863-DAAA-4F2E-901B-E5EB2D4EFDD9}"/>
                </a:ext>
              </a:extLst>
            </p:cNvPr>
            <p:cNvSpPr txBox="1"/>
            <p:nvPr/>
          </p:nvSpPr>
          <p:spPr>
            <a:xfrm>
              <a:off x="684211" y="3373746"/>
              <a:ext cx="3887787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That’s okay.</a:t>
              </a: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1198ACD0-EB6F-4AED-A011-3C5817439FA8}"/>
                </a:ext>
              </a:extLst>
            </p:cNvPr>
            <p:cNvCxnSpPr>
              <a:cxnSpLocks/>
            </p:cNvCxnSpPr>
            <p:nvPr/>
          </p:nvCxnSpPr>
          <p:spPr>
            <a:xfrm>
              <a:off x="684213" y="3808104"/>
              <a:ext cx="648931" cy="0"/>
            </a:xfrm>
            <a:prstGeom prst="line">
              <a:avLst/>
            </a:prstGeom>
            <a:ln w="25400">
              <a:solidFill>
                <a:srgbClr val="F0821A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>
            <a:extLst>
              <a:ext uri="{FF2B5EF4-FFF2-40B4-BE49-F238E27FC236}">
                <a16:creationId xmlns:a16="http://schemas.microsoft.com/office/drawing/2014/main" id="{B74D325B-AC90-4BA2-A30A-424EAA5A12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657" y="4657642"/>
            <a:ext cx="1998757" cy="1390975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2C1F054E-4915-4223-9CE1-E25F1D9B49FF}"/>
              </a:ext>
            </a:extLst>
          </p:cNvPr>
          <p:cNvSpPr txBox="1"/>
          <p:nvPr/>
        </p:nvSpPr>
        <p:spPr>
          <a:xfrm>
            <a:off x="666457" y="3789208"/>
            <a:ext cx="3887787" cy="884070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However, some instructions must be in the right order. Which ones do you think these are?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776A25D4-71F7-44EF-A759-68EE0A2960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1623" y="5063562"/>
            <a:ext cx="1885649" cy="1436284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BC7C29F8-4867-4CC8-8FDD-1376FDFD6ECF}"/>
              </a:ext>
            </a:extLst>
          </p:cNvPr>
          <p:cNvSpPr txBox="1"/>
          <p:nvPr/>
        </p:nvSpPr>
        <p:spPr>
          <a:xfrm>
            <a:off x="2165456" y="4900826"/>
            <a:ext cx="1948575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/>
              <a:t>Yay, thanks guys,</a:t>
            </a:r>
          </a:p>
          <a:p>
            <a:pPr algn="ctr"/>
            <a:r>
              <a:rPr lang="en-GB" sz="1600" dirty="0"/>
              <a:t>I was starving!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C3BEA75-F02B-4976-8239-1A85A8CF7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4526" y="6120745"/>
            <a:ext cx="3718094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Flowchart task 2</a:t>
            </a:r>
          </a:p>
        </p:txBody>
      </p:sp>
    </p:spTree>
    <p:extLst>
      <p:ext uri="{BB962C8B-B14F-4D97-AF65-F5344CB8AC3E}">
        <p14:creationId xmlns:p14="http://schemas.microsoft.com/office/powerpoint/2010/main" val="154096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8111617-D64C-456C-A384-62D71E947EED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C99BC3-E7AA-471E-8243-CEA0B4AB88BD}"/>
              </a:ext>
            </a:extLst>
          </p:cNvPr>
          <p:cNvSpPr txBox="1"/>
          <p:nvPr/>
        </p:nvSpPr>
        <p:spPr>
          <a:xfrm>
            <a:off x="2636811" y="1451731"/>
            <a:ext cx="3870378" cy="391628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How do computers make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decisions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?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A9C4F2-4451-4D52-BDAB-0E640A398BC4}"/>
              </a:ext>
            </a:extLst>
          </p:cNvPr>
          <p:cNvSpPr txBox="1"/>
          <p:nvPr/>
        </p:nvSpPr>
        <p:spPr>
          <a:xfrm>
            <a:off x="2636811" y="4261686"/>
            <a:ext cx="3870378" cy="637849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Computers make decisions in a similar way to humans. And hedgehogs.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3AB03C-9EB7-4862-8086-1B2099B7B06C}"/>
              </a:ext>
            </a:extLst>
          </p:cNvPr>
          <p:cNvSpPr txBox="1"/>
          <p:nvPr/>
        </p:nvSpPr>
        <p:spPr>
          <a:xfrm>
            <a:off x="2636811" y="5046392"/>
            <a:ext cx="3870378" cy="391628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Let’s see how this works: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9DCC5E0-223F-4B8B-AA77-AED3CCBB070D}"/>
              </a:ext>
            </a:extLst>
          </p:cNvPr>
          <p:cNvSpPr/>
          <p:nvPr/>
        </p:nvSpPr>
        <p:spPr>
          <a:xfrm>
            <a:off x="3508049" y="1992677"/>
            <a:ext cx="2127902" cy="2127904"/>
          </a:xfrm>
          <a:prstGeom prst="ellipse">
            <a:avLst/>
          </a:prstGeom>
          <a:blipFill>
            <a:blip r:embed="rId2"/>
            <a:stretch>
              <a:fillRect l="-4980" t="-335" r="-4980" b="-335"/>
            </a:stretch>
          </a:blipFill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AA6BDFA-3B55-4FD3-AA6C-03E22C57C90A}"/>
              </a:ext>
            </a:extLst>
          </p:cNvPr>
          <p:cNvGrpSpPr/>
          <p:nvPr/>
        </p:nvGrpSpPr>
        <p:grpSpPr>
          <a:xfrm>
            <a:off x="6047459" y="5573255"/>
            <a:ext cx="2412329" cy="633942"/>
            <a:chOff x="6047459" y="5573255"/>
            <a:chExt cx="2412329" cy="633942"/>
          </a:xfrm>
        </p:grpSpPr>
        <p:sp>
          <p:nvSpPr>
            <p:cNvPr id="8" name="Arrow: Right 7">
              <a:extLst>
                <a:ext uri="{FF2B5EF4-FFF2-40B4-BE49-F238E27FC236}">
                  <a16:creationId xmlns:a16="http://schemas.microsoft.com/office/drawing/2014/main" id="{2AF3CF17-B28F-4EED-84DA-408F971591AE}"/>
                </a:ext>
              </a:extLst>
            </p:cNvPr>
            <p:cNvSpPr/>
            <p:nvPr/>
          </p:nvSpPr>
          <p:spPr>
            <a:xfrm>
              <a:off x="7391564" y="5573255"/>
              <a:ext cx="1068224" cy="633942"/>
            </a:xfrm>
            <a:prstGeom prst="rightArrow">
              <a:avLst/>
            </a:prstGeom>
            <a:solidFill>
              <a:srgbClr val="F082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2A3D2F4-74BB-4C3F-A15F-E74E345231C2}"/>
                </a:ext>
              </a:extLst>
            </p:cNvPr>
            <p:cNvSpPr txBox="1"/>
            <p:nvPr/>
          </p:nvSpPr>
          <p:spPr>
            <a:xfrm>
              <a:off x="6047459" y="5694412"/>
              <a:ext cx="1344105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Next Slide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3781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2EA39E-7E0D-4C27-B12E-34C7178DA157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203D77-31C6-41FD-890D-2DEA0371EF3A}"/>
              </a:ext>
            </a:extLst>
          </p:cNvPr>
          <p:cNvSpPr txBox="1"/>
          <p:nvPr/>
        </p:nvSpPr>
        <p:spPr>
          <a:xfrm>
            <a:off x="1521426" y="1468822"/>
            <a:ext cx="6101148" cy="637849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Imagine that Flo wakes up one day and looks up at the sky.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Her thought-process goes something like this…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6130DA-A8BE-458C-A641-044783FB237B}"/>
              </a:ext>
            </a:extLst>
          </p:cNvPr>
          <p:cNvSpPr txBox="1"/>
          <p:nvPr/>
        </p:nvSpPr>
        <p:spPr>
          <a:xfrm>
            <a:off x="1521426" y="2228473"/>
            <a:ext cx="6101148" cy="391628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cs typeface="Arial" panose="020B0604020202020204" pitchFamily="34" charset="0"/>
                <a:sym typeface="Wingdings" panose="05000000000000000000" pitchFamily="2" charset="2"/>
              </a:rPr>
              <a:t>What is the weather like today?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7FB80C2-8B6C-4067-BAA1-33C0B2E377D8}"/>
              </a:ext>
            </a:extLst>
          </p:cNvPr>
          <p:cNvGrpSpPr/>
          <p:nvPr/>
        </p:nvGrpSpPr>
        <p:grpSpPr>
          <a:xfrm>
            <a:off x="1521426" y="2744420"/>
            <a:ext cx="6101148" cy="3456355"/>
            <a:chOff x="1521426" y="2744420"/>
            <a:chExt cx="6101148" cy="345635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2B76326-3EFB-4260-9070-657389CCF350}"/>
                </a:ext>
              </a:extLst>
            </p:cNvPr>
            <p:cNvSpPr txBox="1"/>
            <p:nvPr/>
          </p:nvSpPr>
          <p:spPr>
            <a:xfrm>
              <a:off x="1521426" y="2744420"/>
              <a:ext cx="6101148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Is it sunny?</a:t>
              </a: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C54E235-84F9-43D3-A2F8-156D09C88B40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3136048"/>
              <a:ext cx="0" cy="3064727"/>
            </a:xfrm>
            <a:prstGeom prst="line">
              <a:avLst/>
            </a:prstGeom>
            <a:ln w="25400">
              <a:solidFill>
                <a:schemeClr val="accent3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633B40A-6995-4D00-A0E5-E87D33106C27}"/>
              </a:ext>
            </a:extLst>
          </p:cNvPr>
          <p:cNvGrpSpPr/>
          <p:nvPr/>
        </p:nvGrpSpPr>
        <p:grpSpPr>
          <a:xfrm>
            <a:off x="4717280" y="2492231"/>
            <a:ext cx="3742508" cy="2917768"/>
            <a:chOff x="4717280" y="2492231"/>
            <a:chExt cx="3742508" cy="291776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B0C266F-C4D9-4FA7-9E3C-199E420F1C69}"/>
                </a:ext>
              </a:extLst>
            </p:cNvPr>
            <p:cNvSpPr txBox="1"/>
            <p:nvPr/>
          </p:nvSpPr>
          <p:spPr>
            <a:xfrm>
              <a:off x="4717280" y="4279707"/>
              <a:ext cx="3742508" cy="113029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0821A"/>
              </a:solidFill>
            </a:ln>
          </p:spPr>
          <p:txBody>
            <a:bodyPr wrap="square" lIns="144000" tIns="72000" rIns="144000" bIns="72000" rtlCol="0">
              <a:no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If the answer is </a:t>
              </a:r>
              <a:r>
                <a:rPr lang="en-GB" sz="1600" b="1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NO</a:t>
              </a: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, then Flo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will put on her woolly hat.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4E0CC30-39DF-459A-86AB-3614F3056E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1710" y="2492231"/>
              <a:ext cx="2891404" cy="2044557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EDD53D6-1452-4472-ADDE-6DBD0FEC497B}"/>
              </a:ext>
            </a:extLst>
          </p:cNvPr>
          <p:cNvGrpSpPr/>
          <p:nvPr/>
        </p:nvGrpSpPr>
        <p:grpSpPr>
          <a:xfrm>
            <a:off x="684214" y="2492232"/>
            <a:ext cx="3742508" cy="2917767"/>
            <a:chOff x="684214" y="2492232"/>
            <a:chExt cx="3742508" cy="291776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E2F3AD-6951-49F7-8546-5C1EB2C30D8E}"/>
                </a:ext>
              </a:extLst>
            </p:cNvPr>
            <p:cNvSpPr txBox="1"/>
            <p:nvPr/>
          </p:nvSpPr>
          <p:spPr>
            <a:xfrm>
              <a:off x="684214" y="4279708"/>
              <a:ext cx="3742508" cy="1130291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0821A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If the answer is </a:t>
              </a:r>
              <a:r>
                <a:rPr lang="en-GB" sz="1600" b="1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YES</a:t>
              </a: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, then Flo will put on her sunglasses.(What, haven’t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you seen a hedgehog with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sunglasses before?)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34E5221-BD95-4045-81C6-76EF6DD1C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0056" y="2492232"/>
              <a:ext cx="2891404" cy="2044557"/>
            </a:xfrm>
            <a:prstGeom prst="rect">
              <a:avLst/>
            </a:prstGeom>
          </p:spPr>
        </p:pic>
      </p:grp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761CC325-0EFB-43F6-8724-7016256A133D}"/>
              </a:ext>
            </a:extLst>
          </p:cNvPr>
          <p:cNvSpPr/>
          <p:nvPr/>
        </p:nvSpPr>
        <p:spPr>
          <a:xfrm>
            <a:off x="7391564" y="5573255"/>
            <a:ext cx="1068224" cy="633942"/>
          </a:xfrm>
          <a:prstGeom prst="rightArrow">
            <a:avLst/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F23CFA-6A5A-4596-A203-C56F5BF4769D}"/>
              </a:ext>
            </a:extLst>
          </p:cNvPr>
          <p:cNvSpPr txBox="1"/>
          <p:nvPr/>
        </p:nvSpPr>
        <p:spPr>
          <a:xfrm>
            <a:off x="6047459" y="5694412"/>
            <a:ext cx="1344105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Next Slide</a:t>
            </a:r>
          </a:p>
        </p:txBody>
      </p:sp>
    </p:spTree>
    <p:extLst>
      <p:ext uri="{BB962C8B-B14F-4D97-AF65-F5344CB8AC3E}">
        <p14:creationId xmlns:p14="http://schemas.microsoft.com/office/powerpoint/2010/main" val="1711931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0826834-9906-4446-A70F-972E1E42BC73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44BAEF-1DF9-427F-A827-7E38B1E330C9}"/>
              </a:ext>
            </a:extLst>
          </p:cNvPr>
          <p:cNvSpPr txBox="1"/>
          <p:nvPr/>
        </p:nvSpPr>
        <p:spPr>
          <a:xfrm>
            <a:off x="684213" y="1861668"/>
            <a:ext cx="4144161" cy="186895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IF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it is sunny,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THEN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	Flo will put on her sunglasses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ELSE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	Flo </a:t>
            </a:r>
            <a:r>
              <a:rPr lang="en-GB" sz="160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will put on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her woolly hat.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END IF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8491BA-C915-411A-9347-5829A549C1AD}"/>
              </a:ext>
            </a:extLst>
          </p:cNvPr>
          <p:cNvGrpSpPr/>
          <p:nvPr/>
        </p:nvGrpSpPr>
        <p:grpSpPr>
          <a:xfrm>
            <a:off x="254378" y="4836211"/>
            <a:ext cx="6488254" cy="1813663"/>
            <a:chOff x="254378" y="4836211"/>
            <a:chExt cx="6488254" cy="1813663"/>
          </a:xfrm>
        </p:grpSpPr>
        <p:sp>
          <p:nvSpPr>
            <p:cNvPr id="5" name="Right Triangle 4">
              <a:extLst>
                <a:ext uri="{FF2B5EF4-FFF2-40B4-BE49-F238E27FC236}">
                  <a16:creationId xmlns:a16="http://schemas.microsoft.com/office/drawing/2014/main" id="{12BF3741-ADBD-4ACA-9616-4B61615959C4}"/>
                </a:ext>
              </a:extLst>
            </p:cNvPr>
            <p:cNvSpPr/>
            <p:nvPr/>
          </p:nvSpPr>
          <p:spPr>
            <a:xfrm rot="2700000">
              <a:off x="322443" y="4836211"/>
              <a:ext cx="286582" cy="286582"/>
            </a:xfrm>
            <a:prstGeom prst="rtTriangle">
              <a:avLst/>
            </a:prstGeom>
            <a:solidFill>
              <a:srgbClr val="CCA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EAC7040-D7C8-4DE5-82FF-29A59C59D482}"/>
                </a:ext>
              </a:extLst>
            </p:cNvPr>
            <p:cNvSpPr/>
            <p:nvPr/>
          </p:nvSpPr>
          <p:spPr>
            <a:xfrm>
              <a:off x="254378" y="4984846"/>
              <a:ext cx="6488254" cy="1665028"/>
            </a:xfrm>
            <a:prstGeom prst="rect">
              <a:avLst/>
            </a:prstGeom>
            <a:solidFill>
              <a:srgbClr val="E4C000"/>
            </a:solidFill>
          </p:spPr>
          <p:txBody>
            <a:bodyPr wrap="square" lIns="144000" tIns="108000" rIns="144000" bIns="108000" rtlCol="0" anchor="t">
              <a:noAutofit/>
            </a:bodyPr>
            <a:lstStyle/>
            <a:p>
              <a:r>
                <a:rPr lang="en-GB" dirty="0">
                  <a:latin typeface="+mj-lt"/>
                </a:rPr>
                <a:t>Key Term</a:t>
              </a:r>
            </a:p>
            <a:p>
              <a:r>
                <a:rPr lang="en-GB" b="1" dirty="0"/>
                <a:t>Pseudocode </a:t>
              </a:r>
              <a:r>
                <a:rPr lang="en-GB" dirty="0"/>
                <a:t>is a simple but structured way of writing</a:t>
              </a:r>
            </a:p>
            <a:p>
              <a:r>
                <a:rPr lang="en-GB" dirty="0"/>
                <a:t>algorithms. It is not a real programming language.</a:t>
              </a:r>
              <a:br>
                <a:rPr lang="en-GB" dirty="0"/>
              </a:br>
              <a:r>
                <a:rPr lang="en-GB" dirty="0"/>
                <a:t>Programmers often use </a:t>
              </a:r>
              <a:r>
                <a:rPr lang="en-GB" b="1" dirty="0"/>
                <a:t>pseudocode</a:t>
              </a:r>
              <a:r>
                <a:rPr lang="en-GB" dirty="0"/>
                <a:t> when they are</a:t>
              </a:r>
              <a:br>
                <a:rPr lang="en-GB" dirty="0"/>
              </a:br>
              <a:r>
                <a:rPr lang="en-GB" dirty="0"/>
                <a:t>designing computer programs. 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A743796-777E-4D7A-A26B-B3000FD04D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5676" y="5259144"/>
              <a:ext cx="1230855" cy="1191428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6EAB677C-33DA-4878-8CC1-EF1556D7EC22}"/>
              </a:ext>
            </a:extLst>
          </p:cNvPr>
          <p:cNvSpPr txBox="1"/>
          <p:nvPr/>
        </p:nvSpPr>
        <p:spPr>
          <a:xfrm>
            <a:off x="684214" y="1373727"/>
            <a:ext cx="3998882" cy="391628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cs typeface="Arial" panose="020B0604020202020204" pitchFamily="34" charset="0"/>
                <a:sym typeface="Wingdings" panose="05000000000000000000" pitchFamily="2" charset="2"/>
              </a:rPr>
              <a:t>We can write this in a more precise way: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9927CF4-8CF6-4A68-8EB7-866A6875498B}"/>
              </a:ext>
            </a:extLst>
          </p:cNvPr>
          <p:cNvGrpSpPr/>
          <p:nvPr/>
        </p:nvGrpSpPr>
        <p:grpSpPr>
          <a:xfrm>
            <a:off x="4836920" y="2305210"/>
            <a:ext cx="3342280" cy="2295425"/>
            <a:chOff x="4836920" y="2305210"/>
            <a:chExt cx="3342280" cy="2295425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27A5E0D-6C71-4A54-B78C-BF70FB4D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6920" y="2305210"/>
              <a:ext cx="3298403" cy="229542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21F65AE-92D9-465A-B0FE-275AD631639C}"/>
                </a:ext>
              </a:extLst>
            </p:cNvPr>
            <p:cNvSpPr txBox="1"/>
            <p:nvPr/>
          </p:nvSpPr>
          <p:spPr>
            <a:xfrm>
              <a:off x="4836920" y="2846173"/>
              <a:ext cx="3342280" cy="88407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This method of writing the steps of a process is called </a:t>
              </a:r>
              <a:r>
                <a:rPr lang="en-GB" sz="1600" b="1" dirty="0"/>
                <a:t>pseudocode</a:t>
              </a:r>
            </a:p>
            <a:p>
              <a:pPr algn="ctr"/>
              <a:r>
                <a:rPr lang="en-GB" sz="1600" dirty="0"/>
                <a:t>(</a:t>
              </a:r>
              <a:r>
                <a:rPr lang="en-GB" sz="1600" dirty="0" err="1"/>
                <a:t>soo</a:t>
              </a:r>
              <a:r>
                <a:rPr lang="en-GB" sz="1600" dirty="0"/>
                <a:t> – dough – code).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1E563C3-EAE9-44D0-ABC0-09EC4B9D29CE}"/>
              </a:ext>
            </a:extLst>
          </p:cNvPr>
          <p:cNvGrpSpPr/>
          <p:nvPr/>
        </p:nvGrpSpPr>
        <p:grpSpPr>
          <a:xfrm>
            <a:off x="999501" y="3540323"/>
            <a:ext cx="3120474" cy="1980415"/>
            <a:chOff x="999501" y="3540323"/>
            <a:chExt cx="3120474" cy="1980415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8843637-7D8C-48D2-A584-86D9912F7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5136" y="3540323"/>
              <a:ext cx="2845750" cy="198041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7E4EB2F-AEA3-4AEB-ABEF-57C023B0695D}"/>
                </a:ext>
              </a:extLst>
            </p:cNvPr>
            <p:cNvSpPr txBox="1"/>
            <p:nvPr/>
          </p:nvSpPr>
          <p:spPr>
            <a:xfrm>
              <a:off x="999501" y="3882879"/>
              <a:ext cx="3120474" cy="88407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Notice these words in CAPITALS – they are special </a:t>
              </a:r>
              <a:r>
                <a:rPr lang="en-GB" sz="1600" b="1" dirty="0"/>
                <a:t>pseudocode </a:t>
              </a:r>
              <a:r>
                <a:rPr lang="en-GB" sz="1600" dirty="0"/>
                <a:t>words.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A806483-A221-4D2D-9FFC-BB4B1F42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0284" y="724330"/>
            <a:ext cx="3022017" cy="884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6478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0DD7F19-65ED-4601-AB51-A773E532201E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CD2D77-2A2D-4B33-9572-48420B350BF5}"/>
              </a:ext>
            </a:extLst>
          </p:cNvPr>
          <p:cNvSpPr txBox="1"/>
          <p:nvPr/>
        </p:nvSpPr>
        <p:spPr>
          <a:xfrm>
            <a:off x="1269188" y="1562825"/>
            <a:ext cx="6605624" cy="39162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We can also show Flo’s thinking by using a new flowchart symbol.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DEA484-518C-474F-835A-782E8145782C}"/>
              </a:ext>
            </a:extLst>
          </p:cNvPr>
          <p:cNvSpPr txBox="1"/>
          <p:nvPr/>
        </p:nvSpPr>
        <p:spPr>
          <a:xfrm>
            <a:off x="1269188" y="2133969"/>
            <a:ext cx="6605624" cy="391628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cs typeface="Arial" panose="020B0604020202020204" pitchFamily="34" charset="0"/>
                <a:sym typeface="Wingdings" panose="05000000000000000000" pitchFamily="2" charset="2"/>
              </a:rPr>
              <a:t>This flowchart symbol is called a </a:t>
            </a:r>
            <a:r>
              <a:rPr lang="en-GB" sz="1600" b="1" dirty="0">
                <a:cs typeface="Arial" panose="020B0604020202020204" pitchFamily="34" charset="0"/>
                <a:sym typeface="Wingdings" panose="05000000000000000000" pitchFamily="2" charset="2"/>
              </a:rPr>
              <a:t>decision box</a:t>
            </a:r>
            <a:r>
              <a:rPr lang="en-GB" sz="1600" dirty="0">
                <a:cs typeface="Arial" panose="020B0604020202020204" pitchFamily="34" charset="0"/>
                <a:sym typeface="Wingdings" panose="05000000000000000000" pitchFamily="2" charset="2"/>
              </a:rPr>
              <a:t>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F4C46BC-F4C5-43FF-A648-59C146BA9146}"/>
              </a:ext>
            </a:extLst>
          </p:cNvPr>
          <p:cNvGrpSpPr/>
          <p:nvPr/>
        </p:nvGrpSpPr>
        <p:grpSpPr>
          <a:xfrm>
            <a:off x="2601160" y="3702716"/>
            <a:ext cx="4984778" cy="2315684"/>
            <a:chOff x="2601160" y="3702716"/>
            <a:chExt cx="4984778" cy="231568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077D7EA-CE12-4236-A480-372ACEFDDC11}"/>
                </a:ext>
              </a:extLst>
            </p:cNvPr>
            <p:cNvSpPr txBox="1"/>
            <p:nvPr/>
          </p:nvSpPr>
          <p:spPr>
            <a:xfrm>
              <a:off x="3382778" y="4632127"/>
              <a:ext cx="2378443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Is it sunny today?</a:t>
              </a: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EE80534-11BE-4937-B046-EE79E5A8F8FC}"/>
                </a:ext>
              </a:extLst>
            </p:cNvPr>
            <p:cNvGrpSpPr/>
            <p:nvPr/>
          </p:nvGrpSpPr>
          <p:grpSpPr>
            <a:xfrm>
              <a:off x="2601160" y="3702716"/>
              <a:ext cx="4984778" cy="2315684"/>
              <a:chOff x="2601160" y="3702716"/>
              <a:chExt cx="4984778" cy="2315684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C608C297-AE71-4168-A43D-C7A4E76D80F7}"/>
                  </a:ext>
                </a:extLst>
              </p:cNvPr>
              <p:cNvGrpSpPr/>
              <p:nvPr/>
            </p:nvGrpSpPr>
            <p:grpSpPr>
              <a:xfrm>
                <a:off x="2601160" y="3702716"/>
                <a:ext cx="3941679" cy="2005008"/>
                <a:chOff x="2601160" y="3702716"/>
                <a:chExt cx="3941679" cy="2005008"/>
              </a:xfrm>
            </p:grpSpPr>
            <p:sp>
              <p:nvSpPr>
                <p:cNvPr id="13" name="Diamond 12">
                  <a:extLst>
                    <a:ext uri="{FF2B5EF4-FFF2-40B4-BE49-F238E27FC236}">
                      <a16:creationId xmlns:a16="http://schemas.microsoft.com/office/drawing/2014/main" id="{BF843A34-1976-459D-8502-70CBD7C04B8F}"/>
                    </a:ext>
                  </a:extLst>
                </p:cNvPr>
                <p:cNvSpPr/>
                <p:nvPr/>
              </p:nvSpPr>
              <p:spPr>
                <a:xfrm>
                  <a:off x="2601160" y="3948158"/>
                  <a:ext cx="3941679" cy="1759566"/>
                </a:xfrm>
                <a:prstGeom prst="diamond">
                  <a:avLst/>
                </a:prstGeom>
                <a:noFill/>
                <a:ln w="25400">
                  <a:solidFill>
                    <a:srgbClr val="F082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4" name="Straight Connector 13">
                  <a:extLst>
                    <a:ext uri="{FF2B5EF4-FFF2-40B4-BE49-F238E27FC236}">
                      <a16:creationId xmlns:a16="http://schemas.microsoft.com/office/drawing/2014/main" id="{C9102B69-3168-4186-B3E0-B795BE69FEF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572000" y="3702716"/>
                  <a:ext cx="0" cy="31987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headEnd type="oval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221D9944-9768-49BF-BF45-7F68AF4156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42839" y="4819618"/>
                <a:ext cx="0" cy="319873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oval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C04C5A16-0464-40B0-8020-50D06844FC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5882" y="5690632"/>
                <a:ext cx="0" cy="319873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oval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7871033-2EA1-4611-8DC9-096A3FC31837}"/>
                  </a:ext>
                </a:extLst>
              </p:cNvPr>
              <p:cNvSpPr txBox="1"/>
              <p:nvPr/>
            </p:nvSpPr>
            <p:spPr>
              <a:xfrm>
                <a:off x="3528900" y="5626772"/>
                <a:ext cx="1002639" cy="39162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 lIns="144000" tIns="72000" rIns="144000" bIns="72000" rtlCol="0">
                <a:spAutoFit/>
              </a:bodyPr>
              <a:lstStyle/>
              <a:p>
                <a:pPr algn="ctr"/>
                <a:r>
                  <a:rPr lang="en-GB" sz="1600" dirty="0"/>
                  <a:t>Yes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EEACAEC-D3B1-4DDE-9968-C52E2DC5F3FE}"/>
                  </a:ext>
                </a:extLst>
              </p:cNvPr>
              <p:cNvSpPr txBox="1"/>
              <p:nvPr/>
            </p:nvSpPr>
            <p:spPr>
              <a:xfrm>
                <a:off x="6583299" y="4776888"/>
                <a:ext cx="1002639" cy="39162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 lIns="144000" tIns="72000" rIns="144000" bIns="72000" rtlCol="0">
                <a:spAutoFit/>
              </a:bodyPr>
              <a:lstStyle/>
              <a:p>
                <a:pPr algn="ctr"/>
                <a:r>
                  <a:rPr lang="en-GB" sz="1600" dirty="0"/>
                  <a:t>No</a:t>
                </a:r>
              </a:p>
            </p:txBody>
          </p:sp>
        </p:grpSp>
      </p:grp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2DE95BA1-3214-418D-9B8D-24C5E0356CE6}"/>
              </a:ext>
            </a:extLst>
          </p:cNvPr>
          <p:cNvSpPr/>
          <p:nvPr/>
        </p:nvSpPr>
        <p:spPr>
          <a:xfrm>
            <a:off x="7391564" y="5573255"/>
            <a:ext cx="1068224" cy="633942"/>
          </a:xfrm>
          <a:prstGeom prst="rightArrow">
            <a:avLst/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BF58C1-A9C0-4084-8E59-D9FE8BDEA135}"/>
              </a:ext>
            </a:extLst>
          </p:cNvPr>
          <p:cNvSpPr txBox="1"/>
          <p:nvPr/>
        </p:nvSpPr>
        <p:spPr>
          <a:xfrm>
            <a:off x="6047459" y="5694412"/>
            <a:ext cx="1344105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Next Slide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0253005-1CB4-4812-8025-3526A3838484}"/>
              </a:ext>
            </a:extLst>
          </p:cNvPr>
          <p:cNvGrpSpPr/>
          <p:nvPr/>
        </p:nvGrpSpPr>
        <p:grpSpPr>
          <a:xfrm>
            <a:off x="291103" y="2705113"/>
            <a:ext cx="8567011" cy="2206073"/>
            <a:chOff x="291103" y="2705113"/>
            <a:chExt cx="8567011" cy="2206073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965AADB-A76B-42C9-915A-2941A50C83F5}"/>
                </a:ext>
              </a:extLst>
            </p:cNvPr>
            <p:cNvSpPr txBox="1"/>
            <p:nvPr/>
          </p:nvSpPr>
          <p:spPr>
            <a:xfrm>
              <a:off x="1269188" y="2705113"/>
              <a:ext cx="6605624" cy="63784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Notice how it has one input (the top flowline), and two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outputs. The outputs are either </a:t>
              </a:r>
              <a:r>
                <a:rPr lang="en-GB" sz="1600" b="1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YES</a:t>
              </a: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 and </a:t>
              </a:r>
              <a:r>
                <a:rPr lang="en-GB" sz="1600" b="1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NO</a:t>
              </a: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.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2731AEF-C805-4B7D-BDD2-1ABF1173D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103" y="3000065"/>
              <a:ext cx="2334708" cy="190831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7AAF642-FB14-472D-B42E-97E96B47F0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523406" y="3002875"/>
              <a:ext cx="2334708" cy="19083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7611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0BB3EB-4C37-47DF-8FB8-5A9FFE49D95B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41FF1C-745E-4439-9E88-5205F6F13F69}"/>
              </a:ext>
            </a:extLst>
          </p:cNvPr>
          <p:cNvSpPr txBox="1"/>
          <p:nvPr/>
        </p:nvSpPr>
        <p:spPr>
          <a:xfrm>
            <a:off x="1269188" y="1443184"/>
            <a:ext cx="6605624" cy="391628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Let’s put our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flowchart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and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pseudocode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side-by-side: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BBFA7A-4B65-4C4F-9C5D-2E3888BA355F}"/>
              </a:ext>
            </a:extLst>
          </p:cNvPr>
          <p:cNvSpPr txBox="1"/>
          <p:nvPr/>
        </p:nvSpPr>
        <p:spPr>
          <a:xfrm>
            <a:off x="4791590" y="1997119"/>
            <a:ext cx="3981767" cy="186895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IF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it is sunny,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THEN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       Flo will put on her sunglasses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ELSE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      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Flo will on her woolly hat.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END IF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EA05385-18A6-46FD-80E0-150CD55B991D}"/>
              </a:ext>
            </a:extLst>
          </p:cNvPr>
          <p:cNvGrpSpPr/>
          <p:nvPr/>
        </p:nvGrpSpPr>
        <p:grpSpPr>
          <a:xfrm>
            <a:off x="684213" y="2222113"/>
            <a:ext cx="2378443" cy="1312324"/>
            <a:chOff x="684213" y="2222113"/>
            <a:chExt cx="2378443" cy="1312324"/>
          </a:xfrm>
        </p:grpSpPr>
        <p:sp>
          <p:nvSpPr>
            <p:cNvPr id="6" name="Diamond 5">
              <a:extLst>
                <a:ext uri="{FF2B5EF4-FFF2-40B4-BE49-F238E27FC236}">
                  <a16:creationId xmlns:a16="http://schemas.microsoft.com/office/drawing/2014/main" id="{FE8D0762-91B0-419D-8B71-7739EB8956B0}"/>
                </a:ext>
              </a:extLst>
            </p:cNvPr>
            <p:cNvSpPr/>
            <p:nvPr/>
          </p:nvSpPr>
          <p:spPr>
            <a:xfrm>
              <a:off x="710173" y="2495876"/>
              <a:ext cx="2326524" cy="1038561"/>
            </a:xfrm>
            <a:prstGeom prst="diamond">
              <a:avLst/>
            </a:prstGeom>
            <a:noFill/>
            <a:ln w="25400">
              <a:solidFill>
                <a:srgbClr val="F082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5208FDF-D7CC-4B9C-99B8-CB2701D5A389}"/>
                </a:ext>
              </a:extLst>
            </p:cNvPr>
            <p:cNvSpPr txBox="1"/>
            <p:nvPr/>
          </p:nvSpPr>
          <p:spPr>
            <a:xfrm>
              <a:off x="684213" y="2719287"/>
              <a:ext cx="2378443" cy="637849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Is it sunny </a:t>
              </a:r>
              <a:br>
                <a:rPr lang="en-GB" sz="1600" dirty="0"/>
              </a:br>
              <a:r>
                <a:rPr lang="en-GB" sz="1600" dirty="0"/>
                <a:t>today?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61A48F3-712B-4C70-B401-BD04EE89E193}"/>
                </a:ext>
              </a:extLst>
            </p:cNvPr>
            <p:cNvCxnSpPr>
              <a:cxnSpLocks/>
            </p:cNvCxnSpPr>
            <p:nvPr/>
          </p:nvCxnSpPr>
          <p:spPr>
            <a:xfrm>
              <a:off x="1873435" y="2222113"/>
              <a:ext cx="0" cy="319873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8734FF5A-1C66-4098-860B-3A22E4CB36B6}"/>
              </a:ext>
            </a:extLst>
          </p:cNvPr>
          <p:cNvSpPr txBox="1"/>
          <p:nvPr/>
        </p:nvSpPr>
        <p:spPr>
          <a:xfrm>
            <a:off x="2465066" y="3474445"/>
            <a:ext cx="1780797" cy="637850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Flo will put on her woolly hat.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A01DEA1-E71D-4722-8EED-35102AA4C0FD}"/>
              </a:ext>
            </a:extLst>
          </p:cNvPr>
          <p:cNvGrpSpPr/>
          <p:nvPr/>
        </p:nvGrpSpPr>
        <p:grpSpPr>
          <a:xfrm>
            <a:off x="964355" y="3515924"/>
            <a:ext cx="1835250" cy="1606955"/>
            <a:chOff x="964355" y="3515924"/>
            <a:chExt cx="1835250" cy="160695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45FAE1E-5CBF-4962-9C1A-2ECA6EC36C0B}"/>
                </a:ext>
              </a:extLst>
            </p:cNvPr>
            <p:cNvSpPr txBox="1"/>
            <p:nvPr/>
          </p:nvSpPr>
          <p:spPr>
            <a:xfrm>
              <a:off x="1269188" y="3515924"/>
              <a:ext cx="640477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Yes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411FCC-07EF-43B3-B07B-41AC2069CB43}"/>
                </a:ext>
              </a:extLst>
            </p:cNvPr>
            <p:cNvSpPr txBox="1"/>
            <p:nvPr/>
          </p:nvSpPr>
          <p:spPr>
            <a:xfrm>
              <a:off x="964355" y="4485030"/>
              <a:ext cx="1835250" cy="63784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0821A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  <a:sym typeface="Wingdings" panose="05000000000000000000" pitchFamily="2" charset="2"/>
                </a:rPr>
                <a:t>Flo will put on her sunglasses.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9080410-3FF8-4E5E-8DA3-FE43972050BE}"/>
                </a:ext>
              </a:extLst>
            </p:cNvPr>
            <p:cNvCxnSpPr>
              <a:cxnSpLocks/>
            </p:cNvCxnSpPr>
            <p:nvPr/>
          </p:nvCxnSpPr>
          <p:spPr>
            <a:xfrm>
              <a:off x="1873435" y="3523085"/>
              <a:ext cx="0" cy="1008962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6EF495D-372D-44EE-83E8-D45EF241D7CF}"/>
              </a:ext>
            </a:extLst>
          </p:cNvPr>
          <p:cNvGrpSpPr/>
          <p:nvPr/>
        </p:nvGrpSpPr>
        <p:grpSpPr>
          <a:xfrm>
            <a:off x="2702876" y="2617678"/>
            <a:ext cx="1002639" cy="898246"/>
            <a:chOff x="2702876" y="2617678"/>
            <a:chExt cx="1002639" cy="89824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F0E1673-D72E-4568-B29B-6E6C87CDB588}"/>
                </a:ext>
              </a:extLst>
            </p:cNvPr>
            <p:cNvSpPr txBox="1"/>
            <p:nvPr/>
          </p:nvSpPr>
          <p:spPr>
            <a:xfrm>
              <a:off x="2702876" y="2617678"/>
              <a:ext cx="1002639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No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08043C3-D53D-4EB8-94F9-BEF5336A14CB}"/>
                </a:ext>
              </a:extLst>
            </p:cNvPr>
            <p:cNvCxnSpPr>
              <a:cxnSpLocks/>
            </p:cNvCxnSpPr>
            <p:nvPr/>
          </p:nvCxnSpPr>
          <p:spPr>
            <a:xfrm>
              <a:off x="3062656" y="3015156"/>
              <a:ext cx="283081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9AE8D6-A1CF-4F9B-95A7-60077462D335}"/>
                </a:ext>
              </a:extLst>
            </p:cNvPr>
            <p:cNvCxnSpPr>
              <a:cxnSpLocks/>
            </p:cNvCxnSpPr>
            <p:nvPr/>
          </p:nvCxnSpPr>
          <p:spPr>
            <a:xfrm>
              <a:off x="3345737" y="3008200"/>
              <a:ext cx="0" cy="507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87C5871-E8A9-42D8-90F0-F3C9AF53137E}"/>
              </a:ext>
            </a:extLst>
          </p:cNvPr>
          <p:cNvCxnSpPr>
            <a:cxnSpLocks/>
            <a:stCxn id="3" idx="2"/>
          </p:cNvCxnSpPr>
          <p:nvPr/>
        </p:nvCxnSpPr>
        <p:spPr>
          <a:xfrm>
            <a:off x="4572000" y="1834812"/>
            <a:ext cx="0" cy="4365963"/>
          </a:xfrm>
          <a:prstGeom prst="line">
            <a:avLst/>
          </a:prstGeom>
          <a:ln w="25400">
            <a:solidFill>
              <a:schemeClr val="accent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EEE5A65-2752-42D5-963E-AEBE070A204E}"/>
              </a:ext>
            </a:extLst>
          </p:cNvPr>
          <p:cNvGrpSpPr/>
          <p:nvPr/>
        </p:nvGrpSpPr>
        <p:grpSpPr>
          <a:xfrm>
            <a:off x="4245863" y="3907552"/>
            <a:ext cx="4321875" cy="2509123"/>
            <a:chOff x="4245863" y="3907552"/>
            <a:chExt cx="4321875" cy="2509123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4B1E0CE-4D16-430F-B673-A3A1185553F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72000" y="4209574"/>
              <a:ext cx="3887788" cy="0"/>
            </a:xfrm>
            <a:prstGeom prst="line">
              <a:avLst/>
            </a:prstGeom>
            <a:ln w="25400">
              <a:solidFill>
                <a:schemeClr val="accent3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49D9D3F-6BCE-4DD2-93B9-1415D689D8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245863" y="3907552"/>
              <a:ext cx="2949256" cy="2052447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6F05438-106E-4E62-9973-4641B61D5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2089" y="4980391"/>
              <a:ext cx="1885649" cy="1436284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360CB9C-5909-4E6F-89EB-ACDCE9BFD10B}"/>
                </a:ext>
              </a:extLst>
            </p:cNvPr>
            <p:cNvSpPr txBox="1"/>
            <p:nvPr/>
          </p:nvSpPr>
          <p:spPr>
            <a:xfrm>
              <a:off x="4396902" y="4288128"/>
              <a:ext cx="2655651" cy="88407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Which do you prefer – </a:t>
              </a:r>
              <a:br>
                <a:rPr lang="en-GB" sz="1600" dirty="0"/>
              </a:br>
              <a:r>
                <a:rPr lang="en-GB" sz="1600" dirty="0"/>
                <a:t>the </a:t>
              </a:r>
              <a:r>
                <a:rPr lang="en-GB" sz="1600" b="1" dirty="0"/>
                <a:t>flowchart</a:t>
              </a:r>
              <a:r>
                <a:rPr lang="en-GB" sz="1600" dirty="0"/>
                <a:t> or </a:t>
              </a:r>
              <a:br>
                <a:rPr lang="en-GB" sz="1600" dirty="0"/>
              </a:br>
              <a:r>
                <a:rPr lang="en-GB" sz="1600" dirty="0"/>
                <a:t>the </a:t>
              </a:r>
              <a:r>
                <a:rPr lang="en-GB" sz="1600" b="1" dirty="0"/>
                <a:t>pseudocode</a:t>
              </a:r>
              <a:r>
                <a:rPr lang="en-GB" sz="1600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6631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1F84D6-E427-41CD-B205-BA30B5703997}"/>
              </a:ext>
            </a:extLst>
          </p:cNvPr>
          <p:cNvSpPr/>
          <p:nvPr/>
        </p:nvSpPr>
        <p:spPr>
          <a:xfrm>
            <a:off x="684213" y="673562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Selection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2D27726-37D8-4975-B5EE-693D9D0EEEF2}"/>
              </a:ext>
            </a:extLst>
          </p:cNvPr>
          <p:cNvGrpSpPr/>
          <p:nvPr/>
        </p:nvGrpSpPr>
        <p:grpSpPr>
          <a:xfrm>
            <a:off x="254378" y="4836211"/>
            <a:ext cx="6488254" cy="1813663"/>
            <a:chOff x="254378" y="4836211"/>
            <a:chExt cx="6488254" cy="1813663"/>
          </a:xfrm>
        </p:grpSpPr>
        <p:sp>
          <p:nvSpPr>
            <p:cNvPr id="4" name="Right Triangle 3">
              <a:extLst>
                <a:ext uri="{FF2B5EF4-FFF2-40B4-BE49-F238E27FC236}">
                  <a16:creationId xmlns:a16="http://schemas.microsoft.com/office/drawing/2014/main" id="{3378D221-EED6-4DE5-A87A-5FB290985C5C}"/>
                </a:ext>
              </a:extLst>
            </p:cNvPr>
            <p:cNvSpPr/>
            <p:nvPr/>
          </p:nvSpPr>
          <p:spPr>
            <a:xfrm rot="2700000">
              <a:off x="322443" y="4836211"/>
              <a:ext cx="286582" cy="286582"/>
            </a:xfrm>
            <a:prstGeom prst="rtTriangle">
              <a:avLst/>
            </a:prstGeom>
            <a:solidFill>
              <a:srgbClr val="CCA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77CEE02-CD7C-4424-84C3-B94892B8B387}"/>
                </a:ext>
              </a:extLst>
            </p:cNvPr>
            <p:cNvSpPr/>
            <p:nvPr/>
          </p:nvSpPr>
          <p:spPr>
            <a:xfrm>
              <a:off x="254378" y="4984846"/>
              <a:ext cx="6488254" cy="1665028"/>
            </a:xfrm>
            <a:prstGeom prst="rect">
              <a:avLst/>
            </a:prstGeom>
            <a:solidFill>
              <a:srgbClr val="E4C000"/>
            </a:solidFill>
          </p:spPr>
          <p:txBody>
            <a:bodyPr wrap="square" lIns="144000" tIns="108000" rIns="144000" bIns="108000" rtlCol="0" anchor="t">
              <a:noAutofit/>
            </a:bodyPr>
            <a:lstStyle/>
            <a:p>
              <a:r>
                <a:rPr lang="en-GB" dirty="0">
                  <a:latin typeface="+mj-lt"/>
                </a:rPr>
                <a:t>Key Terms</a:t>
              </a:r>
            </a:p>
            <a:p>
              <a:r>
                <a:rPr lang="en-GB" b="1" dirty="0"/>
                <a:t>Selection</a:t>
              </a:r>
              <a:r>
                <a:rPr lang="en-GB" dirty="0"/>
                <a:t> is when computers make decisions.</a:t>
              </a:r>
            </a:p>
            <a:p>
              <a:r>
                <a:rPr lang="en-GB" dirty="0"/>
                <a:t>A computer can be programmed to make a </a:t>
              </a:r>
              <a:r>
                <a:rPr lang="en-GB" b="1" dirty="0"/>
                <a:t>selection</a:t>
              </a:r>
              <a:r>
                <a:rPr lang="en-GB" dirty="0"/>
                <a:t> </a:t>
              </a:r>
              <a:br>
                <a:rPr lang="en-GB" dirty="0"/>
              </a:br>
              <a:r>
                <a:rPr lang="en-GB" dirty="0"/>
                <a:t>between two or more choices, depending </a:t>
              </a:r>
              <a:br>
                <a:rPr lang="en-GB" dirty="0"/>
              </a:br>
              <a:r>
                <a:rPr lang="en-GB" dirty="0"/>
                <a:t>on the </a:t>
              </a:r>
              <a:r>
                <a:rPr lang="en-GB" b="1" dirty="0"/>
                <a:t>condition</a:t>
              </a:r>
              <a:r>
                <a:rPr lang="en-GB" dirty="0"/>
                <a:t> (the question).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88E06D3-CB10-45B3-95FF-84314CAEB0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1951" y="5230035"/>
              <a:ext cx="1230855" cy="1191428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36E3BB5-520B-4773-96EE-5E576BA27885}"/>
              </a:ext>
            </a:extLst>
          </p:cNvPr>
          <p:cNvGrpSpPr/>
          <p:nvPr/>
        </p:nvGrpSpPr>
        <p:grpSpPr>
          <a:xfrm>
            <a:off x="977370" y="1323312"/>
            <a:ext cx="3234707" cy="2251099"/>
            <a:chOff x="977370" y="1199025"/>
            <a:chExt cx="3234707" cy="225109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A19A8CC-A891-44C1-AF8F-4B7E9780A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370" y="1199025"/>
              <a:ext cx="3234707" cy="225109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1E43F76-9BD7-47AF-9EA7-282AE25CBB1A}"/>
                </a:ext>
              </a:extLst>
            </p:cNvPr>
            <p:cNvSpPr txBox="1"/>
            <p:nvPr/>
          </p:nvSpPr>
          <p:spPr>
            <a:xfrm>
              <a:off x="1266897" y="1429961"/>
              <a:ext cx="2655651" cy="1376513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“Is it sunny today?” </a:t>
              </a:r>
              <a:br>
                <a:rPr lang="en-GB" sz="1600" dirty="0"/>
              </a:br>
              <a:r>
                <a:rPr lang="en-GB" sz="1600" dirty="0"/>
                <a:t>This question is called a </a:t>
              </a:r>
              <a:r>
                <a:rPr lang="en-GB" sz="1600" b="1" dirty="0"/>
                <a:t>condition</a:t>
              </a:r>
              <a:r>
                <a:rPr lang="en-GB" sz="1600" dirty="0"/>
                <a:t>. There are two possible outcomes: </a:t>
              </a:r>
              <a:br>
                <a:rPr lang="en-GB" sz="1600" dirty="0"/>
              </a:br>
              <a:r>
                <a:rPr lang="en-GB" sz="1600" b="1" dirty="0"/>
                <a:t>YES</a:t>
              </a:r>
              <a:r>
                <a:rPr lang="en-GB" sz="1600" dirty="0"/>
                <a:t> or </a:t>
              </a:r>
              <a:r>
                <a:rPr lang="en-GB" sz="1600" b="1" dirty="0"/>
                <a:t>NO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4AAE66-2923-4C43-90D6-006D341B4F5C}"/>
              </a:ext>
            </a:extLst>
          </p:cNvPr>
          <p:cNvGrpSpPr/>
          <p:nvPr/>
        </p:nvGrpSpPr>
        <p:grpSpPr>
          <a:xfrm>
            <a:off x="1112230" y="3195714"/>
            <a:ext cx="3099847" cy="1685439"/>
            <a:chOff x="1112230" y="3071427"/>
            <a:chExt cx="3099847" cy="1685439"/>
          </a:xfrm>
        </p:grpSpPr>
        <p:sp>
          <p:nvSpPr>
            <p:cNvPr id="11" name="Diamond 10">
              <a:extLst>
                <a:ext uri="{FF2B5EF4-FFF2-40B4-BE49-F238E27FC236}">
                  <a16:creationId xmlns:a16="http://schemas.microsoft.com/office/drawing/2014/main" id="{4E69BC26-166A-4994-B472-50BD418539C4}"/>
                </a:ext>
              </a:extLst>
            </p:cNvPr>
            <p:cNvSpPr/>
            <p:nvPr/>
          </p:nvSpPr>
          <p:spPr>
            <a:xfrm>
              <a:off x="1138190" y="3345190"/>
              <a:ext cx="2326524" cy="1038561"/>
            </a:xfrm>
            <a:prstGeom prst="diamond">
              <a:avLst/>
            </a:prstGeom>
            <a:noFill/>
            <a:ln w="25400">
              <a:solidFill>
                <a:srgbClr val="F082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3280B48-53D6-4604-90E0-FA663317BDDD}"/>
                </a:ext>
              </a:extLst>
            </p:cNvPr>
            <p:cNvSpPr txBox="1"/>
            <p:nvPr/>
          </p:nvSpPr>
          <p:spPr>
            <a:xfrm>
              <a:off x="1112230" y="3568601"/>
              <a:ext cx="2378443" cy="637849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Is it sunny </a:t>
              </a:r>
              <a:br>
                <a:rPr lang="en-GB" sz="1600" dirty="0"/>
              </a:br>
              <a:r>
                <a:rPr lang="en-GB" sz="1600" dirty="0"/>
                <a:t>today?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F3D92F5-AEA2-4B0D-9B33-0444657B364E}"/>
                </a:ext>
              </a:extLst>
            </p:cNvPr>
            <p:cNvCxnSpPr>
              <a:cxnSpLocks/>
            </p:cNvCxnSpPr>
            <p:nvPr/>
          </p:nvCxnSpPr>
          <p:spPr>
            <a:xfrm>
              <a:off x="2301452" y="3071427"/>
              <a:ext cx="0" cy="319873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8DD05E4-9934-418B-BC8D-1BA3067581CF}"/>
                </a:ext>
              </a:extLst>
            </p:cNvPr>
            <p:cNvSpPr txBox="1"/>
            <p:nvPr/>
          </p:nvSpPr>
          <p:spPr>
            <a:xfrm>
              <a:off x="1697205" y="4365238"/>
              <a:ext cx="640477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Yes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0770DF8-0022-4966-B4E7-A127323AB4D5}"/>
                </a:ext>
              </a:extLst>
            </p:cNvPr>
            <p:cNvSpPr txBox="1"/>
            <p:nvPr/>
          </p:nvSpPr>
          <p:spPr>
            <a:xfrm>
              <a:off x="3209438" y="3884960"/>
              <a:ext cx="1002639" cy="3916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No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400902E-6A67-4F4F-8AB5-3F6101544B6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301451" y="4372399"/>
              <a:ext cx="1" cy="384467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B6C9548-03DC-44FB-ACE4-E13339723BBD}"/>
                </a:ext>
              </a:extLst>
            </p:cNvPr>
            <p:cNvCxnSpPr>
              <a:cxnSpLocks/>
            </p:cNvCxnSpPr>
            <p:nvPr/>
          </p:nvCxnSpPr>
          <p:spPr>
            <a:xfrm>
              <a:off x="3469321" y="3857514"/>
              <a:ext cx="0" cy="507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C51415D-6700-436F-BC35-4516ED2DB293}"/>
              </a:ext>
            </a:extLst>
          </p:cNvPr>
          <p:cNvSpPr txBox="1"/>
          <p:nvPr/>
        </p:nvSpPr>
        <p:spPr>
          <a:xfrm>
            <a:off x="4791590" y="3690322"/>
            <a:ext cx="3981767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IF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it is sunny,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THEN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        Flo will put on her sunglasses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8BD15DF-6B55-4E87-A99E-DD2A3C48E060}"/>
              </a:ext>
            </a:extLst>
          </p:cNvPr>
          <p:cNvGrpSpPr/>
          <p:nvPr/>
        </p:nvGrpSpPr>
        <p:grpSpPr>
          <a:xfrm>
            <a:off x="4957103" y="1317729"/>
            <a:ext cx="3234707" cy="2251099"/>
            <a:chOff x="4957103" y="1193442"/>
            <a:chExt cx="3234707" cy="2251099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97A34040-C849-4232-AC2C-8208615FF7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7103" y="1193442"/>
              <a:ext cx="3234707" cy="2251099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1516913-2160-4BD2-ADFF-085073272901}"/>
                </a:ext>
              </a:extLst>
            </p:cNvPr>
            <p:cNvSpPr txBox="1"/>
            <p:nvPr/>
          </p:nvSpPr>
          <p:spPr>
            <a:xfrm>
              <a:off x="5246630" y="1424378"/>
              <a:ext cx="2655651" cy="1376513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“Is it sunny today?” </a:t>
              </a:r>
              <a:br>
                <a:rPr lang="en-GB" sz="1600" dirty="0"/>
              </a:br>
              <a:r>
                <a:rPr lang="en-GB" sz="1600" dirty="0"/>
                <a:t>This question is called a </a:t>
              </a:r>
              <a:r>
                <a:rPr lang="en-GB" sz="1600" b="1" dirty="0"/>
                <a:t>condition</a:t>
              </a:r>
              <a:r>
                <a:rPr lang="en-GB" sz="1600" dirty="0"/>
                <a:t>. There are two possible outcomes: </a:t>
              </a:r>
              <a:br>
                <a:rPr lang="en-GB" sz="1600" dirty="0"/>
              </a:br>
              <a:r>
                <a:rPr lang="en-GB" sz="1600" b="1" dirty="0"/>
                <a:t>YES</a:t>
              </a:r>
              <a:r>
                <a:rPr lang="en-GB" sz="1600" dirty="0"/>
                <a:t> or </a:t>
              </a:r>
              <a:r>
                <a:rPr lang="en-GB" sz="1600" b="1" dirty="0"/>
                <a:t>NO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548FAEC0-B56E-4879-A63A-EB81F404E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1215" y="253194"/>
            <a:ext cx="3022017" cy="884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41373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281D57-A429-42C9-A4C8-55BE7926FFEC}"/>
              </a:ext>
            </a:extLst>
          </p:cNvPr>
          <p:cNvSpPr txBox="1"/>
          <p:nvPr/>
        </p:nvSpPr>
        <p:spPr>
          <a:xfrm>
            <a:off x="8159321" y="4037981"/>
            <a:ext cx="640477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D11FFCDC-BC4F-4FDD-A44B-53C791381FD9}"/>
              </a:ext>
            </a:extLst>
          </p:cNvPr>
          <p:cNvSpPr/>
          <p:nvPr/>
        </p:nvSpPr>
        <p:spPr>
          <a:xfrm>
            <a:off x="5008947" y="2883312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87BD0AE-6248-4152-AA5D-1E7C365EBCF2}"/>
              </a:ext>
            </a:extLst>
          </p:cNvPr>
          <p:cNvSpPr/>
          <p:nvPr/>
        </p:nvSpPr>
        <p:spPr>
          <a:xfrm>
            <a:off x="6526035" y="3476904"/>
            <a:ext cx="1975206" cy="954438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41D662-F52F-46A9-A35D-988568D3C4C5}"/>
              </a:ext>
            </a:extLst>
          </p:cNvPr>
          <p:cNvSpPr txBox="1"/>
          <p:nvPr/>
        </p:nvSpPr>
        <p:spPr>
          <a:xfrm>
            <a:off x="6065099" y="3788947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7E247645-E9A8-4C6D-80E5-C725D6CFC486}"/>
              </a:ext>
            </a:extLst>
          </p:cNvPr>
          <p:cNvSpPr/>
          <p:nvPr/>
        </p:nvSpPr>
        <p:spPr>
          <a:xfrm>
            <a:off x="749361" y="2868446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6A0769-A880-4525-B6BF-A00D0192945C}"/>
              </a:ext>
            </a:extLst>
          </p:cNvPr>
          <p:cNvSpPr txBox="1"/>
          <p:nvPr/>
        </p:nvSpPr>
        <p:spPr>
          <a:xfrm>
            <a:off x="459681" y="30397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D1098C-698C-4C2D-9436-AAC1740CCC98}"/>
              </a:ext>
            </a:extLst>
          </p:cNvPr>
          <p:cNvSpPr/>
          <p:nvPr/>
        </p:nvSpPr>
        <p:spPr>
          <a:xfrm>
            <a:off x="684213" y="549275"/>
            <a:ext cx="7775575" cy="679774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2900" dirty="0">
                <a:solidFill>
                  <a:srgbClr val="F0821A"/>
                </a:solidFill>
                <a:latin typeface="+mj-lt"/>
              </a:rPr>
              <a:t>Flowchart and Pseudocode Challenges</a:t>
            </a:r>
            <a:endParaRPr lang="en-GB" sz="29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026252-B37D-4A79-AD04-459926EB392B}"/>
              </a:ext>
            </a:extLst>
          </p:cNvPr>
          <p:cNvSpPr txBox="1"/>
          <p:nvPr/>
        </p:nvSpPr>
        <p:spPr>
          <a:xfrm>
            <a:off x="684213" y="1191655"/>
            <a:ext cx="7775575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Let’s put your knowledge into action. You are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female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super strong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and you can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fly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 According to this flowchart, which superhero are you?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04A85-D80F-43D9-9B2C-F49DBFCE0B8E}"/>
              </a:ext>
            </a:extLst>
          </p:cNvPr>
          <p:cNvSpPr txBox="1"/>
          <p:nvPr/>
        </p:nvSpPr>
        <p:spPr>
          <a:xfrm>
            <a:off x="3773370" y="1984338"/>
            <a:ext cx="1597260" cy="318924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Start</a:t>
            </a:r>
            <a:endParaRPr lang="en-GB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852D3B25-614E-48E5-B98D-B8D14FD5AB87}"/>
              </a:ext>
            </a:extLst>
          </p:cNvPr>
          <p:cNvSpPr/>
          <p:nvPr/>
        </p:nvSpPr>
        <p:spPr>
          <a:xfrm>
            <a:off x="3408738" y="2394616"/>
            <a:ext cx="2326524" cy="850533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3212EA-53E5-4D1F-9E3E-4B989A8AACE5}"/>
              </a:ext>
            </a:extLst>
          </p:cNvPr>
          <p:cNvSpPr txBox="1"/>
          <p:nvPr/>
        </p:nvSpPr>
        <p:spPr>
          <a:xfrm>
            <a:off x="3773370" y="2646461"/>
            <a:ext cx="1597260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Can you fly?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779218B-2550-444E-97E8-86D2F6B83866}"/>
              </a:ext>
            </a:extLst>
          </p:cNvPr>
          <p:cNvCxnSpPr>
            <a:cxnSpLocks/>
          </p:cNvCxnSpPr>
          <p:nvPr/>
        </p:nvCxnSpPr>
        <p:spPr>
          <a:xfrm flipH="1">
            <a:off x="1906172" y="2669783"/>
            <a:ext cx="1916119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582F8BE-6472-4F08-9125-09E089EC55DC}"/>
              </a:ext>
            </a:extLst>
          </p:cNvPr>
          <p:cNvCxnSpPr>
            <a:cxnSpLocks/>
          </p:cNvCxnSpPr>
          <p:nvPr/>
        </p:nvCxnSpPr>
        <p:spPr>
          <a:xfrm flipH="1">
            <a:off x="1900675" y="2665931"/>
            <a:ext cx="5497" cy="269747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iamond 14">
            <a:extLst>
              <a:ext uri="{FF2B5EF4-FFF2-40B4-BE49-F238E27FC236}">
                <a16:creationId xmlns:a16="http://schemas.microsoft.com/office/drawing/2014/main" id="{98272D46-C1CB-4FF8-9987-4657041D9D2D}"/>
              </a:ext>
            </a:extLst>
          </p:cNvPr>
          <p:cNvSpPr/>
          <p:nvPr/>
        </p:nvSpPr>
        <p:spPr>
          <a:xfrm>
            <a:off x="2255340" y="3478681"/>
            <a:ext cx="1975206" cy="881421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A2D374-24F6-4F37-9952-1C984305ADBD}"/>
              </a:ext>
            </a:extLst>
          </p:cNvPr>
          <p:cNvSpPr txBox="1"/>
          <p:nvPr/>
        </p:nvSpPr>
        <p:spPr>
          <a:xfrm>
            <a:off x="1829667" y="3708880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DB881E-15DC-4F9D-B577-2C25791C2EEB}"/>
              </a:ext>
            </a:extLst>
          </p:cNvPr>
          <p:cNvSpPr txBox="1"/>
          <p:nvPr/>
        </p:nvSpPr>
        <p:spPr>
          <a:xfrm>
            <a:off x="646148" y="4306584"/>
            <a:ext cx="1387936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You’re not a Superhero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F275EA7-DEF8-45DB-BD56-9CCEC0A13213}"/>
              </a:ext>
            </a:extLst>
          </p:cNvPr>
          <p:cNvCxnSpPr>
            <a:cxnSpLocks/>
          </p:cNvCxnSpPr>
          <p:nvPr/>
        </p:nvCxnSpPr>
        <p:spPr>
          <a:xfrm>
            <a:off x="3075831" y="3346181"/>
            <a:ext cx="159183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C7DF0EF-B5F2-482D-8068-6E7E1BA7E9DE}"/>
              </a:ext>
            </a:extLst>
          </p:cNvPr>
          <p:cNvCxnSpPr>
            <a:cxnSpLocks/>
          </p:cNvCxnSpPr>
          <p:nvPr/>
        </p:nvCxnSpPr>
        <p:spPr>
          <a:xfrm>
            <a:off x="3237909" y="3346181"/>
            <a:ext cx="0" cy="163314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8312670-CD49-4035-96A0-A717B747DB2B}"/>
              </a:ext>
            </a:extLst>
          </p:cNvPr>
          <p:cNvSpPr txBox="1"/>
          <p:nvPr/>
        </p:nvSpPr>
        <p:spPr>
          <a:xfrm>
            <a:off x="646148" y="5046496"/>
            <a:ext cx="1387936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17612B5-2908-4C5E-8ECE-3A770D2DF9B8}"/>
              </a:ext>
            </a:extLst>
          </p:cNvPr>
          <p:cNvCxnSpPr>
            <a:cxnSpLocks/>
          </p:cNvCxnSpPr>
          <p:nvPr/>
        </p:nvCxnSpPr>
        <p:spPr>
          <a:xfrm>
            <a:off x="1332024" y="3592094"/>
            <a:ext cx="0" cy="76087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873B415-A31D-49E8-A5C6-E014BC2EB454}"/>
              </a:ext>
            </a:extLst>
          </p:cNvPr>
          <p:cNvCxnSpPr>
            <a:cxnSpLocks/>
            <a:stCxn id="17" idx="2"/>
          </p:cNvCxnSpPr>
          <p:nvPr/>
        </p:nvCxnSpPr>
        <p:spPr>
          <a:xfrm>
            <a:off x="1340116" y="4871730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ED791E2-FC6B-43FE-8E68-2B4ECF3FA857}"/>
              </a:ext>
            </a:extLst>
          </p:cNvPr>
          <p:cNvSpPr txBox="1"/>
          <p:nvPr/>
        </p:nvSpPr>
        <p:spPr>
          <a:xfrm>
            <a:off x="2130127" y="5625654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0FB36-E7DE-49FE-A6D0-B09877A23239}"/>
              </a:ext>
            </a:extLst>
          </p:cNvPr>
          <p:cNvSpPr txBox="1"/>
          <p:nvPr/>
        </p:nvSpPr>
        <p:spPr>
          <a:xfrm>
            <a:off x="2138413" y="462450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Spiderman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195F582-3485-4F1F-BA2F-B683EFE47F80}"/>
              </a:ext>
            </a:extLst>
          </p:cNvPr>
          <p:cNvCxnSpPr>
            <a:cxnSpLocks/>
          </p:cNvCxnSpPr>
          <p:nvPr/>
        </p:nvCxnSpPr>
        <p:spPr>
          <a:xfrm>
            <a:off x="2769248" y="4146831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AF6EB5F6-0C65-4D57-A325-122233D45996}"/>
              </a:ext>
            </a:extLst>
          </p:cNvPr>
          <p:cNvSpPr txBox="1"/>
          <p:nvPr/>
        </p:nvSpPr>
        <p:spPr>
          <a:xfrm>
            <a:off x="2830966" y="295527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EBB86F-066C-474F-82CD-D7269418B196}"/>
              </a:ext>
            </a:extLst>
          </p:cNvPr>
          <p:cNvSpPr txBox="1"/>
          <p:nvPr/>
        </p:nvSpPr>
        <p:spPr>
          <a:xfrm>
            <a:off x="619157" y="3763320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F1C6A7-DDB7-4ECE-8F5E-B1320876A031}"/>
              </a:ext>
            </a:extLst>
          </p:cNvPr>
          <p:cNvSpPr txBox="1"/>
          <p:nvPr/>
        </p:nvSpPr>
        <p:spPr>
          <a:xfrm>
            <a:off x="2719700" y="227735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CF7C6D-D897-48B7-AF7B-5645332A8111}"/>
              </a:ext>
            </a:extLst>
          </p:cNvPr>
          <p:cNvSpPr txBox="1"/>
          <p:nvPr/>
        </p:nvSpPr>
        <p:spPr>
          <a:xfrm>
            <a:off x="5578822" y="227681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29B9675-2442-4D79-BF1E-7CF558F19224}"/>
              </a:ext>
            </a:extLst>
          </p:cNvPr>
          <p:cNvSpPr txBox="1"/>
          <p:nvPr/>
        </p:nvSpPr>
        <p:spPr>
          <a:xfrm>
            <a:off x="2049065" y="4199253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3125348-5988-4397-819B-E7DAB8DAB8FA}"/>
              </a:ext>
            </a:extLst>
          </p:cNvPr>
          <p:cNvSpPr txBox="1"/>
          <p:nvPr/>
        </p:nvSpPr>
        <p:spPr>
          <a:xfrm>
            <a:off x="3750812" y="5212292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A0D07C-5910-4C05-80AD-A6D61F0E3D78}"/>
              </a:ext>
            </a:extLst>
          </p:cNvPr>
          <p:cNvSpPr txBox="1"/>
          <p:nvPr/>
        </p:nvSpPr>
        <p:spPr>
          <a:xfrm>
            <a:off x="3750812" y="4469764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She-Hulk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F5AF462-EF27-43EB-83ED-7EF6AEC2AE64}"/>
              </a:ext>
            </a:extLst>
          </p:cNvPr>
          <p:cNvCxnSpPr>
            <a:cxnSpLocks/>
          </p:cNvCxnSpPr>
          <p:nvPr/>
        </p:nvCxnSpPr>
        <p:spPr>
          <a:xfrm>
            <a:off x="4385788" y="5033761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E4C51FB-44FF-4F42-B00A-A85DE8F2026A}"/>
              </a:ext>
            </a:extLst>
          </p:cNvPr>
          <p:cNvCxnSpPr>
            <a:cxnSpLocks/>
          </p:cNvCxnSpPr>
          <p:nvPr/>
        </p:nvCxnSpPr>
        <p:spPr>
          <a:xfrm flipV="1">
            <a:off x="4214098" y="3916348"/>
            <a:ext cx="164951" cy="743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3044306-DEEB-41F7-98B7-FBB6252516FD}"/>
              </a:ext>
            </a:extLst>
          </p:cNvPr>
          <p:cNvCxnSpPr>
            <a:cxnSpLocks/>
          </p:cNvCxnSpPr>
          <p:nvPr/>
        </p:nvCxnSpPr>
        <p:spPr>
          <a:xfrm flipH="1">
            <a:off x="4379049" y="3917092"/>
            <a:ext cx="190" cy="598461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CEB7380-0AB0-463F-8D1E-DA76E2BBD75A}"/>
              </a:ext>
            </a:extLst>
          </p:cNvPr>
          <p:cNvSpPr txBox="1"/>
          <p:nvPr/>
        </p:nvSpPr>
        <p:spPr>
          <a:xfrm>
            <a:off x="3960508" y="353080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7F3F20-6A9F-4132-8AC2-D98EC8755A1F}"/>
              </a:ext>
            </a:extLst>
          </p:cNvPr>
          <p:cNvCxnSpPr>
            <a:cxnSpLocks/>
          </p:cNvCxnSpPr>
          <p:nvPr/>
        </p:nvCxnSpPr>
        <p:spPr>
          <a:xfrm>
            <a:off x="2759368" y="5189655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87E28813-1131-49E0-A8DB-38AFE6D89D14}"/>
              </a:ext>
            </a:extLst>
          </p:cNvPr>
          <p:cNvSpPr txBox="1"/>
          <p:nvPr/>
        </p:nvSpPr>
        <p:spPr>
          <a:xfrm>
            <a:off x="4968996" y="40159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Falcon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180BC4C-7EFC-408F-918A-877B0C3501A2}"/>
              </a:ext>
            </a:extLst>
          </p:cNvPr>
          <p:cNvSpPr txBox="1"/>
          <p:nvPr/>
        </p:nvSpPr>
        <p:spPr>
          <a:xfrm>
            <a:off x="4959660" y="4762700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BF7865D-38AB-46B3-A438-91C5B5D984DD}"/>
              </a:ext>
            </a:extLst>
          </p:cNvPr>
          <p:cNvCxnSpPr>
            <a:cxnSpLocks/>
          </p:cNvCxnSpPr>
          <p:nvPr/>
        </p:nvCxnSpPr>
        <p:spPr>
          <a:xfrm>
            <a:off x="5594636" y="4584169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373B458-25E1-41F9-86F2-4010CE54CE6F}"/>
              </a:ext>
            </a:extLst>
          </p:cNvPr>
          <p:cNvCxnSpPr>
            <a:cxnSpLocks/>
          </p:cNvCxnSpPr>
          <p:nvPr/>
        </p:nvCxnSpPr>
        <p:spPr>
          <a:xfrm flipH="1">
            <a:off x="5598237" y="3617959"/>
            <a:ext cx="7148" cy="46269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72CFAE7-8540-469C-85C9-F16C751C5AF2}"/>
              </a:ext>
            </a:extLst>
          </p:cNvPr>
          <p:cNvSpPr txBox="1"/>
          <p:nvPr/>
        </p:nvSpPr>
        <p:spPr>
          <a:xfrm>
            <a:off x="4890942" y="359988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C107E14-A5C2-41EC-A7FD-E1886632F246}"/>
              </a:ext>
            </a:extLst>
          </p:cNvPr>
          <p:cNvSpPr txBox="1"/>
          <p:nvPr/>
        </p:nvSpPr>
        <p:spPr>
          <a:xfrm>
            <a:off x="4736774" y="30549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254FDFC-7FD0-4142-9BA4-F147441B0A80}"/>
              </a:ext>
            </a:extLst>
          </p:cNvPr>
          <p:cNvCxnSpPr>
            <a:cxnSpLocks/>
          </p:cNvCxnSpPr>
          <p:nvPr/>
        </p:nvCxnSpPr>
        <p:spPr>
          <a:xfrm>
            <a:off x="7068499" y="4233658"/>
            <a:ext cx="0" cy="69660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B80F67C-A0CC-44F2-A501-DDDCE0C2DF15}"/>
              </a:ext>
            </a:extLst>
          </p:cNvPr>
          <p:cNvGrpSpPr/>
          <p:nvPr/>
        </p:nvGrpSpPr>
        <p:grpSpPr>
          <a:xfrm>
            <a:off x="4572000" y="2303262"/>
            <a:ext cx="3714683" cy="2133117"/>
            <a:chOff x="4572000" y="2214482"/>
            <a:chExt cx="3714683" cy="2133117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BB643B3E-E919-419C-AA49-2DCF4D04A7E4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221448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1E489ED-A43B-4F85-89C8-A3A2920DA4AA}"/>
                </a:ext>
              </a:extLst>
            </p:cNvPr>
            <p:cNvCxnSpPr>
              <a:cxnSpLocks/>
            </p:cNvCxnSpPr>
            <p:nvPr/>
          </p:nvCxnSpPr>
          <p:spPr>
            <a:xfrm>
              <a:off x="5308375" y="2581003"/>
              <a:ext cx="868149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2247CDC-3D9B-4C46-A172-3965C302E628}"/>
                </a:ext>
              </a:extLst>
            </p:cNvPr>
            <p:cNvCxnSpPr>
              <a:cxnSpLocks/>
            </p:cNvCxnSpPr>
            <p:nvPr/>
          </p:nvCxnSpPr>
          <p:spPr>
            <a:xfrm>
              <a:off x="6176524" y="2577151"/>
              <a:ext cx="0" cy="269747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992EBFA-1556-4801-BB97-18083ABD2D7F}"/>
                </a:ext>
              </a:extLst>
            </p:cNvPr>
            <p:cNvCxnSpPr>
              <a:cxnSpLocks/>
            </p:cNvCxnSpPr>
            <p:nvPr/>
          </p:nvCxnSpPr>
          <p:spPr>
            <a:xfrm>
              <a:off x="8286683" y="3991875"/>
              <a:ext cx="0" cy="355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16D4FBA-4AD7-454A-A569-3BCA8FF677E1}"/>
                </a:ext>
              </a:extLst>
            </p:cNvPr>
            <p:cNvCxnSpPr>
              <a:cxnSpLocks/>
            </p:cNvCxnSpPr>
            <p:nvPr/>
          </p:nvCxnSpPr>
          <p:spPr>
            <a:xfrm>
              <a:off x="7343468" y="3273135"/>
              <a:ext cx="159183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D9BE6022-EF99-4DE2-A210-23AF0EAA80E8}"/>
                </a:ext>
              </a:extLst>
            </p:cNvPr>
            <p:cNvCxnSpPr>
              <a:cxnSpLocks/>
            </p:cNvCxnSpPr>
            <p:nvPr/>
          </p:nvCxnSpPr>
          <p:spPr>
            <a:xfrm>
              <a:off x="7497454" y="3273135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34EBB58D-5F40-43CC-A48B-E22B27D4ACB4}"/>
              </a:ext>
            </a:extLst>
          </p:cNvPr>
          <p:cNvSpPr txBox="1"/>
          <p:nvPr/>
        </p:nvSpPr>
        <p:spPr>
          <a:xfrm>
            <a:off x="6444994" y="49156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Superman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408F8B3-604A-4154-81E4-A9F8E315CBE0}"/>
              </a:ext>
            </a:extLst>
          </p:cNvPr>
          <p:cNvSpPr txBox="1"/>
          <p:nvPr/>
        </p:nvSpPr>
        <p:spPr>
          <a:xfrm>
            <a:off x="7613054" y="4413732"/>
            <a:ext cx="1258482" cy="811367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</a:t>
            </a:r>
          </a:p>
          <a:p>
            <a:pPr algn="ctr"/>
            <a:r>
              <a:rPr lang="en-GB" sz="1600" dirty="0"/>
              <a:t>Wonder Woman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2F4ECD9-C5DB-4E26-B5AD-0ABF927575C9}"/>
              </a:ext>
            </a:extLst>
          </p:cNvPr>
          <p:cNvSpPr txBox="1"/>
          <p:nvPr/>
        </p:nvSpPr>
        <p:spPr>
          <a:xfrm>
            <a:off x="6435614" y="5669369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45BAE88-FB18-4C20-A180-281E2E9F82A5}"/>
              </a:ext>
            </a:extLst>
          </p:cNvPr>
          <p:cNvCxnSpPr>
            <a:cxnSpLocks/>
          </p:cNvCxnSpPr>
          <p:nvPr/>
        </p:nvCxnSpPr>
        <p:spPr>
          <a:xfrm>
            <a:off x="7070590" y="5490838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C012CAD5-B5F5-4FB1-A25B-BE9433420C14}"/>
              </a:ext>
            </a:extLst>
          </p:cNvPr>
          <p:cNvSpPr txBox="1"/>
          <p:nvPr/>
        </p:nvSpPr>
        <p:spPr>
          <a:xfrm>
            <a:off x="7648885" y="5413703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89A990B-7C11-4E25-862F-8BFB93A5DE20}"/>
              </a:ext>
            </a:extLst>
          </p:cNvPr>
          <p:cNvCxnSpPr>
            <a:cxnSpLocks/>
          </p:cNvCxnSpPr>
          <p:nvPr/>
        </p:nvCxnSpPr>
        <p:spPr>
          <a:xfrm>
            <a:off x="8283861" y="5235172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647651E-CDB3-4FB2-88EE-9FB4F7B674A7}"/>
              </a:ext>
            </a:extLst>
          </p:cNvPr>
          <p:cNvSpPr txBox="1"/>
          <p:nvPr/>
        </p:nvSpPr>
        <p:spPr>
          <a:xfrm>
            <a:off x="6354412" y="435971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EA66B4-D0F3-491E-941D-597CA7FE32CC}"/>
              </a:ext>
            </a:extLst>
          </p:cNvPr>
          <p:cNvSpPr txBox="1"/>
          <p:nvPr/>
        </p:nvSpPr>
        <p:spPr>
          <a:xfrm>
            <a:off x="7098611" y="2963370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2468D92-4FE6-4E23-81AE-67ED0F388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5915" y="6120745"/>
            <a:ext cx="5336705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3971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281D57-A429-42C9-A4C8-55BE7926FFEC}"/>
              </a:ext>
            </a:extLst>
          </p:cNvPr>
          <p:cNvSpPr txBox="1"/>
          <p:nvPr/>
        </p:nvSpPr>
        <p:spPr>
          <a:xfrm>
            <a:off x="8159321" y="4037981"/>
            <a:ext cx="640477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D11FFCDC-BC4F-4FDD-A44B-53C791381FD9}"/>
              </a:ext>
            </a:extLst>
          </p:cNvPr>
          <p:cNvSpPr/>
          <p:nvPr/>
        </p:nvSpPr>
        <p:spPr>
          <a:xfrm>
            <a:off x="5008947" y="2883312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87BD0AE-6248-4152-AA5D-1E7C365EBCF2}"/>
              </a:ext>
            </a:extLst>
          </p:cNvPr>
          <p:cNvSpPr/>
          <p:nvPr/>
        </p:nvSpPr>
        <p:spPr>
          <a:xfrm>
            <a:off x="6526035" y="3476904"/>
            <a:ext cx="1975206" cy="954438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41D662-F52F-46A9-A35D-988568D3C4C5}"/>
              </a:ext>
            </a:extLst>
          </p:cNvPr>
          <p:cNvSpPr txBox="1"/>
          <p:nvPr/>
        </p:nvSpPr>
        <p:spPr>
          <a:xfrm>
            <a:off x="6065099" y="3788947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7E247645-E9A8-4C6D-80E5-C725D6CFC486}"/>
              </a:ext>
            </a:extLst>
          </p:cNvPr>
          <p:cNvSpPr/>
          <p:nvPr/>
        </p:nvSpPr>
        <p:spPr>
          <a:xfrm>
            <a:off x="749361" y="2868446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6A0769-A880-4525-B6BF-A00D0192945C}"/>
              </a:ext>
            </a:extLst>
          </p:cNvPr>
          <p:cNvSpPr txBox="1"/>
          <p:nvPr/>
        </p:nvSpPr>
        <p:spPr>
          <a:xfrm>
            <a:off x="459681" y="30397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D1098C-698C-4C2D-9436-AAC1740CCC98}"/>
              </a:ext>
            </a:extLst>
          </p:cNvPr>
          <p:cNvSpPr/>
          <p:nvPr/>
        </p:nvSpPr>
        <p:spPr>
          <a:xfrm>
            <a:off x="684213" y="549275"/>
            <a:ext cx="7775575" cy="679774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2900" dirty="0">
                <a:solidFill>
                  <a:srgbClr val="F0821A"/>
                </a:solidFill>
                <a:latin typeface="+mj-lt"/>
              </a:rPr>
              <a:t>Flowchart and Pseudocode Challenges</a:t>
            </a:r>
            <a:endParaRPr lang="en-GB" sz="29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026252-B37D-4A79-AD04-459926EB392B}"/>
              </a:ext>
            </a:extLst>
          </p:cNvPr>
          <p:cNvSpPr txBox="1"/>
          <p:nvPr/>
        </p:nvSpPr>
        <p:spPr>
          <a:xfrm>
            <a:off x="684213" y="1191655"/>
            <a:ext cx="7775575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Let’s try that again. You are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female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super strong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but you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can’t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fly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According to this flowchart, which superhero are you?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04A85-D80F-43D9-9B2C-F49DBFCE0B8E}"/>
              </a:ext>
            </a:extLst>
          </p:cNvPr>
          <p:cNvSpPr txBox="1"/>
          <p:nvPr/>
        </p:nvSpPr>
        <p:spPr>
          <a:xfrm>
            <a:off x="3773370" y="1984338"/>
            <a:ext cx="1597260" cy="318924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Start</a:t>
            </a:r>
            <a:endParaRPr lang="en-GB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852D3B25-614E-48E5-B98D-B8D14FD5AB87}"/>
              </a:ext>
            </a:extLst>
          </p:cNvPr>
          <p:cNvSpPr/>
          <p:nvPr/>
        </p:nvSpPr>
        <p:spPr>
          <a:xfrm>
            <a:off x="3408738" y="2394616"/>
            <a:ext cx="2326524" cy="850533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3212EA-53E5-4D1F-9E3E-4B989A8AACE5}"/>
              </a:ext>
            </a:extLst>
          </p:cNvPr>
          <p:cNvSpPr txBox="1"/>
          <p:nvPr/>
        </p:nvSpPr>
        <p:spPr>
          <a:xfrm>
            <a:off x="3773370" y="2646461"/>
            <a:ext cx="1597260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Can you fly?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779218B-2550-444E-97E8-86D2F6B83866}"/>
              </a:ext>
            </a:extLst>
          </p:cNvPr>
          <p:cNvCxnSpPr>
            <a:cxnSpLocks/>
          </p:cNvCxnSpPr>
          <p:nvPr/>
        </p:nvCxnSpPr>
        <p:spPr>
          <a:xfrm flipH="1">
            <a:off x="1906172" y="2669783"/>
            <a:ext cx="1916119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582F8BE-6472-4F08-9125-09E089EC55DC}"/>
              </a:ext>
            </a:extLst>
          </p:cNvPr>
          <p:cNvCxnSpPr>
            <a:cxnSpLocks/>
          </p:cNvCxnSpPr>
          <p:nvPr/>
        </p:nvCxnSpPr>
        <p:spPr>
          <a:xfrm flipH="1">
            <a:off x="1900675" y="2665931"/>
            <a:ext cx="5497" cy="269747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iamond 14">
            <a:extLst>
              <a:ext uri="{FF2B5EF4-FFF2-40B4-BE49-F238E27FC236}">
                <a16:creationId xmlns:a16="http://schemas.microsoft.com/office/drawing/2014/main" id="{98272D46-C1CB-4FF8-9987-4657041D9D2D}"/>
              </a:ext>
            </a:extLst>
          </p:cNvPr>
          <p:cNvSpPr/>
          <p:nvPr/>
        </p:nvSpPr>
        <p:spPr>
          <a:xfrm>
            <a:off x="2255340" y="3478681"/>
            <a:ext cx="1975206" cy="881421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A2D374-24F6-4F37-9952-1C984305ADBD}"/>
              </a:ext>
            </a:extLst>
          </p:cNvPr>
          <p:cNvSpPr txBox="1"/>
          <p:nvPr/>
        </p:nvSpPr>
        <p:spPr>
          <a:xfrm>
            <a:off x="1829667" y="3708880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DB881E-15DC-4F9D-B577-2C25791C2EEB}"/>
              </a:ext>
            </a:extLst>
          </p:cNvPr>
          <p:cNvSpPr txBox="1"/>
          <p:nvPr/>
        </p:nvSpPr>
        <p:spPr>
          <a:xfrm>
            <a:off x="646148" y="4306584"/>
            <a:ext cx="1387936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You’re not a Superhero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F275EA7-DEF8-45DB-BD56-9CCEC0A13213}"/>
              </a:ext>
            </a:extLst>
          </p:cNvPr>
          <p:cNvCxnSpPr>
            <a:cxnSpLocks/>
          </p:cNvCxnSpPr>
          <p:nvPr/>
        </p:nvCxnSpPr>
        <p:spPr>
          <a:xfrm>
            <a:off x="3075831" y="3346181"/>
            <a:ext cx="159183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C7DF0EF-B5F2-482D-8068-6E7E1BA7E9DE}"/>
              </a:ext>
            </a:extLst>
          </p:cNvPr>
          <p:cNvCxnSpPr>
            <a:cxnSpLocks/>
          </p:cNvCxnSpPr>
          <p:nvPr/>
        </p:nvCxnSpPr>
        <p:spPr>
          <a:xfrm>
            <a:off x="3237909" y="3346181"/>
            <a:ext cx="0" cy="163314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8312670-CD49-4035-96A0-A717B747DB2B}"/>
              </a:ext>
            </a:extLst>
          </p:cNvPr>
          <p:cNvSpPr txBox="1"/>
          <p:nvPr/>
        </p:nvSpPr>
        <p:spPr>
          <a:xfrm>
            <a:off x="646148" y="5046496"/>
            <a:ext cx="1387936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17612B5-2908-4C5E-8ECE-3A770D2DF9B8}"/>
              </a:ext>
            </a:extLst>
          </p:cNvPr>
          <p:cNvCxnSpPr>
            <a:cxnSpLocks/>
          </p:cNvCxnSpPr>
          <p:nvPr/>
        </p:nvCxnSpPr>
        <p:spPr>
          <a:xfrm>
            <a:off x="1332024" y="3592094"/>
            <a:ext cx="0" cy="76087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873B415-A31D-49E8-A5C6-E014BC2EB454}"/>
              </a:ext>
            </a:extLst>
          </p:cNvPr>
          <p:cNvCxnSpPr>
            <a:cxnSpLocks/>
            <a:stCxn id="17" idx="2"/>
          </p:cNvCxnSpPr>
          <p:nvPr/>
        </p:nvCxnSpPr>
        <p:spPr>
          <a:xfrm>
            <a:off x="1340116" y="4871730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ED791E2-FC6B-43FE-8E68-2B4ECF3FA857}"/>
              </a:ext>
            </a:extLst>
          </p:cNvPr>
          <p:cNvSpPr txBox="1"/>
          <p:nvPr/>
        </p:nvSpPr>
        <p:spPr>
          <a:xfrm>
            <a:off x="2130127" y="5625654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0FB36-E7DE-49FE-A6D0-B09877A23239}"/>
              </a:ext>
            </a:extLst>
          </p:cNvPr>
          <p:cNvSpPr txBox="1"/>
          <p:nvPr/>
        </p:nvSpPr>
        <p:spPr>
          <a:xfrm>
            <a:off x="2138413" y="462450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Spiderman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195F582-3485-4F1F-BA2F-B683EFE47F80}"/>
              </a:ext>
            </a:extLst>
          </p:cNvPr>
          <p:cNvCxnSpPr>
            <a:cxnSpLocks/>
          </p:cNvCxnSpPr>
          <p:nvPr/>
        </p:nvCxnSpPr>
        <p:spPr>
          <a:xfrm>
            <a:off x="2769248" y="4146831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AF6EB5F6-0C65-4D57-A325-122233D45996}"/>
              </a:ext>
            </a:extLst>
          </p:cNvPr>
          <p:cNvSpPr txBox="1"/>
          <p:nvPr/>
        </p:nvSpPr>
        <p:spPr>
          <a:xfrm>
            <a:off x="2830966" y="295527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EBB86F-066C-474F-82CD-D7269418B196}"/>
              </a:ext>
            </a:extLst>
          </p:cNvPr>
          <p:cNvSpPr txBox="1"/>
          <p:nvPr/>
        </p:nvSpPr>
        <p:spPr>
          <a:xfrm>
            <a:off x="619157" y="3763320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F1C6A7-DDB7-4ECE-8F5E-B1320876A031}"/>
              </a:ext>
            </a:extLst>
          </p:cNvPr>
          <p:cNvSpPr txBox="1"/>
          <p:nvPr/>
        </p:nvSpPr>
        <p:spPr>
          <a:xfrm>
            <a:off x="2719700" y="227735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CF7C6D-D897-48B7-AF7B-5645332A8111}"/>
              </a:ext>
            </a:extLst>
          </p:cNvPr>
          <p:cNvSpPr txBox="1"/>
          <p:nvPr/>
        </p:nvSpPr>
        <p:spPr>
          <a:xfrm>
            <a:off x="5578822" y="227681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29B9675-2442-4D79-BF1E-7CF558F19224}"/>
              </a:ext>
            </a:extLst>
          </p:cNvPr>
          <p:cNvSpPr txBox="1"/>
          <p:nvPr/>
        </p:nvSpPr>
        <p:spPr>
          <a:xfrm>
            <a:off x="2049065" y="4199253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3125348-5988-4397-819B-E7DAB8DAB8FA}"/>
              </a:ext>
            </a:extLst>
          </p:cNvPr>
          <p:cNvSpPr txBox="1"/>
          <p:nvPr/>
        </p:nvSpPr>
        <p:spPr>
          <a:xfrm>
            <a:off x="3750812" y="5212292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A0D07C-5910-4C05-80AD-A6D61F0E3D78}"/>
              </a:ext>
            </a:extLst>
          </p:cNvPr>
          <p:cNvSpPr txBox="1"/>
          <p:nvPr/>
        </p:nvSpPr>
        <p:spPr>
          <a:xfrm>
            <a:off x="3750812" y="4469764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She-Hulk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F5AF462-EF27-43EB-83ED-7EF6AEC2AE64}"/>
              </a:ext>
            </a:extLst>
          </p:cNvPr>
          <p:cNvCxnSpPr>
            <a:cxnSpLocks/>
          </p:cNvCxnSpPr>
          <p:nvPr/>
        </p:nvCxnSpPr>
        <p:spPr>
          <a:xfrm>
            <a:off x="4385788" y="5033761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E4C51FB-44FF-4F42-B00A-A85DE8F2026A}"/>
              </a:ext>
            </a:extLst>
          </p:cNvPr>
          <p:cNvCxnSpPr>
            <a:cxnSpLocks/>
          </p:cNvCxnSpPr>
          <p:nvPr/>
        </p:nvCxnSpPr>
        <p:spPr>
          <a:xfrm flipV="1">
            <a:off x="4214098" y="3916348"/>
            <a:ext cx="164951" cy="743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3044306-DEEB-41F7-98B7-FBB6252516FD}"/>
              </a:ext>
            </a:extLst>
          </p:cNvPr>
          <p:cNvCxnSpPr>
            <a:cxnSpLocks/>
          </p:cNvCxnSpPr>
          <p:nvPr/>
        </p:nvCxnSpPr>
        <p:spPr>
          <a:xfrm flipH="1">
            <a:off x="4379049" y="3917092"/>
            <a:ext cx="190" cy="598461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CEB7380-0AB0-463F-8D1E-DA76E2BBD75A}"/>
              </a:ext>
            </a:extLst>
          </p:cNvPr>
          <p:cNvSpPr txBox="1"/>
          <p:nvPr/>
        </p:nvSpPr>
        <p:spPr>
          <a:xfrm>
            <a:off x="3960508" y="353080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7F3F20-6A9F-4132-8AC2-D98EC8755A1F}"/>
              </a:ext>
            </a:extLst>
          </p:cNvPr>
          <p:cNvCxnSpPr>
            <a:cxnSpLocks/>
          </p:cNvCxnSpPr>
          <p:nvPr/>
        </p:nvCxnSpPr>
        <p:spPr>
          <a:xfrm>
            <a:off x="2759368" y="5189655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87E28813-1131-49E0-A8DB-38AFE6D89D14}"/>
              </a:ext>
            </a:extLst>
          </p:cNvPr>
          <p:cNvSpPr txBox="1"/>
          <p:nvPr/>
        </p:nvSpPr>
        <p:spPr>
          <a:xfrm>
            <a:off x="4968996" y="40159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Falcon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180BC4C-7EFC-408F-918A-877B0C3501A2}"/>
              </a:ext>
            </a:extLst>
          </p:cNvPr>
          <p:cNvSpPr txBox="1"/>
          <p:nvPr/>
        </p:nvSpPr>
        <p:spPr>
          <a:xfrm>
            <a:off x="4959660" y="4762700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BF7865D-38AB-46B3-A438-91C5B5D984DD}"/>
              </a:ext>
            </a:extLst>
          </p:cNvPr>
          <p:cNvCxnSpPr>
            <a:cxnSpLocks/>
          </p:cNvCxnSpPr>
          <p:nvPr/>
        </p:nvCxnSpPr>
        <p:spPr>
          <a:xfrm>
            <a:off x="5594636" y="4584169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373B458-25E1-41F9-86F2-4010CE54CE6F}"/>
              </a:ext>
            </a:extLst>
          </p:cNvPr>
          <p:cNvCxnSpPr>
            <a:cxnSpLocks/>
          </p:cNvCxnSpPr>
          <p:nvPr/>
        </p:nvCxnSpPr>
        <p:spPr>
          <a:xfrm flipH="1">
            <a:off x="5598237" y="3617959"/>
            <a:ext cx="7148" cy="46269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72CFAE7-8540-469C-85C9-F16C751C5AF2}"/>
              </a:ext>
            </a:extLst>
          </p:cNvPr>
          <p:cNvSpPr txBox="1"/>
          <p:nvPr/>
        </p:nvSpPr>
        <p:spPr>
          <a:xfrm>
            <a:off x="4890942" y="359988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C107E14-A5C2-41EC-A7FD-E1886632F246}"/>
              </a:ext>
            </a:extLst>
          </p:cNvPr>
          <p:cNvSpPr txBox="1"/>
          <p:nvPr/>
        </p:nvSpPr>
        <p:spPr>
          <a:xfrm>
            <a:off x="4736774" y="30549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254FDFC-7FD0-4142-9BA4-F147441B0A80}"/>
              </a:ext>
            </a:extLst>
          </p:cNvPr>
          <p:cNvCxnSpPr>
            <a:cxnSpLocks/>
          </p:cNvCxnSpPr>
          <p:nvPr/>
        </p:nvCxnSpPr>
        <p:spPr>
          <a:xfrm>
            <a:off x="7068499" y="4233658"/>
            <a:ext cx="0" cy="69660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B80F67C-A0CC-44F2-A501-DDDCE0C2DF15}"/>
              </a:ext>
            </a:extLst>
          </p:cNvPr>
          <p:cNvGrpSpPr/>
          <p:nvPr/>
        </p:nvGrpSpPr>
        <p:grpSpPr>
          <a:xfrm>
            <a:off x="4572000" y="2303262"/>
            <a:ext cx="3714683" cy="2133117"/>
            <a:chOff x="4572000" y="2214482"/>
            <a:chExt cx="3714683" cy="2133117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BB643B3E-E919-419C-AA49-2DCF4D04A7E4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221448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1E489ED-A43B-4F85-89C8-A3A2920DA4AA}"/>
                </a:ext>
              </a:extLst>
            </p:cNvPr>
            <p:cNvCxnSpPr>
              <a:cxnSpLocks/>
            </p:cNvCxnSpPr>
            <p:nvPr/>
          </p:nvCxnSpPr>
          <p:spPr>
            <a:xfrm>
              <a:off x="5308375" y="2581003"/>
              <a:ext cx="868149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2247CDC-3D9B-4C46-A172-3965C302E628}"/>
                </a:ext>
              </a:extLst>
            </p:cNvPr>
            <p:cNvCxnSpPr>
              <a:cxnSpLocks/>
            </p:cNvCxnSpPr>
            <p:nvPr/>
          </p:nvCxnSpPr>
          <p:spPr>
            <a:xfrm>
              <a:off x="6176524" y="2577151"/>
              <a:ext cx="0" cy="269747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992EBFA-1556-4801-BB97-18083ABD2D7F}"/>
                </a:ext>
              </a:extLst>
            </p:cNvPr>
            <p:cNvCxnSpPr>
              <a:cxnSpLocks/>
            </p:cNvCxnSpPr>
            <p:nvPr/>
          </p:nvCxnSpPr>
          <p:spPr>
            <a:xfrm>
              <a:off x="8286683" y="3991875"/>
              <a:ext cx="0" cy="355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16D4FBA-4AD7-454A-A569-3BCA8FF677E1}"/>
                </a:ext>
              </a:extLst>
            </p:cNvPr>
            <p:cNvCxnSpPr>
              <a:cxnSpLocks/>
            </p:cNvCxnSpPr>
            <p:nvPr/>
          </p:nvCxnSpPr>
          <p:spPr>
            <a:xfrm>
              <a:off x="7343468" y="3273135"/>
              <a:ext cx="159183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D9BE6022-EF99-4DE2-A210-23AF0EAA80E8}"/>
                </a:ext>
              </a:extLst>
            </p:cNvPr>
            <p:cNvCxnSpPr>
              <a:cxnSpLocks/>
            </p:cNvCxnSpPr>
            <p:nvPr/>
          </p:nvCxnSpPr>
          <p:spPr>
            <a:xfrm>
              <a:off x="7497454" y="3273135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34EBB58D-5F40-43CC-A48B-E22B27D4ACB4}"/>
              </a:ext>
            </a:extLst>
          </p:cNvPr>
          <p:cNvSpPr txBox="1"/>
          <p:nvPr/>
        </p:nvSpPr>
        <p:spPr>
          <a:xfrm>
            <a:off x="6444994" y="49156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Superman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408F8B3-604A-4154-81E4-A9F8E315CBE0}"/>
              </a:ext>
            </a:extLst>
          </p:cNvPr>
          <p:cNvSpPr txBox="1"/>
          <p:nvPr/>
        </p:nvSpPr>
        <p:spPr>
          <a:xfrm>
            <a:off x="7613054" y="4413732"/>
            <a:ext cx="1258482" cy="811367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</a:t>
            </a:r>
          </a:p>
          <a:p>
            <a:pPr algn="ctr"/>
            <a:r>
              <a:rPr lang="en-GB" sz="1600" dirty="0"/>
              <a:t>Wonder Woman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2F4ECD9-C5DB-4E26-B5AD-0ABF927575C9}"/>
              </a:ext>
            </a:extLst>
          </p:cNvPr>
          <p:cNvSpPr txBox="1"/>
          <p:nvPr/>
        </p:nvSpPr>
        <p:spPr>
          <a:xfrm>
            <a:off x="6435614" y="5669369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45BAE88-FB18-4C20-A180-281E2E9F82A5}"/>
              </a:ext>
            </a:extLst>
          </p:cNvPr>
          <p:cNvCxnSpPr>
            <a:cxnSpLocks/>
          </p:cNvCxnSpPr>
          <p:nvPr/>
        </p:nvCxnSpPr>
        <p:spPr>
          <a:xfrm>
            <a:off x="7070590" y="5490838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C012CAD5-B5F5-4FB1-A25B-BE9433420C14}"/>
              </a:ext>
            </a:extLst>
          </p:cNvPr>
          <p:cNvSpPr txBox="1"/>
          <p:nvPr/>
        </p:nvSpPr>
        <p:spPr>
          <a:xfrm>
            <a:off x="7648885" y="5413703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89A990B-7C11-4E25-862F-8BFB93A5DE20}"/>
              </a:ext>
            </a:extLst>
          </p:cNvPr>
          <p:cNvCxnSpPr>
            <a:cxnSpLocks/>
          </p:cNvCxnSpPr>
          <p:nvPr/>
        </p:nvCxnSpPr>
        <p:spPr>
          <a:xfrm>
            <a:off x="8283861" y="5235172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647651E-CDB3-4FB2-88EE-9FB4F7B674A7}"/>
              </a:ext>
            </a:extLst>
          </p:cNvPr>
          <p:cNvSpPr txBox="1"/>
          <p:nvPr/>
        </p:nvSpPr>
        <p:spPr>
          <a:xfrm>
            <a:off x="6354412" y="435971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EA66B4-D0F3-491E-941D-597CA7FE32CC}"/>
              </a:ext>
            </a:extLst>
          </p:cNvPr>
          <p:cNvSpPr txBox="1"/>
          <p:nvPr/>
        </p:nvSpPr>
        <p:spPr>
          <a:xfrm>
            <a:off x="7098611" y="2963370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FBE179-F795-4B20-AD47-4CEE63C98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5915" y="6120745"/>
            <a:ext cx="5336705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983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281D57-A429-42C9-A4C8-55BE7926FFEC}"/>
              </a:ext>
            </a:extLst>
          </p:cNvPr>
          <p:cNvSpPr txBox="1"/>
          <p:nvPr/>
        </p:nvSpPr>
        <p:spPr>
          <a:xfrm>
            <a:off x="8159321" y="4037981"/>
            <a:ext cx="640477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D11FFCDC-BC4F-4FDD-A44B-53C791381FD9}"/>
              </a:ext>
            </a:extLst>
          </p:cNvPr>
          <p:cNvSpPr/>
          <p:nvPr/>
        </p:nvSpPr>
        <p:spPr>
          <a:xfrm>
            <a:off x="5008947" y="2883312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87BD0AE-6248-4152-AA5D-1E7C365EBCF2}"/>
              </a:ext>
            </a:extLst>
          </p:cNvPr>
          <p:cNvSpPr/>
          <p:nvPr/>
        </p:nvSpPr>
        <p:spPr>
          <a:xfrm>
            <a:off x="6526035" y="3476904"/>
            <a:ext cx="1975206" cy="954438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41D662-F52F-46A9-A35D-988568D3C4C5}"/>
              </a:ext>
            </a:extLst>
          </p:cNvPr>
          <p:cNvSpPr txBox="1"/>
          <p:nvPr/>
        </p:nvSpPr>
        <p:spPr>
          <a:xfrm>
            <a:off x="6065099" y="3788947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7E247645-E9A8-4C6D-80E5-C725D6CFC486}"/>
              </a:ext>
            </a:extLst>
          </p:cNvPr>
          <p:cNvSpPr/>
          <p:nvPr/>
        </p:nvSpPr>
        <p:spPr>
          <a:xfrm>
            <a:off x="749361" y="2868446"/>
            <a:ext cx="2326524" cy="957206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6A0769-A880-4525-B6BF-A00D0192945C}"/>
              </a:ext>
            </a:extLst>
          </p:cNvPr>
          <p:cNvSpPr txBox="1"/>
          <p:nvPr/>
        </p:nvSpPr>
        <p:spPr>
          <a:xfrm>
            <a:off x="459681" y="30397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D1098C-698C-4C2D-9436-AAC1740CCC98}"/>
              </a:ext>
            </a:extLst>
          </p:cNvPr>
          <p:cNvSpPr/>
          <p:nvPr/>
        </p:nvSpPr>
        <p:spPr>
          <a:xfrm>
            <a:off x="684213" y="549275"/>
            <a:ext cx="7775575" cy="679774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2900" dirty="0">
                <a:solidFill>
                  <a:srgbClr val="F0821A"/>
                </a:solidFill>
                <a:latin typeface="+mj-lt"/>
              </a:rPr>
              <a:t>Flowchart and Pseudocode Challenges</a:t>
            </a:r>
            <a:endParaRPr lang="en-GB" sz="29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026252-B37D-4A79-AD04-459926EB392B}"/>
              </a:ext>
            </a:extLst>
          </p:cNvPr>
          <p:cNvSpPr txBox="1"/>
          <p:nvPr/>
        </p:nvSpPr>
        <p:spPr>
          <a:xfrm>
            <a:off x="684213" y="1191655"/>
            <a:ext cx="7775575" cy="637849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One more time. You are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male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,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super strong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but you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can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fly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According to this flowchart, which superhero are you?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04A85-D80F-43D9-9B2C-F49DBFCE0B8E}"/>
              </a:ext>
            </a:extLst>
          </p:cNvPr>
          <p:cNvSpPr txBox="1"/>
          <p:nvPr/>
        </p:nvSpPr>
        <p:spPr>
          <a:xfrm>
            <a:off x="3773370" y="1984338"/>
            <a:ext cx="1597260" cy="318924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Start</a:t>
            </a:r>
            <a:endParaRPr lang="en-GB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852D3B25-614E-48E5-B98D-B8D14FD5AB87}"/>
              </a:ext>
            </a:extLst>
          </p:cNvPr>
          <p:cNvSpPr/>
          <p:nvPr/>
        </p:nvSpPr>
        <p:spPr>
          <a:xfrm>
            <a:off x="3408738" y="2394616"/>
            <a:ext cx="2326524" cy="850533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3212EA-53E5-4D1F-9E3E-4B989A8AACE5}"/>
              </a:ext>
            </a:extLst>
          </p:cNvPr>
          <p:cNvSpPr txBox="1"/>
          <p:nvPr/>
        </p:nvSpPr>
        <p:spPr>
          <a:xfrm>
            <a:off x="3773370" y="2646461"/>
            <a:ext cx="1597260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Can you fly?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779218B-2550-444E-97E8-86D2F6B83866}"/>
              </a:ext>
            </a:extLst>
          </p:cNvPr>
          <p:cNvCxnSpPr>
            <a:cxnSpLocks/>
          </p:cNvCxnSpPr>
          <p:nvPr/>
        </p:nvCxnSpPr>
        <p:spPr>
          <a:xfrm flipH="1">
            <a:off x="1906172" y="2669783"/>
            <a:ext cx="1916119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582F8BE-6472-4F08-9125-09E089EC55DC}"/>
              </a:ext>
            </a:extLst>
          </p:cNvPr>
          <p:cNvCxnSpPr>
            <a:cxnSpLocks/>
          </p:cNvCxnSpPr>
          <p:nvPr/>
        </p:nvCxnSpPr>
        <p:spPr>
          <a:xfrm flipH="1">
            <a:off x="1900675" y="2665931"/>
            <a:ext cx="5497" cy="269747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iamond 14">
            <a:extLst>
              <a:ext uri="{FF2B5EF4-FFF2-40B4-BE49-F238E27FC236}">
                <a16:creationId xmlns:a16="http://schemas.microsoft.com/office/drawing/2014/main" id="{98272D46-C1CB-4FF8-9987-4657041D9D2D}"/>
              </a:ext>
            </a:extLst>
          </p:cNvPr>
          <p:cNvSpPr/>
          <p:nvPr/>
        </p:nvSpPr>
        <p:spPr>
          <a:xfrm>
            <a:off x="2255340" y="3478681"/>
            <a:ext cx="1975206" cy="881421"/>
          </a:xfrm>
          <a:prstGeom prst="diamond">
            <a:avLst/>
          </a:prstGeom>
          <a:noFill/>
          <a:ln w="2540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A2D374-24F6-4F37-9952-1C984305ADBD}"/>
              </a:ext>
            </a:extLst>
          </p:cNvPr>
          <p:cNvSpPr txBox="1"/>
          <p:nvPr/>
        </p:nvSpPr>
        <p:spPr>
          <a:xfrm>
            <a:off x="1829667" y="3708880"/>
            <a:ext cx="2875104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Are you female?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DB881E-15DC-4F9D-B577-2C25791C2EEB}"/>
              </a:ext>
            </a:extLst>
          </p:cNvPr>
          <p:cNvSpPr txBox="1"/>
          <p:nvPr/>
        </p:nvSpPr>
        <p:spPr>
          <a:xfrm>
            <a:off x="646148" y="4306584"/>
            <a:ext cx="1387936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You’re not a Superhero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F275EA7-DEF8-45DB-BD56-9CCEC0A13213}"/>
              </a:ext>
            </a:extLst>
          </p:cNvPr>
          <p:cNvCxnSpPr>
            <a:cxnSpLocks/>
          </p:cNvCxnSpPr>
          <p:nvPr/>
        </p:nvCxnSpPr>
        <p:spPr>
          <a:xfrm>
            <a:off x="3075831" y="3346181"/>
            <a:ext cx="159183" cy="0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C7DF0EF-B5F2-482D-8068-6E7E1BA7E9DE}"/>
              </a:ext>
            </a:extLst>
          </p:cNvPr>
          <p:cNvCxnSpPr>
            <a:cxnSpLocks/>
          </p:cNvCxnSpPr>
          <p:nvPr/>
        </p:nvCxnSpPr>
        <p:spPr>
          <a:xfrm>
            <a:off x="3237909" y="3346181"/>
            <a:ext cx="0" cy="163314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8312670-CD49-4035-96A0-A717B747DB2B}"/>
              </a:ext>
            </a:extLst>
          </p:cNvPr>
          <p:cNvSpPr txBox="1"/>
          <p:nvPr/>
        </p:nvSpPr>
        <p:spPr>
          <a:xfrm>
            <a:off x="646148" y="5046496"/>
            <a:ext cx="1387936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17612B5-2908-4C5E-8ECE-3A770D2DF9B8}"/>
              </a:ext>
            </a:extLst>
          </p:cNvPr>
          <p:cNvCxnSpPr>
            <a:cxnSpLocks/>
          </p:cNvCxnSpPr>
          <p:nvPr/>
        </p:nvCxnSpPr>
        <p:spPr>
          <a:xfrm>
            <a:off x="1332024" y="3592094"/>
            <a:ext cx="0" cy="76087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873B415-A31D-49E8-A5C6-E014BC2EB454}"/>
              </a:ext>
            </a:extLst>
          </p:cNvPr>
          <p:cNvCxnSpPr>
            <a:cxnSpLocks/>
            <a:stCxn id="17" idx="2"/>
          </p:cNvCxnSpPr>
          <p:nvPr/>
        </p:nvCxnSpPr>
        <p:spPr>
          <a:xfrm>
            <a:off x="1340116" y="4871730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0ED791E2-FC6B-43FE-8E68-2B4ECF3FA857}"/>
              </a:ext>
            </a:extLst>
          </p:cNvPr>
          <p:cNvSpPr txBox="1"/>
          <p:nvPr/>
        </p:nvSpPr>
        <p:spPr>
          <a:xfrm>
            <a:off x="2130127" y="5625654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0FB36-E7DE-49FE-A6D0-B09877A23239}"/>
              </a:ext>
            </a:extLst>
          </p:cNvPr>
          <p:cNvSpPr txBox="1"/>
          <p:nvPr/>
        </p:nvSpPr>
        <p:spPr>
          <a:xfrm>
            <a:off x="2138413" y="462450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Spiderman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195F582-3485-4F1F-BA2F-B683EFE47F80}"/>
              </a:ext>
            </a:extLst>
          </p:cNvPr>
          <p:cNvCxnSpPr>
            <a:cxnSpLocks/>
          </p:cNvCxnSpPr>
          <p:nvPr/>
        </p:nvCxnSpPr>
        <p:spPr>
          <a:xfrm>
            <a:off x="2769248" y="4146831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AF6EB5F6-0C65-4D57-A325-122233D45996}"/>
              </a:ext>
            </a:extLst>
          </p:cNvPr>
          <p:cNvSpPr txBox="1"/>
          <p:nvPr/>
        </p:nvSpPr>
        <p:spPr>
          <a:xfrm>
            <a:off x="2830966" y="295527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EBB86F-066C-474F-82CD-D7269418B196}"/>
              </a:ext>
            </a:extLst>
          </p:cNvPr>
          <p:cNvSpPr txBox="1"/>
          <p:nvPr/>
        </p:nvSpPr>
        <p:spPr>
          <a:xfrm>
            <a:off x="619157" y="3763320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F1C6A7-DDB7-4ECE-8F5E-B1320876A031}"/>
              </a:ext>
            </a:extLst>
          </p:cNvPr>
          <p:cNvSpPr txBox="1"/>
          <p:nvPr/>
        </p:nvSpPr>
        <p:spPr>
          <a:xfrm>
            <a:off x="2719700" y="227735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CF7C6D-D897-48B7-AF7B-5645332A8111}"/>
              </a:ext>
            </a:extLst>
          </p:cNvPr>
          <p:cNvSpPr txBox="1"/>
          <p:nvPr/>
        </p:nvSpPr>
        <p:spPr>
          <a:xfrm>
            <a:off x="5578822" y="227681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29B9675-2442-4D79-BF1E-7CF558F19224}"/>
              </a:ext>
            </a:extLst>
          </p:cNvPr>
          <p:cNvSpPr txBox="1"/>
          <p:nvPr/>
        </p:nvSpPr>
        <p:spPr>
          <a:xfrm>
            <a:off x="2049065" y="4199253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3125348-5988-4397-819B-E7DAB8DAB8FA}"/>
              </a:ext>
            </a:extLst>
          </p:cNvPr>
          <p:cNvSpPr txBox="1"/>
          <p:nvPr/>
        </p:nvSpPr>
        <p:spPr>
          <a:xfrm>
            <a:off x="3750812" y="5212292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A0D07C-5910-4C05-80AD-A6D61F0E3D78}"/>
              </a:ext>
            </a:extLst>
          </p:cNvPr>
          <p:cNvSpPr txBox="1"/>
          <p:nvPr/>
        </p:nvSpPr>
        <p:spPr>
          <a:xfrm>
            <a:off x="3750812" y="4469764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She-Hulk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F5AF462-EF27-43EB-83ED-7EF6AEC2AE64}"/>
              </a:ext>
            </a:extLst>
          </p:cNvPr>
          <p:cNvCxnSpPr>
            <a:cxnSpLocks/>
          </p:cNvCxnSpPr>
          <p:nvPr/>
        </p:nvCxnSpPr>
        <p:spPr>
          <a:xfrm>
            <a:off x="4385788" y="5033761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E4C51FB-44FF-4F42-B00A-A85DE8F2026A}"/>
              </a:ext>
            </a:extLst>
          </p:cNvPr>
          <p:cNvCxnSpPr>
            <a:cxnSpLocks/>
          </p:cNvCxnSpPr>
          <p:nvPr/>
        </p:nvCxnSpPr>
        <p:spPr>
          <a:xfrm flipV="1">
            <a:off x="4214098" y="3916348"/>
            <a:ext cx="164951" cy="743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3044306-DEEB-41F7-98B7-FBB6252516FD}"/>
              </a:ext>
            </a:extLst>
          </p:cNvPr>
          <p:cNvCxnSpPr>
            <a:cxnSpLocks/>
          </p:cNvCxnSpPr>
          <p:nvPr/>
        </p:nvCxnSpPr>
        <p:spPr>
          <a:xfrm flipH="1">
            <a:off x="4379049" y="3917092"/>
            <a:ext cx="190" cy="598461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4CEB7380-0AB0-463F-8D1E-DA76E2BBD75A}"/>
              </a:ext>
            </a:extLst>
          </p:cNvPr>
          <p:cNvSpPr txBox="1"/>
          <p:nvPr/>
        </p:nvSpPr>
        <p:spPr>
          <a:xfrm>
            <a:off x="3960508" y="3530808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7F3F20-6A9F-4132-8AC2-D98EC8755A1F}"/>
              </a:ext>
            </a:extLst>
          </p:cNvPr>
          <p:cNvCxnSpPr>
            <a:cxnSpLocks/>
          </p:cNvCxnSpPr>
          <p:nvPr/>
        </p:nvCxnSpPr>
        <p:spPr>
          <a:xfrm>
            <a:off x="2759368" y="5189655"/>
            <a:ext cx="0" cy="521859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87E28813-1131-49E0-A8DB-38AFE6D89D14}"/>
              </a:ext>
            </a:extLst>
          </p:cNvPr>
          <p:cNvSpPr txBox="1"/>
          <p:nvPr/>
        </p:nvSpPr>
        <p:spPr>
          <a:xfrm>
            <a:off x="4968996" y="40159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Falcon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180BC4C-7EFC-408F-918A-877B0C3501A2}"/>
              </a:ext>
            </a:extLst>
          </p:cNvPr>
          <p:cNvSpPr txBox="1"/>
          <p:nvPr/>
        </p:nvSpPr>
        <p:spPr>
          <a:xfrm>
            <a:off x="4959660" y="4762700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BF7865D-38AB-46B3-A438-91C5B5D984DD}"/>
              </a:ext>
            </a:extLst>
          </p:cNvPr>
          <p:cNvCxnSpPr>
            <a:cxnSpLocks/>
          </p:cNvCxnSpPr>
          <p:nvPr/>
        </p:nvCxnSpPr>
        <p:spPr>
          <a:xfrm>
            <a:off x="5594636" y="4584169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373B458-25E1-41F9-86F2-4010CE54CE6F}"/>
              </a:ext>
            </a:extLst>
          </p:cNvPr>
          <p:cNvCxnSpPr>
            <a:cxnSpLocks/>
          </p:cNvCxnSpPr>
          <p:nvPr/>
        </p:nvCxnSpPr>
        <p:spPr>
          <a:xfrm flipH="1">
            <a:off x="5598237" y="3617959"/>
            <a:ext cx="7148" cy="462696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72CFAE7-8540-469C-85C9-F16C751C5AF2}"/>
              </a:ext>
            </a:extLst>
          </p:cNvPr>
          <p:cNvSpPr txBox="1"/>
          <p:nvPr/>
        </p:nvSpPr>
        <p:spPr>
          <a:xfrm>
            <a:off x="4890942" y="359988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C107E14-A5C2-41EC-A7FD-E1886632F246}"/>
              </a:ext>
            </a:extLst>
          </p:cNvPr>
          <p:cNvSpPr txBox="1"/>
          <p:nvPr/>
        </p:nvSpPr>
        <p:spPr>
          <a:xfrm>
            <a:off x="4736774" y="3054906"/>
            <a:ext cx="2883445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Do you have </a:t>
            </a:r>
            <a:br>
              <a:rPr lang="en-GB" sz="1600" dirty="0"/>
            </a:br>
            <a:r>
              <a:rPr lang="en-GB" sz="1600" dirty="0"/>
              <a:t>super strength?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254FDFC-7FD0-4142-9BA4-F147441B0A80}"/>
              </a:ext>
            </a:extLst>
          </p:cNvPr>
          <p:cNvCxnSpPr>
            <a:cxnSpLocks/>
          </p:cNvCxnSpPr>
          <p:nvPr/>
        </p:nvCxnSpPr>
        <p:spPr>
          <a:xfrm>
            <a:off x="7068499" y="4233658"/>
            <a:ext cx="0" cy="696609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B80F67C-A0CC-44F2-A501-DDDCE0C2DF15}"/>
              </a:ext>
            </a:extLst>
          </p:cNvPr>
          <p:cNvGrpSpPr/>
          <p:nvPr/>
        </p:nvGrpSpPr>
        <p:grpSpPr>
          <a:xfrm>
            <a:off x="4572000" y="2303262"/>
            <a:ext cx="3714683" cy="2133117"/>
            <a:chOff x="4572000" y="2214482"/>
            <a:chExt cx="3714683" cy="2133117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BB643B3E-E919-419C-AA49-2DCF4D04A7E4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221448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1E489ED-A43B-4F85-89C8-A3A2920DA4AA}"/>
                </a:ext>
              </a:extLst>
            </p:cNvPr>
            <p:cNvCxnSpPr>
              <a:cxnSpLocks/>
            </p:cNvCxnSpPr>
            <p:nvPr/>
          </p:nvCxnSpPr>
          <p:spPr>
            <a:xfrm>
              <a:off x="5308375" y="2581003"/>
              <a:ext cx="868149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E2247CDC-3D9B-4C46-A172-3965C302E628}"/>
                </a:ext>
              </a:extLst>
            </p:cNvPr>
            <p:cNvCxnSpPr>
              <a:cxnSpLocks/>
            </p:cNvCxnSpPr>
            <p:nvPr/>
          </p:nvCxnSpPr>
          <p:spPr>
            <a:xfrm>
              <a:off x="6176524" y="2577151"/>
              <a:ext cx="0" cy="269747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992EBFA-1556-4801-BB97-18083ABD2D7F}"/>
                </a:ext>
              </a:extLst>
            </p:cNvPr>
            <p:cNvCxnSpPr>
              <a:cxnSpLocks/>
            </p:cNvCxnSpPr>
            <p:nvPr/>
          </p:nvCxnSpPr>
          <p:spPr>
            <a:xfrm>
              <a:off x="8286683" y="3991875"/>
              <a:ext cx="0" cy="35572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16D4FBA-4AD7-454A-A569-3BCA8FF677E1}"/>
                </a:ext>
              </a:extLst>
            </p:cNvPr>
            <p:cNvCxnSpPr>
              <a:cxnSpLocks/>
            </p:cNvCxnSpPr>
            <p:nvPr/>
          </p:nvCxnSpPr>
          <p:spPr>
            <a:xfrm>
              <a:off x="7343468" y="3273135"/>
              <a:ext cx="159183" cy="0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D9BE6022-EF99-4DE2-A210-23AF0EAA80E8}"/>
                </a:ext>
              </a:extLst>
            </p:cNvPr>
            <p:cNvCxnSpPr>
              <a:cxnSpLocks/>
            </p:cNvCxnSpPr>
            <p:nvPr/>
          </p:nvCxnSpPr>
          <p:spPr>
            <a:xfrm>
              <a:off x="7497454" y="3273135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34EBB58D-5F40-43CC-A48B-E22B27D4ACB4}"/>
              </a:ext>
            </a:extLst>
          </p:cNvPr>
          <p:cNvSpPr txBox="1"/>
          <p:nvPr/>
        </p:nvSpPr>
        <p:spPr>
          <a:xfrm>
            <a:off x="6444994" y="4915619"/>
            <a:ext cx="1258482" cy="565146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 Superman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408F8B3-604A-4154-81E4-A9F8E315CBE0}"/>
              </a:ext>
            </a:extLst>
          </p:cNvPr>
          <p:cNvSpPr txBox="1"/>
          <p:nvPr/>
        </p:nvSpPr>
        <p:spPr>
          <a:xfrm>
            <a:off x="7613054" y="4413732"/>
            <a:ext cx="1258482" cy="811367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You are</a:t>
            </a:r>
          </a:p>
          <a:p>
            <a:pPr algn="ctr"/>
            <a:r>
              <a:rPr lang="en-GB" sz="1600" dirty="0"/>
              <a:t>Wonder Woman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2F4ECD9-C5DB-4E26-B5AD-0ABF927575C9}"/>
              </a:ext>
            </a:extLst>
          </p:cNvPr>
          <p:cNvSpPr txBox="1"/>
          <p:nvPr/>
        </p:nvSpPr>
        <p:spPr>
          <a:xfrm>
            <a:off x="6435614" y="5669369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45BAE88-FB18-4C20-A180-281E2E9F82A5}"/>
              </a:ext>
            </a:extLst>
          </p:cNvPr>
          <p:cNvCxnSpPr>
            <a:cxnSpLocks/>
          </p:cNvCxnSpPr>
          <p:nvPr/>
        </p:nvCxnSpPr>
        <p:spPr>
          <a:xfrm>
            <a:off x="7070590" y="5490838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C012CAD5-B5F5-4FB1-A25B-BE9433420C14}"/>
              </a:ext>
            </a:extLst>
          </p:cNvPr>
          <p:cNvSpPr txBox="1"/>
          <p:nvPr/>
        </p:nvSpPr>
        <p:spPr>
          <a:xfrm>
            <a:off x="7648885" y="5413703"/>
            <a:ext cx="1258482" cy="318924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36000" rIns="144000" bIns="36000" rtlCol="0">
            <a:spAutoFit/>
          </a:bodyPr>
          <a:lstStyle/>
          <a:p>
            <a:pPr algn="ctr"/>
            <a:r>
              <a:rPr lang="en-GB" sz="1600" dirty="0"/>
              <a:t>Stop</a:t>
            </a: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89A990B-7C11-4E25-862F-8BFB93A5DE20}"/>
              </a:ext>
            </a:extLst>
          </p:cNvPr>
          <p:cNvCxnSpPr>
            <a:cxnSpLocks/>
          </p:cNvCxnSpPr>
          <p:nvPr/>
        </p:nvCxnSpPr>
        <p:spPr>
          <a:xfrm>
            <a:off x="8283861" y="5235172"/>
            <a:ext cx="0" cy="23313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647651E-CDB3-4FB2-88EE-9FB4F7B674A7}"/>
              </a:ext>
            </a:extLst>
          </p:cNvPr>
          <p:cNvSpPr txBox="1"/>
          <p:nvPr/>
        </p:nvSpPr>
        <p:spPr>
          <a:xfrm>
            <a:off x="6354412" y="4359718"/>
            <a:ext cx="1002639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No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EA66B4-D0F3-491E-941D-597CA7FE32CC}"/>
              </a:ext>
            </a:extLst>
          </p:cNvPr>
          <p:cNvSpPr txBox="1"/>
          <p:nvPr/>
        </p:nvSpPr>
        <p:spPr>
          <a:xfrm>
            <a:off x="7098611" y="2963370"/>
            <a:ext cx="640477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r>
              <a:rPr lang="en-GB" sz="1600" dirty="0">
                <a:solidFill>
                  <a:srgbClr val="F0821A"/>
                </a:solidFill>
              </a:rPr>
              <a:t>Yes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FBE179-F795-4B20-AD47-4CEE63C98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5915" y="6120745"/>
            <a:ext cx="5336705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9510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3AF54-4826-47CB-8E73-57989F6CD7D3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Network Login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744A0D-FE31-461E-ABC0-8CEBF95FA73D}"/>
              </a:ext>
            </a:extLst>
          </p:cNvPr>
          <p:cNvSpPr txBox="1"/>
          <p:nvPr/>
        </p:nvSpPr>
        <p:spPr>
          <a:xfrm>
            <a:off x="684212" y="1373884"/>
            <a:ext cx="7775575" cy="760959"/>
          </a:xfrm>
          <a:prstGeom prst="rect">
            <a:avLst/>
          </a:prstGeom>
          <a:solidFill>
            <a:srgbClr val="F0821A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000" dirty="0">
                <a:cs typeface="Arial" panose="020B0604020202020204" pitchFamily="34" charset="0"/>
              </a:rPr>
              <a:t>Most computer systems require that users enter a </a:t>
            </a:r>
            <a:r>
              <a:rPr lang="en-GB" sz="2000" b="1" dirty="0">
                <a:cs typeface="Arial" panose="020B0604020202020204" pitchFamily="34" charset="0"/>
              </a:rPr>
              <a:t>username</a:t>
            </a:r>
            <a:r>
              <a:rPr lang="en-GB" sz="2000" dirty="0">
                <a:cs typeface="Arial" panose="020B0604020202020204" pitchFamily="34" charset="0"/>
              </a:rPr>
              <a:t> and a </a:t>
            </a:r>
            <a:r>
              <a:rPr lang="en-GB" sz="2000" b="1" dirty="0">
                <a:cs typeface="Arial" panose="020B0604020202020204" pitchFamily="34" charset="0"/>
              </a:rPr>
              <a:t>password</a:t>
            </a:r>
            <a:r>
              <a:rPr lang="en-GB" sz="2000" dirty="0">
                <a:cs typeface="Arial" panose="020B0604020202020204" pitchFamily="34" charset="0"/>
              </a:rPr>
              <a:t>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B17AC8-C74D-4899-8CD2-FA4B4E334B48}"/>
              </a:ext>
            </a:extLst>
          </p:cNvPr>
          <p:cNvSpPr txBox="1"/>
          <p:nvPr/>
        </p:nvSpPr>
        <p:spPr>
          <a:xfrm>
            <a:off x="684211" y="2286537"/>
            <a:ext cx="7775575" cy="42240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What happens if a wrong username is entered?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DF0F83-8143-491E-8DCE-16BC7B164F7D}"/>
              </a:ext>
            </a:extLst>
          </p:cNvPr>
          <p:cNvSpPr txBox="1"/>
          <p:nvPr/>
        </p:nvSpPr>
        <p:spPr>
          <a:xfrm>
            <a:off x="684213" y="2930646"/>
            <a:ext cx="7775575" cy="42240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What happens if a wrong password is entered?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589A46-F3FE-493B-8B63-D506351E1C4B}"/>
              </a:ext>
            </a:extLst>
          </p:cNvPr>
          <p:cNvSpPr txBox="1"/>
          <p:nvPr/>
        </p:nvSpPr>
        <p:spPr>
          <a:xfrm>
            <a:off x="692303" y="3574755"/>
            <a:ext cx="7775575" cy="42240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What happens if both username and password are wrong?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D34E16-50B6-4AEF-B033-B4A7EF35C18C}"/>
              </a:ext>
            </a:extLst>
          </p:cNvPr>
          <p:cNvSpPr txBox="1"/>
          <p:nvPr/>
        </p:nvSpPr>
        <p:spPr>
          <a:xfrm>
            <a:off x="692301" y="4218864"/>
            <a:ext cx="7775575" cy="422405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>
                <a:solidFill>
                  <a:prstClr val="black"/>
                </a:solidFill>
                <a:cs typeface="Arial" panose="020B0604020202020204" pitchFamily="34" charset="0"/>
              </a:rPr>
              <a:t>What happens if both username and password are correct?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7AE1180-62B8-4D83-9F25-DAB8DF9428BF}"/>
              </a:ext>
            </a:extLst>
          </p:cNvPr>
          <p:cNvSpPr/>
          <p:nvPr/>
        </p:nvSpPr>
        <p:spPr>
          <a:xfrm>
            <a:off x="7391564" y="5573255"/>
            <a:ext cx="1068224" cy="633942"/>
          </a:xfrm>
          <a:prstGeom prst="rightArrow">
            <a:avLst/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B4FE44-C355-42BB-8485-213C1977897F}"/>
              </a:ext>
            </a:extLst>
          </p:cNvPr>
          <p:cNvSpPr txBox="1"/>
          <p:nvPr/>
        </p:nvSpPr>
        <p:spPr>
          <a:xfrm>
            <a:off x="6047459" y="5694412"/>
            <a:ext cx="1344105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Next Slide</a:t>
            </a:r>
          </a:p>
        </p:txBody>
      </p:sp>
    </p:spTree>
    <p:extLst>
      <p:ext uri="{BB962C8B-B14F-4D97-AF65-F5344CB8AC3E}">
        <p14:creationId xmlns:p14="http://schemas.microsoft.com/office/powerpoint/2010/main" val="302726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BA8CC7-875A-4D38-A0B1-CD3A046E0D96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Network Login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D560CA0-285C-493D-8750-CDB829662BFD}"/>
              </a:ext>
            </a:extLst>
          </p:cNvPr>
          <p:cNvGrpSpPr/>
          <p:nvPr/>
        </p:nvGrpSpPr>
        <p:grpSpPr>
          <a:xfrm>
            <a:off x="1474105" y="4028124"/>
            <a:ext cx="2326524" cy="850533"/>
            <a:chOff x="1474105" y="4028124"/>
            <a:chExt cx="2326524" cy="850533"/>
          </a:xfrm>
        </p:grpSpPr>
        <p:sp>
          <p:nvSpPr>
            <p:cNvPr id="4" name="Diamond 3">
              <a:extLst>
                <a:ext uri="{FF2B5EF4-FFF2-40B4-BE49-F238E27FC236}">
                  <a16:creationId xmlns:a16="http://schemas.microsoft.com/office/drawing/2014/main" id="{57836B0C-D44E-43F4-8EAD-11F0A4B4C87E}"/>
                </a:ext>
              </a:extLst>
            </p:cNvPr>
            <p:cNvSpPr/>
            <p:nvPr/>
          </p:nvSpPr>
          <p:spPr>
            <a:xfrm>
              <a:off x="1474105" y="4028124"/>
              <a:ext cx="2326524" cy="850533"/>
            </a:xfrm>
            <a:prstGeom prst="diamond">
              <a:avLst/>
            </a:prstGeom>
            <a:noFill/>
            <a:ln w="25400">
              <a:solidFill>
                <a:srgbClr val="F082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37074B6-D1B6-41E3-94CA-A15630EDD2C1}"/>
                </a:ext>
              </a:extLst>
            </p:cNvPr>
            <p:cNvSpPr txBox="1"/>
            <p:nvPr/>
          </p:nvSpPr>
          <p:spPr>
            <a:xfrm>
              <a:off x="1838737" y="4190957"/>
              <a:ext cx="1597260" cy="565146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36000" rIns="144000" bIns="36000" rtlCol="0">
              <a:spAutoFit/>
            </a:bodyPr>
            <a:lstStyle/>
            <a:p>
              <a:pPr algn="ctr"/>
              <a:r>
                <a:rPr lang="en-GB" sz="1600" dirty="0"/>
                <a:t>Is Username correct?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D60C856-5B00-40F1-B885-9045BBE6272B}"/>
              </a:ext>
            </a:extLst>
          </p:cNvPr>
          <p:cNvGrpSpPr/>
          <p:nvPr/>
        </p:nvGrpSpPr>
        <p:grpSpPr>
          <a:xfrm>
            <a:off x="946167" y="3358411"/>
            <a:ext cx="3382400" cy="728531"/>
            <a:chOff x="946167" y="3358411"/>
            <a:chExt cx="3382400" cy="728531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3FAEED6-71D2-4446-A50E-8F07B15BDD45}"/>
                </a:ext>
              </a:extLst>
            </p:cNvPr>
            <p:cNvSpPr txBox="1"/>
            <p:nvPr/>
          </p:nvSpPr>
          <p:spPr>
            <a:xfrm>
              <a:off x="946167" y="3358411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Enter Password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C68F487-4F81-48F9-BA4D-735A685F5C58}"/>
                </a:ext>
              </a:extLst>
            </p:cNvPr>
            <p:cNvCxnSpPr>
              <a:cxnSpLocks/>
            </p:cNvCxnSpPr>
            <p:nvPr/>
          </p:nvCxnSpPr>
          <p:spPr>
            <a:xfrm>
              <a:off x="2637367" y="3750039"/>
              <a:ext cx="0" cy="336903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82AE91F-CE0B-44FC-A46C-398E4D7FEEA0}"/>
              </a:ext>
            </a:extLst>
          </p:cNvPr>
          <p:cNvGrpSpPr/>
          <p:nvPr/>
        </p:nvGrpSpPr>
        <p:grpSpPr>
          <a:xfrm>
            <a:off x="946167" y="2869108"/>
            <a:ext cx="3382400" cy="554942"/>
            <a:chOff x="946167" y="2869108"/>
            <a:chExt cx="3382400" cy="55494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8115B67-9120-4974-B4C8-F11D8D59E111}"/>
                </a:ext>
              </a:extLst>
            </p:cNvPr>
            <p:cNvSpPr txBox="1"/>
            <p:nvPr/>
          </p:nvSpPr>
          <p:spPr>
            <a:xfrm>
              <a:off x="946167" y="2869108"/>
              <a:ext cx="3382400" cy="39162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/>
                <a:t>Enter Username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030A050-F57C-4752-ACD7-F0901E7C497A}"/>
                </a:ext>
              </a:extLst>
            </p:cNvPr>
            <p:cNvCxnSpPr>
              <a:cxnSpLocks/>
            </p:cNvCxnSpPr>
            <p:nvPr/>
          </p:nvCxnSpPr>
          <p:spPr>
            <a:xfrm>
              <a:off x="2637367" y="326073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B6CD2DA-22F0-4ED8-BD61-9DCAF556F4B2}"/>
              </a:ext>
            </a:extLst>
          </p:cNvPr>
          <p:cNvGrpSpPr/>
          <p:nvPr/>
        </p:nvGrpSpPr>
        <p:grpSpPr>
          <a:xfrm>
            <a:off x="1843020" y="2379805"/>
            <a:ext cx="1597260" cy="554942"/>
            <a:chOff x="1843020" y="2379805"/>
            <a:chExt cx="1597260" cy="55494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4E28BB3-5E65-45B3-BBA6-60B5CF5B9F9A}"/>
                </a:ext>
              </a:extLst>
            </p:cNvPr>
            <p:cNvSpPr txBox="1"/>
            <p:nvPr/>
          </p:nvSpPr>
          <p:spPr>
            <a:xfrm>
              <a:off x="1843020" y="2379805"/>
              <a:ext cx="1597260" cy="391628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Start</a:t>
              </a:r>
              <a:endParaRPr lang="en-GB" sz="16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C62791A-DB44-4035-9853-3EA7A62C2009}"/>
                </a:ext>
              </a:extLst>
            </p:cNvPr>
            <p:cNvCxnSpPr>
              <a:cxnSpLocks/>
            </p:cNvCxnSpPr>
            <p:nvPr/>
          </p:nvCxnSpPr>
          <p:spPr>
            <a:xfrm>
              <a:off x="2637367" y="2771433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3D4C5004-4EF2-4628-9557-CAEDCBD35AC4}"/>
              </a:ext>
            </a:extLst>
          </p:cNvPr>
          <p:cNvSpPr txBox="1"/>
          <p:nvPr/>
        </p:nvSpPr>
        <p:spPr>
          <a:xfrm>
            <a:off x="946167" y="5595965"/>
            <a:ext cx="3382400" cy="39162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… what comes next … ?</a:t>
            </a:r>
            <a:endParaRPr lang="en-GB" sz="16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21D048A-734B-40BD-AD02-AC6CFCF9B314}"/>
              </a:ext>
            </a:extLst>
          </p:cNvPr>
          <p:cNvGrpSpPr/>
          <p:nvPr/>
        </p:nvGrpSpPr>
        <p:grpSpPr>
          <a:xfrm>
            <a:off x="2074371" y="4085560"/>
            <a:ext cx="2380449" cy="1510405"/>
            <a:chOff x="2074371" y="4085560"/>
            <a:chExt cx="2380449" cy="1510405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56A66BD6-4FB7-40E5-AC7F-44765EF1DC50}"/>
                </a:ext>
              </a:extLst>
            </p:cNvPr>
            <p:cNvGrpSpPr/>
            <p:nvPr/>
          </p:nvGrpSpPr>
          <p:grpSpPr>
            <a:xfrm>
              <a:off x="2074371" y="4878657"/>
              <a:ext cx="640477" cy="717308"/>
              <a:chOff x="2074371" y="4878657"/>
              <a:chExt cx="640477" cy="717308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9CA60B5-F8D9-4B6A-A9C7-ADE16E770D39}"/>
                  </a:ext>
                </a:extLst>
              </p:cNvPr>
              <p:cNvCxnSpPr>
                <a:cxnSpLocks/>
                <a:endCxn id="15" idx="0"/>
              </p:cNvCxnSpPr>
              <p:nvPr/>
            </p:nvCxnSpPr>
            <p:spPr>
              <a:xfrm>
                <a:off x="2635382" y="4878657"/>
                <a:ext cx="1985" cy="717308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oval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0978B3B-D5A6-433E-8E9A-2DB8BBAE3A48}"/>
                  </a:ext>
                </a:extLst>
              </p:cNvPr>
              <p:cNvSpPr txBox="1"/>
              <p:nvPr/>
            </p:nvSpPr>
            <p:spPr>
              <a:xfrm>
                <a:off x="2074371" y="4998143"/>
                <a:ext cx="640477" cy="39162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 lIns="144000" tIns="72000" rIns="144000" bIns="72000" rtlCol="0">
                <a:spAutoFit/>
              </a:bodyPr>
              <a:lstStyle/>
              <a:p>
                <a:pPr algn="ctr"/>
                <a:r>
                  <a:rPr lang="en-GB" sz="1600" dirty="0">
                    <a:solidFill>
                      <a:srgbClr val="F0821A"/>
                    </a:solidFill>
                  </a:rPr>
                  <a:t>Yes</a:t>
                </a: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E13B9CE-67FB-4241-8F33-8E7E814EA267}"/>
                </a:ext>
              </a:extLst>
            </p:cNvPr>
            <p:cNvGrpSpPr/>
            <p:nvPr/>
          </p:nvGrpSpPr>
          <p:grpSpPr>
            <a:xfrm>
              <a:off x="3452181" y="4085560"/>
              <a:ext cx="1002639" cy="391628"/>
              <a:chOff x="3452181" y="4085560"/>
              <a:chExt cx="1002639" cy="391628"/>
            </a:xfrm>
          </p:grpSpPr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9A3F2CD2-B8D5-43FE-A0B4-82A8A09428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00629" y="4461004"/>
                <a:ext cx="351927" cy="0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oval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40D0337-392A-4095-929B-544F83298B33}"/>
                  </a:ext>
                </a:extLst>
              </p:cNvPr>
              <p:cNvSpPr txBox="1"/>
              <p:nvPr/>
            </p:nvSpPr>
            <p:spPr>
              <a:xfrm>
                <a:off x="3452181" y="4085560"/>
                <a:ext cx="1002639" cy="39162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 lIns="144000" tIns="72000" rIns="144000" bIns="72000" rtlCol="0">
                <a:spAutoFit/>
              </a:bodyPr>
              <a:lstStyle/>
              <a:p>
                <a:pPr algn="ctr"/>
                <a:r>
                  <a:rPr lang="en-GB" sz="1600" dirty="0">
                    <a:solidFill>
                      <a:srgbClr val="F0821A"/>
                    </a:solidFill>
                  </a:rPr>
                  <a:t>No</a:t>
                </a:r>
              </a:p>
            </p:txBody>
          </p:sp>
        </p:grp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DFE17C27-01E2-4F78-B01A-28891576461E}"/>
              </a:ext>
            </a:extLst>
          </p:cNvPr>
          <p:cNvSpPr txBox="1"/>
          <p:nvPr/>
        </p:nvSpPr>
        <p:spPr>
          <a:xfrm>
            <a:off x="1877211" y="1410432"/>
            <a:ext cx="5389578" cy="391628"/>
          </a:xfrm>
          <a:prstGeom prst="rect">
            <a:avLst/>
          </a:prstGeom>
          <a:solidFill>
            <a:schemeClr val="accent3"/>
          </a:solidFill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Need help getting started?</a:t>
            </a:r>
            <a:endParaRPr lang="en-GB" sz="16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3015A6-2A41-442E-86EE-97E144DFAD4F}"/>
              </a:ext>
            </a:extLst>
          </p:cNvPr>
          <p:cNvSpPr txBox="1"/>
          <p:nvPr/>
        </p:nvSpPr>
        <p:spPr>
          <a:xfrm>
            <a:off x="5057522" y="2379944"/>
            <a:ext cx="3123526" cy="1622734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3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ENTER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Username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ENTER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Password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IF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Username and Password are correct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THEN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…what comes next?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76F2EA62-CE73-4CFA-B35E-C23399EABA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4924">
            <a:off x="5266992" y="3979477"/>
            <a:ext cx="3158290" cy="216352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8E6B501-C0FD-43CD-8C97-07E9D04CEB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5759" y="6156257"/>
            <a:ext cx="5606861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Lesson 2 Flowchart (Extension)</a:t>
            </a:r>
          </a:p>
        </p:txBody>
      </p:sp>
    </p:spTree>
    <p:extLst>
      <p:ext uri="{BB962C8B-B14F-4D97-AF65-F5344CB8AC3E}">
        <p14:creationId xmlns:p14="http://schemas.microsoft.com/office/powerpoint/2010/main" val="2349634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4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Recap knowledge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Right Triangle 3"/>
          <p:cNvSpPr/>
          <p:nvPr/>
        </p:nvSpPr>
        <p:spPr>
          <a:xfrm rot="2700000">
            <a:off x="312715" y="1309172"/>
            <a:ext cx="286582" cy="286582"/>
          </a:xfrm>
          <a:prstGeom prst="rtTriangle">
            <a:avLst/>
          </a:prstGeom>
          <a:solidFill>
            <a:srgbClr val="CC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4650" y="1457808"/>
            <a:ext cx="8215138" cy="1090840"/>
          </a:xfrm>
          <a:prstGeom prst="rect">
            <a:avLst/>
          </a:prstGeom>
          <a:solidFill>
            <a:srgbClr val="E4C000"/>
          </a:solidFill>
        </p:spPr>
        <p:txBody>
          <a:bodyPr wrap="square" lIns="144000" tIns="108000" rIns="144000" bIns="108000" rtlCol="0" anchor="t">
            <a:noAutofit/>
          </a:bodyPr>
          <a:lstStyle/>
          <a:p>
            <a:r>
              <a:rPr lang="en-GB" dirty="0">
                <a:latin typeface="+mj-lt"/>
              </a:rPr>
              <a:t>Key Terms</a:t>
            </a:r>
          </a:p>
          <a:p>
            <a:r>
              <a:rPr lang="en-GB" b="1" dirty="0"/>
              <a:t>Pseudocode </a:t>
            </a:r>
            <a:r>
              <a:rPr lang="en-GB" dirty="0"/>
              <a:t>is a simple but structured way of writing algorithms.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025" y="1553976"/>
            <a:ext cx="928238" cy="89850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253361" y="2708984"/>
            <a:ext cx="8215138" cy="1551728"/>
            <a:chOff x="253361" y="2708984"/>
            <a:chExt cx="8215138" cy="1551728"/>
          </a:xfrm>
        </p:grpSpPr>
        <p:sp>
          <p:nvSpPr>
            <p:cNvPr id="7" name="Right Triangle 6"/>
            <p:cNvSpPr/>
            <p:nvPr/>
          </p:nvSpPr>
          <p:spPr>
            <a:xfrm rot="2700000">
              <a:off x="321426" y="2708984"/>
              <a:ext cx="286582" cy="286582"/>
            </a:xfrm>
            <a:prstGeom prst="rtTriangle">
              <a:avLst/>
            </a:prstGeom>
            <a:solidFill>
              <a:srgbClr val="CCA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53361" y="2857620"/>
              <a:ext cx="8215138" cy="1403092"/>
            </a:xfrm>
            <a:prstGeom prst="rect">
              <a:avLst/>
            </a:prstGeom>
            <a:solidFill>
              <a:srgbClr val="E4C000"/>
            </a:solidFill>
          </p:spPr>
          <p:txBody>
            <a:bodyPr wrap="square" lIns="144000" tIns="108000" rIns="144000" bIns="108000" rtlCol="0" anchor="t">
              <a:noAutofit/>
            </a:bodyPr>
            <a:lstStyle/>
            <a:p>
              <a:r>
                <a:rPr lang="en-GB" dirty="0">
                  <a:latin typeface="+mj-lt"/>
                </a:rPr>
                <a:t>Key Terms</a:t>
              </a:r>
            </a:p>
            <a:p>
              <a:r>
                <a:rPr lang="en-GB" b="1" dirty="0"/>
                <a:t>Selection</a:t>
              </a:r>
              <a:r>
                <a:rPr lang="en-GB" dirty="0"/>
                <a:t> is when computers make decisions. A computer can be </a:t>
              </a:r>
              <a:br>
                <a:rPr lang="en-GB" dirty="0"/>
              </a:br>
              <a:r>
                <a:rPr lang="en-GB" dirty="0"/>
                <a:t>programmed to make a </a:t>
              </a:r>
              <a:r>
                <a:rPr lang="en-GB" b="1" dirty="0"/>
                <a:t>selection</a:t>
              </a:r>
              <a:r>
                <a:rPr lang="en-GB" dirty="0"/>
                <a:t> between two or more choices, </a:t>
              </a:r>
              <a:br>
                <a:rPr lang="en-GB" dirty="0"/>
              </a:br>
              <a:r>
                <a:rPr lang="en-GB" dirty="0"/>
                <a:t>depending on the </a:t>
              </a:r>
              <a:r>
                <a:rPr lang="en-GB" b="1" dirty="0"/>
                <a:t>condition</a:t>
              </a:r>
              <a:r>
                <a:rPr lang="en-GB" dirty="0"/>
                <a:t> (the question).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2025" y="3090214"/>
              <a:ext cx="928238" cy="898504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258536" y="4419687"/>
            <a:ext cx="8201251" cy="1818181"/>
            <a:chOff x="258536" y="4419687"/>
            <a:chExt cx="8201251" cy="1818181"/>
          </a:xfrm>
        </p:grpSpPr>
        <p:sp>
          <p:nvSpPr>
            <p:cNvPr id="10" name="Right Triangle 9"/>
            <p:cNvSpPr/>
            <p:nvPr/>
          </p:nvSpPr>
          <p:spPr>
            <a:xfrm rot="2700000">
              <a:off x="317891" y="4419687"/>
              <a:ext cx="286582" cy="286582"/>
            </a:xfrm>
            <a:prstGeom prst="rtTriangle">
              <a:avLst/>
            </a:prstGeom>
            <a:solidFill>
              <a:srgbClr val="B21E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58536" y="4567891"/>
              <a:ext cx="8201251" cy="1669977"/>
            </a:xfrm>
            <a:prstGeom prst="rect">
              <a:avLst/>
            </a:prstGeom>
            <a:solidFill>
              <a:srgbClr val="DC2C3D"/>
            </a:solidFill>
          </p:spPr>
          <p:txBody>
            <a:bodyPr wrap="square" lIns="144000" tIns="108000" rIns="144000" bIns="108000" rtlCol="0" anchor="t">
              <a:no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+mj-lt"/>
                </a:rPr>
                <a:t>Pause for Thought</a:t>
              </a:r>
            </a:p>
            <a:p>
              <a:r>
                <a:rPr lang="en-GB" dirty="0">
                  <a:solidFill>
                    <a:schemeClr val="bg1"/>
                  </a:solidFill>
                </a:rPr>
                <a:t>Computers can be programmed to make decisions.</a:t>
              </a:r>
            </a:p>
            <a:p>
              <a:r>
                <a:rPr lang="en-GB" dirty="0">
                  <a:solidFill>
                    <a:schemeClr val="bg1"/>
                  </a:solidFill>
                </a:rPr>
                <a:t>Computers can often work much faster than humans can.</a:t>
              </a:r>
            </a:p>
            <a:p>
              <a:r>
                <a:rPr lang="en-GB" dirty="0">
                  <a:solidFill>
                    <a:schemeClr val="bg1"/>
                  </a:solidFill>
                  <a:latin typeface="+mj-lt"/>
                </a:rPr>
                <a:t>Do you think that computers will therefore one day replace</a:t>
              </a:r>
            </a:p>
            <a:p>
              <a:r>
                <a:rPr lang="en-GB" dirty="0">
                  <a:solidFill>
                    <a:schemeClr val="bg1"/>
                  </a:solidFill>
                  <a:latin typeface="+mj-lt"/>
                </a:rPr>
                <a:t>humans and take over all of our jobs? Why / why not?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1648" y="4907454"/>
              <a:ext cx="987539" cy="985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7896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2638D0-D95E-4B33-A7F9-51B58CDE8E44}"/>
              </a:ext>
            </a:extLst>
          </p:cNvPr>
          <p:cNvSpPr/>
          <p:nvPr/>
        </p:nvSpPr>
        <p:spPr>
          <a:xfrm>
            <a:off x="684213" y="549275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GB" sz="3600" dirty="0">
                <a:solidFill>
                  <a:srgbClr val="F0821A"/>
                </a:solidFill>
                <a:latin typeface="+mj-lt"/>
              </a:rPr>
              <a:t>Nailing It Down</a:t>
            </a:r>
            <a:endParaRPr lang="en-GB" sz="3600" dirty="0">
              <a:solidFill>
                <a:srgbClr val="F0821A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DE64FB-139D-4BDF-BCD0-4CA9B24DB504}"/>
              </a:ext>
            </a:extLst>
          </p:cNvPr>
          <p:cNvSpPr txBox="1"/>
          <p:nvPr/>
        </p:nvSpPr>
        <p:spPr>
          <a:xfrm>
            <a:off x="684213" y="1526110"/>
            <a:ext cx="5697132" cy="4331168"/>
          </a:xfrm>
          <a:prstGeom prst="rect">
            <a:avLst/>
          </a:prstGeom>
          <a:noFill/>
          <a:ln w="25400">
            <a:noFill/>
          </a:ln>
        </p:spPr>
        <p:txBody>
          <a:bodyPr wrap="square" lIns="144000" tIns="72000" rIns="144000" bIns="72000" rtlCol="0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We have learned a lot today about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selection 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and </a:t>
            </a: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pseudocode</a:t>
            </a: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Next lesson we’ll learn how computers store information and do things again and again.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Did you know that you can use your computer to draw flowcharts?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Try out this free website to draw flowcharts online: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  <a:t>https://www.draw.io/</a:t>
            </a:r>
            <a:br>
              <a:rPr lang="en-GB" sz="1600" b="1" dirty="0">
                <a:solidFill>
                  <a:prstClr val="black"/>
                </a:solidFill>
                <a:cs typeface="Arial" panose="020B0604020202020204" pitchFamily="34" charset="0"/>
              </a:rPr>
            </a:br>
            <a:endParaRPr lang="en-GB" sz="16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With most word processors such as Microsoft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Word, you can insert flowchart shapes. 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6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See if you can improve your flowcharts by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drawing them on a computer.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ED04FF-B48E-4B47-810A-3C4217D1B5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41" y="2286000"/>
            <a:ext cx="3525501" cy="43385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AEC8D8-074C-477B-AD88-23AE9BB2D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47" y="6145310"/>
            <a:ext cx="5175047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Nailing it down (Extension)</a:t>
            </a:r>
          </a:p>
        </p:txBody>
      </p:sp>
    </p:spTree>
    <p:extLst>
      <p:ext uri="{BB962C8B-B14F-4D97-AF65-F5344CB8AC3E}">
        <p14:creationId xmlns:p14="http://schemas.microsoft.com/office/powerpoint/2010/main" val="316011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.pptx" id="{AA06886A-E70E-4CD5-85AE-055484B775EC}" vid="{54231935-3E81-4B6A-8E79-3920B0547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1F1F96-71E0-47E3-A3D1-3A348B1C9B91}">
  <ds:schemaRefs>
    <ds:schemaRef ds:uri="http://schemas.microsoft.com/office/2006/metadata/properti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22911BC5-B722-4917-AB6A-E2A4C734BB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2705bf-b7e0-47fd-a4d4-4aed414e9c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606A64B-73A2-4C1D-88BE-813EFE2BAF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2357</TotalTime>
  <Words>1292</Words>
  <Application>Microsoft Office PowerPoint</Application>
  <PresentationFormat>On-screen Show (4:3)</PresentationFormat>
  <Paragraphs>225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Twinkl SemiBold</vt:lpstr>
      <vt:lpstr>Clear Sans</vt:lpstr>
      <vt:lpstr>Arial</vt:lpstr>
      <vt:lpstr>Calibri</vt:lpstr>
      <vt:lpstr>Sassoon Infant Rg</vt:lpstr>
      <vt:lpstr>Twinkl Light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Pick</dc:creator>
  <cp:lastModifiedBy>Nik Boyd</cp:lastModifiedBy>
  <cp:revision>207</cp:revision>
  <dcterms:created xsi:type="dcterms:W3CDTF">2017-07-14T10:56:22Z</dcterms:created>
  <dcterms:modified xsi:type="dcterms:W3CDTF">2021-01-19T20:25:55Z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