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83" r:id="rId3"/>
    <p:sldId id="284" r:id="rId4"/>
    <p:sldId id="285" r:id="rId5"/>
    <p:sldId id="282" r:id="rId6"/>
    <p:sldId id="288" r:id="rId7"/>
    <p:sldId id="287" r:id="rId8"/>
    <p:sldId id="286" r:id="rId9"/>
    <p:sldId id="290" r:id="rId10"/>
    <p:sldId id="281" r:id="rId11"/>
    <p:sldId id="289" r:id="rId1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0" d="100"/>
          <a:sy n="90" d="100"/>
        </p:scale>
        <p:origin x="140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04/05/2020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04/05/2020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04/05/2020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04/05/2020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ysteryscience.com/" TargetMode="External"/><Relationship Id="rId2" Type="http://schemas.openxmlformats.org/officeDocument/2006/relationships/hyperlink" Target="https://www.bbc.co.uk/bitesize/guides/z2wmxnb/revision/1"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thekidshouldseethis.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6394" y="3797377"/>
            <a:ext cx="5854890" cy="1323439"/>
          </a:xfrm>
          <a:prstGeom prst="rect">
            <a:avLst/>
          </a:prstGeom>
          <a:noFill/>
        </p:spPr>
        <p:txBody>
          <a:bodyPr wrap="square" rtlCol="0">
            <a:spAutoFit/>
          </a:bodyPr>
          <a:lstStyle/>
          <a:p>
            <a:pPr algn="ctr"/>
            <a:r>
              <a:rPr lang="en-GB" sz="4000" smtClean="0"/>
              <a:t>*Science </a:t>
            </a:r>
            <a:r>
              <a:rPr lang="en-GB" sz="4000" dirty="0" smtClean="0"/>
              <a:t>work pack</a:t>
            </a:r>
          </a:p>
          <a:p>
            <a:pPr algn="ctr"/>
            <a:r>
              <a:rPr lang="en-GB" sz="4000" dirty="0" smtClean="0"/>
              <a:t>week </a:t>
            </a:r>
            <a:r>
              <a:rPr lang="en-GB" sz="4000" dirty="0"/>
              <a:t>6</a:t>
            </a:r>
          </a:p>
        </p:txBody>
      </p:sp>
      <p:sp>
        <p:nvSpPr>
          <p:cNvPr id="6" name="TextBox 5"/>
          <p:cNvSpPr txBox="1"/>
          <p:nvPr/>
        </p:nvSpPr>
        <p:spPr>
          <a:xfrm>
            <a:off x="296394" y="5104686"/>
            <a:ext cx="6561606" cy="1477328"/>
          </a:xfrm>
          <a:prstGeom prst="rect">
            <a:avLst/>
          </a:prstGeom>
          <a:noFill/>
        </p:spPr>
        <p:txBody>
          <a:bodyPr wrap="square" rtlCol="0">
            <a:spAutoFit/>
          </a:bodyPr>
          <a:lstStyle/>
          <a:p>
            <a:r>
              <a:rPr lang="en-GB" dirty="0"/>
              <a:t>Helpful websites to support with the work or for interest:</a:t>
            </a:r>
          </a:p>
          <a:p>
            <a:r>
              <a:rPr lang="en-GB" dirty="0">
                <a:hlinkClick r:id="rId2"/>
              </a:rPr>
              <a:t>https://www.bbc.co.uk/bitesize/guides/z2wmxnb/revision/1</a:t>
            </a:r>
            <a:endParaRPr lang="en-GB" dirty="0"/>
          </a:p>
          <a:p>
            <a:r>
              <a:rPr lang="en-GB" dirty="0">
                <a:hlinkClick r:id="rId3"/>
              </a:rPr>
              <a:t>https://mysteryscience.com/</a:t>
            </a:r>
            <a:r>
              <a:rPr lang="en-GB" dirty="0"/>
              <a:t>        </a:t>
            </a:r>
            <a:r>
              <a:rPr lang="en-GB" dirty="0">
                <a:hlinkClick r:id="rId4"/>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4" name="Picture 3"/>
          <p:cNvPicPr>
            <a:picLocks noChangeAspect="1"/>
          </p:cNvPicPr>
          <p:nvPr/>
        </p:nvPicPr>
        <p:blipFill>
          <a:blip r:embed="rId5"/>
          <a:stretch>
            <a:fillRect/>
          </a:stretch>
        </p:blipFill>
        <p:spPr>
          <a:xfrm>
            <a:off x="4287872" y="888488"/>
            <a:ext cx="2095500" cy="2790825"/>
          </a:xfrm>
          <a:prstGeom prst="rect">
            <a:avLst/>
          </a:prstGeom>
        </p:spPr>
      </p:pic>
      <p:pic>
        <p:nvPicPr>
          <p:cNvPr id="9" name="Picture 8"/>
          <p:cNvPicPr>
            <a:picLocks noChangeAspect="1"/>
          </p:cNvPicPr>
          <p:nvPr/>
        </p:nvPicPr>
        <p:blipFill rotWithShape="1">
          <a:blip r:embed="rId6"/>
          <a:srcRect l="15666"/>
          <a:stretch/>
        </p:blipFill>
        <p:spPr>
          <a:xfrm>
            <a:off x="70628" y="888488"/>
            <a:ext cx="4217244" cy="2457450"/>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41237" y="6881291"/>
            <a:ext cx="6237858" cy="3024709"/>
          </a:xfrm>
          <a:prstGeom prst="rect">
            <a:avLst/>
          </a:prstGeom>
        </p:spPr>
      </p:pic>
      <p:sp>
        <p:nvSpPr>
          <p:cNvPr id="5" name="TextBox 4"/>
          <p:cNvSpPr txBox="1"/>
          <p:nvPr/>
        </p:nvSpPr>
        <p:spPr>
          <a:xfrm>
            <a:off x="-353437" y="5841798"/>
            <a:ext cx="7032533" cy="954107"/>
          </a:xfrm>
          <a:prstGeom prst="rect">
            <a:avLst/>
          </a:prstGeom>
          <a:noFill/>
        </p:spPr>
        <p:txBody>
          <a:bodyPr wrap="square" rtlCol="0">
            <a:spAutoFit/>
          </a:bodyPr>
          <a:lstStyle/>
          <a:p>
            <a:pPr algn="ctr"/>
            <a:r>
              <a:rPr lang="en-GB" sz="2800" dirty="0" smtClean="0">
                <a:solidFill>
                  <a:srgbClr val="FF0000"/>
                </a:solidFill>
              </a:rPr>
              <a:t>One type</a:t>
            </a:r>
            <a:r>
              <a:rPr lang="en-GB" sz="2800" dirty="0" smtClean="0"/>
              <a:t> of atom, on its own or joined to another atom of the </a:t>
            </a:r>
            <a:r>
              <a:rPr lang="en-GB" sz="2800" dirty="0" smtClean="0">
                <a:solidFill>
                  <a:srgbClr val="FF0000"/>
                </a:solidFill>
              </a:rPr>
              <a:t>same type.</a:t>
            </a:r>
          </a:p>
        </p:txBody>
      </p:sp>
      <p:pic>
        <p:nvPicPr>
          <p:cNvPr id="6" name="Picture 5"/>
          <p:cNvPicPr>
            <a:picLocks noChangeAspect="1"/>
          </p:cNvPicPr>
          <p:nvPr/>
        </p:nvPicPr>
        <p:blipFill>
          <a:blip r:embed="rId3"/>
          <a:stretch>
            <a:fillRect/>
          </a:stretch>
        </p:blipFill>
        <p:spPr>
          <a:xfrm>
            <a:off x="-1724491" y="4354366"/>
            <a:ext cx="7773074" cy="2139881"/>
          </a:xfrm>
          <a:prstGeom prst="rect">
            <a:avLst/>
          </a:prstGeom>
        </p:spPr>
      </p:pic>
      <p:sp>
        <p:nvSpPr>
          <p:cNvPr id="8" name="Title 1"/>
          <p:cNvSpPr txBox="1">
            <a:spLocks/>
          </p:cNvSpPr>
          <p:nvPr/>
        </p:nvSpPr>
        <p:spPr>
          <a:xfrm>
            <a:off x="1847217" y="-84336"/>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dirty="0" smtClean="0"/>
              <a:t>Atom</a:t>
            </a:r>
            <a:endParaRPr lang="en-GB" sz="8000" b="1" dirty="0"/>
          </a:p>
        </p:txBody>
      </p:sp>
      <p:sp>
        <p:nvSpPr>
          <p:cNvPr id="9" name="TextBox 8"/>
          <p:cNvSpPr txBox="1"/>
          <p:nvPr/>
        </p:nvSpPr>
        <p:spPr>
          <a:xfrm>
            <a:off x="2770854" y="1861642"/>
            <a:ext cx="3908241" cy="954107"/>
          </a:xfrm>
          <a:prstGeom prst="rect">
            <a:avLst/>
          </a:prstGeom>
          <a:noFill/>
        </p:spPr>
        <p:txBody>
          <a:bodyPr wrap="square" rtlCol="0">
            <a:spAutoFit/>
          </a:bodyPr>
          <a:lstStyle/>
          <a:p>
            <a:pPr algn="ctr"/>
            <a:r>
              <a:rPr lang="en-GB" sz="2800" dirty="0" smtClean="0"/>
              <a:t>Tiny </a:t>
            </a:r>
            <a:r>
              <a:rPr lang="en-GB" sz="2800" dirty="0" smtClean="0">
                <a:solidFill>
                  <a:srgbClr val="FF0000"/>
                </a:solidFill>
              </a:rPr>
              <a:t>particles</a:t>
            </a:r>
            <a:r>
              <a:rPr lang="en-GB" sz="2800" dirty="0" smtClean="0"/>
              <a:t> that make up everything!</a:t>
            </a:r>
          </a:p>
        </p:txBody>
      </p:sp>
      <p:pic>
        <p:nvPicPr>
          <p:cNvPr id="10" name="Picture 2" descr="http://img2.wikia.nocookie.net/__cb20121208233952/periodictableofelements/images/thumb/e/e2/Stylised_Lithium_Atom.png/907px-Stylised_Lithium_Ato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4009" y="952335"/>
            <a:ext cx="2591750" cy="2926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80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38910" y="0"/>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dirty="0" smtClean="0"/>
              <a:t>Compound</a:t>
            </a:r>
            <a:endParaRPr lang="en-GB" sz="8000" b="1" dirty="0"/>
          </a:p>
        </p:txBody>
      </p:sp>
      <p:sp>
        <p:nvSpPr>
          <p:cNvPr id="6" name="TextBox 5"/>
          <p:cNvSpPr txBox="1"/>
          <p:nvPr/>
        </p:nvSpPr>
        <p:spPr>
          <a:xfrm>
            <a:off x="0" y="1306276"/>
            <a:ext cx="7032533" cy="954107"/>
          </a:xfrm>
          <a:prstGeom prst="rect">
            <a:avLst/>
          </a:prstGeom>
          <a:noFill/>
        </p:spPr>
        <p:txBody>
          <a:bodyPr wrap="square" rtlCol="0">
            <a:spAutoFit/>
          </a:bodyPr>
          <a:lstStyle/>
          <a:p>
            <a:pPr algn="ctr"/>
            <a:r>
              <a:rPr lang="en-GB" sz="2800" dirty="0" smtClean="0">
                <a:solidFill>
                  <a:srgbClr val="FF0000"/>
                </a:solidFill>
              </a:rPr>
              <a:t>Different </a:t>
            </a:r>
            <a:r>
              <a:rPr lang="en-GB" sz="2800" dirty="0" smtClean="0"/>
              <a:t>types of atom joined by a </a:t>
            </a:r>
            <a:r>
              <a:rPr lang="en-GB" sz="2800" dirty="0" smtClean="0">
                <a:solidFill>
                  <a:srgbClr val="FF0000"/>
                </a:solidFill>
              </a:rPr>
              <a:t>chemical bond.</a:t>
            </a:r>
          </a:p>
        </p:txBody>
      </p:sp>
      <p:pic>
        <p:nvPicPr>
          <p:cNvPr id="7" name="Picture 6"/>
          <p:cNvPicPr>
            <a:picLocks noChangeAspect="1"/>
          </p:cNvPicPr>
          <p:nvPr/>
        </p:nvPicPr>
        <p:blipFill>
          <a:blip r:embed="rId2"/>
          <a:stretch>
            <a:fillRect/>
          </a:stretch>
        </p:blipFill>
        <p:spPr>
          <a:xfrm>
            <a:off x="338910" y="1783329"/>
            <a:ext cx="5983357" cy="2956244"/>
          </a:xfrm>
          <a:prstGeom prst="rect">
            <a:avLst/>
          </a:prstGeom>
        </p:spPr>
      </p:pic>
      <p:sp>
        <p:nvSpPr>
          <p:cNvPr id="9" name="Title 1"/>
          <p:cNvSpPr txBox="1">
            <a:spLocks/>
          </p:cNvSpPr>
          <p:nvPr/>
        </p:nvSpPr>
        <p:spPr>
          <a:xfrm>
            <a:off x="0" y="5052877"/>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smtClean="0"/>
              <a:t>Mixture</a:t>
            </a:r>
            <a:endParaRPr lang="en-GB" sz="8000" b="1" dirty="0"/>
          </a:p>
        </p:txBody>
      </p:sp>
      <p:sp>
        <p:nvSpPr>
          <p:cNvPr id="10" name="TextBox 9"/>
          <p:cNvSpPr txBox="1"/>
          <p:nvPr/>
        </p:nvSpPr>
        <p:spPr>
          <a:xfrm>
            <a:off x="-1" y="6317031"/>
            <a:ext cx="7032533" cy="1384995"/>
          </a:xfrm>
          <a:prstGeom prst="rect">
            <a:avLst/>
          </a:prstGeom>
          <a:noFill/>
        </p:spPr>
        <p:txBody>
          <a:bodyPr wrap="square" rtlCol="0">
            <a:spAutoFit/>
          </a:bodyPr>
          <a:lstStyle/>
          <a:p>
            <a:pPr algn="ctr"/>
            <a:r>
              <a:rPr lang="en-GB" sz="2800" dirty="0" smtClean="0">
                <a:solidFill>
                  <a:srgbClr val="FF0000"/>
                </a:solidFill>
              </a:rPr>
              <a:t>Different </a:t>
            </a:r>
            <a:r>
              <a:rPr lang="en-GB" sz="2800" dirty="0" smtClean="0">
                <a:solidFill>
                  <a:srgbClr val="000000"/>
                </a:solidFill>
              </a:rPr>
              <a:t>types</a:t>
            </a:r>
            <a:r>
              <a:rPr lang="en-GB" sz="2800" dirty="0" smtClean="0"/>
              <a:t> of atoms or compounds that can be physically separated,</a:t>
            </a:r>
          </a:p>
          <a:p>
            <a:pPr algn="ctr"/>
            <a:r>
              <a:rPr lang="en-GB" sz="2800" b="1" u="sng" dirty="0" smtClean="0">
                <a:solidFill>
                  <a:srgbClr val="FF0000"/>
                </a:solidFill>
              </a:rPr>
              <a:t>NO</a:t>
            </a:r>
            <a:r>
              <a:rPr lang="en-GB" sz="2800" dirty="0" smtClean="0">
                <a:solidFill>
                  <a:srgbClr val="FF0000"/>
                </a:solidFill>
              </a:rPr>
              <a:t> chemical bond.</a:t>
            </a:r>
          </a:p>
        </p:txBody>
      </p:sp>
      <p:pic>
        <p:nvPicPr>
          <p:cNvPr id="11" name="Picture 10"/>
          <p:cNvPicPr>
            <a:picLocks noChangeAspect="1"/>
          </p:cNvPicPr>
          <p:nvPr/>
        </p:nvPicPr>
        <p:blipFill>
          <a:blip r:embed="rId3"/>
          <a:stretch>
            <a:fillRect/>
          </a:stretch>
        </p:blipFill>
        <p:spPr>
          <a:xfrm>
            <a:off x="1639360" y="7712097"/>
            <a:ext cx="2911222" cy="2193903"/>
          </a:xfrm>
          <a:prstGeom prst="rect">
            <a:avLst/>
          </a:prstGeom>
        </p:spPr>
      </p:pic>
    </p:spTree>
    <p:extLst>
      <p:ext uri="{BB962C8B-B14F-4D97-AF65-F5344CB8AC3E}">
        <p14:creationId xmlns:p14="http://schemas.microsoft.com/office/powerpoint/2010/main" val="123350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833" y="168771"/>
            <a:ext cx="6120680" cy="780427"/>
          </a:xfrm>
        </p:spPr>
        <p:txBody>
          <a:bodyPr>
            <a:normAutofit/>
          </a:bodyPr>
          <a:lstStyle/>
          <a:p>
            <a:r>
              <a:rPr lang="en-GB" sz="2400" dirty="0" smtClean="0"/>
              <a:t>Fill in the gaps and then draw diagrams to show elements, compounds and mixtures</a:t>
            </a:r>
            <a:endParaRPr lang="en-GB" sz="2400" dirty="0"/>
          </a:p>
        </p:txBody>
      </p:sp>
      <p:sp>
        <p:nvSpPr>
          <p:cNvPr id="5" name="TextBox 4"/>
          <p:cNvSpPr txBox="1"/>
          <p:nvPr/>
        </p:nvSpPr>
        <p:spPr>
          <a:xfrm>
            <a:off x="265833" y="1193170"/>
            <a:ext cx="6120680" cy="646331"/>
          </a:xfrm>
          <a:prstGeom prst="rect">
            <a:avLst/>
          </a:prstGeom>
          <a:solidFill>
            <a:srgbClr val="FFFF00"/>
          </a:solidFill>
        </p:spPr>
        <p:txBody>
          <a:bodyPr wrap="square" rtlCol="0">
            <a:spAutoFit/>
          </a:bodyPr>
          <a:lstStyle/>
          <a:p>
            <a:r>
              <a:rPr lang="en-GB" dirty="0"/>
              <a:t>Same       chemical bond        atom        two       mixture  elements           atom        smaller         chemical</a:t>
            </a:r>
          </a:p>
        </p:txBody>
      </p:sp>
      <p:pic>
        <p:nvPicPr>
          <p:cNvPr id="6" name="Picture 5"/>
          <p:cNvPicPr>
            <a:picLocks noChangeAspect="1"/>
          </p:cNvPicPr>
          <p:nvPr/>
        </p:nvPicPr>
        <p:blipFill>
          <a:blip r:embed="rId2"/>
          <a:stretch>
            <a:fillRect/>
          </a:stretch>
        </p:blipFill>
        <p:spPr>
          <a:xfrm>
            <a:off x="265833" y="6913922"/>
            <a:ext cx="6287249" cy="2352261"/>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368692865"/>
              </p:ext>
            </p:extLst>
          </p:nvPr>
        </p:nvGraphicFramePr>
        <p:xfrm>
          <a:off x="42532" y="1927095"/>
          <a:ext cx="6696744" cy="3838947"/>
        </p:xfrm>
        <a:graphic>
          <a:graphicData uri="http://schemas.openxmlformats.org/drawingml/2006/table">
            <a:tbl>
              <a:tblPr firstRow="1" firstCol="1" bandRow="1"/>
              <a:tblGrid>
                <a:gridCol w="2348272">
                  <a:extLst>
                    <a:ext uri="{9D8B030D-6E8A-4147-A177-3AD203B41FA5}">
                      <a16:colId xmlns:a16="http://schemas.microsoft.com/office/drawing/2014/main" val="20000"/>
                    </a:ext>
                  </a:extLst>
                </a:gridCol>
                <a:gridCol w="2075048">
                  <a:extLst>
                    <a:ext uri="{9D8B030D-6E8A-4147-A177-3AD203B41FA5}">
                      <a16:colId xmlns:a16="http://schemas.microsoft.com/office/drawing/2014/main" val="20001"/>
                    </a:ext>
                  </a:extLst>
                </a:gridCol>
                <a:gridCol w="2273424">
                  <a:extLst>
                    <a:ext uri="{9D8B030D-6E8A-4147-A177-3AD203B41FA5}">
                      <a16:colId xmlns:a16="http://schemas.microsoft.com/office/drawing/2014/main" val="20002"/>
                    </a:ext>
                  </a:extLst>
                </a:gridCol>
              </a:tblGrid>
              <a:tr h="1868670">
                <a:tc>
                  <a:txBody>
                    <a:bodyPr/>
                    <a:lstStyle/>
                    <a:p>
                      <a:pPr algn="l">
                        <a:spcAft>
                          <a:spcPts val="0"/>
                        </a:spcAft>
                      </a:pPr>
                      <a:r>
                        <a:rPr lang="en-GB" sz="1100" dirty="0">
                          <a:effectLst/>
                          <a:latin typeface="Calibri"/>
                          <a:ea typeface="Calibri"/>
                          <a:cs typeface="Times New Roman"/>
                        </a:rPr>
                        <a:t> </a:t>
                      </a:r>
                    </a:p>
                    <a:p>
                      <a:pPr algn="l">
                        <a:spcAft>
                          <a:spcPts val="0"/>
                        </a:spcAft>
                      </a:pPr>
                      <a:r>
                        <a:rPr lang="en-GB" sz="1600" dirty="0">
                          <a:effectLst/>
                          <a:latin typeface="Calibri"/>
                          <a:ea typeface="Calibri"/>
                          <a:cs typeface="Times New Roman"/>
                        </a:rPr>
                        <a:t>Elements are </a:t>
                      </a:r>
                      <a:r>
                        <a:rPr lang="en-GB" sz="1600" dirty="0" smtClean="0">
                          <a:effectLst/>
                          <a:latin typeface="Calibri"/>
                          <a:ea typeface="Calibri"/>
                          <a:cs typeface="Times New Roman"/>
                        </a:rPr>
                        <a:t>all the </a:t>
                      </a:r>
                      <a:r>
                        <a:rPr lang="en-GB" sz="1600" dirty="0">
                          <a:effectLst/>
                          <a:latin typeface="Calibri"/>
                          <a:ea typeface="Calibri"/>
                          <a:cs typeface="Times New Roman"/>
                        </a:rPr>
                        <a:t>s__________ </a:t>
                      </a:r>
                      <a:r>
                        <a:rPr lang="en-GB" sz="1600" dirty="0" smtClean="0">
                          <a:effectLst/>
                          <a:latin typeface="Calibri"/>
                          <a:ea typeface="Calibri"/>
                          <a:cs typeface="Times New Roman"/>
                        </a:rPr>
                        <a:t>substance </a:t>
                      </a:r>
                      <a:r>
                        <a:rPr lang="en-GB" sz="1600" dirty="0">
                          <a:effectLst/>
                          <a:latin typeface="Calibri"/>
                          <a:ea typeface="Calibri"/>
                          <a:cs typeface="Times New Roman"/>
                        </a:rPr>
                        <a:t>and are only made up from one type of a________.  They cannot be broken down into anything s_________.</a:t>
                      </a:r>
                      <a:endParaRPr lang="en-GB" sz="1100" dirty="0">
                        <a:effectLst/>
                        <a:latin typeface="Calibri"/>
                        <a:ea typeface="Calibri"/>
                        <a:cs typeface="Times New Roman"/>
                      </a:endParaRP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600" dirty="0">
                          <a:effectLst/>
                          <a:latin typeface="Calibri"/>
                          <a:ea typeface="Calibri"/>
                          <a:cs typeface="Times New Roman"/>
                        </a:rPr>
                        <a:t>Compounds are made up from t____ or more types of a_____ joined together by c_________ b­­­­_______.</a:t>
                      </a:r>
                      <a:endParaRPr lang="en-GB" sz="1100" dirty="0">
                        <a:effectLst/>
                        <a:latin typeface="Calibri"/>
                        <a:ea typeface="Calibri"/>
                        <a:cs typeface="Times New Roman"/>
                      </a:endParaRPr>
                    </a:p>
                    <a:p>
                      <a:pPr algn="l">
                        <a:spcAft>
                          <a:spcPts val="0"/>
                        </a:spcAft>
                      </a:pPr>
                      <a:r>
                        <a:rPr lang="en-GB" sz="11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600" dirty="0">
                          <a:effectLst/>
                          <a:latin typeface="Calibri"/>
                          <a:ea typeface="Calibri"/>
                          <a:cs typeface="Times New Roman"/>
                        </a:rPr>
                        <a:t>In a m_______  two or more substances (e________ or compounds) are put together but there is </a:t>
                      </a:r>
                      <a:r>
                        <a:rPr lang="en-GB" sz="1600" b="1" u="sng" dirty="0">
                          <a:effectLst/>
                          <a:latin typeface="Calibri"/>
                          <a:ea typeface="Calibri"/>
                          <a:cs typeface="Times New Roman"/>
                        </a:rPr>
                        <a:t>NO</a:t>
                      </a:r>
                      <a:r>
                        <a:rPr lang="en-GB" sz="1600" dirty="0">
                          <a:effectLst/>
                          <a:latin typeface="Calibri"/>
                          <a:ea typeface="Calibri"/>
                          <a:cs typeface="Times New Roman"/>
                        </a:rPr>
                        <a:t> c_________ bonds.  Mixtures can usually be separated easily.</a:t>
                      </a:r>
                      <a:endParaRPr lang="en-GB" sz="1100" dirty="0">
                        <a:effectLst/>
                        <a:latin typeface="Calibri"/>
                        <a:ea typeface="Calibri"/>
                        <a:cs typeface="Times New Roman"/>
                      </a:endParaRP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88227">
                <a:tc>
                  <a:txBody>
                    <a:bodyPr/>
                    <a:lstStyle/>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8652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907990"/>
          </a:xfrm>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4937" t="21422" r="17534" b="13089"/>
          <a:stretch/>
        </p:blipFill>
        <p:spPr>
          <a:xfrm>
            <a:off x="1" y="1578749"/>
            <a:ext cx="6858000" cy="3739316"/>
          </a:xfrm>
          <a:prstGeom prst="rect">
            <a:avLst/>
          </a:prstGeom>
        </p:spPr>
      </p:pic>
      <p:pic>
        <p:nvPicPr>
          <p:cNvPr id="5" name="Picture 4"/>
          <p:cNvPicPr>
            <a:picLocks noChangeAspect="1"/>
          </p:cNvPicPr>
          <p:nvPr/>
        </p:nvPicPr>
        <p:blipFill rotWithShape="1">
          <a:blip r:embed="rId3"/>
          <a:srcRect l="19368" t="19792" r="19979" b="16350"/>
          <a:stretch/>
        </p:blipFill>
        <p:spPr>
          <a:xfrm>
            <a:off x="-49695" y="5674431"/>
            <a:ext cx="6907696" cy="4088938"/>
          </a:xfrm>
          <a:prstGeom prst="rect">
            <a:avLst/>
          </a:prstGeom>
        </p:spPr>
      </p:pic>
      <p:sp>
        <p:nvSpPr>
          <p:cNvPr id="6" name="TextBox 5"/>
          <p:cNvSpPr txBox="1"/>
          <p:nvPr/>
        </p:nvSpPr>
        <p:spPr>
          <a:xfrm>
            <a:off x="1807534" y="3083442"/>
            <a:ext cx="1084521" cy="276999"/>
          </a:xfrm>
          <a:prstGeom prst="rect">
            <a:avLst/>
          </a:prstGeom>
          <a:noFill/>
        </p:spPr>
        <p:txBody>
          <a:bodyPr wrap="square" rtlCol="0">
            <a:spAutoFit/>
          </a:bodyPr>
          <a:lstStyle/>
          <a:p>
            <a:r>
              <a:rPr lang="en-GB" sz="1200" dirty="0" smtClean="0"/>
              <a:t>magnesium</a:t>
            </a:r>
            <a:endParaRPr lang="en-GB" sz="1200" dirty="0"/>
          </a:p>
        </p:txBody>
      </p:sp>
      <p:sp>
        <p:nvSpPr>
          <p:cNvPr id="7" name="TextBox 6"/>
          <p:cNvSpPr txBox="1"/>
          <p:nvPr/>
        </p:nvSpPr>
        <p:spPr>
          <a:xfrm>
            <a:off x="2821281" y="3083441"/>
            <a:ext cx="1084521" cy="276999"/>
          </a:xfrm>
          <a:prstGeom prst="rect">
            <a:avLst/>
          </a:prstGeom>
          <a:noFill/>
        </p:spPr>
        <p:txBody>
          <a:bodyPr wrap="square" rtlCol="0">
            <a:spAutoFit/>
          </a:bodyPr>
          <a:lstStyle/>
          <a:p>
            <a:r>
              <a:rPr lang="en-GB" sz="1200" dirty="0" smtClean="0"/>
              <a:t>carbon</a:t>
            </a:r>
            <a:endParaRPr lang="en-GB" sz="1200" dirty="0"/>
          </a:p>
        </p:txBody>
      </p:sp>
      <p:sp>
        <p:nvSpPr>
          <p:cNvPr id="8" name="TextBox 7"/>
          <p:cNvSpPr txBox="1"/>
          <p:nvPr/>
        </p:nvSpPr>
        <p:spPr>
          <a:xfrm>
            <a:off x="3856292" y="3046592"/>
            <a:ext cx="1084521" cy="276999"/>
          </a:xfrm>
          <a:prstGeom prst="rect">
            <a:avLst/>
          </a:prstGeom>
          <a:noFill/>
        </p:spPr>
        <p:txBody>
          <a:bodyPr wrap="square" rtlCol="0">
            <a:spAutoFit/>
          </a:bodyPr>
          <a:lstStyle/>
          <a:p>
            <a:r>
              <a:rPr lang="en-GB" sz="1200" dirty="0" smtClean="0"/>
              <a:t>oxygen</a:t>
            </a:r>
            <a:endParaRPr lang="en-GB" sz="1200" dirty="0"/>
          </a:p>
        </p:txBody>
      </p:sp>
      <p:sp>
        <p:nvSpPr>
          <p:cNvPr id="9" name="TextBox 8"/>
          <p:cNvSpPr txBox="1"/>
          <p:nvPr/>
        </p:nvSpPr>
        <p:spPr>
          <a:xfrm>
            <a:off x="1942323" y="2498514"/>
            <a:ext cx="1084521" cy="276999"/>
          </a:xfrm>
          <a:prstGeom prst="rect">
            <a:avLst/>
          </a:prstGeom>
          <a:noFill/>
        </p:spPr>
        <p:txBody>
          <a:bodyPr wrap="square" rtlCol="0">
            <a:spAutoFit/>
          </a:bodyPr>
          <a:lstStyle/>
          <a:p>
            <a:r>
              <a:rPr lang="en-GB" sz="1200" dirty="0" smtClean="0"/>
              <a:t>Aluminium </a:t>
            </a:r>
            <a:endParaRPr lang="en-GB" sz="1200" dirty="0"/>
          </a:p>
        </p:txBody>
      </p:sp>
      <p:sp>
        <p:nvSpPr>
          <p:cNvPr id="12" name="TextBox 11"/>
          <p:cNvSpPr txBox="1"/>
          <p:nvPr/>
        </p:nvSpPr>
        <p:spPr>
          <a:xfrm>
            <a:off x="2800015" y="2498514"/>
            <a:ext cx="1084521" cy="276999"/>
          </a:xfrm>
          <a:prstGeom prst="rect">
            <a:avLst/>
          </a:prstGeom>
          <a:noFill/>
        </p:spPr>
        <p:txBody>
          <a:bodyPr wrap="square" rtlCol="0">
            <a:spAutoFit/>
          </a:bodyPr>
          <a:lstStyle/>
          <a:p>
            <a:r>
              <a:rPr lang="en-GB" sz="1200" dirty="0" smtClean="0"/>
              <a:t>oxygen </a:t>
            </a:r>
            <a:endParaRPr lang="en-GB" sz="1200" dirty="0"/>
          </a:p>
        </p:txBody>
      </p:sp>
    </p:spTree>
    <p:extLst>
      <p:ext uri="{BB962C8B-B14F-4D97-AF65-F5344CB8AC3E}">
        <p14:creationId xmlns:p14="http://schemas.microsoft.com/office/powerpoint/2010/main" val="3432356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3750" y="628270"/>
            <a:ext cx="6764250" cy="2836103"/>
          </a:xfrm>
          <a:prstGeom prst="rect">
            <a:avLst/>
          </a:prstGeom>
        </p:spPr>
      </p:pic>
      <p:sp>
        <p:nvSpPr>
          <p:cNvPr id="10" name="TextBox 9"/>
          <p:cNvSpPr txBox="1"/>
          <p:nvPr/>
        </p:nvSpPr>
        <p:spPr>
          <a:xfrm>
            <a:off x="1351128" y="0"/>
            <a:ext cx="3207224" cy="584775"/>
          </a:xfrm>
          <a:prstGeom prst="rect">
            <a:avLst/>
          </a:prstGeom>
          <a:noFill/>
        </p:spPr>
        <p:txBody>
          <a:bodyPr wrap="square" rtlCol="0">
            <a:spAutoFit/>
          </a:bodyPr>
          <a:lstStyle/>
          <a:p>
            <a:r>
              <a:rPr lang="en-GB" sz="3200" dirty="0" smtClean="0"/>
              <a:t>Solutions</a:t>
            </a:r>
            <a:endParaRPr lang="en-GB" sz="3200" dirty="0"/>
          </a:p>
        </p:txBody>
      </p:sp>
      <p:pic>
        <p:nvPicPr>
          <p:cNvPr id="11" name="Picture 10"/>
          <p:cNvPicPr>
            <a:picLocks noChangeAspect="1"/>
          </p:cNvPicPr>
          <p:nvPr/>
        </p:nvPicPr>
        <p:blipFill>
          <a:blip r:embed="rId3"/>
          <a:stretch>
            <a:fillRect/>
          </a:stretch>
        </p:blipFill>
        <p:spPr>
          <a:xfrm>
            <a:off x="0" y="3643952"/>
            <a:ext cx="7175062" cy="2820715"/>
          </a:xfrm>
          <a:prstGeom prst="rect">
            <a:avLst/>
          </a:prstGeom>
        </p:spPr>
      </p:pic>
      <p:pic>
        <p:nvPicPr>
          <p:cNvPr id="17" name="Picture 16"/>
          <p:cNvPicPr>
            <a:picLocks noChangeAspect="1"/>
          </p:cNvPicPr>
          <p:nvPr/>
        </p:nvPicPr>
        <p:blipFill>
          <a:blip r:embed="rId4"/>
          <a:stretch>
            <a:fillRect/>
          </a:stretch>
        </p:blipFill>
        <p:spPr>
          <a:xfrm>
            <a:off x="93750" y="6302013"/>
            <a:ext cx="6405521" cy="2684515"/>
          </a:xfrm>
          <a:prstGeom prst="rect">
            <a:avLst/>
          </a:prstGeom>
        </p:spPr>
      </p:pic>
      <p:pic>
        <p:nvPicPr>
          <p:cNvPr id="18" name="pasted-image.png"/>
          <p:cNvPicPr/>
          <p:nvPr/>
        </p:nvPicPr>
        <p:blipFill>
          <a:blip r:embed="rId5">
            <a:extLst/>
          </a:blip>
          <a:stretch>
            <a:fillRect/>
          </a:stretch>
        </p:blipFill>
        <p:spPr>
          <a:xfrm>
            <a:off x="5008728" y="7533564"/>
            <a:ext cx="1017580" cy="1264890"/>
          </a:xfrm>
          <a:prstGeom prst="rect">
            <a:avLst/>
          </a:prstGeom>
          <a:ln w="12700">
            <a:miter lim="400000"/>
          </a:ln>
        </p:spPr>
      </p:pic>
    </p:spTree>
    <p:extLst>
      <p:ext uri="{BB962C8B-B14F-4D97-AF65-F5344CB8AC3E}">
        <p14:creationId xmlns:p14="http://schemas.microsoft.com/office/powerpoint/2010/main" val="39713532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1919" t="14309" r="23973" b="11787"/>
          <a:stretch/>
        </p:blipFill>
        <p:spPr>
          <a:xfrm>
            <a:off x="74428" y="2277957"/>
            <a:ext cx="6914146" cy="5309436"/>
          </a:xfrm>
          <a:prstGeom prst="rect">
            <a:avLst/>
          </a:prstGeom>
        </p:spPr>
      </p:pic>
      <p:pic>
        <p:nvPicPr>
          <p:cNvPr id="5" name="Picture 4"/>
          <p:cNvPicPr>
            <a:picLocks noChangeAspect="1"/>
          </p:cNvPicPr>
          <p:nvPr/>
        </p:nvPicPr>
        <p:blipFill>
          <a:blip r:embed="rId3"/>
          <a:stretch>
            <a:fillRect/>
          </a:stretch>
        </p:blipFill>
        <p:spPr>
          <a:xfrm>
            <a:off x="184693" y="201889"/>
            <a:ext cx="6074229" cy="1988111"/>
          </a:xfrm>
          <a:prstGeom prst="rect">
            <a:avLst/>
          </a:prstGeom>
        </p:spPr>
      </p:pic>
      <p:pic>
        <p:nvPicPr>
          <p:cNvPr id="6" name="Picture 5"/>
          <p:cNvPicPr>
            <a:picLocks noChangeAspect="1"/>
          </p:cNvPicPr>
          <p:nvPr/>
        </p:nvPicPr>
        <p:blipFill rotWithShape="1">
          <a:blip r:embed="rId4"/>
          <a:srcRect t="6428"/>
          <a:stretch/>
        </p:blipFill>
        <p:spPr>
          <a:xfrm>
            <a:off x="74428" y="7459240"/>
            <a:ext cx="4169462" cy="2926079"/>
          </a:xfrm>
          <a:prstGeom prst="rect">
            <a:avLst/>
          </a:prstGeom>
        </p:spPr>
      </p:pic>
      <p:sp>
        <p:nvSpPr>
          <p:cNvPr id="7" name="TextBox 6"/>
          <p:cNvSpPr txBox="1"/>
          <p:nvPr/>
        </p:nvSpPr>
        <p:spPr>
          <a:xfrm>
            <a:off x="4136065" y="7587393"/>
            <a:ext cx="2647508" cy="2000548"/>
          </a:xfrm>
          <a:prstGeom prst="rect">
            <a:avLst/>
          </a:prstGeom>
          <a:noFill/>
        </p:spPr>
        <p:txBody>
          <a:bodyPr wrap="square" rtlCol="0">
            <a:spAutoFit/>
          </a:bodyPr>
          <a:lstStyle/>
          <a:p>
            <a:r>
              <a:rPr lang="en-GB" sz="1600" dirty="0" smtClean="0">
                <a:solidFill>
                  <a:srgbClr val="FF0000"/>
                </a:solidFill>
              </a:rPr>
              <a:t>Try it at home</a:t>
            </a:r>
          </a:p>
          <a:p>
            <a:r>
              <a:rPr lang="en-GB" sz="1200" dirty="0" smtClean="0"/>
              <a:t>Into 100ml of cold water count how many spoons of sugar you can add before you can see grains of sugar</a:t>
            </a:r>
          </a:p>
          <a:p>
            <a:r>
              <a:rPr lang="en-GB" sz="1200" dirty="0" smtClean="0"/>
              <a:t>Repeat with hot water.</a:t>
            </a:r>
          </a:p>
          <a:p>
            <a:endParaRPr lang="en-GB" sz="1200" dirty="0"/>
          </a:p>
          <a:p>
            <a:r>
              <a:rPr lang="en-GB" sz="1200" dirty="0" smtClean="0"/>
              <a:t>What was the difference?</a:t>
            </a:r>
          </a:p>
          <a:p>
            <a:endParaRPr lang="en-GB" sz="1200" dirty="0"/>
          </a:p>
          <a:p>
            <a:endParaRPr lang="en-GB" sz="1200" dirty="0" smtClean="0"/>
          </a:p>
          <a:p>
            <a:r>
              <a:rPr lang="en-GB" sz="1200" dirty="0" smtClean="0"/>
              <a:t>Why?</a:t>
            </a:r>
            <a:endParaRPr lang="en-GB" sz="1200" dirty="0"/>
          </a:p>
        </p:txBody>
      </p:sp>
    </p:spTree>
    <p:extLst>
      <p:ext uri="{BB962C8B-B14F-4D97-AF65-F5344CB8AC3E}">
        <p14:creationId xmlns:p14="http://schemas.microsoft.com/office/powerpoint/2010/main" val="1680576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7" y="0"/>
            <a:ext cx="5915025" cy="869155"/>
          </a:xfrm>
        </p:spPr>
        <p:txBody>
          <a:bodyPr>
            <a:normAutofit fontScale="90000"/>
          </a:bodyPr>
          <a:lstStyle/>
          <a:p>
            <a:r>
              <a:rPr lang="en-GB" dirty="0"/>
              <a:t>I</a:t>
            </a:r>
            <a:r>
              <a:rPr lang="en-GB" dirty="0" smtClean="0"/>
              <a:t>f you get stuck use the glossary at the end of the work pack to help you</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37243" t="19792" r="36326" b="17708"/>
          <a:stretch/>
        </p:blipFill>
        <p:spPr>
          <a:xfrm>
            <a:off x="109182" y="1396560"/>
            <a:ext cx="6858000" cy="8766173"/>
          </a:xfrm>
          <a:prstGeom prst="rect">
            <a:avLst/>
          </a:prstGeom>
        </p:spPr>
      </p:pic>
    </p:spTree>
    <p:extLst>
      <p:ext uri="{BB962C8B-B14F-4D97-AF65-F5344CB8AC3E}">
        <p14:creationId xmlns:p14="http://schemas.microsoft.com/office/powerpoint/2010/main" val="234339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040634440"/>
              </p:ext>
            </p:extLst>
          </p:nvPr>
        </p:nvGraphicFramePr>
        <p:xfrm>
          <a:off x="853841" y="6413485"/>
          <a:ext cx="4985484" cy="2217166"/>
        </p:xfrm>
        <a:graphic>
          <a:graphicData uri="http://schemas.openxmlformats.org/drawingml/2006/table">
            <a:tbl>
              <a:tblPr firstRow="1" firstCol="1" bandRow="1"/>
              <a:tblGrid>
                <a:gridCol w="1661828">
                  <a:extLst>
                    <a:ext uri="{9D8B030D-6E8A-4147-A177-3AD203B41FA5}">
                      <a16:colId xmlns:a16="http://schemas.microsoft.com/office/drawing/2014/main" val="2099650693"/>
                    </a:ext>
                  </a:extLst>
                </a:gridCol>
                <a:gridCol w="1661828">
                  <a:extLst>
                    <a:ext uri="{9D8B030D-6E8A-4147-A177-3AD203B41FA5}">
                      <a16:colId xmlns:a16="http://schemas.microsoft.com/office/drawing/2014/main" val="3607756956"/>
                    </a:ext>
                  </a:extLst>
                </a:gridCol>
                <a:gridCol w="1661828">
                  <a:extLst>
                    <a:ext uri="{9D8B030D-6E8A-4147-A177-3AD203B41FA5}">
                      <a16:colId xmlns:a16="http://schemas.microsoft.com/office/drawing/2014/main" val="1207184794"/>
                    </a:ext>
                  </a:extLst>
                </a:gridCol>
              </a:tblGrid>
              <a:tr h="289196">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Solute</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Solvent</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Solution</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2660471"/>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401906"/>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1039952"/>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0449101"/>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222740"/>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dirty="0">
                          <a:effectLst/>
                          <a:latin typeface="Palatino Linotype" panose="02040502050505030304" pitchFamily="18" charset="0"/>
                          <a:ea typeface="HGSMinchoE"/>
                          <a:cs typeface="Times New Roman" panose="02020603050405020304" pitchFamily="18" charset="0"/>
                        </a:rPr>
                        <a:t> </a:t>
                      </a:r>
                      <a:endParaRPr lang="en-GB" sz="1200" dirty="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2486863"/>
                  </a:ext>
                </a:extLst>
              </a:tr>
            </a:tbl>
          </a:graphicData>
        </a:graphic>
      </p:graphicFrame>
      <p:pic>
        <p:nvPicPr>
          <p:cNvPr id="4" name="Picture 3"/>
          <p:cNvPicPr>
            <a:picLocks noChangeAspect="1"/>
          </p:cNvPicPr>
          <p:nvPr/>
        </p:nvPicPr>
        <p:blipFill rotWithShape="1">
          <a:blip r:embed="rId2"/>
          <a:srcRect l="46948" t="27248" r="10762" b="8936"/>
          <a:stretch/>
        </p:blipFill>
        <p:spPr>
          <a:xfrm>
            <a:off x="336884" y="527405"/>
            <a:ext cx="5502442" cy="4668252"/>
          </a:xfrm>
          <a:prstGeom prst="rect">
            <a:avLst/>
          </a:prstGeom>
        </p:spPr>
      </p:pic>
      <p:sp>
        <p:nvSpPr>
          <p:cNvPr id="6" name="Rectangle 1"/>
          <p:cNvSpPr>
            <a:spLocks noChangeArrowheads="1"/>
          </p:cNvSpPr>
          <p:nvPr/>
        </p:nvSpPr>
        <p:spPr bwMode="auto">
          <a:xfrm>
            <a:off x="471488" y="5490155"/>
            <a:ext cx="591502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Palatino Linotype" panose="02040502050505030304" pitchFamily="18" charset="0"/>
                <a:ea typeface="HGSMinchoE" charset="-128"/>
                <a:cs typeface="Times New Roman" panose="02020603050405020304" pitchFamily="18" charset="0"/>
              </a:rPr>
              <a:t>5. Put the words in the table to show if they are a solute, solvent or solution.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Palatino Linotype" panose="02040502050505030304" pitchFamily="18" charset="0"/>
                <a:ea typeface="HGSMinchoE" charset="-128"/>
                <a:cs typeface="Times New Roman" panose="02020603050405020304" pitchFamily="18" charset="0"/>
              </a:rPr>
              <a:t>Salt / sugar / oil / hot chocolate powder / orange juice /water / coffee granules/ tea / milk / paint</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20334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68966" y="6120303"/>
            <a:ext cx="5915025" cy="1813616"/>
          </a:xfrm>
        </p:spPr>
        <p:txBody>
          <a:bodyPr>
            <a:normAutofit fontScale="92500" lnSpcReduction="20000"/>
          </a:bodyPr>
          <a:lstStyle/>
          <a:p>
            <a:pPr marL="0" indent="0">
              <a:buNone/>
            </a:pPr>
            <a:r>
              <a:rPr lang="en-GB" sz="2600" dirty="0" smtClean="0">
                <a:solidFill>
                  <a:srgbClr val="FF0000"/>
                </a:solidFill>
              </a:rPr>
              <a:t>Try it at home</a:t>
            </a:r>
          </a:p>
          <a:p>
            <a:pPr marL="0" indent="0">
              <a:buNone/>
            </a:pPr>
            <a:endParaRPr lang="en-GB" dirty="0"/>
          </a:p>
          <a:p>
            <a:pPr marL="0" indent="0">
              <a:buNone/>
            </a:pPr>
            <a:r>
              <a:rPr lang="en-GB" dirty="0" smtClean="0"/>
              <a:t>On a piece of kitchen roll put dots of different felt pens 5cm from the bottom. Fill a glass with so it comes up to 2cm from the bottom. Rest the kitchen roll in so that the ink does not touch the water and watch. Fill in the table below</a:t>
            </a:r>
          </a:p>
          <a:p>
            <a:pPr marL="0" indent="0">
              <a:buNone/>
            </a:pPr>
            <a:endParaRPr lang="en-GB" dirty="0"/>
          </a:p>
          <a:p>
            <a:pPr marL="0" indent="0">
              <a:buNone/>
            </a:pPr>
            <a:endParaRPr lang="en-GB" dirty="0"/>
          </a:p>
        </p:txBody>
      </p:sp>
      <p:pic>
        <p:nvPicPr>
          <p:cNvPr id="4" name="Picture 3"/>
          <p:cNvPicPr>
            <a:picLocks noChangeAspect="1"/>
          </p:cNvPicPr>
          <p:nvPr/>
        </p:nvPicPr>
        <p:blipFill rotWithShape="1">
          <a:blip r:embed="rId2"/>
          <a:srcRect l="23492" t="13814" r="24104" b="30751"/>
          <a:stretch/>
        </p:blipFill>
        <p:spPr>
          <a:xfrm>
            <a:off x="39757" y="0"/>
            <a:ext cx="6818243" cy="4055165"/>
          </a:xfrm>
          <a:prstGeom prst="rect">
            <a:avLst/>
          </a:prstGeom>
        </p:spPr>
      </p:pic>
      <p:pic>
        <p:nvPicPr>
          <p:cNvPr id="5" name="Picture 4"/>
          <p:cNvPicPr>
            <a:picLocks noChangeAspect="1"/>
          </p:cNvPicPr>
          <p:nvPr/>
        </p:nvPicPr>
        <p:blipFill rotWithShape="1">
          <a:blip r:embed="rId3"/>
          <a:srcRect l="36938" t="50334" r="38312" b="22763"/>
          <a:stretch/>
        </p:blipFill>
        <p:spPr>
          <a:xfrm>
            <a:off x="1431234" y="4054431"/>
            <a:ext cx="3220279" cy="1967948"/>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891193669"/>
              </p:ext>
            </p:extLst>
          </p:nvPr>
        </p:nvGraphicFramePr>
        <p:xfrm>
          <a:off x="840478" y="8031843"/>
          <a:ext cx="4572000" cy="1483360"/>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633178235"/>
                    </a:ext>
                  </a:extLst>
                </a:gridCol>
                <a:gridCol w="2286000">
                  <a:extLst>
                    <a:ext uri="{9D8B030D-6E8A-4147-A177-3AD203B41FA5}">
                      <a16:colId xmlns:a16="http://schemas.microsoft.com/office/drawing/2014/main" val="916852895"/>
                    </a:ext>
                  </a:extLst>
                </a:gridCol>
              </a:tblGrid>
              <a:tr h="370840">
                <a:tc>
                  <a:txBody>
                    <a:bodyPr/>
                    <a:lstStyle/>
                    <a:p>
                      <a:r>
                        <a:rPr lang="en-GB" dirty="0" smtClean="0">
                          <a:solidFill>
                            <a:sysClr val="windowText" lastClr="000000"/>
                          </a:solidFill>
                        </a:rPr>
                        <a:t>Colour</a:t>
                      </a:r>
                      <a:r>
                        <a:rPr lang="en-GB" baseline="0" dirty="0" smtClean="0">
                          <a:solidFill>
                            <a:sysClr val="windowText" lastClr="000000"/>
                          </a:solidFill>
                        </a:rPr>
                        <a:t> of felt tip</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Colours it separated into</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180532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01318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973149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09301231"/>
                  </a:ext>
                </a:extLst>
              </a:tr>
            </a:tbl>
          </a:graphicData>
        </a:graphic>
      </p:graphicFrame>
    </p:spTree>
    <p:extLst>
      <p:ext uri="{BB962C8B-B14F-4D97-AF65-F5344CB8AC3E}">
        <p14:creationId xmlns:p14="http://schemas.microsoft.com/office/powerpoint/2010/main" val="669547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036" y="0"/>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7291821"/>
              </p:ext>
            </p:extLst>
          </p:nvPr>
        </p:nvGraphicFramePr>
        <p:xfrm>
          <a:off x="204740" y="625301"/>
          <a:ext cx="6492838" cy="494538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b="0" dirty="0" smtClean="0">
                          <a:solidFill>
                            <a:sysClr val="windowText" lastClr="000000"/>
                          </a:solidFill>
                        </a:rPr>
                        <a:t>Atom</a:t>
                      </a:r>
                      <a:endParaRPr lang="en-GB"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solidFill>
                            <a:sysClr val="windowText" lastClr="000000"/>
                          </a:solidFill>
                        </a:rPr>
                        <a:t>Tiny particles that make up everything</a:t>
                      </a: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dirty="0" smtClean="0">
                          <a:solidFill>
                            <a:sysClr val="windowText" lastClr="000000"/>
                          </a:solidFill>
                        </a:rPr>
                        <a:t>Element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One type of atom, on its own or joined to another atom of the same type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dirty="0" smtClean="0">
                          <a:solidFill>
                            <a:sysClr val="windowText" lastClr="000000"/>
                          </a:solidFill>
                        </a:rPr>
                        <a:t>Mixture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Different types of atoms or compounds that can be physically separated,</a:t>
                      </a:r>
                    </a:p>
                    <a:p>
                      <a:r>
                        <a:rPr lang="en-GB" dirty="0" smtClean="0">
                          <a:solidFill>
                            <a:sysClr val="windowText" lastClr="000000"/>
                          </a:solidFill>
                        </a:rPr>
                        <a:t>NO chemical bond.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dirty="0" smtClean="0">
                          <a:solidFill>
                            <a:sysClr val="windowText" lastClr="000000"/>
                          </a:solidFill>
                        </a:rPr>
                        <a:t>Compound</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Different types of atom joined by a chemical bond.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dirty="0" smtClean="0">
                          <a:solidFill>
                            <a:sysClr val="windowText" lastClr="000000"/>
                          </a:solidFill>
                        </a:rPr>
                        <a:t>Solution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This is formed when</a:t>
                      </a:r>
                      <a:r>
                        <a:rPr lang="en-GB" baseline="0" dirty="0" smtClean="0">
                          <a:solidFill>
                            <a:sysClr val="windowText" lastClr="000000"/>
                          </a:solidFill>
                        </a:rPr>
                        <a:t> the solute and solvent mix (sugar mixed into water is a solution)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dirty="0" smtClean="0">
                          <a:solidFill>
                            <a:sysClr val="windowText" lastClr="000000"/>
                          </a:solidFill>
                        </a:rPr>
                        <a:t>Solute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substance being dissolved</a:t>
                      </a:r>
                      <a:r>
                        <a:rPr lang="en-GB" baseline="0" dirty="0" smtClean="0">
                          <a:solidFill>
                            <a:sysClr val="windowText" lastClr="000000"/>
                          </a:solidFill>
                        </a:rPr>
                        <a:t> </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dirty="0" smtClean="0">
                          <a:solidFill>
                            <a:sysClr val="windowText" lastClr="000000"/>
                          </a:solidFill>
                        </a:rPr>
                        <a:t>Solvent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liquid which does the dissolving</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dirty="0" smtClean="0">
                          <a:solidFill>
                            <a:sysClr val="windowText" lastClr="000000"/>
                          </a:solidFill>
                        </a:rPr>
                        <a:t>saturated</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When no more solute will</a:t>
                      </a:r>
                      <a:r>
                        <a:rPr lang="en-GB" baseline="0" dirty="0" smtClean="0">
                          <a:solidFill>
                            <a:sysClr val="windowText" lastClr="000000"/>
                          </a:solidFill>
                        </a:rPr>
                        <a:t> dissolve in a liquid (solvent)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dirty="0" smtClean="0">
                          <a:solidFill>
                            <a:sysClr val="windowText" lastClr="000000"/>
                          </a:solidFill>
                        </a:rPr>
                        <a:t>Soluble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When</a:t>
                      </a:r>
                      <a:r>
                        <a:rPr lang="en-GB" baseline="0" dirty="0" smtClean="0">
                          <a:solidFill>
                            <a:sysClr val="windowText" lastClr="000000"/>
                          </a:solidFill>
                        </a:rPr>
                        <a:t> a solid is able to dissolve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r h="370840">
                <a:tc>
                  <a:txBody>
                    <a:bodyPr/>
                    <a:lstStyle/>
                    <a:p>
                      <a:r>
                        <a:rPr lang="en-GB" dirty="0" smtClean="0">
                          <a:solidFill>
                            <a:sysClr val="windowText" lastClr="000000"/>
                          </a:solidFill>
                        </a:rPr>
                        <a:t>Insoluble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a solid</a:t>
                      </a:r>
                      <a:r>
                        <a:rPr lang="en-GB" baseline="0" dirty="0" smtClean="0">
                          <a:solidFill>
                            <a:sysClr val="windowText" lastClr="000000"/>
                          </a:solidFill>
                        </a:rPr>
                        <a:t> is not able to dissolve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1897080"/>
                  </a:ext>
                </a:extLst>
              </a:tr>
              <a:tr h="370840">
                <a:tc>
                  <a:txBody>
                    <a:bodyPr/>
                    <a:lstStyle/>
                    <a:p>
                      <a:r>
                        <a:rPr lang="en-GB" dirty="0" smtClean="0">
                          <a:solidFill>
                            <a:sysClr val="windowText" lastClr="000000"/>
                          </a:solidFill>
                        </a:rPr>
                        <a:t>chromatography</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A way of separating dissolved substances such as ink</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5409967"/>
                  </a:ext>
                </a:extLst>
              </a:tr>
            </a:tbl>
          </a:graphicData>
        </a:graphic>
      </p:graphicFrame>
      <p:pic>
        <p:nvPicPr>
          <p:cNvPr id="6" name="Picture 5"/>
          <p:cNvPicPr>
            <a:picLocks noChangeAspect="1"/>
          </p:cNvPicPr>
          <p:nvPr/>
        </p:nvPicPr>
        <p:blipFill>
          <a:blip r:embed="rId2"/>
          <a:stretch>
            <a:fillRect/>
          </a:stretch>
        </p:blipFill>
        <p:spPr>
          <a:xfrm rot="5400000">
            <a:off x="1962992" y="5195324"/>
            <a:ext cx="4095067" cy="5374104"/>
          </a:xfrm>
          <a:prstGeom prst="rect">
            <a:avLst/>
          </a:prstGeom>
        </p:spPr>
      </p:pic>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585</TotalTime>
  <Words>596</Words>
  <Application>Microsoft Office PowerPoint</Application>
  <PresentationFormat>A4 Paper (210x297 mm)</PresentationFormat>
  <Paragraphs>106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HGSMinchoE</vt:lpstr>
      <vt:lpstr>Palatino Linotype</vt:lpstr>
      <vt:lpstr>Times New Roman</vt:lpstr>
      <vt:lpstr>Office Theme</vt:lpstr>
      <vt:lpstr>PowerPoint Presentation</vt:lpstr>
      <vt:lpstr>PowerPoint Presentation</vt:lpstr>
      <vt:lpstr>PowerPoint Presentation</vt:lpstr>
      <vt:lpstr>Fill in the gaps and then draw diagrams to show elements, compounds and mixtures</vt:lpstr>
      <vt:lpstr>PowerPoint Presentation</vt:lpstr>
      <vt:lpstr>PowerPoint Presentation</vt:lpstr>
      <vt:lpstr>PowerPoint Presentation</vt:lpstr>
      <vt:lpstr>If you get stuck use the glossary at the end of the work pack to help you</vt:lpstr>
      <vt:lpstr>PowerPoint Presentation</vt:lpstr>
      <vt:lpstr>PowerPoint Presentation</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54</cp:revision>
  <cp:lastPrinted>2020-04-24T08:22:05Z</cp:lastPrinted>
  <dcterms:created xsi:type="dcterms:W3CDTF">2020-03-25T07:28:48Z</dcterms:created>
  <dcterms:modified xsi:type="dcterms:W3CDTF">2020-05-04T11:36:07Z</dcterms:modified>
</cp:coreProperties>
</file>