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62" r:id="rId3"/>
    <p:sldId id="298" r:id="rId4"/>
    <p:sldId id="287" r:id="rId5"/>
    <p:sldId id="288" r:id="rId6"/>
    <p:sldId id="290" r:id="rId7"/>
    <p:sldId id="291" r:id="rId8"/>
    <p:sldId id="260" r:id="rId9"/>
    <p:sldId id="272" r:id="rId10"/>
    <p:sldId id="276" r:id="rId11"/>
    <p:sldId id="273" r:id="rId12"/>
    <p:sldId id="274" r:id="rId13"/>
  </p:sldIdLst>
  <p:sldSz cx="6858000" cy="9144000" type="screen4x3"/>
  <p:notesSz cx="7053263" cy="10180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4F81BD"/>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2" d="100"/>
          <a:sy n="52" d="100"/>
        </p:scale>
        <p:origin x="2292" y="8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3"/>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7535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692488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20"/>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078803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85"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8"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9258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8"/>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79" y="2046818"/>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725612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954571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683917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10" y="364070"/>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97" y="364072"/>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1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54680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5"/>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6"/>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267519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143688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2"/>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6" y="488952"/>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347965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6"/>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318E9F17-3DA9-44E6-A4BD-1C73B8F576DC}" type="datetimeFigureOut">
              <a:rPr lang="en-GB" smtClean="0"/>
              <a:pPr/>
              <a:t>28/04/2020</a:t>
            </a:fld>
            <a:endParaRPr lang="en-GB"/>
          </a:p>
        </p:txBody>
      </p:sp>
      <p:sp>
        <p:nvSpPr>
          <p:cNvPr id="5" name="Footer Placeholder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01A4668-717E-4394-BF1D-AADFCC2C4277}" type="slidenum">
              <a:rPr lang="en-GB" smtClean="0"/>
              <a:pPr/>
              <a:t>‹#›</a:t>
            </a:fld>
            <a:endParaRPr lang="en-GB"/>
          </a:p>
        </p:txBody>
      </p:sp>
    </p:spTree>
    <p:extLst>
      <p:ext uri="{BB962C8B-B14F-4D97-AF65-F5344CB8AC3E}">
        <p14:creationId xmlns:p14="http://schemas.microsoft.com/office/powerpoint/2010/main" val="2244820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rainathlete.com/wp-content/uploads/2012/02/Brain-Exerci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6872" y="1835700"/>
            <a:ext cx="2304256" cy="277630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11699" y="829330"/>
            <a:ext cx="4634602" cy="646331"/>
          </a:xfrm>
          <a:prstGeom prst="rect">
            <a:avLst/>
          </a:prstGeom>
          <a:noFill/>
        </p:spPr>
        <p:txBody>
          <a:bodyPr wrap="none" rtlCol="0">
            <a:spAutoFit/>
          </a:bodyPr>
          <a:lstStyle/>
          <a:p>
            <a:r>
              <a:rPr lang="en-GB" sz="3600" dirty="0" smtClean="0">
                <a:latin typeface="Comic Sans MS" pitchFamily="66" charset="0"/>
              </a:rPr>
              <a:t>Exercise your brain! </a:t>
            </a:r>
            <a:endParaRPr lang="en-GB" sz="3600" dirty="0">
              <a:latin typeface="Comic Sans MS" pitchFamily="66" charset="0"/>
            </a:endParaRPr>
          </a:p>
        </p:txBody>
      </p:sp>
      <p:sp>
        <p:nvSpPr>
          <p:cNvPr id="6" name="TextBox 5"/>
          <p:cNvSpPr txBox="1"/>
          <p:nvPr/>
        </p:nvSpPr>
        <p:spPr>
          <a:xfrm>
            <a:off x="852016" y="5076056"/>
            <a:ext cx="5153975" cy="2492990"/>
          </a:xfrm>
          <a:prstGeom prst="rect">
            <a:avLst/>
          </a:prstGeom>
          <a:noFill/>
        </p:spPr>
        <p:txBody>
          <a:bodyPr wrap="none" rtlCol="0">
            <a:spAutoFit/>
          </a:bodyPr>
          <a:lstStyle/>
          <a:p>
            <a:pPr algn="ctr"/>
            <a:r>
              <a:rPr lang="en-GB" sz="3600" dirty="0" smtClean="0">
                <a:latin typeface="Comic Sans MS" pitchFamily="66" charset="0"/>
              </a:rPr>
              <a:t>English Home Learning </a:t>
            </a:r>
          </a:p>
          <a:p>
            <a:pPr algn="ctr"/>
            <a:r>
              <a:rPr lang="en-GB" sz="3600" dirty="0" smtClean="0">
                <a:latin typeface="Comic Sans MS" pitchFamily="66" charset="0"/>
              </a:rPr>
              <a:t>Week 5</a:t>
            </a:r>
          </a:p>
          <a:p>
            <a:pPr algn="ctr"/>
            <a:endParaRPr lang="en-GB" sz="3600" dirty="0">
              <a:latin typeface="Comic Sans MS" pitchFamily="66" charset="0"/>
            </a:endParaRPr>
          </a:p>
          <a:p>
            <a:pPr algn="ctr"/>
            <a:r>
              <a:rPr lang="en-GB" sz="2400" dirty="0" smtClean="0">
                <a:latin typeface="Comic Sans MS" pitchFamily="66" charset="0"/>
              </a:rPr>
              <a:t>Name:_____________________</a:t>
            </a:r>
          </a:p>
          <a:p>
            <a:pPr algn="ctr"/>
            <a:r>
              <a:rPr lang="en-GB" sz="2400" dirty="0" smtClean="0">
                <a:latin typeface="Comic Sans MS" pitchFamily="66" charset="0"/>
              </a:rPr>
              <a:t>Teacher:___________________</a:t>
            </a:r>
            <a:endParaRPr lang="en-GB" sz="2400" dirty="0">
              <a:latin typeface="Comic Sans MS" pitchFamily="66" charset="0"/>
            </a:endParaRPr>
          </a:p>
        </p:txBody>
      </p:sp>
    </p:spTree>
    <p:extLst>
      <p:ext uri="{BB962C8B-B14F-4D97-AF65-F5344CB8AC3E}">
        <p14:creationId xmlns:p14="http://schemas.microsoft.com/office/powerpoint/2010/main" val="3734677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0655" y="450927"/>
            <a:ext cx="3816423" cy="615553"/>
          </a:xfrm>
          <a:prstGeom prst="rect">
            <a:avLst/>
          </a:prstGeom>
          <a:noFill/>
        </p:spPr>
        <p:txBody>
          <a:bodyPr wrap="square" rtlCol="0">
            <a:spAutoFit/>
          </a:bodyPr>
          <a:lstStyle/>
          <a:p>
            <a:r>
              <a:rPr lang="en-GB" dirty="0" smtClean="0">
                <a:solidFill>
                  <a:srgbClr val="FF0066"/>
                </a:solidFill>
                <a:latin typeface="Comic Sans MS" pitchFamily="66" charset="0"/>
              </a:rPr>
              <a:t>Homophones </a:t>
            </a:r>
            <a:endParaRPr lang="en-GB" dirty="0" smtClean="0">
              <a:solidFill>
                <a:srgbClr val="FF0066"/>
              </a:solidFill>
              <a:latin typeface="Comic Sans MS" pitchFamily="66" charset="0"/>
            </a:endParaRPr>
          </a:p>
          <a:p>
            <a:endParaRPr lang="en-GB" sz="1600" dirty="0" smtClean="0">
              <a:latin typeface="Comic Sans MS" pitchFamily="66" charset="0"/>
            </a:endParaRPr>
          </a:p>
        </p:txBody>
      </p:sp>
      <p:sp>
        <p:nvSpPr>
          <p:cNvPr id="6" name="TextBox 5"/>
          <p:cNvSpPr txBox="1"/>
          <p:nvPr/>
        </p:nvSpPr>
        <p:spPr>
          <a:xfrm>
            <a:off x="702933" y="2112650"/>
            <a:ext cx="3044423" cy="338554"/>
          </a:xfrm>
          <a:prstGeom prst="rect">
            <a:avLst/>
          </a:prstGeom>
          <a:noFill/>
        </p:spPr>
        <p:txBody>
          <a:bodyPr wrap="none" rtlCol="0">
            <a:spAutoFit/>
          </a:bodyPr>
          <a:lstStyle/>
          <a:p>
            <a:r>
              <a:rPr lang="en-GB" sz="1600" dirty="0" smtClean="0">
                <a:solidFill>
                  <a:srgbClr val="FF0066"/>
                </a:solidFill>
                <a:latin typeface="Comic Sans MS" pitchFamily="66" charset="0"/>
              </a:rPr>
              <a:t>What do I need </a:t>
            </a:r>
            <a:r>
              <a:rPr lang="en-GB" sz="1600" dirty="0" smtClean="0">
                <a:solidFill>
                  <a:srgbClr val="FF0066"/>
                </a:solidFill>
                <a:latin typeface="Comic Sans MS" pitchFamily="66" charset="0"/>
              </a:rPr>
              <a:t>to complete? </a:t>
            </a:r>
            <a:endParaRPr lang="en-GB" sz="1600" dirty="0">
              <a:solidFill>
                <a:srgbClr val="FF0066"/>
              </a:solidFill>
              <a:latin typeface="Comic Sans MS" pitchFamily="66"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327572425"/>
              </p:ext>
            </p:extLst>
          </p:nvPr>
        </p:nvGraphicFramePr>
        <p:xfrm>
          <a:off x="1143000" y="3165229"/>
          <a:ext cx="4572000" cy="2486890"/>
        </p:xfrm>
        <a:graphic>
          <a:graphicData uri="http://schemas.openxmlformats.org/drawingml/2006/table">
            <a:tbl>
              <a:tblPr firstRow="1" bandRow="1">
                <a:tableStyleId>{5C22544A-7EE6-4342-B048-85BDC9FD1C3A}</a:tableStyleId>
              </a:tblPr>
              <a:tblGrid>
                <a:gridCol w="4158208">
                  <a:extLst>
                    <a:ext uri="{9D8B030D-6E8A-4147-A177-3AD203B41FA5}">
                      <a16:colId xmlns:a16="http://schemas.microsoft.com/office/drawing/2014/main" val="20000"/>
                    </a:ext>
                  </a:extLst>
                </a:gridCol>
                <a:gridCol w="413792">
                  <a:extLst>
                    <a:ext uri="{9D8B030D-6E8A-4147-A177-3AD203B41FA5}">
                      <a16:colId xmlns:a16="http://schemas.microsoft.com/office/drawing/2014/main" val="20001"/>
                    </a:ext>
                  </a:extLst>
                </a:gridCol>
              </a:tblGrid>
              <a:tr h="388743">
                <a:tc>
                  <a:txBody>
                    <a:bodyPr/>
                    <a:lstStyle/>
                    <a:p>
                      <a:r>
                        <a:rPr lang="en-GB" sz="1300" b="0" dirty="0" smtClean="0">
                          <a:solidFill>
                            <a:schemeClr val="tx1"/>
                          </a:solidFill>
                          <a:latin typeface="Comic Sans MS" pitchFamily="66" charset="0"/>
                        </a:rPr>
                        <a:t>Spelling</a:t>
                      </a:r>
                      <a:r>
                        <a:rPr lang="en-GB" sz="1300" b="0" baseline="0" dirty="0" smtClean="0">
                          <a:solidFill>
                            <a:schemeClr val="tx1"/>
                          </a:solidFill>
                          <a:latin typeface="Comic Sans MS" pitchFamily="66" charset="0"/>
                        </a:rPr>
                        <a:t> test 2</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43175">
                <a:tc>
                  <a:txBody>
                    <a:bodyPr/>
                    <a:lstStyle/>
                    <a:p>
                      <a:r>
                        <a:rPr lang="en-GB" sz="1300" b="0" dirty="0" smtClean="0">
                          <a:solidFill>
                            <a:schemeClr val="tx1"/>
                          </a:solidFill>
                          <a:latin typeface="Comic Sans MS" pitchFamily="66" charset="0"/>
                        </a:rPr>
                        <a:t>What is a homophone? – read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88743">
                <a:tc>
                  <a:txBody>
                    <a:bodyPr/>
                    <a:lstStyle/>
                    <a:p>
                      <a:r>
                        <a:rPr lang="en-GB" sz="1300" b="0" dirty="0" smtClean="0">
                          <a:solidFill>
                            <a:schemeClr val="tx1"/>
                          </a:solidFill>
                          <a:latin typeface="Comic Sans MS" pitchFamily="66" charset="0"/>
                        </a:rPr>
                        <a:t>Homophone</a:t>
                      </a:r>
                      <a:r>
                        <a:rPr lang="en-GB" sz="1300" b="0" baseline="0" dirty="0" smtClean="0">
                          <a:solidFill>
                            <a:schemeClr val="tx1"/>
                          </a:solidFill>
                          <a:latin typeface="Comic Sans MS" pitchFamily="66" charset="0"/>
                        </a:rPr>
                        <a:t> tasks  (x4)</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88743">
                <a:tc>
                  <a:txBody>
                    <a:bodyPr/>
                    <a:lstStyle/>
                    <a:p>
                      <a:r>
                        <a:rPr lang="en-GB" sz="1300" b="0" dirty="0" smtClean="0">
                          <a:solidFill>
                            <a:schemeClr val="tx1"/>
                          </a:solidFill>
                          <a:latin typeface="Comic Sans MS" pitchFamily="66" charset="0"/>
                        </a:rPr>
                        <a:t>Extended writing task</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88743">
                <a:tc>
                  <a:txBody>
                    <a:bodyPr/>
                    <a:lstStyle/>
                    <a:p>
                      <a:r>
                        <a:rPr lang="en-GB" sz="1300" b="0" dirty="0" smtClean="0">
                          <a:solidFill>
                            <a:schemeClr val="tx1"/>
                          </a:solidFill>
                          <a:latin typeface="Comic Sans MS" pitchFamily="66" charset="0"/>
                        </a:rPr>
                        <a:t>New vocabulary  I and J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8874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Reading comprehension:</a:t>
                      </a:r>
                      <a:r>
                        <a:rPr lang="en-GB" sz="1300" b="0" baseline="0" dirty="0" smtClean="0">
                          <a:solidFill>
                            <a:schemeClr val="tx1"/>
                          </a:solidFill>
                          <a:latin typeface="Comic Sans MS" pitchFamily="66" charset="0"/>
                        </a:rPr>
                        <a:t> </a:t>
                      </a:r>
                      <a:r>
                        <a:rPr lang="en-GB" sz="1300" b="0" i="1" baseline="0" dirty="0" smtClean="0">
                          <a:solidFill>
                            <a:schemeClr val="tx1"/>
                          </a:solidFill>
                          <a:latin typeface="Comic Sans MS" pitchFamily="66" charset="0"/>
                        </a:rPr>
                        <a:t>Frankenstein</a:t>
                      </a:r>
                      <a:endParaRPr lang="en-GB" sz="1300" b="0" dirty="0" smtClean="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pic>
        <p:nvPicPr>
          <p:cNvPr id="46083" name="Picture 3" descr="I:\Images\thumb_pg18_lo.jpg"/>
          <p:cNvPicPr>
            <a:picLocks noChangeAspect="1" noChangeArrowheads="1"/>
          </p:cNvPicPr>
          <p:nvPr/>
        </p:nvPicPr>
        <p:blipFill>
          <a:blip r:embed="rId2" cstate="print"/>
          <a:srcRect/>
          <a:stretch>
            <a:fillRect/>
          </a:stretch>
        </p:blipFill>
        <p:spPr bwMode="auto">
          <a:xfrm>
            <a:off x="332663" y="3109683"/>
            <a:ext cx="687685" cy="843678"/>
          </a:xfrm>
          <a:prstGeom prst="rect">
            <a:avLst/>
          </a:prstGeom>
          <a:noFill/>
        </p:spPr>
      </p:pic>
      <p:sp>
        <p:nvSpPr>
          <p:cNvPr id="9" name="Rectangle 8"/>
          <p:cNvSpPr/>
          <p:nvPr/>
        </p:nvSpPr>
        <p:spPr>
          <a:xfrm>
            <a:off x="260648" y="6765474"/>
            <a:ext cx="6336704" cy="2127006"/>
          </a:xfrm>
          <a:prstGeom prst="rect">
            <a:avLst/>
          </a:prstGeom>
          <a:solidFill>
            <a:schemeClr val="bg1"/>
          </a:solidFill>
          <a:ln>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smtClean="0">
                <a:solidFill>
                  <a:srgbClr val="7030A0"/>
                </a:solidFill>
                <a:latin typeface="Comic Sans MS" pitchFamily="66" charset="0"/>
              </a:rPr>
              <a:t>Self Assessment: What do I still need to practise from this section? </a:t>
            </a:r>
            <a:endParaRPr lang="en-GB" sz="1400" dirty="0">
              <a:solidFill>
                <a:srgbClr val="7030A0"/>
              </a:solidFill>
              <a:latin typeface="Comic Sans MS" pitchFamily="66" charset="0"/>
            </a:endParaRPr>
          </a:p>
        </p:txBody>
      </p:sp>
      <p:pic>
        <p:nvPicPr>
          <p:cNvPr id="7170" name="Picture 2" descr="http://2.bp.blogspot.com/-uxK1HTtlA3w/UQgpCWXvx5I/AAAAAAAAC2A/hhRo9Dubz-U/s1600/homophone+definition.PNG"/>
          <p:cNvPicPr>
            <a:picLocks noChangeAspect="1" noChangeArrowheads="1"/>
          </p:cNvPicPr>
          <p:nvPr/>
        </p:nvPicPr>
        <p:blipFill>
          <a:blip r:embed="rId3" cstate="print"/>
          <a:srcRect/>
          <a:stretch>
            <a:fillRect/>
          </a:stretch>
        </p:blipFill>
        <p:spPr bwMode="auto">
          <a:xfrm>
            <a:off x="3806529" y="179512"/>
            <a:ext cx="2862833" cy="17281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5396" y="185051"/>
            <a:ext cx="1943161" cy="400110"/>
          </a:xfrm>
          <a:prstGeom prst="rect">
            <a:avLst/>
          </a:prstGeom>
          <a:noFill/>
        </p:spPr>
        <p:txBody>
          <a:bodyPr wrap="none" rtlCol="0">
            <a:spAutoFit/>
          </a:bodyPr>
          <a:lstStyle/>
          <a:p>
            <a:r>
              <a:rPr lang="en-GB" sz="2000" dirty="0" smtClean="0">
                <a:solidFill>
                  <a:srgbClr val="7030A0"/>
                </a:solidFill>
                <a:latin typeface="Comic Sans MS" pitchFamily="66" charset="0"/>
              </a:rPr>
              <a:t>Spelling test 2</a:t>
            </a:r>
            <a:endParaRPr lang="en-GB" sz="2000" dirty="0">
              <a:solidFill>
                <a:srgbClr val="7030A0"/>
              </a:solidFill>
              <a:latin typeface="Comic Sans MS" pitchFamily="66" charset="0"/>
            </a:endParaRPr>
          </a:p>
        </p:txBody>
      </p:sp>
      <p:pic>
        <p:nvPicPr>
          <p:cNvPr id="1026" name="Picture 2" descr="http://locosbajitoszarzablog.blogia.com/upload/20130118095754-spelling-tes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65111" y="219206"/>
            <a:ext cx="2407709" cy="14946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04665" y="709836"/>
            <a:ext cx="6120681" cy="1015663"/>
          </a:xfrm>
          <a:prstGeom prst="rect">
            <a:avLst/>
          </a:prstGeom>
          <a:noFill/>
        </p:spPr>
        <p:txBody>
          <a:bodyPr wrap="square" rtlCol="0">
            <a:spAutoFit/>
          </a:bodyPr>
          <a:lstStyle/>
          <a:p>
            <a:r>
              <a:rPr lang="en-GB" sz="1200" dirty="0" smtClean="0">
                <a:latin typeface="Comic Sans MS" pitchFamily="66" charset="0"/>
              </a:rPr>
              <a:t>You will be tested on your spellings  in  every</a:t>
            </a:r>
          </a:p>
          <a:p>
            <a:r>
              <a:rPr lang="en-GB" sz="1200" dirty="0" smtClean="0">
                <a:latin typeface="Comic Sans MS" pitchFamily="66" charset="0"/>
              </a:rPr>
              <a:t>literacy lesson. </a:t>
            </a:r>
          </a:p>
          <a:p>
            <a:endParaRPr lang="en-GB" sz="1200" dirty="0" smtClean="0">
              <a:latin typeface="Comic Sans MS" pitchFamily="66" charset="0"/>
            </a:endParaRPr>
          </a:p>
          <a:p>
            <a:r>
              <a:rPr lang="en-GB" sz="1200" dirty="0" smtClean="0">
                <a:latin typeface="Comic Sans MS" pitchFamily="66" charset="0"/>
              </a:rPr>
              <a:t>You are expected to get at least 17/20 right each time. If you do not manage this you will need to re-take the test at another time. </a:t>
            </a:r>
            <a:endParaRPr lang="en-GB" sz="1200" dirty="0">
              <a:latin typeface="Comic Sans MS" pitchFamily="66"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252105217"/>
              </p:ext>
            </p:extLst>
          </p:nvPr>
        </p:nvGraphicFramePr>
        <p:xfrm>
          <a:off x="476672" y="1846774"/>
          <a:ext cx="6048670" cy="7188594"/>
        </p:xfrm>
        <a:graphic>
          <a:graphicData uri="http://schemas.openxmlformats.org/drawingml/2006/table">
            <a:tbl>
              <a:tblPr firstRow="1" bandRow="1">
                <a:tableStyleId>{5C22544A-7EE6-4342-B048-85BDC9FD1C3A}</a:tableStyleId>
              </a:tblPr>
              <a:tblGrid>
                <a:gridCol w="555316">
                  <a:extLst>
                    <a:ext uri="{9D8B030D-6E8A-4147-A177-3AD203B41FA5}">
                      <a16:colId xmlns:a16="http://schemas.microsoft.com/office/drawing/2014/main" val="20000"/>
                    </a:ext>
                  </a:extLst>
                </a:gridCol>
                <a:gridCol w="1831118">
                  <a:extLst>
                    <a:ext uri="{9D8B030D-6E8A-4147-A177-3AD203B41FA5}">
                      <a16:colId xmlns:a16="http://schemas.microsoft.com/office/drawing/2014/main" val="20001"/>
                    </a:ext>
                  </a:extLst>
                </a:gridCol>
                <a:gridCol w="1831118">
                  <a:extLst>
                    <a:ext uri="{9D8B030D-6E8A-4147-A177-3AD203B41FA5}">
                      <a16:colId xmlns:a16="http://schemas.microsoft.com/office/drawing/2014/main" val="20002"/>
                    </a:ext>
                  </a:extLst>
                </a:gridCol>
                <a:gridCol w="1831118">
                  <a:extLst>
                    <a:ext uri="{9D8B030D-6E8A-4147-A177-3AD203B41FA5}">
                      <a16:colId xmlns:a16="http://schemas.microsoft.com/office/drawing/2014/main" val="20003"/>
                    </a:ext>
                  </a:extLst>
                </a:gridCol>
              </a:tblGrid>
              <a:tr h="342314">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Read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Write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Cover and write</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42314">
                <a:tc rowSpan="15">
                  <a:txBody>
                    <a:bodyPr/>
                    <a:lstStyle/>
                    <a:p>
                      <a:pPr algn="ctr"/>
                      <a:r>
                        <a:rPr lang="en-GB" sz="1300" dirty="0" smtClean="0">
                          <a:solidFill>
                            <a:schemeClr val="tx1"/>
                          </a:solidFill>
                        </a:rPr>
                        <a:t>Commonly misspelt words </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Foreign</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Fourth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Gauge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Generally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Grammar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Grateful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Guarantee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Harass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Height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Hierarchy</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Ignorance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Immediate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Independent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Indispensible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baseline="0" dirty="0" smtClean="0">
                          <a:solidFill>
                            <a:schemeClr val="tx1"/>
                          </a:solidFill>
                        </a:rPr>
                        <a:t>Intelligence </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2314">
                <a:tc rowSpan="5">
                  <a:txBody>
                    <a:bodyPr/>
                    <a:lstStyle/>
                    <a:p>
                      <a:pPr algn="ctr"/>
                      <a:r>
                        <a:rPr lang="en-GB" sz="1300" dirty="0" smtClean="0">
                          <a:solidFill>
                            <a:schemeClr val="tx1"/>
                          </a:solidFill>
                        </a:rPr>
                        <a:t>Topic specific words</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27491874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32658" y="107505"/>
            <a:ext cx="6264695" cy="1908215"/>
          </a:xfrm>
          <a:prstGeom prst="rect">
            <a:avLst/>
          </a:prstGeom>
          <a:noFill/>
        </p:spPr>
        <p:txBody>
          <a:bodyPr wrap="square" rtlCol="0">
            <a:spAutoFit/>
          </a:bodyPr>
          <a:lstStyle/>
          <a:p>
            <a:r>
              <a:rPr lang="en-GB" sz="2000" dirty="0" smtClean="0">
                <a:latin typeface="Comic Sans MS" pitchFamily="66" charset="0"/>
              </a:rPr>
              <a:t>What is a homophone?</a:t>
            </a:r>
          </a:p>
          <a:p>
            <a:endParaRPr lang="en-GB" sz="1400" dirty="0" smtClean="0">
              <a:latin typeface="Comic Sans MS" pitchFamily="66" charset="0"/>
            </a:endParaRPr>
          </a:p>
          <a:p>
            <a:r>
              <a:rPr lang="en-GB" sz="1200" dirty="0" smtClean="0">
                <a:solidFill>
                  <a:srgbClr val="00B0F0"/>
                </a:solidFill>
                <a:latin typeface="Comic Sans MS" pitchFamily="66" charset="0"/>
              </a:rPr>
              <a:t>Homophones are words that sound the same but have different</a:t>
            </a:r>
          </a:p>
          <a:p>
            <a:r>
              <a:rPr lang="en-GB" sz="1200" dirty="0" smtClean="0">
                <a:solidFill>
                  <a:srgbClr val="00B0F0"/>
                </a:solidFill>
                <a:latin typeface="Comic Sans MS" pitchFamily="66" charset="0"/>
              </a:rPr>
              <a:t> meanings. If we get these words wrong it can create a </a:t>
            </a:r>
          </a:p>
          <a:p>
            <a:r>
              <a:rPr lang="en-GB" sz="1200" dirty="0" smtClean="0">
                <a:solidFill>
                  <a:srgbClr val="00B0F0"/>
                </a:solidFill>
                <a:latin typeface="Comic Sans MS" pitchFamily="66" charset="0"/>
              </a:rPr>
              <a:t>completely different meaning to our writing and understanding. </a:t>
            </a:r>
            <a:endParaRPr lang="en-GB" sz="1200" dirty="0" smtClean="0">
              <a:latin typeface="Comic Sans MS" pitchFamily="66" charset="0"/>
            </a:endParaRPr>
          </a:p>
          <a:p>
            <a:endParaRPr lang="en-GB" sz="1200" dirty="0" smtClean="0">
              <a:solidFill>
                <a:srgbClr val="00B0F0"/>
              </a:solidFill>
              <a:latin typeface="Comic Sans MS" pitchFamily="66" charset="0"/>
            </a:endParaRPr>
          </a:p>
          <a:p>
            <a:r>
              <a:rPr lang="en-GB" sz="1200" b="1" dirty="0" smtClean="0">
                <a:solidFill>
                  <a:srgbClr val="006600"/>
                </a:solidFill>
                <a:latin typeface="Comic Sans MS" pitchFamily="66" charset="0"/>
              </a:rPr>
              <a:t>Why is it important? </a:t>
            </a:r>
            <a:r>
              <a:rPr lang="en-GB" sz="1200" dirty="0" smtClean="0">
                <a:solidFill>
                  <a:srgbClr val="006600"/>
                </a:solidFill>
                <a:latin typeface="Comic Sans MS" pitchFamily="66" charset="0"/>
              </a:rPr>
              <a:t>Moving forward there will be a larger emphasis on </a:t>
            </a:r>
            <a:r>
              <a:rPr lang="en-GB" sz="1200" dirty="0" err="1" smtClean="0">
                <a:solidFill>
                  <a:srgbClr val="006600"/>
                </a:solidFill>
                <a:latin typeface="Comic Sans MS" pitchFamily="66" charset="0"/>
              </a:rPr>
              <a:t>SPaG</a:t>
            </a:r>
            <a:r>
              <a:rPr lang="en-GB" sz="1200" dirty="0" smtClean="0">
                <a:solidFill>
                  <a:srgbClr val="006600"/>
                </a:solidFill>
                <a:latin typeface="Comic Sans MS" pitchFamily="66" charset="0"/>
              </a:rPr>
              <a:t> in your GCSE exams. Across literature and language it will now be worth 20% of the grade, so let’s start practising now! </a:t>
            </a:r>
            <a:endParaRPr lang="en-GB" sz="1200" b="1" dirty="0" smtClean="0">
              <a:solidFill>
                <a:srgbClr val="006600"/>
              </a:solidFill>
              <a:latin typeface="Comic Sans MS" pitchFamily="66" charset="0"/>
            </a:endParaRPr>
          </a:p>
        </p:txBody>
      </p:sp>
      <p:pic>
        <p:nvPicPr>
          <p:cNvPr id="4" name="Picture 2" descr="http://2.bp.blogspot.com/-uxK1HTtlA3w/UQgpCWXvx5I/AAAAAAAAC2A/hhRo9Dubz-U/s1600/homophone+definition.PNG"/>
          <p:cNvPicPr>
            <a:picLocks noChangeAspect="1" noChangeArrowheads="1"/>
          </p:cNvPicPr>
          <p:nvPr/>
        </p:nvPicPr>
        <p:blipFill>
          <a:blip r:embed="rId2" cstate="print"/>
          <a:srcRect/>
          <a:stretch>
            <a:fillRect/>
          </a:stretch>
        </p:blipFill>
        <p:spPr bwMode="auto">
          <a:xfrm>
            <a:off x="5157192" y="237911"/>
            <a:ext cx="1512168" cy="9497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p:cNvSpPr txBox="1"/>
          <p:nvPr/>
        </p:nvSpPr>
        <p:spPr>
          <a:xfrm>
            <a:off x="1124744" y="2145214"/>
            <a:ext cx="4608512" cy="338554"/>
          </a:xfrm>
          <a:prstGeom prst="rect">
            <a:avLst/>
          </a:prstGeom>
          <a:noFill/>
        </p:spPr>
        <p:txBody>
          <a:bodyPr wrap="square" rtlCol="0">
            <a:spAutoFit/>
          </a:bodyPr>
          <a:lstStyle/>
          <a:p>
            <a:pPr algn="ctr"/>
            <a:r>
              <a:rPr lang="en-GB" sz="1600" b="1" dirty="0" smtClean="0">
                <a:latin typeface="Comic Sans MS" pitchFamily="66" charset="0"/>
              </a:rPr>
              <a:t>The basics and most frequent</a:t>
            </a:r>
            <a:endParaRPr lang="en-GB" sz="1100" b="1" dirty="0" smtClean="0">
              <a:solidFill>
                <a:srgbClr val="006600"/>
              </a:solidFill>
              <a:latin typeface="Comic Sans MS" pitchFamily="66" charset="0"/>
            </a:endParaRPr>
          </a:p>
        </p:txBody>
      </p:sp>
      <p:graphicFrame>
        <p:nvGraphicFramePr>
          <p:cNvPr id="7" name="Table 6"/>
          <p:cNvGraphicFramePr>
            <a:graphicFrameLocks noGrp="1"/>
          </p:cNvGraphicFramePr>
          <p:nvPr/>
        </p:nvGraphicFramePr>
        <p:xfrm>
          <a:off x="332656" y="2483768"/>
          <a:ext cx="6192688" cy="3017520"/>
        </p:xfrm>
        <a:graphic>
          <a:graphicData uri="http://schemas.openxmlformats.org/drawingml/2006/table">
            <a:tbl>
              <a:tblPr firstRow="1" bandRow="1">
                <a:tableStyleId>{5C22544A-7EE6-4342-B048-85BDC9FD1C3A}</a:tableStyleId>
              </a:tblPr>
              <a:tblGrid>
                <a:gridCol w="1044550">
                  <a:extLst>
                    <a:ext uri="{9D8B030D-6E8A-4147-A177-3AD203B41FA5}">
                      <a16:colId xmlns:a16="http://schemas.microsoft.com/office/drawing/2014/main" val="20000"/>
                    </a:ext>
                  </a:extLst>
                </a:gridCol>
                <a:gridCol w="5148138">
                  <a:extLst>
                    <a:ext uri="{9D8B030D-6E8A-4147-A177-3AD203B41FA5}">
                      <a16:colId xmlns:a16="http://schemas.microsoft.com/office/drawing/2014/main" val="20001"/>
                    </a:ext>
                  </a:extLst>
                </a:gridCol>
              </a:tblGrid>
              <a:tr h="1554480">
                <a:tc>
                  <a:txBody>
                    <a:bodyPr/>
                    <a:lstStyle/>
                    <a:p>
                      <a:r>
                        <a:rPr lang="en-GB" sz="1200" b="1" dirty="0" smtClean="0">
                          <a:solidFill>
                            <a:schemeClr val="bg1"/>
                          </a:solidFill>
                          <a:latin typeface="Comic Sans MS" pitchFamily="66" charset="0"/>
                        </a:rPr>
                        <a:t>There</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pPr>
                        <a:buFont typeface="Arial" pitchFamily="34" charset="0"/>
                        <a:buChar char="•"/>
                      </a:pPr>
                      <a:r>
                        <a:rPr lang="en-GB" sz="1200" b="0" kern="1200" dirty="0" smtClean="0">
                          <a:solidFill>
                            <a:sysClr val="windowText" lastClr="000000"/>
                          </a:solidFill>
                          <a:latin typeface="Comic Sans MS" pitchFamily="66" charset="0"/>
                          <a:ea typeface="+mn-ea"/>
                          <a:cs typeface="+mn-cs"/>
                        </a:rPr>
                        <a:t> Use </a:t>
                      </a:r>
                      <a:r>
                        <a:rPr lang="en-GB" sz="1200" b="0" i="1" kern="1200" dirty="0" smtClean="0">
                          <a:solidFill>
                            <a:sysClr val="windowText" lastClr="000000"/>
                          </a:solidFill>
                          <a:latin typeface="Comic Sans MS" pitchFamily="66" charset="0"/>
                          <a:ea typeface="+mn-ea"/>
                          <a:cs typeface="+mn-cs"/>
                        </a:rPr>
                        <a:t>there</a:t>
                      </a:r>
                      <a:r>
                        <a:rPr lang="en-GB" sz="1200" b="0" kern="1200" dirty="0" smtClean="0">
                          <a:solidFill>
                            <a:sysClr val="windowText" lastClr="000000"/>
                          </a:solidFill>
                          <a:latin typeface="Comic Sans MS" pitchFamily="66" charset="0"/>
                          <a:ea typeface="+mn-ea"/>
                          <a:cs typeface="+mn-cs"/>
                        </a:rPr>
                        <a:t> when referring to a place, whether concrete ("over there by the building") or more abstract ("it must be difficult to live there"). </a:t>
                      </a:r>
                    </a:p>
                    <a:p>
                      <a:pPr>
                        <a:buFont typeface="Arial" pitchFamily="34" charset="0"/>
                        <a:buChar char="•"/>
                      </a:pPr>
                      <a:r>
                        <a:rPr lang="en-GB" sz="1200" b="0" kern="1200" dirty="0" smtClean="0">
                          <a:solidFill>
                            <a:schemeClr val="tx1"/>
                          </a:solidFill>
                          <a:latin typeface="Comic Sans MS" pitchFamily="66" charset="0"/>
                          <a:ea typeface="+mn-ea"/>
                          <a:cs typeface="+mn-cs"/>
                        </a:rPr>
                        <a:t>Also use </a:t>
                      </a:r>
                      <a:r>
                        <a:rPr lang="en-GB" sz="1200" b="0" i="1" kern="1200" dirty="0" smtClean="0">
                          <a:solidFill>
                            <a:schemeClr val="tx1"/>
                          </a:solidFill>
                          <a:latin typeface="Comic Sans MS" pitchFamily="66" charset="0"/>
                          <a:ea typeface="+mn-ea"/>
                          <a:cs typeface="+mn-cs"/>
                        </a:rPr>
                        <a:t>there</a:t>
                      </a:r>
                      <a:r>
                        <a:rPr lang="en-GB" sz="1200" b="0" kern="1200" dirty="0" smtClean="0">
                          <a:solidFill>
                            <a:schemeClr val="tx1"/>
                          </a:solidFill>
                          <a:latin typeface="Comic Sans MS" pitchFamily="66" charset="0"/>
                          <a:ea typeface="+mn-ea"/>
                          <a:cs typeface="+mn-cs"/>
                        </a:rPr>
                        <a:t> with the verb BE (is, am, are, was, were) to indicate the existence of something, or to mention something for the first time. </a:t>
                      </a:r>
                    </a:p>
                    <a:p>
                      <a:pPr>
                        <a:buFont typeface="Arial" pitchFamily="34" charset="0"/>
                        <a:buNone/>
                      </a:pPr>
                      <a:r>
                        <a:rPr lang="en-GB" sz="1200" b="0" kern="1200" dirty="0" smtClean="0">
                          <a:solidFill>
                            <a:srgbClr val="D60093"/>
                          </a:solidFill>
                          <a:latin typeface="Comic Sans MS" pitchFamily="66" charset="0"/>
                          <a:ea typeface="+mn-ea"/>
                          <a:cs typeface="+mn-cs"/>
                        </a:rPr>
                        <a:t>If you wrote </a:t>
                      </a:r>
                      <a:r>
                        <a:rPr lang="en-GB" sz="1200" b="0" i="1" kern="1200" dirty="0" smtClean="0">
                          <a:solidFill>
                            <a:srgbClr val="D60093"/>
                          </a:solidFill>
                          <a:latin typeface="Comic Sans MS" pitchFamily="66" charset="0"/>
                          <a:ea typeface="+mn-ea"/>
                          <a:cs typeface="+mn-cs"/>
                        </a:rPr>
                        <a:t>there</a:t>
                      </a:r>
                      <a:r>
                        <a:rPr lang="en-GB" sz="1200" b="0" kern="1200" dirty="0" smtClean="0">
                          <a:solidFill>
                            <a:srgbClr val="D60093"/>
                          </a:solidFill>
                          <a:latin typeface="Comic Sans MS" pitchFamily="66" charset="0"/>
                          <a:ea typeface="+mn-ea"/>
                          <a:cs typeface="+mn-cs"/>
                        </a:rPr>
                        <a:t>, will the sentence still make sense if you replace it with </a:t>
                      </a:r>
                      <a:r>
                        <a:rPr lang="en-GB" sz="1200" b="0" i="1" kern="1200" dirty="0" smtClean="0">
                          <a:solidFill>
                            <a:srgbClr val="D60093"/>
                          </a:solidFill>
                          <a:latin typeface="Comic Sans MS" pitchFamily="66" charset="0"/>
                          <a:ea typeface="+mn-ea"/>
                          <a:cs typeface="+mn-cs"/>
                        </a:rPr>
                        <a:t>here</a:t>
                      </a:r>
                      <a:r>
                        <a:rPr lang="en-GB" sz="1200" b="0" kern="1200" dirty="0" smtClean="0">
                          <a:solidFill>
                            <a:srgbClr val="D60093"/>
                          </a:solidFill>
                          <a:latin typeface="Comic Sans MS" pitchFamily="66" charset="0"/>
                          <a:ea typeface="+mn-ea"/>
                          <a:cs typeface="+mn-cs"/>
                        </a:rPr>
                        <a:t>? If so, you're using it correctly.</a:t>
                      </a:r>
                      <a:endParaRPr lang="en-GB" sz="1000" b="0" dirty="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22960">
                <a:tc>
                  <a:txBody>
                    <a:bodyPr/>
                    <a:lstStyle/>
                    <a:p>
                      <a:r>
                        <a:rPr lang="en-GB" sz="1200" b="1" dirty="0" smtClean="0">
                          <a:solidFill>
                            <a:schemeClr val="bg1"/>
                          </a:solidFill>
                          <a:latin typeface="Comic Sans MS" pitchFamily="66" charset="0"/>
                        </a:rPr>
                        <a:t>They’re</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dirty="0" smtClean="0">
                          <a:solidFill>
                            <a:sysClr val="windowText" lastClr="000000"/>
                          </a:solidFill>
                          <a:latin typeface="Comic Sans MS" pitchFamily="66" charset="0"/>
                        </a:rPr>
                        <a:t>A contraction</a:t>
                      </a:r>
                      <a:r>
                        <a:rPr lang="en-GB" sz="1200" b="0" baseline="0" dirty="0" smtClean="0">
                          <a:solidFill>
                            <a:sysClr val="windowText" lastClr="000000"/>
                          </a:solidFill>
                          <a:latin typeface="Comic Sans MS" pitchFamily="66" charset="0"/>
                        </a:rPr>
                        <a:t> of they and are where you si</a:t>
                      </a:r>
                      <a:r>
                        <a:rPr lang="en-GB" sz="1200" b="0" dirty="0" smtClean="0">
                          <a:solidFill>
                            <a:sysClr val="windowText" lastClr="000000"/>
                          </a:solidFill>
                          <a:latin typeface="Comic Sans MS" pitchFamily="66" charset="0"/>
                        </a:rPr>
                        <a:t>mply add an</a:t>
                      </a:r>
                      <a:r>
                        <a:rPr lang="en-GB" sz="1200" b="0" baseline="0" dirty="0" smtClean="0">
                          <a:solidFill>
                            <a:sysClr val="windowText" lastClr="000000"/>
                          </a:solidFill>
                          <a:latin typeface="Comic Sans MS" pitchFamily="66" charset="0"/>
                        </a:rPr>
                        <a:t> apostrophe to omit (add in the place of a letter)  the letter a in the are. </a:t>
                      </a:r>
                      <a:endParaRPr lang="en-GB" sz="1200" b="0" i="1" baseline="0" dirty="0" smtClean="0">
                        <a:solidFill>
                          <a:sysClr val="windowText" lastClr="000000"/>
                        </a:solidFill>
                        <a:latin typeface="Comic Sans MS" pitchFamily="66" charset="0"/>
                      </a:endParaRPr>
                    </a:p>
                    <a:p>
                      <a:r>
                        <a:rPr lang="en-GB" sz="1200" kern="1200" dirty="0" smtClean="0">
                          <a:solidFill>
                            <a:srgbClr val="D60093"/>
                          </a:solidFill>
                          <a:latin typeface="Comic Sans MS" pitchFamily="66" charset="0"/>
                          <a:ea typeface="+mn-ea"/>
                          <a:cs typeface="+mn-cs"/>
                        </a:rPr>
                        <a:t>If you used </a:t>
                      </a:r>
                      <a:r>
                        <a:rPr lang="en-GB" sz="1200" i="1" kern="1200" dirty="0" smtClean="0">
                          <a:solidFill>
                            <a:srgbClr val="D60093"/>
                          </a:solidFill>
                          <a:latin typeface="Comic Sans MS" pitchFamily="66" charset="0"/>
                          <a:ea typeface="+mn-ea"/>
                          <a:cs typeface="+mn-cs"/>
                        </a:rPr>
                        <a:t>they're</a:t>
                      </a:r>
                      <a:r>
                        <a:rPr lang="en-GB" sz="1200" kern="1200" dirty="0" smtClean="0">
                          <a:solidFill>
                            <a:srgbClr val="D60093"/>
                          </a:solidFill>
                          <a:latin typeface="Comic Sans MS" pitchFamily="66" charset="0"/>
                          <a:ea typeface="+mn-ea"/>
                          <a:cs typeface="+mn-cs"/>
                        </a:rPr>
                        <a:t>, will the sentence still make sense if you replace it with </a:t>
                      </a:r>
                      <a:r>
                        <a:rPr lang="en-GB" sz="1200" i="1" kern="1200" dirty="0" smtClean="0">
                          <a:solidFill>
                            <a:srgbClr val="D60093"/>
                          </a:solidFill>
                          <a:latin typeface="Comic Sans MS" pitchFamily="66" charset="0"/>
                          <a:ea typeface="+mn-ea"/>
                          <a:cs typeface="+mn-cs"/>
                        </a:rPr>
                        <a:t>they are</a:t>
                      </a:r>
                      <a:r>
                        <a:rPr lang="en-GB" sz="1200" kern="1200" dirty="0" smtClean="0">
                          <a:solidFill>
                            <a:srgbClr val="D60093"/>
                          </a:solidFill>
                          <a:latin typeface="Comic Sans MS" pitchFamily="66" charset="0"/>
                          <a:ea typeface="+mn-ea"/>
                          <a:cs typeface="+mn-cs"/>
                        </a:rPr>
                        <a:t>? If so, you're on the right track!</a:t>
                      </a:r>
                      <a:endParaRPr lang="en-GB" sz="1000" b="0" i="1" baseline="0" dirty="0" smtClean="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40080">
                <a:tc>
                  <a:txBody>
                    <a:bodyPr/>
                    <a:lstStyle/>
                    <a:p>
                      <a:r>
                        <a:rPr lang="en-GB" sz="1200" b="1" dirty="0" smtClean="0">
                          <a:solidFill>
                            <a:schemeClr val="bg1"/>
                          </a:solidFill>
                          <a:latin typeface="Comic Sans MS" pitchFamily="66" charset="0"/>
                        </a:rPr>
                        <a:t>Their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dirty="0" smtClean="0">
                          <a:solidFill>
                            <a:sysClr val="windowText" lastClr="000000"/>
                          </a:solidFill>
                          <a:latin typeface="Comic Sans MS" pitchFamily="66" charset="0"/>
                        </a:rPr>
                        <a:t>When you are talking bout something that someone owns.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rgbClr val="D60093"/>
                          </a:solidFill>
                          <a:latin typeface="Comic Sans MS" pitchFamily="66" charset="0"/>
                          <a:ea typeface="+mn-ea"/>
                          <a:cs typeface="+mn-cs"/>
                        </a:rPr>
                        <a:t>If you chose </a:t>
                      </a:r>
                      <a:r>
                        <a:rPr lang="en-GB" sz="1200" i="1" kern="1200" dirty="0" smtClean="0">
                          <a:solidFill>
                            <a:srgbClr val="D60093"/>
                          </a:solidFill>
                          <a:latin typeface="Comic Sans MS" pitchFamily="66" charset="0"/>
                          <a:ea typeface="+mn-ea"/>
                          <a:cs typeface="+mn-cs"/>
                        </a:rPr>
                        <a:t>their</a:t>
                      </a:r>
                      <a:r>
                        <a:rPr lang="en-GB" sz="1200" kern="1200" dirty="0" smtClean="0">
                          <a:solidFill>
                            <a:srgbClr val="D60093"/>
                          </a:solidFill>
                          <a:latin typeface="Comic Sans MS" pitchFamily="66" charset="0"/>
                          <a:ea typeface="+mn-ea"/>
                          <a:cs typeface="+mn-cs"/>
                        </a:rPr>
                        <a:t>, will the sentence still make sense if you replace it with </a:t>
                      </a:r>
                      <a:r>
                        <a:rPr lang="en-GB" sz="1200" i="1" kern="1200" dirty="0" smtClean="0">
                          <a:solidFill>
                            <a:srgbClr val="D60093"/>
                          </a:solidFill>
                          <a:latin typeface="Comic Sans MS" pitchFamily="66" charset="0"/>
                          <a:ea typeface="+mn-ea"/>
                          <a:cs typeface="+mn-cs"/>
                        </a:rPr>
                        <a:t>our</a:t>
                      </a:r>
                      <a:r>
                        <a:rPr lang="en-GB" sz="1200" kern="1200" dirty="0" smtClean="0">
                          <a:solidFill>
                            <a:srgbClr val="D60093"/>
                          </a:solidFill>
                          <a:latin typeface="Comic Sans MS" pitchFamily="66" charset="0"/>
                          <a:ea typeface="+mn-ea"/>
                          <a:cs typeface="+mn-cs"/>
                        </a:rPr>
                        <a:t>? If so, you've chosen the correct word.</a:t>
                      </a:r>
                      <a:endParaRPr lang="en-GB" sz="1200" b="0" dirty="0" smtClean="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grpSp>
        <p:nvGrpSpPr>
          <p:cNvPr id="10" name="Group 9"/>
          <p:cNvGrpSpPr/>
          <p:nvPr/>
        </p:nvGrpSpPr>
        <p:grpSpPr>
          <a:xfrm>
            <a:off x="188640" y="5652120"/>
            <a:ext cx="936104" cy="864096"/>
            <a:chOff x="188640" y="4644009"/>
            <a:chExt cx="936104" cy="864096"/>
          </a:xfrm>
        </p:grpSpPr>
        <p:pic>
          <p:nvPicPr>
            <p:cNvPr id="8" name="Picture 3" descr="F:\Images\yellow_posti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640" y="4644009"/>
              <a:ext cx="936104" cy="86409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89424" y="4932040"/>
              <a:ext cx="648072" cy="307777"/>
            </a:xfrm>
            <a:prstGeom prst="rect">
              <a:avLst/>
            </a:prstGeom>
            <a:noFill/>
          </p:spPr>
          <p:txBody>
            <a:bodyPr wrap="square" rtlCol="0">
              <a:spAutoFit/>
            </a:bodyPr>
            <a:lstStyle/>
            <a:p>
              <a:r>
                <a:rPr lang="en-GB" sz="1400" b="1" dirty="0" smtClean="0">
                  <a:latin typeface="Comic Sans MS" pitchFamily="66" charset="0"/>
                </a:rPr>
                <a:t>Task </a:t>
              </a:r>
              <a:endParaRPr lang="en-GB" sz="1400" b="1" dirty="0">
                <a:latin typeface="Comic Sans MS" pitchFamily="66" charset="0"/>
              </a:endParaRPr>
            </a:p>
          </p:txBody>
        </p:sp>
      </p:grpSp>
      <p:sp>
        <p:nvSpPr>
          <p:cNvPr id="11" name="TextBox 10"/>
          <p:cNvSpPr txBox="1"/>
          <p:nvPr/>
        </p:nvSpPr>
        <p:spPr>
          <a:xfrm>
            <a:off x="1124744" y="5951187"/>
            <a:ext cx="4713150" cy="276999"/>
          </a:xfrm>
          <a:prstGeom prst="rect">
            <a:avLst/>
          </a:prstGeom>
          <a:noFill/>
        </p:spPr>
        <p:txBody>
          <a:bodyPr wrap="none" rtlCol="0">
            <a:spAutoFit/>
          </a:bodyPr>
          <a:lstStyle/>
          <a:p>
            <a:r>
              <a:rPr lang="en-GB" sz="1200" b="1" dirty="0" smtClean="0">
                <a:latin typeface="Comic Sans MS" pitchFamily="66" charset="0"/>
              </a:rPr>
              <a:t>Fill in the blanks using the correct their / they’re / there. </a:t>
            </a:r>
            <a:endParaRPr lang="en-GB" sz="1200" b="1" dirty="0">
              <a:latin typeface="Comic Sans MS" pitchFamily="66" charset="0"/>
            </a:endParaRPr>
          </a:p>
        </p:txBody>
      </p:sp>
      <p:sp>
        <p:nvSpPr>
          <p:cNvPr id="12" name="TextBox 11"/>
          <p:cNvSpPr txBox="1"/>
          <p:nvPr/>
        </p:nvSpPr>
        <p:spPr>
          <a:xfrm>
            <a:off x="332656" y="6516216"/>
            <a:ext cx="6264696" cy="2554545"/>
          </a:xfrm>
          <a:prstGeom prst="rect">
            <a:avLst/>
          </a:prstGeom>
          <a:noFill/>
        </p:spPr>
        <p:txBody>
          <a:bodyPr wrap="square" rtlCol="0">
            <a:spAutoFit/>
          </a:bodyPr>
          <a:lstStyle/>
          <a:p>
            <a:pPr marL="342900" indent="-342900">
              <a:spcAft>
                <a:spcPts val="1200"/>
              </a:spcAft>
              <a:buFont typeface="+mj-lt"/>
              <a:buAutoNum type="arabicPeriod"/>
            </a:pPr>
            <a:r>
              <a:rPr lang="en-GB" sz="1200" dirty="0" smtClean="0">
                <a:latin typeface="Comic Sans MS" pitchFamily="66" charset="0"/>
              </a:rPr>
              <a:t>____________ going to the funfair but _______ not sure what rides to go on yet.</a:t>
            </a:r>
          </a:p>
          <a:p>
            <a:pPr marL="342900" indent="-342900">
              <a:spcAft>
                <a:spcPts val="1200"/>
              </a:spcAft>
              <a:buFont typeface="+mj-lt"/>
              <a:buAutoNum type="arabicPeriod"/>
            </a:pPr>
            <a:r>
              <a:rPr lang="en-GB" sz="1200" dirty="0" smtClean="0">
                <a:latin typeface="Comic Sans MS" pitchFamily="66" charset="0"/>
              </a:rPr>
              <a:t> ___________ house was amazingly beautiful but _________ incredibly rude! </a:t>
            </a:r>
          </a:p>
          <a:p>
            <a:pPr marL="342900" indent="-342900">
              <a:spcAft>
                <a:spcPts val="1200"/>
              </a:spcAft>
              <a:buFont typeface="+mj-lt"/>
              <a:buAutoNum type="arabicPeriod"/>
            </a:pPr>
            <a:r>
              <a:rPr lang="en-GB" sz="1200" dirty="0" smtClean="0">
                <a:latin typeface="Comic Sans MS" pitchFamily="66" charset="0"/>
              </a:rPr>
              <a:t>She couldn’t collect her boots from the cupboard as _________ was a gigantic spider in _________. </a:t>
            </a:r>
          </a:p>
          <a:p>
            <a:pPr marL="342900" indent="-342900">
              <a:spcAft>
                <a:spcPts val="1200"/>
              </a:spcAft>
              <a:buFont typeface="+mj-lt"/>
              <a:buAutoNum type="arabicPeriod"/>
            </a:pPr>
            <a:r>
              <a:rPr lang="en-GB" sz="1200" dirty="0" smtClean="0">
                <a:latin typeface="Comic Sans MS" pitchFamily="66" charset="0"/>
              </a:rPr>
              <a:t>This is __________ ball of green string and __________ going to build a helicopter with it. </a:t>
            </a:r>
          </a:p>
          <a:p>
            <a:pPr marL="342900" indent="-342900">
              <a:buFont typeface="+mj-lt"/>
              <a:buAutoNum type="arabicPeriod"/>
            </a:pPr>
            <a:r>
              <a:rPr lang="en-GB" sz="1200" dirty="0" smtClean="0">
                <a:latin typeface="Comic Sans MS" pitchFamily="66" charset="0"/>
              </a:rPr>
              <a:t>Please go over _______ and speak to Mr. Smith about the topic. When you have finished ask group two if you can borrow _______ pencils. </a:t>
            </a:r>
          </a:p>
          <a:p>
            <a:pPr marL="342900" indent="-342900">
              <a:buFont typeface="+mj-lt"/>
              <a:buAutoNum type="arabicPeriod"/>
            </a:pPr>
            <a:endParaRPr lang="en-GB" sz="1200" dirty="0">
              <a:latin typeface="Comic Sans MS" pitchFamily="66"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332656" y="179512"/>
          <a:ext cx="6192688" cy="2560320"/>
        </p:xfrm>
        <a:graphic>
          <a:graphicData uri="http://schemas.openxmlformats.org/drawingml/2006/table">
            <a:tbl>
              <a:tblPr firstRow="1" bandRow="1">
                <a:tableStyleId>{5C22544A-7EE6-4342-B048-85BDC9FD1C3A}</a:tableStyleId>
              </a:tblPr>
              <a:tblGrid>
                <a:gridCol w="1044550">
                  <a:extLst>
                    <a:ext uri="{9D8B030D-6E8A-4147-A177-3AD203B41FA5}">
                      <a16:colId xmlns:a16="http://schemas.microsoft.com/office/drawing/2014/main" val="20000"/>
                    </a:ext>
                  </a:extLst>
                </a:gridCol>
                <a:gridCol w="5148138">
                  <a:extLst>
                    <a:ext uri="{9D8B030D-6E8A-4147-A177-3AD203B41FA5}">
                      <a16:colId xmlns:a16="http://schemas.microsoft.com/office/drawing/2014/main" val="20001"/>
                    </a:ext>
                  </a:extLst>
                </a:gridCol>
              </a:tblGrid>
              <a:tr h="1554480">
                <a:tc>
                  <a:txBody>
                    <a:bodyPr/>
                    <a:lstStyle/>
                    <a:p>
                      <a:r>
                        <a:rPr lang="en-GB" sz="1200" b="1" dirty="0" smtClean="0">
                          <a:solidFill>
                            <a:schemeClr val="bg1"/>
                          </a:solidFill>
                          <a:latin typeface="Comic Sans MS" pitchFamily="66" charset="0"/>
                        </a:rPr>
                        <a:t>Here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pPr>
                        <a:buFont typeface="Arial" pitchFamily="34" charset="0"/>
                        <a:buChar char="•"/>
                      </a:pPr>
                      <a:r>
                        <a:rPr lang="en-GB" sz="1200" b="0" kern="1200" dirty="0" smtClean="0">
                          <a:solidFill>
                            <a:sysClr val="windowText" lastClr="000000"/>
                          </a:solidFill>
                          <a:latin typeface="Comic Sans MS" pitchFamily="66" charset="0"/>
                          <a:ea typeface="+mn-ea"/>
                          <a:cs typeface="+mn-cs"/>
                        </a:rPr>
                        <a:t> Use </a:t>
                      </a:r>
                      <a:r>
                        <a:rPr lang="en-GB" sz="1200" b="0" i="1" kern="1200" dirty="0" smtClean="0">
                          <a:solidFill>
                            <a:sysClr val="windowText" lastClr="000000"/>
                          </a:solidFill>
                          <a:latin typeface="Comic Sans MS" pitchFamily="66" charset="0"/>
                          <a:ea typeface="+mn-ea"/>
                          <a:cs typeface="+mn-cs"/>
                        </a:rPr>
                        <a:t>here</a:t>
                      </a:r>
                      <a:r>
                        <a:rPr lang="en-GB" sz="1200" b="0" kern="1200" dirty="0" smtClean="0">
                          <a:solidFill>
                            <a:sysClr val="windowText" lastClr="000000"/>
                          </a:solidFill>
                          <a:latin typeface="Comic Sans MS" pitchFamily="66" charset="0"/>
                          <a:ea typeface="+mn-ea"/>
                          <a:cs typeface="+mn-cs"/>
                        </a:rPr>
                        <a:t> when referring to a place, whether concrete (“please come over here by the entrance") or more abstract ("it must be difficult to live here"). </a:t>
                      </a:r>
                    </a:p>
                    <a:p>
                      <a:pPr>
                        <a:buFont typeface="Arial" pitchFamily="34" charset="0"/>
                        <a:buChar char="•"/>
                      </a:pPr>
                      <a:r>
                        <a:rPr lang="en-GB" sz="1200" b="0" kern="1200" dirty="0" smtClean="0">
                          <a:solidFill>
                            <a:schemeClr val="tx1"/>
                          </a:solidFill>
                          <a:latin typeface="Comic Sans MS" pitchFamily="66" charset="0"/>
                          <a:ea typeface="+mn-ea"/>
                          <a:cs typeface="+mn-cs"/>
                        </a:rPr>
                        <a:t>Also use </a:t>
                      </a:r>
                      <a:r>
                        <a:rPr lang="en-GB" sz="1200" b="0" i="1" kern="1200" dirty="0" smtClean="0">
                          <a:solidFill>
                            <a:schemeClr val="tx1"/>
                          </a:solidFill>
                          <a:latin typeface="Comic Sans MS" pitchFamily="66" charset="0"/>
                          <a:ea typeface="+mn-ea"/>
                          <a:cs typeface="+mn-cs"/>
                        </a:rPr>
                        <a:t>here</a:t>
                      </a:r>
                      <a:r>
                        <a:rPr lang="en-GB" sz="1200" b="0" kern="1200" dirty="0" smtClean="0">
                          <a:solidFill>
                            <a:schemeClr val="tx1"/>
                          </a:solidFill>
                          <a:latin typeface="Comic Sans MS" pitchFamily="66" charset="0"/>
                          <a:ea typeface="+mn-ea"/>
                          <a:cs typeface="+mn-cs"/>
                        </a:rPr>
                        <a:t> with the verb BE (is, am, are, was, were) to indicate the existence of something, or to mention something for the first time. </a:t>
                      </a:r>
                    </a:p>
                    <a:p>
                      <a:pPr>
                        <a:buFont typeface="Arial" pitchFamily="34" charset="0"/>
                        <a:buNone/>
                      </a:pPr>
                      <a:r>
                        <a:rPr lang="en-GB" sz="1200" b="0" kern="1200" dirty="0" smtClean="0">
                          <a:solidFill>
                            <a:srgbClr val="D60093"/>
                          </a:solidFill>
                          <a:latin typeface="Comic Sans MS" pitchFamily="66" charset="0"/>
                          <a:ea typeface="+mn-ea"/>
                          <a:cs typeface="+mn-cs"/>
                        </a:rPr>
                        <a:t>If you wrote </a:t>
                      </a:r>
                      <a:r>
                        <a:rPr lang="en-GB" sz="1200" b="0" i="1" kern="1200" dirty="0" smtClean="0">
                          <a:solidFill>
                            <a:srgbClr val="D60093"/>
                          </a:solidFill>
                          <a:latin typeface="Comic Sans MS" pitchFamily="66" charset="0"/>
                          <a:ea typeface="+mn-ea"/>
                          <a:cs typeface="+mn-cs"/>
                        </a:rPr>
                        <a:t>here</a:t>
                      </a:r>
                      <a:r>
                        <a:rPr lang="en-GB" sz="1200" b="0" kern="1200" dirty="0" smtClean="0">
                          <a:solidFill>
                            <a:srgbClr val="D60093"/>
                          </a:solidFill>
                          <a:latin typeface="Comic Sans MS" pitchFamily="66" charset="0"/>
                          <a:ea typeface="+mn-ea"/>
                          <a:cs typeface="+mn-cs"/>
                        </a:rPr>
                        <a:t>, will the sentence still make sense if you replace it with t</a:t>
                      </a:r>
                      <a:r>
                        <a:rPr lang="en-GB" sz="1200" b="0" i="1" kern="1200" dirty="0" smtClean="0">
                          <a:solidFill>
                            <a:srgbClr val="D60093"/>
                          </a:solidFill>
                          <a:latin typeface="Comic Sans MS" pitchFamily="66" charset="0"/>
                          <a:ea typeface="+mn-ea"/>
                          <a:cs typeface="+mn-cs"/>
                        </a:rPr>
                        <a:t>here</a:t>
                      </a:r>
                      <a:r>
                        <a:rPr lang="en-GB" sz="1200" b="0" kern="1200" dirty="0" smtClean="0">
                          <a:solidFill>
                            <a:srgbClr val="D60093"/>
                          </a:solidFill>
                          <a:latin typeface="Comic Sans MS" pitchFamily="66" charset="0"/>
                          <a:ea typeface="+mn-ea"/>
                          <a:cs typeface="+mn-cs"/>
                        </a:rPr>
                        <a:t>? If so, you're using it correctly. (Did you notice – this was very similar to there?)</a:t>
                      </a:r>
                      <a:endParaRPr lang="en-GB" sz="1000" b="0" dirty="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22960">
                <a:tc>
                  <a:txBody>
                    <a:bodyPr/>
                    <a:lstStyle/>
                    <a:p>
                      <a:r>
                        <a:rPr lang="en-GB" sz="1200" b="1" dirty="0" smtClean="0">
                          <a:solidFill>
                            <a:schemeClr val="bg1"/>
                          </a:solidFill>
                          <a:latin typeface="Comic Sans MS" pitchFamily="66" charset="0"/>
                        </a:rPr>
                        <a:t>Hear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i="0" baseline="0" dirty="0" smtClean="0">
                          <a:solidFill>
                            <a:sysClr val="windowText" lastClr="000000"/>
                          </a:solidFill>
                          <a:latin typeface="Comic Sans MS" pitchFamily="66" charset="0"/>
                        </a:rPr>
                        <a:t>One of your five senses. The noises that go into your ear. </a:t>
                      </a:r>
                      <a:endParaRPr lang="en-GB" sz="1200" b="0" i="1" baseline="0" dirty="0" smtClean="0">
                        <a:solidFill>
                          <a:sysClr val="windowText" lastClr="000000"/>
                        </a:solidFill>
                        <a:latin typeface="Comic Sans MS" pitchFamily="66" charset="0"/>
                      </a:endParaRPr>
                    </a:p>
                    <a:p>
                      <a:r>
                        <a:rPr lang="en-GB" sz="1200" kern="1200" dirty="0" smtClean="0">
                          <a:solidFill>
                            <a:srgbClr val="D60093"/>
                          </a:solidFill>
                          <a:latin typeface="Comic Sans MS" pitchFamily="66" charset="0"/>
                          <a:ea typeface="+mn-ea"/>
                          <a:cs typeface="+mn-cs"/>
                        </a:rPr>
                        <a:t>Is there reference to a sound or noise in the sentence</a:t>
                      </a:r>
                      <a:r>
                        <a:rPr lang="en-GB" sz="1200" kern="1200" baseline="0" dirty="0" smtClean="0">
                          <a:solidFill>
                            <a:srgbClr val="D60093"/>
                          </a:solidFill>
                          <a:latin typeface="Comic Sans MS" pitchFamily="66" charset="0"/>
                          <a:ea typeface="+mn-ea"/>
                          <a:cs typeface="+mn-cs"/>
                        </a:rPr>
                        <a:t>, then you are using the right homophone! </a:t>
                      </a:r>
                      <a:endParaRPr lang="en-GB" sz="1000" b="0" i="1" baseline="0" dirty="0" smtClean="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5" name="TextBox 4"/>
          <p:cNvSpPr txBox="1"/>
          <p:nvPr/>
        </p:nvSpPr>
        <p:spPr>
          <a:xfrm>
            <a:off x="332656" y="2915816"/>
            <a:ext cx="6264696" cy="2339102"/>
          </a:xfrm>
          <a:prstGeom prst="rect">
            <a:avLst/>
          </a:prstGeom>
          <a:noFill/>
        </p:spPr>
        <p:txBody>
          <a:bodyPr wrap="square" rtlCol="0">
            <a:spAutoFit/>
          </a:bodyPr>
          <a:lstStyle/>
          <a:p>
            <a:pPr marL="342900" indent="-342900">
              <a:spcAft>
                <a:spcPts val="1200"/>
              </a:spcAft>
              <a:buFont typeface="+mj-lt"/>
              <a:buAutoNum type="arabicPeriod"/>
            </a:pPr>
            <a:r>
              <a:rPr lang="en-GB" sz="1200" dirty="0" smtClean="0">
                <a:latin typeface="Comic Sans MS" pitchFamily="66" charset="0"/>
              </a:rPr>
              <a:t>You need to wait _________ patiently until the bus comes. </a:t>
            </a:r>
          </a:p>
          <a:p>
            <a:pPr marL="342900" indent="-342900">
              <a:spcAft>
                <a:spcPts val="1200"/>
              </a:spcAft>
              <a:buFont typeface="+mj-lt"/>
              <a:buAutoNum type="arabicPeriod"/>
            </a:pPr>
            <a:r>
              <a:rPr lang="en-GB" sz="1200" dirty="0" smtClean="0">
                <a:latin typeface="Comic Sans MS" pitchFamily="66" charset="0"/>
              </a:rPr>
              <a:t>Can you _______ the bells in the distance? </a:t>
            </a:r>
          </a:p>
          <a:p>
            <a:pPr marL="342900" indent="-342900">
              <a:spcAft>
                <a:spcPts val="1200"/>
              </a:spcAft>
              <a:buFont typeface="+mj-lt"/>
              <a:buAutoNum type="arabicPeriod"/>
            </a:pPr>
            <a:r>
              <a:rPr lang="en-GB" sz="1200" dirty="0" smtClean="0">
                <a:latin typeface="Comic Sans MS" pitchFamily="66" charset="0"/>
              </a:rPr>
              <a:t>“What is this over _________? Have you drawn on the wall?”</a:t>
            </a:r>
          </a:p>
          <a:p>
            <a:pPr marL="342900" indent="-342900">
              <a:spcAft>
                <a:spcPts val="1200"/>
              </a:spcAft>
              <a:buFont typeface="+mj-lt"/>
              <a:buAutoNum type="arabicPeriod"/>
            </a:pPr>
            <a:r>
              <a:rPr lang="en-GB" sz="1200" dirty="0" smtClean="0">
                <a:latin typeface="Comic Sans MS" pitchFamily="66" charset="0"/>
              </a:rPr>
              <a:t>She rang the reception bell impatiently and eventually ended up yelling, “Hello, I am here!”</a:t>
            </a:r>
          </a:p>
          <a:p>
            <a:pPr marL="342900" indent="-342900">
              <a:spcAft>
                <a:spcPts val="1200"/>
              </a:spcAft>
              <a:buFont typeface="+mj-lt"/>
              <a:buAutoNum type="arabicPeriod"/>
            </a:pPr>
            <a:r>
              <a:rPr lang="en-GB" sz="1200" dirty="0" smtClean="0">
                <a:latin typeface="Comic Sans MS" pitchFamily="66" charset="0"/>
              </a:rPr>
              <a:t>I feel ancient, I can barely _________ myself think of this racket they call music. </a:t>
            </a:r>
          </a:p>
          <a:p>
            <a:pPr marL="342900" indent="-342900">
              <a:buFont typeface="+mj-lt"/>
              <a:buAutoNum type="arabicPeriod"/>
            </a:pPr>
            <a:endParaRPr lang="en-GB" sz="1200" dirty="0">
              <a:latin typeface="Comic Sans MS" pitchFamily="66" charset="0"/>
            </a:endParaRPr>
          </a:p>
        </p:txBody>
      </p:sp>
      <p:graphicFrame>
        <p:nvGraphicFramePr>
          <p:cNvPr id="6" name="Table 5"/>
          <p:cNvGraphicFramePr>
            <a:graphicFrameLocks noGrp="1"/>
          </p:cNvGraphicFramePr>
          <p:nvPr/>
        </p:nvGraphicFramePr>
        <p:xfrm>
          <a:off x="332656" y="4932041"/>
          <a:ext cx="6192688" cy="1726746"/>
        </p:xfrm>
        <a:graphic>
          <a:graphicData uri="http://schemas.openxmlformats.org/drawingml/2006/table">
            <a:tbl>
              <a:tblPr firstRow="1" bandRow="1">
                <a:tableStyleId>{5C22544A-7EE6-4342-B048-85BDC9FD1C3A}</a:tableStyleId>
              </a:tblPr>
              <a:tblGrid>
                <a:gridCol w="1044550">
                  <a:extLst>
                    <a:ext uri="{9D8B030D-6E8A-4147-A177-3AD203B41FA5}">
                      <a16:colId xmlns:a16="http://schemas.microsoft.com/office/drawing/2014/main" val="20000"/>
                    </a:ext>
                  </a:extLst>
                </a:gridCol>
                <a:gridCol w="5148138">
                  <a:extLst>
                    <a:ext uri="{9D8B030D-6E8A-4147-A177-3AD203B41FA5}">
                      <a16:colId xmlns:a16="http://schemas.microsoft.com/office/drawing/2014/main" val="20001"/>
                    </a:ext>
                  </a:extLst>
                </a:gridCol>
              </a:tblGrid>
              <a:tr h="423835">
                <a:tc>
                  <a:txBody>
                    <a:bodyPr/>
                    <a:lstStyle/>
                    <a:p>
                      <a:r>
                        <a:rPr lang="en-GB" sz="1200" b="1" dirty="0" smtClean="0">
                          <a:solidFill>
                            <a:schemeClr val="bg1"/>
                          </a:solidFill>
                          <a:latin typeface="Comic Sans MS" pitchFamily="66" charset="0"/>
                        </a:rPr>
                        <a:t>To</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pPr>
                        <a:buFont typeface="Arial" pitchFamily="34" charset="0"/>
                        <a:buChar char="•"/>
                      </a:pPr>
                      <a:r>
                        <a:rPr lang="en-GB" sz="1200" b="0" dirty="0" smtClean="0">
                          <a:solidFill>
                            <a:schemeClr val="tx1"/>
                          </a:solidFill>
                          <a:latin typeface="Comic Sans MS" pitchFamily="66" charset="0"/>
                        </a:rPr>
                        <a:t>Use to as a preposition before a noun or as an infinitive before a verb. </a:t>
                      </a:r>
                      <a:endParaRPr lang="en-GB" sz="1200" b="0" kern="1200" baseline="0" dirty="0" smtClean="0">
                        <a:solidFill>
                          <a:schemeClr val="tx1"/>
                        </a:solidFill>
                        <a:latin typeface="Comic Sans MS" pitchFamily="66"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762903">
                <a:tc>
                  <a:txBody>
                    <a:bodyPr/>
                    <a:lstStyle/>
                    <a:p>
                      <a:r>
                        <a:rPr lang="en-GB" sz="1200" b="1" dirty="0" smtClean="0">
                          <a:solidFill>
                            <a:schemeClr val="bg1"/>
                          </a:solidFill>
                          <a:latin typeface="Comic Sans MS" pitchFamily="66" charset="0"/>
                        </a:rPr>
                        <a:t>Too</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pPr>
                        <a:buFont typeface="Arial" pitchFamily="34" charset="0"/>
                        <a:buChar char="•"/>
                      </a:pPr>
                      <a:r>
                        <a:rPr lang="en-GB" sz="1200" dirty="0" smtClean="0">
                          <a:latin typeface="Comic Sans MS" pitchFamily="66" charset="0"/>
                        </a:rPr>
                        <a:t>Use </a:t>
                      </a:r>
                      <a:r>
                        <a:rPr lang="en-GB" sz="1200" b="1" dirty="0" smtClean="0">
                          <a:latin typeface="Comic Sans MS" pitchFamily="66" charset="0"/>
                        </a:rPr>
                        <a:t>too</a:t>
                      </a:r>
                      <a:r>
                        <a:rPr lang="en-GB" sz="1200" dirty="0" smtClean="0">
                          <a:latin typeface="Comic Sans MS" pitchFamily="66" charset="0"/>
                        </a:rPr>
                        <a:t> as a </a:t>
                      </a:r>
                      <a:r>
                        <a:rPr lang="en-GB" sz="1200" b="1" u="sng" dirty="0" smtClean="0">
                          <a:latin typeface="Comic Sans MS" pitchFamily="66" charset="0"/>
                        </a:rPr>
                        <a:t>synonym</a:t>
                      </a:r>
                      <a:r>
                        <a:rPr lang="en-GB" sz="1200" dirty="0" smtClean="0">
                          <a:latin typeface="Comic Sans MS" pitchFamily="66" charset="0"/>
                        </a:rPr>
                        <a:t> for </a:t>
                      </a:r>
                      <a:r>
                        <a:rPr lang="en-GB" sz="1200" b="1" dirty="0" smtClean="0">
                          <a:latin typeface="Comic Sans MS" pitchFamily="66" charset="0"/>
                        </a:rPr>
                        <a:t>also</a:t>
                      </a:r>
                      <a:r>
                        <a:rPr lang="en-GB" sz="1200" dirty="0" smtClean="0">
                          <a:latin typeface="Comic Sans MS" pitchFamily="66" charset="0"/>
                        </a:rPr>
                        <a:t> or to indicate </a:t>
                      </a:r>
                      <a:r>
                        <a:rPr lang="en-GB" sz="1200" i="1" dirty="0" smtClean="0">
                          <a:latin typeface="Comic Sans MS" pitchFamily="66" charset="0"/>
                        </a:rPr>
                        <a:t>excessiveness</a:t>
                      </a:r>
                      <a:r>
                        <a:rPr lang="en-GB" sz="1200" i="1" baseline="0" dirty="0" smtClean="0">
                          <a:latin typeface="Comic Sans MS" pitchFamily="66" charset="0"/>
                        </a:rPr>
                        <a:t> (a lot of something!)</a:t>
                      </a:r>
                      <a:endParaRPr lang="en-GB" sz="1200" i="1" dirty="0" smtClean="0">
                        <a:latin typeface="Comic Sans MS" pitchFamily="66" charset="0"/>
                      </a:endParaRPr>
                    </a:p>
                    <a:p>
                      <a:pPr>
                        <a:buFont typeface="Arial" pitchFamily="34" charset="0"/>
                        <a:buChar char="•"/>
                      </a:pPr>
                      <a:endParaRPr lang="en-GB" sz="1050" i="1" kern="1200" dirty="0" smtClean="0">
                        <a:solidFill>
                          <a:srgbClr val="D60093"/>
                        </a:solidFill>
                        <a:latin typeface="Comic Sans MS" pitchFamily="66" charset="0"/>
                        <a:ea typeface="+mn-ea"/>
                        <a:cs typeface="+mn-cs"/>
                      </a:endParaRPr>
                    </a:p>
                    <a:p>
                      <a:pPr>
                        <a:buFont typeface="Arial" pitchFamily="34" charset="0"/>
                        <a:buNone/>
                      </a:pPr>
                      <a:r>
                        <a:rPr lang="en-GB" sz="1200" kern="1200" dirty="0" smtClean="0">
                          <a:solidFill>
                            <a:srgbClr val="D60093"/>
                          </a:solidFill>
                          <a:latin typeface="Comic Sans MS" pitchFamily="66" charset="0"/>
                          <a:ea typeface="+mn-ea"/>
                          <a:cs typeface="+mn-cs"/>
                        </a:rPr>
                        <a:t>Can you replace too</a:t>
                      </a:r>
                      <a:r>
                        <a:rPr lang="en-GB" sz="1200" kern="1200" baseline="0" dirty="0" smtClean="0">
                          <a:solidFill>
                            <a:srgbClr val="D60093"/>
                          </a:solidFill>
                          <a:latin typeface="Comic Sans MS" pitchFamily="66" charset="0"/>
                          <a:ea typeface="+mn-ea"/>
                          <a:cs typeface="+mn-cs"/>
                        </a:rPr>
                        <a:t> with also, you are probably using the right one! </a:t>
                      </a:r>
                      <a:endParaRPr lang="en-GB" sz="1200" b="0" i="1" baseline="0" dirty="0" smtClean="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69446">
                <a:tc>
                  <a:txBody>
                    <a:bodyPr/>
                    <a:lstStyle/>
                    <a:p>
                      <a:r>
                        <a:rPr lang="en-GB" sz="1200" b="1" dirty="0" smtClean="0">
                          <a:solidFill>
                            <a:schemeClr val="bg1"/>
                          </a:solidFill>
                          <a:latin typeface="Comic Sans MS" pitchFamily="66" charset="0"/>
                        </a:rPr>
                        <a:t>Two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i="0" baseline="0" dirty="0" smtClean="0">
                          <a:solidFill>
                            <a:schemeClr val="tx1"/>
                          </a:solidFill>
                          <a:latin typeface="Comic Sans MS" pitchFamily="66" charset="0"/>
                        </a:rPr>
                        <a:t>Simply the number after one.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
        <p:nvSpPr>
          <p:cNvPr id="8" name="TextBox 7"/>
          <p:cNvSpPr txBox="1"/>
          <p:nvPr/>
        </p:nvSpPr>
        <p:spPr>
          <a:xfrm>
            <a:off x="332656" y="6836767"/>
            <a:ext cx="6264696" cy="2000548"/>
          </a:xfrm>
          <a:prstGeom prst="rect">
            <a:avLst/>
          </a:prstGeom>
          <a:noFill/>
        </p:spPr>
        <p:txBody>
          <a:bodyPr wrap="square" rtlCol="0">
            <a:spAutoFit/>
          </a:bodyPr>
          <a:lstStyle/>
          <a:p>
            <a:pPr marL="342900" indent="-342900">
              <a:spcAft>
                <a:spcPts val="1200"/>
              </a:spcAft>
              <a:buFont typeface="+mj-lt"/>
              <a:buAutoNum type="arabicPeriod"/>
            </a:pPr>
            <a:r>
              <a:rPr lang="en-GB" sz="1200" dirty="0" smtClean="0">
                <a:latin typeface="Comic Sans MS" pitchFamily="66" charset="0"/>
              </a:rPr>
              <a:t>I ate _______ much cake and now I think I am going ______ explode. </a:t>
            </a:r>
          </a:p>
          <a:p>
            <a:pPr marL="342900" indent="-342900">
              <a:spcAft>
                <a:spcPts val="1200"/>
              </a:spcAft>
              <a:buFont typeface="+mj-lt"/>
              <a:buAutoNum type="arabicPeriod"/>
            </a:pPr>
            <a:r>
              <a:rPr lang="en-GB" sz="1200" dirty="0" smtClean="0">
                <a:latin typeface="Comic Sans MS" pitchFamily="66" charset="0"/>
              </a:rPr>
              <a:t>Annoyingly, when I opened my Skittles , I only had ______ red ones. I am going ______ complain. </a:t>
            </a:r>
          </a:p>
          <a:p>
            <a:pPr marL="342900" indent="-342900">
              <a:spcAft>
                <a:spcPts val="1200"/>
              </a:spcAft>
              <a:buFont typeface="+mj-lt"/>
              <a:buAutoNum type="arabicPeriod"/>
            </a:pPr>
            <a:r>
              <a:rPr lang="en-GB" sz="1200" dirty="0" smtClean="0">
                <a:latin typeface="Comic Sans MS" pitchFamily="66" charset="0"/>
              </a:rPr>
              <a:t>This time he has gone ______ far. </a:t>
            </a:r>
          </a:p>
          <a:p>
            <a:pPr marL="342900" indent="-342900">
              <a:spcAft>
                <a:spcPts val="1200"/>
              </a:spcAft>
              <a:buFont typeface="+mj-lt"/>
              <a:buAutoNum type="arabicPeriod"/>
            </a:pPr>
            <a:r>
              <a:rPr lang="en-GB" sz="1200" dirty="0" smtClean="0">
                <a:latin typeface="Comic Sans MS" pitchFamily="66" charset="0"/>
              </a:rPr>
              <a:t>Atticus talks _______ much. I need him to understand that I only have _______ minutes before my curfew runs out. </a:t>
            </a:r>
          </a:p>
          <a:p>
            <a:pPr marL="342900" indent="-342900">
              <a:buFont typeface="+mj-lt"/>
              <a:buAutoNum type="arabicPeriod"/>
            </a:pPr>
            <a:r>
              <a:rPr lang="en-GB" sz="1200" dirty="0" smtClean="0">
                <a:latin typeface="Comic Sans MS" pitchFamily="66" charset="0"/>
              </a:rPr>
              <a:t>Meet me at ________ O’clock to catch the train to Upminster </a:t>
            </a:r>
            <a:endParaRPr lang="en-GB" sz="1200" dirty="0">
              <a:latin typeface="Comic Sans MS"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844824" y="5724128"/>
            <a:ext cx="4752528" cy="1080120"/>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a:r>
              <a:rPr lang="en-GB" sz="1200" dirty="0" smtClean="0">
                <a:solidFill>
                  <a:schemeClr val="tx1"/>
                </a:solidFill>
                <a:latin typeface="Comic Sans MS" pitchFamily="66" charset="0"/>
              </a:rPr>
              <a:t>Imagine you are secret agent trying to stop the mastermind of the criminal world from stealing the crown jewels. </a:t>
            </a:r>
          </a:p>
          <a:p>
            <a:pPr marL="182563"/>
            <a:endParaRPr lang="en-GB" sz="1200" dirty="0" smtClean="0">
              <a:solidFill>
                <a:schemeClr val="tx1"/>
              </a:solidFill>
              <a:latin typeface="Comic Sans MS" pitchFamily="66" charset="0"/>
            </a:endParaRPr>
          </a:p>
          <a:p>
            <a:pPr marL="182563"/>
            <a:r>
              <a:rPr lang="en-GB" sz="1200" dirty="0" smtClean="0">
                <a:solidFill>
                  <a:schemeClr val="tx1"/>
                </a:solidFill>
                <a:latin typeface="Comic Sans MS" pitchFamily="66" charset="0"/>
              </a:rPr>
              <a:t>Describe your plan in detail using all the homophone words we have looked at today. </a:t>
            </a:r>
            <a:endParaRPr lang="en-GB" sz="1200" dirty="0">
              <a:solidFill>
                <a:schemeClr val="tx1"/>
              </a:solidFill>
              <a:latin typeface="Comic Sans MS" pitchFamily="66" charset="0"/>
            </a:endParaRPr>
          </a:p>
        </p:txBody>
      </p:sp>
      <p:graphicFrame>
        <p:nvGraphicFramePr>
          <p:cNvPr id="4" name="Table 3"/>
          <p:cNvGraphicFramePr>
            <a:graphicFrameLocks noGrp="1"/>
          </p:cNvGraphicFramePr>
          <p:nvPr/>
        </p:nvGraphicFramePr>
        <p:xfrm>
          <a:off x="332656" y="179512"/>
          <a:ext cx="6192688" cy="2952329"/>
        </p:xfrm>
        <a:graphic>
          <a:graphicData uri="http://schemas.openxmlformats.org/drawingml/2006/table">
            <a:tbl>
              <a:tblPr firstRow="1" bandRow="1">
                <a:tableStyleId>{5C22544A-7EE6-4342-B048-85BDC9FD1C3A}</a:tableStyleId>
              </a:tblPr>
              <a:tblGrid>
                <a:gridCol w="1044550">
                  <a:extLst>
                    <a:ext uri="{9D8B030D-6E8A-4147-A177-3AD203B41FA5}">
                      <a16:colId xmlns:a16="http://schemas.microsoft.com/office/drawing/2014/main" val="20000"/>
                    </a:ext>
                  </a:extLst>
                </a:gridCol>
                <a:gridCol w="5148138">
                  <a:extLst>
                    <a:ext uri="{9D8B030D-6E8A-4147-A177-3AD203B41FA5}">
                      <a16:colId xmlns:a16="http://schemas.microsoft.com/office/drawing/2014/main" val="20001"/>
                    </a:ext>
                  </a:extLst>
                </a:gridCol>
              </a:tblGrid>
              <a:tr h="717119">
                <a:tc>
                  <a:txBody>
                    <a:bodyPr/>
                    <a:lstStyle/>
                    <a:p>
                      <a:r>
                        <a:rPr lang="en-GB" sz="1200" b="1" dirty="0" smtClean="0">
                          <a:solidFill>
                            <a:schemeClr val="bg1"/>
                          </a:solidFill>
                          <a:latin typeface="Comic Sans MS" pitchFamily="66" charset="0"/>
                        </a:rPr>
                        <a:t>Where</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pPr>
                        <a:buFont typeface="Arial" pitchFamily="34" charset="0"/>
                        <a:buChar char="•"/>
                      </a:pPr>
                      <a:r>
                        <a:rPr lang="en-GB" sz="1200" b="0" kern="1200" dirty="0" smtClean="0">
                          <a:solidFill>
                            <a:sysClr val="windowText" lastClr="000000"/>
                          </a:solidFill>
                          <a:latin typeface="Comic Sans MS" pitchFamily="66" charset="0"/>
                          <a:ea typeface="+mn-ea"/>
                          <a:cs typeface="+mn-cs"/>
                        </a:rPr>
                        <a:t> Where is one of our 5 Ws for asking questions. </a:t>
                      </a:r>
                    </a:p>
                    <a:p>
                      <a:pPr>
                        <a:buFont typeface="Arial" pitchFamily="34" charset="0"/>
                        <a:buChar char="•"/>
                      </a:pPr>
                      <a:r>
                        <a:rPr lang="en-GB" sz="1200" b="0" kern="1200" dirty="0" smtClean="0">
                          <a:solidFill>
                            <a:sysClr val="windowText" lastClr="000000"/>
                          </a:solidFill>
                          <a:latin typeface="Comic Sans MS" pitchFamily="66" charset="0"/>
                          <a:ea typeface="+mn-ea"/>
                          <a:cs typeface="+mn-cs"/>
                        </a:rPr>
                        <a:t> Like there and here, it is</a:t>
                      </a:r>
                      <a:r>
                        <a:rPr lang="en-GB" sz="1200" b="0" kern="1200" baseline="0" dirty="0" smtClean="0">
                          <a:solidFill>
                            <a:sysClr val="windowText" lastClr="000000"/>
                          </a:solidFill>
                          <a:latin typeface="Comic Sans MS" pitchFamily="66" charset="0"/>
                          <a:ea typeface="+mn-ea"/>
                          <a:cs typeface="+mn-cs"/>
                        </a:rPr>
                        <a:t> also a place.</a:t>
                      </a:r>
                      <a:endParaRPr lang="en-GB" sz="1200" b="0" kern="1200" dirty="0" smtClean="0">
                        <a:solidFill>
                          <a:schemeClr val="tx1"/>
                        </a:solidFill>
                        <a:latin typeface="Comic Sans MS" pitchFamily="66"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745070">
                <a:tc>
                  <a:txBody>
                    <a:bodyPr/>
                    <a:lstStyle/>
                    <a:p>
                      <a:r>
                        <a:rPr lang="en-GB" sz="1200" b="1" dirty="0" smtClean="0">
                          <a:solidFill>
                            <a:schemeClr val="bg1"/>
                          </a:solidFill>
                          <a:latin typeface="Comic Sans MS" pitchFamily="66" charset="0"/>
                        </a:rPr>
                        <a:t>Wear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i="0" baseline="0" dirty="0" smtClean="0">
                          <a:solidFill>
                            <a:sysClr val="windowText" lastClr="000000"/>
                          </a:solidFill>
                          <a:latin typeface="Comic Sans MS" pitchFamily="66" charset="0"/>
                        </a:rPr>
                        <a:t>Used when referring to an item that you, or somebody else, have on their body. </a:t>
                      </a:r>
                      <a:endParaRPr lang="en-GB" sz="1200" b="0" i="1" baseline="0" dirty="0" smtClean="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745070">
                <a:tc>
                  <a:txBody>
                    <a:bodyPr/>
                    <a:lstStyle/>
                    <a:p>
                      <a:r>
                        <a:rPr lang="en-GB" sz="1200" b="1" dirty="0" smtClean="0">
                          <a:solidFill>
                            <a:schemeClr val="bg1"/>
                          </a:solidFill>
                          <a:latin typeface="Comic Sans MS" pitchFamily="66" charset="0"/>
                        </a:rPr>
                        <a:t>We’re</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i="0" baseline="0" dirty="0" smtClean="0">
                          <a:solidFill>
                            <a:schemeClr val="tx1"/>
                          </a:solidFill>
                          <a:latin typeface="Comic Sans MS" pitchFamily="66" charset="0"/>
                        </a:rPr>
                        <a:t>The same as you’re, a contraction for we and are. </a:t>
                      </a:r>
                    </a:p>
                    <a:p>
                      <a:r>
                        <a:rPr lang="en-GB" sz="1200" b="0" i="0" baseline="0" dirty="0" smtClean="0">
                          <a:solidFill>
                            <a:srgbClr val="D60093"/>
                          </a:solidFill>
                          <a:latin typeface="Comic Sans MS" pitchFamily="66" charset="0"/>
                        </a:rPr>
                        <a:t>If you can replace it with we are then you have the right one!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745070">
                <a:tc>
                  <a:txBody>
                    <a:bodyPr/>
                    <a:lstStyle/>
                    <a:p>
                      <a:r>
                        <a:rPr lang="en-GB" sz="1200" b="1" dirty="0" smtClean="0">
                          <a:solidFill>
                            <a:schemeClr val="bg1"/>
                          </a:solidFill>
                          <a:latin typeface="Comic Sans MS" pitchFamily="66" charset="0"/>
                        </a:rPr>
                        <a:t>Were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i="0" baseline="0" dirty="0" smtClean="0">
                          <a:solidFill>
                            <a:schemeClr val="tx1"/>
                          </a:solidFill>
                          <a:latin typeface="Comic Sans MS" pitchFamily="66" charset="0"/>
                        </a:rPr>
                        <a:t>The </a:t>
                      </a:r>
                      <a:r>
                        <a:rPr lang="en-GB" sz="1200" b="0" i="0" u="sng" baseline="0" dirty="0" smtClean="0">
                          <a:solidFill>
                            <a:schemeClr val="tx1"/>
                          </a:solidFill>
                          <a:latin typeface="Comic Sans MS" pitchFamily="66" charset="0"/>
                        </a:rPr>
                        <a:t>past tense </a:t>
                      </a:r>
                      <a:r>
                        <a:rPr lang="en-GB" sz="1200" b="0" i="0" baseline="0" dirty="0" smtClean="0">
                          <a:solidFill>
                            <a:schemeClr val="tx1"/>
                          </a:solidFill>
                          <a:latin typeface="Comic Sans MS" pitchFamily="66" charset="0"/>
                        </a:rPr>
                        <a:t>of was.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5" name="TextBox 4"/>
          <p:cNvSpPr txBox="1"/>
          <p:nvPr/>
        </p:nvSpPr>
        <p:spPr>
          <a:xfrm>
            <a:off x="296652" y="3241010"/>
            <a:ext cx="6264696" cy="2523768"/>
          </a:xfrm>
          <a:prstGeom prst="rect">
            <a:avLst/>
          </a:prstGeom>
          <a:noFill/>
        </p:spPr>
        <p:txBody>
          <a:bodyPr wrap="square" rtlCol="0">
            <a:spAutoFit/>
          </a:bodyPr>
          <a:lstStyle/>
          <a:p>
            <a:pPr marL="342900" indent="-342900">
              <a:spcAft>
                <a:spcPts val="1200"/>
              </a:spcAft>
              <a:buFont typeface="+mj-lt"/>
              <a:buAutoNum type="arabicPeriod"/>
            </a:pPr>
            <a:r>
              <a:rPr lang="en-GB" sz="1200" dirty="0" smtClean="0">
                <a:latin typeface="Comic Sans MS" pitchFamily="66" charset="0"/>
              </a:rPr>
              <a:t>“________ are we going? Is it some_______ fun?”  Lucy squealed. </a:t>
            </a:r>
          </a:p>
          <a:p>
            <a:pPr marL="342900" indent="-342900">
              <a:spcAft>
                <a:spcPts val="1200"/>
              </a:spcAft>
              <a:buFont typeface="+mj-lt"/>
              <a:buAutoNum type="arabicPeriod"/>
            </a:pPr>
            <a:r>
              <a:rPr lang="en-GB" sz="1200" dirty="0" smtClean="0">
                <a:latin typeface="Comic Sans MS" pitchFamily="66" charset="0"/>
              </a:rPr>
              <a:t>_________ going to go crazy if we sit here any longer. </a:t>
            </a:r>
          </a:p>
          <a:p>
            <a:pPr marL="342900" indent="-342900">
              <a:spcAft>
                <a:spcPts val="1200"/>
              </a:spcAft>
              <a:buFont typeface="+mj-lt"/>
              <a:buAutoNum type="arabicPeriod"/>
            </a:pPr>
            <a:r>
              <a:rPr lang="en-GB" sz="1200" dirty="0" smtClean="0">
                <a:latin typeface="Comic Sans MS" pitchFamily="66" charset="0"/>
              </a:rPr>
              <a:t>I thought I was going to ________ a woolly hat but by the time I was ready it was sunny outside. </a:t>
            </a:r>
          </a:p>
          <a:p>
            <a:pPr marL="342900" indent="-342900">
              <a:spcAft>
                <a:spcPts val="1200"/>
              </a:spcAft>
              <a:buFont typeface="+mj-lt"/>
              <a:buAutoNum type="arabicPeriod"/>
            </a:pPr>
            <a:r>
              <a:rPr lang="en-GB" sz="1200" dirty="0" smtClean="0">
                <a:latin typeface="Comic Sans MS" pitchFamily="66" charset="0"/>
              </a:rPr>
              <a:t>They ________ going to the gym but then they passed the ice cream parlour, _______ they spent the next hour. </a:t>
            </a:r>
          </a:p>
          <a:p>
            <a:pPr marL="342900" indent="-342900">
              <a:spcAft>
                <a:spcPts val="1200"/>
              </a:spcAft>
              <a:buFont typeface="+mj-lt"/>
              <a:buAutoNum type="arabicPeriod"/>
            </a:pPr>
            <a:r>
              <a:rPr lang="en-GB" sz="1200" dirty="0" smtClean="0">
                <a:latin typeface="Comic Sans MS" pitchFamily="66" charset="0"/>
              </a:rPr>
              <a:t>_________ going to have to resort to plan B _________ we use the dancing crocodile instead of the  gymnastic elephant.</a:t>
            </a:r>
          </a:p>
          <a:p>
            <a:pPr marL="342900" indent="-342900">
              <a:buFont typeface="+mj-lt"/>
              <a:buAutoNum type="arabicPeriod"/>
            </a:pPr>
            <a:endParaRPr lang="en-GB" sz="1200" dirty="0">
              <a:latin typeface="Comic Sans MS" pitchFamily="66" charset="0"/>
            </a:endParaRPr>
          </a:p>
        </p:txBody>
      </p:sp>
      <p:pic>
        <p:nvPicPr>
          <p:cNvPr id="8" name="Picture 7" descr="F:\Images\luggage_tag.jpg"/>
          <p:cNvPicPr>
            <a:picLocks noChangeAspect="1" noChangeArrowheads="1"/>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188640" y="5745428"/>
            <a:ext cx="1990062" cy="113082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rot="21090093">
            <a:off x="492958" y="5999551"/>
            <a:ext cx="1538131" cy="646331"/>
          </a:xfrm>
          <a:prstGeom prst="rect">
            <a:avLst/>
          </a:prstGeom>
          <a:noFill/>
        </p:spPr>
        <p:txBody>
          <a:bodyPr wrap="square" rtlCol="0">
            <a:spAutoFit/>
          </a:bodyPr>
          <a:lstStyle/>
          <a:p>
            <a:r>
              <a:rPr lang="en-GB" b="1" dirty="0" smtClean="0">
                <a:latin typeface="Comic Sans MS" pitchFamily="66" charset="0"/>
              </a:rPr>
              <a:t>Extended writing task </a:t>
            </a:r>
            <a:endParaRPr lang="en-GB" b="1" dirty="0">
              <a:latin typeface="Comic Sans MS" pitchFamily="66" charset="0"/>
            </a:endParaRPr>
          </a:p>
        </p:txBody>
      </p:sp>
      <p:graphicFrame>
        <p:nvGraphicFramePr>
          <p:cNvPr id="11" name="Table 10"/>
          <p:cNvGraphicFramePr>
            <a:graphicFrameLocks noGrp="1"/>
          </p:cNvGraphicFramePr>
          <p:nvPr/>
        </p:nvGraphicFramePr>
        <p:xfrm>
          <a:off x="144016" y="7103042"/>
          <a:ext cx="6597352" cy="171743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cxnSp>
        <p:nvCxnSpPr>
          <p:cNvPr id="12" name="Straight Connector 11"/>
          <p:cNvCxnSpPr/>
          <p:nvPr/>
        </p:nvCxnSpPr>
        <p:spPr>
          <a:xfrm>
            <a:off x="620688" y="7092280"/>
            <a:ext cx="0" cy="205172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207904171"/>
              </p:ext>
            </p:extLst>
          </p:nvPr>
        </p:nvGraphicFramePr>
        <p:xfrm>
          <a:off x="332656" y="1399262"/>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32656" y="774450"/>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I</a:t>
            </a:r>
            <a:endParaRPr lang="en-GB" sz="6600" dirty="0">
              <a:solidFill>
                <a:srgbClr val="FF0000"/>
              </a:solidFill>
              <a:latin typeface="Comic Sans MS" pitchFamily="66" charset="0"/>
            </a:endParaRPr>
          </a:p>
        </p:txBody>
      </p:sp>
      <p:sp>
        <p:nvSpPr>
          <p:cNvPr id="7" name="TextBox 6"/>
          <p:cNvSpPr txBox="1"/>
          <p:nvPr/>
        </p:nvSpPr>
        <p:spPr>
          <a:xfrm>
            <a:off x="332662" y="442107"/>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9" name="Rectangle 8"/>
          <p:cNvSpPr/>
          <p:nvPr/>
        </p:nvSpPr>
        <p:spPr>
          <a:xfrm>
            <a:off x="1384014" y="726207"/>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090583" y="317992"/>
            <a:ext cx="1872208"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a:t>
            </a:r>
            <a:endParaRPr lang="en-GB" sz="2400" dirty="0">
              <a:solidFill>
                <a:srgbClr val="00B0F0"/>
              </a:solidFill>
              <a:latin typeface="Comic Sans MS" pitchFamily="66" charset="0"/>
            </a:endParaRPr>
          </a:p>
        </p:txBody>
      </p:sp>
      <p:sp>
        <p:nvSpPr>
          <p:cNvPr id="12" name="Rectangle 11"/>
          <p:cNvSpPr/>
          <p:nvPr/>
        </p:nvSpPr>
        <p:spPr>
          <a:xfrm>
            <a:off x="332659" y="3233800"/>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13" name="Rectangle 12"/>
          <p:cNvSpPr/>
          <p:nvPr/>
        </p:nvSpPr>
        <p:spPr>
          <a:xfrm>
            <a:off x="3645024" y="3233800"/>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1197969782"/>
              </p:ext>
            </p:extLst>
          </p:nvPr>
        </p:nvGraphicFramePr>
        <p:xfrm>
          <a:off x="332656" y="5985618"/>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Rectangle 14"/>
          <p:cNvSpPr/>
          <p:nvPr/>
        </p:nvSpPr>
        <p:spPr>
          <a:xfrm>
            <a:off x="332656" y="5360805"/>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J</a:t>
            </a:r>
            <a:endParaRPr lang="en-GB" sz="6600" dirty="0">
              <a:solidFill>
                <a:srgbClr val="FF0000"/>
              </a:solidFill>
              <a:latin typeface="Comic Sans MS" pitchFamily="66" charset="0"/>
            </a:endParaRPr>
          </a:p>
        </p:txBody>
      </p:sp>
      <p:sp>
        <p:nvSpPr>
          <p:cNvPr id="16" name="TextBox 15"/>
          <p:cNvSpPr txBox="1"/>
          <p:nvPr/>
        </p:nvSpPr>
        <p:spPr>
          <a:xfrm>
            <a:off x="332662" y="5028463"/>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17" name="Rectangle 16"/>
          <p:cNvSpPr/>
          <p:nvPr/>
        </p:nvSpPr>
        <p:spPr>
          <a:xfrm>
            <a:off x="1384014" y="5312565"/>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3090583" y="4904347"/>
            <a:ext cx="1872208"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a:t>
            </a:r>
            <a:endParaRPr lang="en-GB" sz="2400" dirty="0">
              <a:solidFill>
                <a:srgbClr val="00B0F0"/>
              </a:solidFill>
              <a:latin typeface="Comic Sans MS" pitchFamily="66" charset="0"/>
            </a:endParaRPr>
          </a:p>
        </p:txBody>
      </p:sp>
      <p:sp>
        <p:nvSpPr>
          <p:cNvPr id="19" name="Rectangle 18"/>
          <p:cNvSpPr/>
          <p:nvPr/>
        </p:nvSpPr>
        <p:spPr>
          <a:xfrm>
            <a:off x="332659" y="7820155"/>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20" name="Rectangle 19"/>
          <p:cNvSpPr/>
          <p:nvPr/>
        </p:nvSpPr>
        <p:spPr>
          <a:xfrm>
            <a:off x="3645024" y="7820155"/>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spTree>
    <p:extLst>
      <p:ext uri="{BB962C8B-B14F-4D97-AF65-F5344CB8AC3E}">
        <p14:creationId xmlns:p14="http://schemas.microsoft.com/office/powerpoint/2010/main" val="36273277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1.bp.blogspot.com/-bEZVYPK_CqM/UD1hJT9HuXI/AAAAAAAAEjM/2uv6JSrrU_g/s1600/the-frankenstein-monster-dick-bobnick.jpg"/>
          <p:cNvPicPr>
            <a:picLocks noChangeAspect="1" noChangeArrowheads="1"/>
          </p:cNvPicPr>
          <p:nvPr/>
        </p:nvPicPr>
        <p:blipFill>
          <a:blip r:embed="rId2" cstate="print"/>
          <a:srcRect/>
          <a:stretch>
            <a:fillRect/>
          </a:stretch>
        </p:blipFill>
        <p:spPr bwMode="auto">
          <a:xfrm>
            <a:off x="5468789" y="107504"/>
            <a:ext cx="1272581" cy="1512168"/>
          </a:xfrm>
          <a:prstGeom prst="rect">
            <a:avLst/>
          </a:prstGeom>
          <a:noFill/>
        </p:spPr>
      </p:pic>
      <p:sp>
        <p:nvSpPr>
          <p:cNvPr id="3" name="TextBox 2"/>
          <p:cNvSpPr txBox="1"/>
          <p:nvPr/>
        </p:nvSpPr>
        <p:spPr>
          <a:xfrm>
            <a:off x="260652" y="179514"/>
            <a:ext cx="4946425" cy="1138773"/>
          </a:xfrm>
          <a:prstGeom prst="rect">
            <a:avLst/>
          </a:prstGeom>
          <a:noFill/>
        </p:spPr>
        <p:txBody>
          <a:bodyPr wrap="square" rtlCol="0">
            <a:spAutoFit/>
          </a:bodyPr>
          <a:lstStyle/>
          <a:p>
            <a:r>
              <a:rPr lang="en-GB" i="1" dirty="0" smtClean="0">
                <a:solidFill>
                  <a:srgbClr val="00B0F0"/>
                </a:solidFill>
                <a:latin typeface="Comic Sans MS" pitchFamily="66" charset="0"/>
              </a:rPr>
              <a:t>Frankenstein </a:t>
            </a:r>
            <a:r>
              <a:rPr lang="en-GB" dirty="0" smtClean="0">
                <a:solidFill>
                  <a:srgbClr val="00B0F0"/>
                </a:solidFill>
                <a:latin typeface="Comic Sans MS" pitchFamily="66" charset="0"/>
              </a:rPr>
              <a:t>by Mary Shelley</a:t>
            </a:r>
          </a:p>
          <a:p>
            <a:endParaRPr lang="en-GB" dirty="0" smtClean="0">
              <a:solidFill>
                <a:srgbClr val="00B0F0"/>
              </a:solidFill>
              <a:latin typeface="Comic Sans MS" pitchFamily="66" charset="0"/>
            </a:endParaRPr>
          </a:p>
          <a:p>
            <a:r>
              <a:rPr lang="en-GB" sz="1600" dirty="0" smtClean="0">
                <a:solidFill>
                  <a:srgbClr val="7030A0"/>
                </a:solidFill>
                <a:latin typeface="Comic Sans MS" pitchFamily="66" charset="0"/>
              </a:rPr>
              <a:t>Reading comprehension : Read the extract and answer the questions in as much detail as possible. </a:t>
            </a:r>
            <a:endParaRPr lang="en-GB" sz="1600" dirty="0">
              <a:solidFill>
                <a:srgbClr val="7030A0"/>
              </a:solidFill>
              <a:latin typeface="Comic Sans MS" pitchFamily="66" charset="0"/>
            </a:endParaRPr>
          </a:p>
        </p:txBody>
      </p:sp>
      <p:sp>
        <p:nvSpPr>
          <p:cNvPr id="33795" name="Rectangle 3"/>
          <p:cNvSpPr>
            <a:spLocks noChangeArrowheads="1"/>
          </p:cNvSpPr>
          <p:nvPr/>
        </p:nvSpPr>
        <p:spPr bwMode="auto">
          <a:xfrm>
            <a:off x="260648" y="1372871"/>
            <a:ext cx="6336704" cy="73558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D60093"/>
                </a:solidFill>
                <a:effectLst/>
                <a:latin typeface="Comic Sans MS" pitchFamily="66" charset="0"/>
                <a:ea typeface="Calibri" pitchFamily="34" charset="0"/>
                <a:cs typeface="Times New Roman" pitchFamily="18" charset="0"/>
              </a:rPr>
              <a:t>Chapter 5</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sz="12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cs typeface="Arial" pitchFamily="34" charset="0"/>
              </a:rPr>
              <a:t>It was </a:t>
            </a: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on a dreary night of November that I beheld the accomplishment of my toils. With an anxiety that almost amounted to agony, collected the instruments of life around me, that I might infuse a spark of being into the lifeless thing that lay at my feet. It was already one in the morning; the rain pattered dismally against the panes, and my candle was nearly burnt out, when, by the glimmer of the half-extinguished light, I saw the dull yellow eye of the creature open; it breathed hard, and a convulsive motion agitated its limbs.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How can I describe my emotions at this catastrophe, or how delineate the wretch whom with such infinite pains and care I had endeavoured to form? His limbs were in proportion, and I had selected his features as beautiful. Beautiful! -- Great God! His yellow skin scarcely covered the work of muscles and arteries beneath; his hair was of a lustrous black, and flowing; his teeth of a pearly whiteness; but these </a:t>
            </a:r>
            <a:r>
              <a:rPr kumimoji="0" lang="en-GB" sz="1200" b="0" i="0" u="none" strike="noStrike" cap="none" normalizeH="0" baseline="0" dirty="0" err="1" smtClean="0">
                <a:ln>
                  <a:noFill/>
                </a:ln>
                <a:solidFill>
                  <a:schemeClr val="tx1"/>
                </a:solidFill>
                <a:effectLst/>
                <a:latin typeface="Comic Sans MS" pitchFamily="66" charset="0"/>
                <a:ea typeface="Calibri" pitchFamily="34" charset="0"/>
                <a:cs typeface="Times New Roman" pitchFamily="18" charset="0"/>
              </a:rPr>
              <a:t>luxuriances</a:t>
            </a: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only formed a more horrid contrast with his watery eyes, that seemed almost of the same colour as the dun white sockets in which they were set, his shrivelled complexion and straight black lips.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The different accidents of life are not so changeable as the feelings of human nature. I had worked hard for nearly two years, for the sole purpose of infusing life into an inanimate body. For this I had deprived myself of rest and health. I had desired it with an ardour that far exceeded moderation; but now that I had finished, the beauty of the dream vanished, and breathless horror and disgust filled my heart. Unable to endure the aspect of the being I had created, I rushed out of the room, continued a long time traversing my bed chamber, unable to compose my mind to sleep. At length lassitude succeeded to the tumult I had before endured; and I threw myself on the bed in my clothes, endeavouring to seek a few moments of forgetfulness. But it was in vain: I slept, indeed, but I was disturbed by the wildest dreams. I thought I saw Elizabeth, in the bloom of health, walking in the streets of Ingolstadt. Delighted and surprised, I embraced her; but as I imprinted the first kiss on her lips, they became livid with the hue of death; her features appeared to change, and I thought that I held the corpse of my dead mother in my arms; a shroud enveloped her form, and I saw the grave-worms crawling in the folds of the flannel. I started from my sleep with horror; a cold dew covered my forehead, my teeth chattered, and every limb became convulsed: when, by the dim and yellow light of the moon, as it forced its way through the window shutters, I beheld the wretch -- the miserable monster whom I had created. He held up the curtain of the bed and his eyes, if eyes they may be called, were fixed on me. </a:t>
            </a: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202332" y="219575"/>
            <a:ext cx="6453336"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His jaws opened, and he muttered some inarticulate sounds, while a grin wrinkled his cheeks. He might have spoken, but I did not hear; one hand was stretched out, seemingly to detain me, but I escaped, and rushed down stairs. I took refuge in the courtyard belonging to the house which I inhabited; where I remained during the rest of the night, walking up and down in the greatest agitation, listening attentively, catching and fearing each sound as if it were to announce the approach of the demoniacal corpse to which I had so miserably given life.</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Oh! no mortal could support the horror of that countenance. A mummy again endued with animation could not be so hideous as that wretch. I had gazed on him while unfinished he was ugly then; but when those muscles and joints were rendered capable of motion, it became a thing such as even Dante could not have conceived.</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I passed the night wretchedly. Sometimes my pulse beat so quickly and hardly that I felt the palpitation of every artery; at others, I nearly sank to the ground through languor and extreme weakness. Mingled with this horror, I felt the bitterness of disappointment; dreams that had been my food and pleasant rest for so long a space were now become a hell to me; and the change was so rapid, the overthrow so complete!</a:t>
            </a: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34818" name="Rectangle 2"/>
          <p:cNvSpPr>
            <a:spLocks noChangeArrowheads="1"/>
          </p:cNvSpPr>
          <p:nvPr/>
        </p:nvSpPr>
        <p:spPr bwMode="auto">
          <a:xfrm>
            <a:off x="332656" y="4973272"/>
            <a:ext cx="6192688"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pPr>
            <a:r>
              <a:rPr kumimoji="0" lang="en-GB" sz="14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Summarise in 50 – 100 words what has happened in the passage you have read.</a:t>
            </a: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GB" sz="14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How does Dr Frankenstein feel about the monster he has created? How do you know this?</a:t>
            </a: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GB" sz="14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How does the author describe the monster? What effect does this create?</a:t>
            </a: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GB" sz="14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Find 3 quotes that tell you Dr Frankenstein is afraid.</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tabLst/>
            </a:pPr>
            <a:r>
              <a:rPr kumimoji="0" lang="en-GB" sz="14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Extended writing </a:t>
            </a:r>
          </a:p>
          <a:p>
            <a:pPr marL="342900" marR="0" lvl="0" indent="-342900" algn="l" defTabSz="914400" rtl="0" eaLnBrk="0" fontAlgn="base" latinLnBrk="0" hangingPunct="0">
              <a:lnSpc>
                <a:spcPct val="100000"/>
              </a:lnSpc>
              <a:spcBef>
                <a:spcPct val="0"/>
              </a:spcBef>
              <a:spcAft>
                <a:spcPct val="0"/>
              </a:spcAft>
              <a:buClrTx/>
              <a:buSzTx/>
              <a:tabLst/>
            </a:pP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R="0" lvl="0" algn="l" defTabSz="914400" rtl="0" eaLnBrk="0" fontAlgn="base" latinLnBrk="0" hangingPunct="0">
              <a:lnSpc>
                <a:spcPct val="100000"/>
              </a:lnSpc>
              <a:spcBef>
                <a:spcPct val="0"/>
              </a:spcBef>
              <a:spcAft>
                <a:spcPct val="0"/>
              </a:spcAft>
              <a:buClrTx/>
              <a:buSzTx/>
            </a:pPr>
            <a:r>
              <a:rPr kumimoji="0" lang="en-GB" sz="14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Create a diary entry as if you are Dr Frankenstein and you have just created your monster. Include thoughts and feelings. Also, include lots of description so that the reader can imagine what you are seeing and doing.</a:t>
            </a: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5" name="TextBox 4"/>
          <p:cNvSpPr txBox="1"/>
          <p:nvPr/>
        </p:nvSpPr>
        <p:spPr>
          <a:xfrm>
            <a:off x="1196752" y="3923928"/>
            <a:ext cx="1071127" cy="369332"/>
          </a:xfrm>
          <a:prstGeom prst="rect">
            <a:avLst/>
          </a:prstGeom>
          <a:noFill/>
        </p:spPr>
        <p:txBody>
          <a:bodyPr wrap="none" rtlCol="0">
            <a:spAutoFit/>
          </a:bodyPr>
          <a:lstStyle/>
          <a:p>
            <a:r>
              <a:rPr lang="en-GB" dirty="0" err="1" smtClean="0">
                <a:latin typeface="Comic Sans MS" pitchFamily="66" charset="0"/>
              </a:rPr>
              <a:t>uestions</a:t>
            </a:r>
            <a:endParaRPr lang="en-GB" dirty="0">
              <a:latin typeface="Comic Sans MS" pitchFamily="66" charset="0"/>
            </a:endParaRPr>
          </a:p>
        </p:txBody>
      </p:sp>
      <p:pic>
        <p:nvPicPr>
          <p:cNvPr id="19458" name="Picture 2" descr="http://ts2.mm.bing.net/th?id=HN.608044151156837585&amp;pid=1.7"/>
          <p:cNvPicPr>
            <a:picLocks noChangeAspect="1" noChangeArrowheads="1"/>
          </p:cNvPicPr>
          <p:nvPr/>
        </p:nvPicPr>
        <p:blipFill>
          <a:blip r:embed="rId2" cstate="print"/>
          <a:srcRect/>
          <a:stretch>
            <a:fillRect/>
          </a:stretch>
        </p:blipFill>
        <p:spPr bwMode="auto">
          <a:xfrm>
            <a:off x="326373" y="3635897"/>
            <a:ext cx="942387" cy="93610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93395" y="208099"/>
            <a:ext cx="3337773" cy="307777"/>
          </a:xfrm>
          <a:prstGeom prst="rect">
            <a:avLst/>
          </a:prstGeom>
          <a:noFill/>
        </p:spPr>
        <p:txBody>
          <a:bodyPr wrap="none" rtlCol="0">
            <a:spAutoFit/>
          </a:bodyPr>
          <a:lstStyle/>
          <a:p>
            <a:r>
              <a:rPr lang="en-GB" sz="1400" dirty="0" smtClean="0">
                <a:latin typeface="Comic Sans MS" pitchFamily="66" charset="0"/>
              </a:rPr>
              <a:t>Answer your questions in detail here: </a:t>
            </a:r>
            <a:endParaRPr lang="en-GB" sz="1400" dirty="0">
              <a:latin typeface="Comic Sans MS" pitchFamily="66"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597</TotalTime>
  <Words>2048</Words>
  <Application>Microsoft Office PowerPoint</Application>
  <PresentationFormat>On-screen Show (4:3)</PresentationFormat>
  <Paragraphs>148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RKillick</dc:creator>
  <cp:lastModifiedBy>Felicity Russell</cp:lastModifiedBy>
  <cp:revision>99</cp:revision>
  <cp:lastPrinted>2014-11-10T09:16:21Z</cp:lastPrinted>
  <dcterms:created xsi:type="dcterms:W3CDTF">2014-11-04T11:02:56Z</dcterms:created>
  <dcterms:modified xsi:type="dcterms:W3CDTF">2020-04-28T10:32:46Z</dcterms:modified>
</cp:coreProperties>
</file>