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BDC9"/>
    <a:srgbClr val="FF7C80"/>
    <a:srgbClr val="E6E6E6"/>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03" autoAdjust="0"/>
    <p:restoredTop sz="94660"/>
  </p:normalViewPr>
  <p:slideViewPr>
    <p:cSldViewPr snapToGrid="0">
      <p:cViewPr varScale="1">
        <p:scale>
          <a:sx n="128" d="100"/>
          <a:sy n="128" d="100"/>
        </p:scale>
        <p:origin x="196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4220882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2215292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1634912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79194A-4C81-4980-8F56-8C24E1C09FC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4081863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79194A-4C81-4980-8F56-8C24E1C09FCA}"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4227535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79194A-4C81-4980-8F56-8C24E1C09FCA}"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3912574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79194A-4C81-4980-8F56-8C24E1C09FCA}"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583643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079194A-4C81-4980-8F56-8C24E1C09FC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972442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079194A-4C81-4980-8F56-8C24E1C09FC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1677034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2575417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9194A-4C81-4980-8F56-8C24E1C09FC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0D30F0-851F-4F70-AE04-F257B4AC2B8B}" type="slidenum">
              <a:rPr lang="en-GB" smtClean="0"/>
              <a:t>‹#›</a:t>
            </a:fld>
            <a:endParaRPr lang="en-GB"/>
          </a:p>
        </p:txBody>
      </p:sp>
    </p:spTree>
    <p:extLst>
      <p:ext uri="{BB962C8B-B14F-4D97-AF65-F5344CB8AC3E}">
        <p14:creationId xmlns:p14="http://schemas.microsoft.com/office/powerpoint/2010/main" val="3597746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079194A-4C81-4980-8F56-8C24E1C09FCA}" type="datetimeFigureOut">
              <a:rPr lang="en-GB" smtClean="0"/>
              <a:t>12/01/2021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E0D30F0-851F-4F70-AE04-F257B4AC2B8B}" type="slidenum">
              <a:rPr lang="en-GB" smtClean="0"/>
              <a:t>‹#›</a:t>
            </a:fld>
            <a:endParaRPr lang="en-GB"/>
          </a:p>
        </p:txBody>
      </p:sp>
    </p:spTree>
    <p:extLst>
      <p:ext uri="{BB962C8B-B14F-4D97-AF65-F5344CB8AC3E}">
        <p14:creationId xmlns:p14="http://schemas.microsoft.com/office/powerpoint/2010/main" val="2354739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FA3BCA8-3F30-48A7-A749-B48F54EC05A6}"/>
              </a:ext>
            </a:extLst>
          </p:cNvPr>
          <p:cNvSpPr txBox="1"/>
          <p:nvPr/>
        </p:nvSpPr>
        <p:spPr>
          <a:xfrm>
            <a:off x="101183" y="421400"/>
            <a:ext cx="6655633" cy="531812"/>
          </a:xfrm>
          <a:prstGeom prst="rect">
            <a:avLst/>
          </a:prstGeom>
          <a:noFill/>
        </p:spPr>
        <p:txBody>
          <a:bodyPr wrap="square">
            <a:spAutoFit/>
          </a:bodyPr>
          <a:lstStyle/>
          <a:p>
            <a:pPr>
              <a:lnSpc>
                <a:spcPct val="107000"/>
              </a:lnSpc>
              <a:spcAft>
                <a:spcPts val="500"/>
              </a:spcAft>
            </a:pPr>
            <a:r>
              <a:rPr lang="en-GB" sz="2800" b="1" dirty="0">
                <a:solidFill>
                  <a:srgbClr val="009999"/>
                </a:solidFill>
                <a:effectLst/>
                <a:latin typeface="Twinkl Light" charset="0"/>
                <a:ea typeface="Calibri" panose="020F0502020204030204" pitchFamily="34" charset="0"/>
                <a:cs typeface="Calibri Light" panose="020F0302020204030204" pitchFamily="34" charset="0"/>
              </a:rPr>
              <a:t>Flowcharts &amp; Pseudocode</a:t>
            </a:r>
            <a:r>
              <a:rPr lang="en-GB" sz="2800" dirty="0">
                <a:solidFill>
                  <a:srgbClr val="009999"/>
                </a:solidFill>
                <a:effectLst/>
                <a:latin typeface="Calibri Light" panose="020F0302020204030204" pitchFamily="34" charset="0"/>
                <a:ea typeface="Calibri" panose="020F0502020204030204" pitchFamily="34" charset="0"/>
                <a:cs typeface="Times New Roman" panose="02020603050405020304" pitchFamily="18" charset="0"/>
              </a:rPr>
              <a:t> </a:t>
            </a:r>
            <a:r>
              <a:rPr lang="en-GB" sz="2800" dirty="0">
                <a:solidFill>
                  <a:srgbClr val="009999"/>
                </a:solidFill>
                <a:effectLst/>
                <a:latin typeface="Twinkl Light" charset="0"/>
                <a:ea typeface="Calibri" panose="020F0502020204030204" pitchFamily="34" charset="0"/>
                <a:cs typeface="Calibri Light" panose="020F0302020204030204" pitchFamily="34" charset="0"/>
              </a:rPr>
              <a:t>Lesson One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6">
            <a:extLst>
              <a:ext uri="{FF2B5EF4-FFF2-40B4-BE49-F238E27FC236}">
                <a16:creationId xmlns:a16="http://schemas.microsoft.com/office/drawing/2014/main" id="{1A70B8D2-2163-4224-AE75-32120C920D64}"/>
              </a:ext>
            </a:extLst>
          </p:cNvPr>
          <p:cNvGraphicFramePr>
            <a:graphicFrameLocks noGrp="1"/>
          </p:cNvGraphicFramePr>
          <p:nvPr>
            <p:extLst>
              <p:ext uri="{D42A27DB-BD31-4B8C-83A1-F6EECF244321}">
                <p14:modId xmlns:p14="http://schemas.microsoft.com/office/powerpoint/2010/main" val="2743745914"/>
              </p:ext>
            </p:extLst>
          </p:nvPr>
        </p:nvGraphicFramePr>
        <p:xfrm>
          <a:off x="101183" y="88035"/>
          <a:ext cx="6655634" cy="370840"/>
        </p:xfrm>
        <a:graphic>
          <a:graphicData uri="http://schemas.openxmlformats.org/drawingml/2006/table">
            <a:tbl>
              <a:tblPr firstRow="1" bandRow="1">
                <a:tableStyleId>{5C22544A-7EE6-4342-B048-85BDC9FD1C3A}</a:tableStyleId>
              </a:tblPr>
              <a:tblGrid>
                <a:gridCol w="3327817">
                  <a:extLst>
                    <a:ext uri="{9D8B030D-6E8A-4147-A177-3AD203B41FA5}">
                      <a16:colId xmlns:a16="http://schemas.microsoft.com/office/drawing/2014/main" val="775197364"/>
                    </a:ext>
                  </a:extLst>
                </a:gridCol>
                <a:gridCol w="3327817">
                  <a:extLst>
                    <a:ext uri="{9D8B030D-6E8A-4147-A177-3AD203B41FA5}">
                      <a16:colId xmlns:a16="http://schemas.microsoft.com/office/drawing/2014/main" val="1449101775"/>
                    </a:ext>
                  </a:extLst>
                </a:gridCol>
              </a:tblGrid>
              <a:tr h="370840">
                <a:tc>
                  <a:txBody>
                    <a:bodyPr/>
                    <a:lstStyle/>
                    <a:p>
                      <a:r>
                        <a:rPr lang="en-GB" dirty="0">
                          <a:solidFill>
                            <a:schemeClr val="tx1"/>
                          </a:solidFill>
                          <a:latin typeface="Twinkl Light" charset="0"/>
                        </a:rPr>
                        <a:t>Name:</a:t>
                      </a:r>
                    </a:p>
                  </a:txBody>
                  <a:tcPr>
                    <a:solidFill>
                      <a:schemeClr val="bg1"/>
                    </a:solidFill>
                  </a:tcPr>
                </a:tc>
                <a:tc>
                  <a:txBody>
                    <a:bodyPr/>
                    <a:lstStyle/>
                    <a:p>
                      <a:r>
                        <a:rPr lang="en-GB" dirty="0">
                          <a:solidFill>
                            <a:schemeClr val="tx1"/>
                          </a:solidFill>
                          <a:latin typeface="Twinkl Light" charset="0"/>
                        </a:rPr>
                        <a:t>Date:</a:t>
                      </a:r>
                    </a:p>
                  </a:txBody>
                  <a:tcPr>
                    <a:solidFill>
                      <a:schemeClr val="bg1"/>
                    </a:solidFill>
                  </a:tcPr>
                </a:tc>
                <a:extLst>
                  <a:ext uri="{0D108BD9-81ED-4DB2-BD59-A6C34878D82A}">
                    <a16:rowId xmlns:a16="http://schemas.microsoft.com/office/drawing/2014/main" val="53679133"/>
                  </a:ext>
                </a:extLst>
              </a:tr>
            </a:tbl>
          </a:graphicData>
        </a:graphic>
      </p:graphicFrame>
      <p:sp>
        <p:nvSpPr>
          <p:cNvPr id="7" name="TextBox 6">
            <a:extLst>
              <a:ext uri="{FF2B5EF4-FFF2-40B4-BE49-F238E27FC236}">
                <a16:creationId xmlns:a16="http://schemas.microsoft.com/office/drawing/2014/main" id="{3D08E06A-1A0F-4282-95F6-0D83721038DB}"/>
              </a:ext>
            </a:extLst>
          </p:cNvPr>
          <p:cNvSpPr txBox="1"/>
          <p:nvPr/>
        </p:nvSpPr>
        <p:spPr>
          <a:xfrm>
            <a:off x="101183" y="963411"/>
            <a:ext cx="6655633" cy="710451"/>
          </a:xfrm>
          <a:prstGeom prst="rect">
            <a:avLst/>
          </a:prstGeom>
          <a:noFill/>
        </p:spPr>
        <p:txBody>
          <a:bodyPr wrap="square" rtlCol="0">
            <a:spAutoFit/>
          </a:bodyPr>
          <a:lstStyle/>
          <a:p>
            <a:pPr>
              <a:spcAft>
                <a:spcPts val="500"/>
              </a:spcAft>
            </a:pPr>
            <a:r>
              <a:rPr lang="en-GB" sz="1200" b="1" dirty="0">
                <a:latin typeface="Twinkl Light" charset="0"/>
              </a:rPr>
              <a:t>Flowchart Challenge 1</a:t>
            </a:r>
          </a:p>
          <a:p>
            <a:r>
              <a:rPr lang="en-GB" sz="1200" dirty="0">
                <a:latin typeface="Twinkl Light" charset="0"/>
              </a:rPr>
              <a:t>Help Flo to get from her starting position to home. Try to help her find as many yummy snails as possible, but avoid Sly the fox and his friends at all cost! Here are your instructions:</a:t>
            </a:r>
          </a:p>
        </p:txBody>
      </p:sp>
      <p:sp>
        <p:nvSpPr>
          <p:cNvPr id="8" name="TextBox 7">
            <a:extLst>
              <a:ext uri="{FF2B5EF4-FFF2-40B4-BE49-F238E27FC236}">
                <a16:creationId xmlns:a16="http://schemas.microsoft.com/office/drawing/2014/main" id="{0C560C8B-6FAA-41A1-B8A2-29D1370D0C07}"/>
              </a:ext>
            </a:extLst>
          </p:cNvPr>
          <p:cNvSpPr txBox="1"/>
          <p:nvPr/>
        </p:nvSpPr>
        <p:spPr>
          <a:xfrm>
            <a:off x="101183" y="1791325"/>
            <a:ext cx="6655633" cy="589905"/>
          </a:xfrm>
          <a:prstGeom prst="rect">
            <a:avLst/>
          </a:prstGeom>
          <a:noFill/>
        </p:spPr>
        <p:txBody>
          <a:bodyPr wrap="square" rtlCol="0">
            <a:spAutoFit/>
          </a:bodyPr>
          <a:lstStyle/>
          <a:p>
            <a:pPr>
              <a:spcAft>
                <a:spcPts val="1000"/>
              </a:spcAft>
            </a:pPr>
            <a:r>
              <a:rPr lang="en-GB" sz="1200" dirty="0">
                <a:latin typeface="Twinkl Light" charset="0"/>
              </a:rPr>
              <a:t>Look a the map below</a:t>
            </a:r>
          </a:p>
          <a:p>
            <a:pPr>
              <a:spcAft>
                <a:spcPts val="1000"/>
              </a:spcAft>
            </a:pPr>
            <a:r>
              <a:rPr lang="en-GB" sz="1200" dirty="0">
                <a:latin typeface="Twinkl Light" charset="0"/>
              </a:rPr>
              <a:t>Flow can only move up, down, left or right, but not diagonally</a:t>
            </a:r>
          </a:p>
        </p:txBody>
      </p:sp>
      <p:pic>
        <p:nvPicPr>
          <p:cNvPr id="238" name="Picture 237">
            <a:extLst>
              <a:ext uri="{FF2B5EF4-FFF2-40B4-BE49-F238E27FC236}">
                <a16:creationId xmlns:a16="http://schemas.microsoft.com/office/drawing/2014/main" id="{3ED54055-63F2-49A1-A68C-67F06A87A92E}"/>
              </a:ext>
            </a:extLst>
          </p:cNvPr>
          <p:cNvPicPr>
            <a:picLocks noChangeAspect="1"/>
          </p:cNvPicPr>
          <p:nvPr/>
        </p:nvPicPr>
        <p:blipFill>
          <a:blip r:embed="rId2"/>
          <a:stretch>
            <a:fillRect/>
          </a:stretch>
        </p:blipFill>
        <p:spPr>
          <a:xfrm>
            <a:off x="278485" y="4118635"/>
            <a:ext cx="6301030" cy="4496416"/>
          </a:xfrm>
          <a:prstGeom prst="rect">
            <a:avLst/>
          </a:prstGeom>
        </p:spPr>
      </p:pic>
      <p:sp>
        <p:nvSpPr>
          <p:cNvPr id="239" name="Speech Bubble: Rectangle with Corners Rounded 238">
            <a:extLst>
              <a:ext uri="{FF2B5EF4-FFF2-40B4-BE49-F238E27FC236}">
                <a16:creationId xmlns:a16="http://schemas.microsoft.com/office/drawing/2014/main" id="{D645E200-A2FC-4A26-B1A1-B0138EA372E6}"/>
              </a:ext>
            </a:extLst>
          </p:cNvPr>
          <p:cNvSpPr/>
          <p:nvPr/>
        </p:nvSpPr>
        <p:spPr>
          <a:xfrm>
            <a:off x="4429593" y="3432748"/>
            <a:ext cx="1971208" cy="501048"/>
          </a:xfrm>
          <a:prstGeom prst="wedgeRoundRectCallout">
            <a:avLst>
              <a:gd name="adj1" fmla="val 29054"/>
              <a:gd name="adj2" fmla="val 8541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Light" charset="0"/>
              </a:rPr>
              <a:t>This is home</a:t>
            </a:r>
          </a:p>
        </p:txBody>
      </p:sp>
      <p:sp>
        <p:nvSpPr>
          <p:cNvPr id="240" name="Speech Bubble: Rectangle with Corners Rounded 239">
            <a:extLst>
              <a:ext uri="{FF2B5EF4-FFF2-40B4-BE49-F238E27FC236}">
                <a16:creationId xmlns:a16="http://schemas.microsoft.com/office/drawing/2014/main" id="{3DCD3B02-5551-4C08-A8A6-2BBBB5794773}"/>
              </a:ext>
            </a:extLst>
          </p:cNvPr>
          <p:cNvSpPr/>
          <p:nvPr/>
        </p:nvSpPr>
        <p:spPr>
          <a:xfrm>
            <a:off x="459646" y="8882335"/>
            <a:ext cx="1946275" cy="636417"/>
          </a:xfrm>
          <a:prstGeom prst="wedgeRoundRectCallout">
            <a:avLst>
              <a:gd name="adj1" fmla="val -39007"/>
              <a:gd name="adj2" fmla="val -10848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Light" charset="0"/>
              </a:rPr>
              <a:t>Flo stars facing </a:t>
            </a:r>
            <a:r>
              <a:rPr lang="en-GB" b="1" dirty="0">
                <a:solidFill>
                  <a:schemeClr val="tx1"/>
                </a:solidFill>
                <a:latin typeface="Twinkl Light" charset="0"/>
              </a:rPr>
              <a:t>upwards</a:t>
            </a:r>
          </a:p>
        </p:txBody>
      </p:sp>
      <p:sp>
        <p:nvSpPr>
          <p:cNvPr id="245" name="Rectangle 244">
            <a:extLst>
              <a:ext uri="{FF2B5EF4-FFF2-40B4-BE49-F238E27FC236}">
                <a16:creationId xmlns:a16="http://schemas.microsoft.com/office/drawing/2014/main" id="{64F317B0-F669-4290-A186-668653EE4726}"/>
              </a:ext>
            </a:extLst>
          </p:cNvPr>
          <p:cNvSpPr/>
          <p:nvPr/>
        </p:nvSpPr>
        <p:spPr>
          <a:xfrm>
            <a:off x="117340" y="2489313"/>
            <a:ext cx="6639476" cy="756053"/>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Task 1: </a:t>
            </a:r>
            <a:r>
              <a:rPr lang="en-GB" sz="1400" dirty="0">
                <a:solidFill>
                  <a:schemeClr val="tx1"/>
                </a:solidFill>
                <a:latin typeface="Twinkl Light" charset="0"/>
              </a:rPr>
              <a:t>On the map, starting from Flo’s starting position, draw a route that takes Flo home and passes as many snails as possible while avoiding the foxes.</a:t>
            </a:r>
          </a:p>
        </p:txBody>
      </p:sp>
      <p:sp>
        <p:nvSpPr>
          <p:cNvPr id="247" name="Rectangle 246">
            <a:extLst>
              <a:ext uri="{FF2B5EF4-FFF2-40B4-BE49-F238E27FC236}">
                <a16:creationId xmlns:a16="http://schemas.microsoft.com/office/drawing/2014/main" id="{80901ABF-EA6E-42D5-936B-3F815C16E537}"/>
              </a:ext>
            </a:extLst>
          </p:cNvPr>
          <p:cNvSpPr/>
          <p:nvPr/>
        </p:nvSpPr>
        <p:spPr>
          <a:xfrm>
            <a:off x="3926256" y="8731842"/>
            <a:ext cx="2830560" cy="1034321"/>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Twinkl Light" charset="0"/>
              </a:rPr>
              <a:t>Top tip: </a:t>
            </a:r>
            <a:r>
              <a:rPr lang="en-GB" dirty="0">
                <a:solidFill>
                  <a:schemeClr val="tx1"/>
                </a:solidFill>
                <a:latin typeface="Twinkl Light" charset="0"/>
              </a:rPr>
              <a:t>use any of the PowerPoint line or arrow tools to draw your route</a:t>
            </a:r>
          </a:p>
        </p:txBody>
      </p:sp>
    </p:spTree>
    <p:extLst>
      <p:ext uri="{BB962C8B-B14F-4D97-AF65-F5344CB8AC3E}">
        <p14:creationId xmlns:p14="http://schemas.microsoft.com/office/powerpoint/2010/main" val="2146670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F44924-3691-4624-9A41-25C2F4F54FE5}"/>
              </a:ext>
            </a:extLst>
          </p:cNvPr>
          <p:cNvSpPr/>
          <p:nvPr/>
        </p:nvSpPr>
        <p:spPr>
          <a:xfrm>
            <a:off x="109262" y="143352"/>
            <a:ext cx="6639476" cy="756053"/>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Task 2: </a:t>
            </a:r>
            <a:r>
              <a:rPr lang="en-GB" altLang="en-US" sz="1400" dirty="0">
                <a:solidFill>
                  <a:srgbClr val="000000"/>
                </a:solidFill>
                <a:latin typeface="Twinkl Light" charset="0"/>
                <a:cs typeface="Arial" panose="020B0604020202020204" pitchFamily="34" charset="0"/>
              </a:rPr>
              <a:t>Help Flo to get from her starting position to her home.</a:t>
            </a:r>
            <a:r>
              <a:rPr lang="en-GB" altLang="en-US" sz="1400" dirty="0">
                <a:solidFill>
                  <a:schemeClr val="tx1"/>
                </a:solidFill>
                <a:latin typeface="Twinkl Light" charset="0"/>
                <a:cs typeface="Arial" panose="020B0604020202020204" pitchFamily="34" charset="0"/>
              </a:rPr>
              <a:t> </a:t>
            </a:r>
            <a:r>
              <a:rPr lang="en-GB" altLang="en-US" sz="1400" dirty="0">
                <a:solidFill>
                  <a:srgbClr val="000000"/>
                </a:solidFill>
                <a:latin typeface="Twinkl Light" charset="0"/>
                <a:cs typeface="Arial" panose="020B0604020202020204" pitchFamily="34" charset="0"/>
              </a:rPr>
              <a:t>Try to help her find as many yummy snails as possible. Avoid Sly the fox and his friends at all costs! You must draw a flowchart to plan her route…</a:t>
            </a:r>
          </a:p>
        </p:txBody>
      </p:sp>
      <p:sp>
        <p:nvSpPr>
          <p:cNvPr id="5" name="TextBox 2">
            <a:extLst>
              <a:ext uri="{FF2B5EF4-FFF2-40B4-BE49-F238E27FC236}">
                <a16:creationId xmlns:a16="http://schemas.microsoft.com/office/drawing/2014/main" id="{1CA99830-637C-459A-BF1A-FC9826BBC0D0}"/>
              </a:ext>
            </a:extLst>
          </p:cNvPr>
          <p:cNvSpPr txBox="1">
            <a:spLocks noChangeArrowheads="1"/>
          </p:cNvSpPr>
          <p:nvPr/>
        </p:nvSpPr>
        <p:spPr bwMode="auto">
          <a:xfrm>
            <a:off x="109262" y="1036222"/>
            <a:ext cx="6639476" cy="360850"/>
          </a:xfrm>
          <a:prstGeom prst="rect">
            <a:avLst/>
          </a:prstGeom>
          <a:solidFill>
            <a:srgbClr val="75BDC9"/>
          </a:solidFill>
          <a:ln>
            <a:noFill/>
          </a:ln>
        </p:spPr>
        <p:txBody>
          <a:bodyPr wrap="square"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altLang="en-US" sz="1400" dirty="0">
                <a:cs typeface="Arial" panose="020B0604020202020204" pitchFamily="34" charset="0"/>
              </a:rPr>
              <a:t>You can use any combination of the following flowchart instructions:</a:t>
            </a:r>
          </a:p>
        </p:txBody>
      </p:sp>
      <p:grpSp>
        <p:nvGrpSpPr>
          <p:cNvPr id="6" name="Group 5">
            <a:extLst>
              <a:ext uri="{FF2B5EF4-FFF2-40B4-BE49-F238E27FC236}">
                <a16:creationId xmlns:a16="http://schemas.microsoft.com/office/drawing/2014/main" id="{BFE3B028-1204-406D-A931-434689D011BB}"/>
              </a:ext>
            </a:extLst>
          </p:cNvPr>
          <p:cNvGrpSpPr/>
          <p:nvPr/>
        </p:nvGrpSpPr>
        <p:grpSpPr>
          <a:xfrm>
            <a:off x="3459769" y="1552869"/>
            <a:ext cx="1433123" cy="435593"/>
            <a:chOff x="2398713" y="4916488"/>
            <a:chExt cx="1809750" cy="510148"/>
          </a:xfrm>
        </p:grpSpPr>
        <p:sp>
          <p:nvSpPr>
            <p:cNvPr id="7" name="TextBox 44">
              <a:extLst>
                <a:ext uri="{FF2B5EF4-FFF2-40B4-BE49-F238E27FC236}">
                  <a16:creationId xmlns:a16="http://schemas.microsoft.com/office/drawing/2014/main" id="{F41D163A-8750-49EC-B575-64BF30892A8B}"/>
                </a:ext>
              </a:extLst>
            </p:cNvPr>
            <p:cNvSpPr txBox="1">
              <a:spLocks noChangeArrowheads="1"/>
            </p:cNvSpPr>
            <p:nvPr/>
          </p:nvSpPr>
          <p:spPr bwMode="auto">
            <a:xfrm>
              <a:off x="239871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dirty="0">
                  <a:solidFill>
                    <a:srgbClr val="000000"/>
                  </a:solidFill>
                  <a:cs typeface="Arial" panose="020B0604020202020204" pitchFamily="34" charset="0"/>
                </a:rPr>
                <a:t>Forward 2 steps</a:t>
              </a:r>
            </a:p>
          </p:txBody>
        </p:sp>
        <p:cxnSp>
          <p:nvCxnSpPr>
            <p:cNvPr id="8" name="Straight Connector 7">
              <a:extLst>
                <a:ext uri="{FF2B5EF4-FFF2-40B4-BE49-F238E27FC236}">
                  <a16:creationId xmlns:a16="http://schemas.microsoft.com/office/drawing/2014/main" id="{49FF5282-C451-467A-AC89-D49DD3B40306}"/>
                </a:ext>
              </a:extLst>
            </p:cNvPr>
            <p:cNvCxnSpPr>
              <a:cxnSpLocks/>
            </p:cNvCxnSpPr>
            <p:nvPr/>
          </p:nvCxnSpPr>
          <p:spPr>
            <a:xfrm>
              <a:off x="3297238"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9" name="Group 8">
            <a:extLst>
              <a:ext uri="{FF2B5EF4-FFF2-40B4-BE49-F238E27FC236}">
                <a16:creationId xmlns:a16="http://schemas.microsoft.com/office/drawing/2014/main" id="{AB2797E2-0CBC-4980-A0A8-7AF5E634FC24}"/>
              </a:ext>
            </a:extLst>
          </p:cNvPr>
          <p:cNvGrpSpPr/>
          <p:nvPr/>
        </p:nvGrpSpPr>
        <p:grpSpPr>
          <a:xfrm>
            <a:off x="1642817" y="1552869"/>
            <a:ext cx="1431865" cy="435593"/>
            <a:chOff x="4589463" y="4916488"/>
            <a:chExt cx="1808162" cy="510148"/>
          </a:xfrm>
        </p:grpSpPr>
        <p:sp>
          <p:nvSpPr>
            <p:cNvPr id="10" name="TextBox 48">
              <a:extLst>
                <a:ext uri="{FF2B5EF4-FFF2-40B4-BE49-F238E27FC236}">
                  <a16:creationId xmlns:a16="http://schemas.microsoft.com/office/drawing/2014/main" id="{12B2D140-7E9B-40B4-B407-56387A2D2E48}"/>
                </a:ext>
              </a:extLst>
            </p:cNvPr>
            <p:cNvSpPr txBox="1">
              <a:spLocks noChangeArrowheads="1"/>
            </p:cNvSpPr>
            <p:nvPr/>
          </p:nvSpPr>
          <p:spPr bwMode="auto">
            <a:xfrm>
              <a:off x="4589463" y="4916488"/>
              <a:ext cx="1808162"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left </a:t>
              </a:r>
            </a:p>
          </p:txBody>
        </p:sp>
        <p:cxnSp>
          <p:nvCxnSpPr>
            <p:cNvPr id="11" name="Straight Connector 10">
              <a:extLst>
                <a:ext uri="{FF2B5EF4-FFF2-40B4-BE49-F238E27FC236}">
                  <a16:creationId xmlns:a16="http://schemas.microsoft.com/office/drawing/2014/main" id="{E5D7E87B-3067-4149-B9F4-6A8DD17BE053}"/>
                </a:ext>
              </a:extLst>
            </p:cNvPr>
            <p:cNvCxnSpPr>
              <a:cxnSpLocks/>
            </p:cNvCxnSpPr>
            <p:nvPr/>
          </p:nvCxnSpPr>
          <p:spPr>
            <a:xfrm>
              <a:off x="5486400"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18C9606A-B47B-4556-BE05-202FBE5F59D7}"/>
              </a:ext>
            </a:extLst>
          </p:cNvPr>
          <p:cNvGrpSpPr/>
          <p:nvPr/>
        </p:nvGrpSpPr>
        <p:grpSpPr>
          <a:xfrm>
            <a:off x="126569" y="1552869"/>
            <a:ext cx="1131161" cy="469921"/>
            <a:chOff x="680243" y="4920172"/>
            <a:chExt cx="1324771" cy="550353"/>
          </a:xfrm>
        </p:grpSpPr>
        <p:sp>
          <p:nvSpPr>
            <p:cNvPr id="13" name="Rectangle: Rounded Corners 12">
              <a:extLst>
                <a:ext uri="{FF2B5EF4-FFF2-40B4-BE49-F238E27FC236}">
                  <a16:creationId xmlns:a16="http://schemas.microsoft.com/office/drawing/2014/main" id="{1709FAD4-54FD-4D37-822B-6490520E1AD3}"/>
                </a:ext>
              </a:extLst>
            </p:cNvPr>
            <p:cNvSpPr/>
            <p:nvPr/>
          </p:nvSpPr>
          <p:spPr>
            <a:xfrm>
              <a:off x="680243" y="4920172"/>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Start</a:t>
              </a:r>
              <a:endParaRPr lang="en-GB" sz="1400" dirty="0">
                <a:solidFill>
                  <a:sysClr val="windowText" lastClr="000000"/>
                </a:solidFill>
                <a:latin typeface="Twinkl Light" charset="0"/>
              </a:endParaRPr>
            </a:p>
          </p:txBody>
        </p:sp>
        <p:cxnSp>
          <p:nvCxnSpPr>
            <p:cNvPr id="14" name="Straight Connector 13">
              <a:extLst>
                <a:ext uri="{FF2B5EF4-FFF2-40B4-BE49-F238E27FC236}">
                  <a16:creationId xmlns:a16="http://schemas.microsoft.com/office/drawing/2014/main" id="{953EB790-AF63-4073-A135-5A4C71E9D688}"/>
                </a:ext>
              </a:extLst>
            </p:cNvPr>
            <p:cNvCxnSpPr>
              <a:cxnSpLocks/>
            </p:cNvCxnSpPr>
            <p:nvPr/>
          </p:nvCxnSpPr>
          <p:spPr>
            <a:xfrm>
              <a:off x="1355725" y="5308600"/>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C8D246CB-7A6A-460C-8C61-E17943994C68}"/>
              </a:ext>
            </a:extLst>
          </p:cNvPr>
          <p:cNvGrpSpPr/>
          <p:nvPr/>
        </p:nvGrpSpPr>
        <p:grpSpPr>
          <a:xfrm>
            <a:off x="137751" y="2179891"/>
            <a:ext cx="1131161" cy="466776"/>
            <a:chOff x="692150" y="5611813"/>
            <a:chExt cx="1324771" cy="546669"/>
          </a:xfrm>
        </p:grpSpPr>
        <p:sp>
          <p:nvSpPr>
            <p:cNvPr id="16" name="Rectangle: Rounded Corners 15">
              <a:extLst>
                <a:ext uri="{FF2B5EF4-FFF2-40B4-BE49-F238E27FC236}">
                  <a16:creationId xmlns:a16="http://schemas.microsoft.com/office/drawing/2014/main" id="{B4E1617A-B9C9-4B79-960C-3A076F9ABFE1}"/>
                </a:ext>
              </a:extLst>
            </p:cNvPr>
            <p:cNvSpPr/>
            <p:nvPr/>
          </p:nvSpPr>
          <p:spPr>
            <a:xfrm>
              <a:off x="692150" y="5773738"/>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Stop</a:t>
              </a:r>
              <a:endParaRPr lang="en-GB" sz="1400" dirty="0">
                <a:solidFill>
                  <a:sysClr val="windowText" lastClr="000000"/>
                </a:solidFill>
                <a:latin typeface="Twinkl Light" charset="0"/>
              </a:endParaRPr>
            </a:p>
          </p:txBody>
        </p:sp>
        <p:cxnSp>
          <p:nvCxnSpPr>
            <p:cNvPr id="17" name="Straight Connector 16">
              <a:extLst>
                <a:ext uri="{FF2B5EF4-FFF2-40B4-BE49-F238E27FC236}">
                  <a16:creationId xmlns:a16="http://schemas.microsoft.com/office/drawing/2014/main" id="{27B1DE7B-C01E-4ED7-BF77-597246235973}"/>
                </a:ext>
              </a:extLst>
            </p:cNvPr>
            <p:cNvCxnSpPr>
              <a:cxnSpLocks/>
            </p:cNvCxnSpPr>
            <p:nvPr/>
          </p:nvCxnSpPr>
          <p:spPr>
            <a:xfrm>
              <a:off x="1355725" y="5611813"/>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D6A87A25-0355-41D7-B344-92C51CB5C276}"/>
              </a:ext>
            </a:extLst>
          </p:cNvPr>
          <p:cNvGrpSpPr/>
          <p:nvPr/>
        </p:nvGrpSpPr>
        <p:grpSpPr>
          <a:xfrm>
            <a:off x="5277980" y="1552869"/>
            <a:ext cx="1433123" cy="435593"/>
            <a:chOff x="6646863" y="4916488"/>
            <a:chExt cx="1809750" cy="510148"/>
          </a:xfrm>
        </p:grpSpPr>
        <p:sp>
          <p:nvSpPr>
            <p:cNvPr id="19" name="TextBox 53">
              <a:extLst>
                <a:ext uri="{FF2B5EF4-FFF2-40B4-BE49-F238E27FC236}">
                  <a16:creationId xmlns:a16="http://schemas.microsoft.com/office/drawing/2014/main" id="{C2E31F9C-297D-4081-AA98-3FBE86BE739A}"/>
                </a:ext>
              </a:extLst>
            </p:cNvPr>
            <p:cNvSpPr txBox="1">
              <a:spLocks noChangeArrowheads="1"/>
            </p:cNvSpPr>
            <p:nvPr/>
          </p:nvSpPr>
          <p:spPr bwMode="auto">
            <a:xfrm>
              <a:off x="664686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right</a:t>
              </a:r>
            </a:p>
          </p:txBody>
        </p:sp>
        <p:cxnSp>
          <p:nvCxnSpPr>
            <p:cNvPr id="20" name="Straight Connector 19">
              <a:extLst>
                <a:ext uri="{FF2B5EF4-FFF2-40B4-BE49-F238E27FC236}">
                  <a16:creationId xmlns:a16="http://schemas.microsoft.com/office/drawing/2014/main" id="{E1FF958B-F922-4028-9FF4-842902A03D26}"/>
                </a:ext>
              </a:extLst>
            </p:cNvPr>
            <p:cNvCxnSpPr>
              <a:cxnSpLocks/>
            </p:cNvCxnSpPr>
            <p:nvPr/>
          </p:nvCxnSpPr>
          <p:spPr>
            <a:xfrm>
              <a:off x="7551739"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23" name="Rectangle 22">
            <a:extLst>
              <a:ext uri="{FF2B5EF4-FFF2-40B4-BE49-F238E27FC236}">
                <a16:creationId xmlns:a16="http://schemas.microsoft.com/office/drawing/2014/main" id="{6B5D5099-85F0-44A7-832E-1F8F4EBDB618}"/>
              </a:ext>
            </a:extLst>
          </p:cNvPr>
          <p:cNvSpPr/>
          <p:nvPr/>
        </p:nvSpPr>
        <p:spPr>
          <a:xfrm>
            <a:off x="1639069" y="2563728"/>
            <a:ext cx="5109669" cy="517495"/>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latin typeface="Twinkl Light" charset="0"/>
              </a:rPr>
              <a:t>Top tip: </a:t>
            </a:r>
            <a:r>
              <a:rPr lang="en-GB" sz="1400" dirty="0">
                <a:solidFill>
                  <a:schemeClr val="tx1"/>
                </a:solidFill>
                <a:latin typeface="Twinkl Light" charset="0"/>
              </a:rPr>
              <a:t>copy and paste the instructions so that you don’t have to draw them out loads of times</a:t>
            </a:r>
          </a:p>
        </p:txBody>
      </p:sp>
      <p:sp>
        <p:nvSpPr>
          <p:cNvPr id="24" name="TextBox 23">
            <a:extLst>
              <a:ext uri="{FF2B5EF4-FFF2-40B4-BE49-F238E27FC236}">
                <a16:creationId xmlns:a16="http://schemas.microsoft.com/office/drawing/2014/main" id="{F074257E-9A38-438A-A3FC-C6C2F189B486}"/>
              </a:ext>
            </a:extLst>
          </p:cNvPr>
          <p:cNvSpPr txBox="1"/>
          <p:nvPr/>
        </p:nvSpPr>
        <p:spPr>
          <a:xfrm>
            <a:off x="109262" y="3143347"/>
            <a:ext cx="3288080" cy="369332"/>
          </a:xfrm>
          <a:prstGeom prst="rect">
            <a:avLst/>
          </a:prstGeom>
          <a:noFill/>
        </p:spPr>
        <p:txBody>
          <a:bodyPr wrap="none" rtlCol="0">
            <a:spAutoFit/>
          </a:bodyPr>
          <a:lstStyle/>
          <a:p>
            <a:r>
              <a:rPr lang="en-GB" b="1" dirty="0">
                <a:latin typeface="Twinkl Light" charset="0"/>
              </a:rPr>
              <a:t>Draw out your flowchart here:</a:t>
            </a:r>
          </a:p>
        </p:txBody>
      </p:sp>
      <p:sp>
        <p:nvSpPr>
          <p:cNvPr id="29" name="Rectangle 28">
            <a:extLst>
              <a:ext uri="{FF2B5EF4-FFF2-40B4-BE49-F238E27FC236}">
                <a16:creationId xmlns:a16="http://schemas.microsoft.com/office/drawing/2014/main" id="{C20BBAA6-F636-4B54-9592-508369BAA0CB}"/>
              </a:ext>
            </a:extLst>
          </p:cNvPr>
          <p:cNvSpPr/>
          <p:nvPr/>
        </p:nvSpPr>
        <p:spPr>
          <a:xfrm>
            <a:off x="1639070" y="2099571"/>
            <a:ext cx="4184610" cy="316628"/>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latin typeface="Twinkl Light" charset="0"/>
              </a:rPr>
              <a:t>Top tip: </a:t>
            </a:r>
            <a:r>
              <a:rPr lang="en-GB" sz="1400" dirty="0">
                <a:solidFill>
                  <a:schemeClr val="tx1"/>
                </a:solidFill>
                <a:latin typeface="Twinkl Light" charset="0"/>
              </a:rPr>
              <a:t>You can change the number of steps</a:t>
            </a:r>
          </a:p>
        </p:txBody>
      </p:sp>
    </p:spTree>
    <p:extLst>
      <p:ext uri="{BB962C8B-B14F-4D97-AF65-F5344CB8AC3E}">
        <p14:creationId xmlns:p14="http://schemas.microsoft.com/office/powerpoint/2010/main" val="3033560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E26A3DA-BF02-427B-8D68-C1D3E6192877}"/>
              </a:ext>
            </a:extLst>
          </p:cNvPr>
          <p:cNvSpPr/>
          <p:nvPr/>
        </p:nvSpPr>
        <p:spPr>
          <a:xfrm>
            <a:off x="109262" y="143353"/>
            <a:ext cx="6639476" cy="479686"/>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Task 3: </a:t>
            </a:r>
            <a:r>
              <a:rPr lang="en-GB" altLang="en-US" sz="1400" dirty="0">
                <a:solidFill>
                  <a:srgbClr val="000000"/>
                </a:solidFill>
                <a:latin typeface="Twinkl Light" charset="0"/>
                <a:cs typeface="Arial" panose="020B0604020202020204" pitchFamily="34" charset="0"/>
              </a:rPr>
              <a:t>How many instructions were in your flowchart? </a:t>
            </a:r>
          </a:p>
        </p:txBody>
      </p:sp>
      <p:sp>
        <p:nvSpPr>
          <p:cNvPr id="5" name="TextBox 4">
            <a:extLst>
              <a:ext uri="{FF2B5EF4-FFF2-40B4-BE49-F238E27FC236}">
                <a16:creationId xmlns:a16="http://schemas.microsoft.com/office/drawing/2014/main" id="{D034B094-7F9B-4CA9-9B79-84F366B089D0}"/>
              </a:ext>
            </a:extLst>
          </p:cNvPr>
          <p:cNvSpPr txBox="1"/>
          <p:nvPr/>
        </p:nvSpPr>
        <p:spPr>
          <a:xfrm>
            <a:off x="109262" y="786989"/>
            <a:ext cx="6236003" cy="338554"/>
          </a:xfrm>
          <a:prstGeom prst="rect">
            <a:avLst/>
          </a:prstGeom>
          <a:noFill/>
        </p:spPr>
        <p:txBody>
          <a:bodyPr wrap="none" rtlCol="0">
            <a:spAutoFit/>
          </a:bodyPr>
          <a:lstStyle/>
          <a:p>
            <a:r>
              <a:rPr lang="en-GB" sz="1600" dirty="0">
                <a:latin typeface="Twinkl Light" charset="0"/>
              </a:rPr>
              <a:t>My flowchart had 		instructions and I collected 		snails</a:t>
            </a:r>
          </a:p>
        </p:txBody>
      </p:sp>
      <p:sp>
        <p:nvSpPr>
          <p:cNvPr id="6" name="Rectangle 5">
            <a:extLst>
              <a:ext uri="{FF2B5EF4-FFF2-40B4-BE49-F238E27FC236}">
                <a16:creationId xmlns:a16="http://schemas.microsoft.com/office/drawing/2014/main" id="{BC7A9597-5C3E-4E78-B1EC-3CB33A5A37B6}"/>
              </a:ext>
            </a:extLst>
          </p:cNvPr>
          <p:cNvSpPr/>
          <p:nvPr/>
        </p:nvSpPr>
        <p:spPr>
          <a:xfrm>
            <a:off x="1893091" y="759563"/>
            <a:ext cx="530578" cy="409120"/>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ysClr val="windowText" lastClr="000000"/>
              </a:solidFill>
              <a:latin typeface="Twinkl Light" charset="0"/>
            </a:endParaRPr>
          </a:p>
        </p:txBody>
      </p:sp>
      <p:sp>
        <p:nvSpPr>
          <p:cNvPr id="7" name="Rectangle 6">
            <a:extLst>
              <a:ext uri="{FF2B5EF4-FFF2-40B4-BE49-F238E27FC236}">
                <a16:creationId xmlns:a16="http://schemas.microsoft.com/office/drawing/2014/main" id="{2B65750E-0D2B-43C7-B2D3-5B284D669A24}"/>
              </a:ext>
            </a:extLst>
          </p:cNvPr>
          <p:cNvSpPr/>
          <p:nvPr/>
        </p:nvSpPr>
        <p:spPr>
          <a:xfrm>
            <a:off x="109262" y="1325138"/>
            <a:ext cx="6639476" cy="641132"/>
          </a:xfrm>
          <a:prstGeom prst="rect">
            <a:avLst/>
          </a:prstGeom>
          <a:solidFill>
            <a:srgbClr val="FF9999"/>
          </a:solidFill>
          <a:ln w="285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000"/>
              </a:spcAft>
            </a:pPr>
            <a:r>
              <a:rPr lang="en-GB" sz="1400" b="1" dirty="0">
                <a:solidFill>
                  <a:schemeClr val="tx1"/>
                </a:solidFill>
                <a:latin typeface="Twinkl Light" charset="0"/>
              </a:rPr>
              <a:t>Flowchart Extension 1: </a:t>
            </a:r>
            <a:r>
              <a:rPr lang="en-GB" sz="1400" dirty="0">
                <a:solidFill>
                  <a:schemeClr val="tx1"/>
                </a:solidFill>
                <a:latin typeface="Twinkl Light" charset="0"/>
              </a:rPr>
              <a:t>Can you find a way to make your flowchart shorter while still collecting as many (or more) snails?</a:t>
            </a:r>
            <a:endParaRPr lang="en-GB" altLang="en-US" sz="1400" dirty="0">
              <a:solidFill>
                <a:srgbClr val="000000"/>
              </a:solidFill>
              <a:latin typeface="Twinkl Light" charset="0"/>
              <a:cs typeface="Arial" panose="020B0604020202020204" pitchFamily="34" charset="0"/>
            </a:endParaRPr>
          </a:p>
        </p:txBody>
      </p:sp>
      <p:sp>
        <p:nvSpPr>
          <p:cNvPr id="8" name="Rectangle 7">
            <a:extLst>
              <a:ext uri="{FF2B5EF4-FFF2-40B4-BE49-F238E27FC236}">
                <a16:creationId xmlns:a16="http://schemas.microsoft.com/office/drawing/2014/main" id="{3B7C48F3-C621-4545-AF48-D21417D30841}"/>
              </a:ext>
            </a:extLst>
          </p:cNvPr>
          <p:cNvSpPr/>
          <p:nvPr/>
        </p:nvSpPr>
        <p:spPr>
          <a:xfrm>
            <a:off x="5028533" y="751706"/>
            <a:ext cx="530578" cy="409120"/>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ysClr val="windowText" lastClr="000000"/>
              </a:solidFill>
              <a:latin typeface="Twinkl Light" charset="0"/>
            </a:endParaRPr>
          </a:p>
        </p:txBody>
      </p:sp>
      <p:grpSp>
        <p:nvGrpSpPr>
          <p:cNvPr id="9" name="Group 8">
            <a:extLst>
              <a:ext uri="{FF2B5EF4-FFF2-40B4-BE49-F238E27FC236}">
                <a16:creationId xmlns:a16="http://schemas.microsoft.com/office/drawing/2014/main" id="{CC90FEAA-FE59-469B-A66A-E12A02EA8377}"/>
              </a:ext>
            </a:extLst>
          </p:cNvPr>
          <p:cNvGrpSpPr/>
          <p:nvPr/>
        </p:nvGrpSpPr>
        <p:grpSpPr>
          <a:xfrm>
            <a:off x="3459769" y="2198037"/>
            <a:ext cx="1433123" cy="435593"/>
            <a:chOff x="2398713" y="4916488"/>
            <a:chExt cx="1809750" cy="510148"/>
          </a:xfrm>
        </p:grpSpPr>
        <p:sp>
          <p:nvSpPr>
            <p:cNvPr id="10" name="TextBox 44">
              <a:extLst>
                <a:ext uri="{FF2B5EF4-FFF2-40B4-BE49-F238E27FC236}">
                  <a16:creationId xmlns:a16="http://schemas.microsoft.com/office/drawing/2014/main" id="{A49059B3-4D28-4D2B-AA41-404B60AF39BE}"/>
                </a:ext>
              </a:extLst>
            </p:cNvPr>
            <p:cNvSpPr txBox="1">
              <a:spLocks noChangeArrowheads="1"/>
            </p:cNvSpPr>
            <p:nvPr/>
          </p:nvSpPr>
          <p:spPr bwMode="auto">
            <a:xfrm>
              <a:off x="239871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dirty="0">
                  <a:solidFill>
                    <a:srgbClr val="000000"/>
                  </a:solidFill>
                  <a:cs typeface="Arial" panose="020B0604020202020204" pitchFamily="34" charset="0"/>
                </a:rPr>
                <a:t>Forward 2 steps</a:t>
              </a:r>
            </a:p>
          </p:txBody>
        </p:sp>
        <p:cxnSp>
          <p:nvCxnSpPr>
            <p:cNvPr id="11" name="Straight Connector 10">
              <a:extLst>
                <a:ext uri="{FF2B5EF4-FFF2-40B4-BE49-F238E27FC236}">
                  <a16:creationId xmlns:a16="http://schemas.microsoft.com/office/drawing/2014/main" id="{FC0BE804-7F6A-44B2-9A8C-6E0A613D5CC0}"/>
                </a:ext>
              </a:extLst>
            </p:cNvPr>
            <p:cNvCxnSpPr>
              <a:cxnSpLocks/>
            </p:cNvCxnSpPr>
            <p:nvPr/>
          </p:nvCxnSpPr>
          <p:spPr>
            <a:xfrm>
              <a:off x="3297238"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F5BDAAB2-6528-409B-90EE-DE2A0D32336A}"/>
              </a:ext>
            </a:extLst>
          </p:cNvPr>
          <p:cNvGrpSpPr/>
          <p:nvPr/>
        </p:nvGrpSpPr>
        <p:grpSpPr>
          <a:xfrm>
            <a:off x="1642817" y="2198037"/>
            <a:ext cx="1431865" cy="435593"/>
            <a:chOff x="4589463" y="4916488"/>
            <a:chExt cx="1808162" cy="510148"/>
          </a:xfrm>
        </p:grpSpPr>
        <p:sp>
          <p:nvSpPr>
            <p:cNvPr id="13" name="TextBox 48">
              <a:extLst>
                <a:ext uri="{FF2B5EF4-FFF2-40B4-BE49-F238E27FC236}">
                  <a16:creationId xmlns:a16="http://schemas.microsoft.com/office/drawing/2014/main" id="{00EB96EE-2FA6-436B-B1CD-1BDB66A444C3}"/>
                </a:ext>
              </a:extLst>
            </p:cNvPr>
            <p:cNvSpPr txBox="1">
              <a:spLocks noChangeArrowheads="1"/>
            </p:cNvSpPr>
            <p:nvPr/>
          </p:nvSpPr>
          <p:spPr bwMode="auto">
            <a:xfrm>
              <a:off x="4589463" y="4916488"/>
              <a:ext cx="1808162"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left </a:t>
              </a:r>
            </a:p>
          </p:txBody>
        </p:sp>
        <p:cxnSp>
          <p:nvCxnSpPr>
            <p:cNvPr id="14" name="Straight Connector 13">
              <a:extLst>
                <a:ext uri="{FF2B5EF4-FFF2-40B4-BE49-F238E27FC236}">
                  <a16:creationId xmlns:a16="http://schemas.microsoft.com/office/drawing/2014/main" id="{595B63B1-B23B-4A59-A44A-6DD55EC26679}"/>
                </a:ext>
              </a:extLst>
            </p:cNvPr>
            <p:cNvCxnSpPr>
              <a:cxnSpLocks/>
            </p:cNvCxnSpPr>
            <p:nvPr/>
          </p:nvCxnSpPr>
          <p:spPr>
            <a:xfrm>
              <a:off x="5486400"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87DDBBAE-4C9B-4C9C-AF24-D99680063662}"/>
              </a:ext>
            </a:extLst>
          </p:cNvPr>
          <p:cNvGrpSpPr/>
          <p:nvPr/>
        </p:nvGrpSpPr>
        <p:grpSpPr>
          <a:xfrm>
            <a:off x="126569" y="2198037"/>
            <a:ext cx="1131161" cy="469921"/>
            <a:chOff x="680243" y="4920172"/>
            <a:chExt cx="1324771" cy="550353"/>
          </a:xfrm>
        </p:grpSpPr>
        <p:sp>
          <p:nvSpPr>
            <p:cNvPr id="16" name="Rectangle: Rounded Corners 15">
              <a:extLst>
                <a:ext uri="{FF2B5EF4-FFF2-40B4-BE49-F238E27FC236}">
                  <a16:creationId xmlns:a16="http://schemas.microsoft.com/office/drawing/2014/main" id="{1AD88B3D-BC8D-46B5-8D84-C45264046862}"/>
                </a:ext>
              </a:extLst>
            </p:cNvPr>
            <p:cNvSpPr/>
            <p:nvPr/>
          </p:nvSpPr>
          <p:spPr>
            <a:xfrm>
              <a:off x="680243" y="4920172"/>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Start</a:t>
              </a:r>
              <a:endParaRPr lang="en-GB" sz="1400" dirty="0">
                <a:solidFill>
                  <a:sysClr val="windowText" lastClr="000000"/>
                </a:solidFill>
                <a:latin typeface="Twinkl Light" charset="0"/>
              </a:endParaRPr>
            </a:p>
          </p:txBody>
        </p:sp>
        <p:cxnSp>
          <p:nvCxnSpPr>
            <p:cNvPr id="17" name="Straight Connector 16">
              <a:extLst>
                <a:ext uri="{FF2B5EF4-FFF2-40B4-BE49-F238E27FC236}">
                  <a16:creationId xmlns:a16="http://schemas.microsoft.com/office/drawing/2014/main" id="{4A73CC2F-032A-407D-890F-4D5AFD908B29}"/>
                </a:ext>
              </a:extLst>
            </p:cNvPr>
            <p:cNvCxnSpPr>
              <a:cxnSpLocks/>
            </p:cNvCxnSpPr>
            <p:nvPr/>
          </p:nvCxnSpPr>
          <p:spPr>
            <a:xfrm>
              <a:off x="1355725" y="5308600"/>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219ACA3E-3AC3-4AA0-8452-6C184A2BE556}"/>
              </a:ext>
            </a:extLst>
          </p:cNvPr>
          <p:cNvGrpSpPr/>
          <p:nvPr/>
        </p:nvGrpSpPr>
        <p:grpSpPr>
          <a:xfrm>
            <a:off x="137751" y="2825059"/>
            <a:ext cx="1131161" cy="466776"/>
            <a:chOff x="692150" y="5611813"/>
            <a:chExt cx="1324771" cy="546669"/>
          </a:xfrm>
        </p:grpSpPr>
        <p:sp>
          <p:nvSpPr>
            <p:cNvPr id="19" name="Rectangle: Rounded Corners 18">
              <a:extLst>
                <a:ext uri="{FF2B5EF4-FFF2-40B4-BE49-F238E27FC236}">
                  <a16:creationId xmlns:a16="http://schemas.microsoft.com/office/drawing/2014/main" id="{D1665B68-EB45-4E47-8BC3-F99D7F962995}"/>
                </a:ext>
              </a:extLst>
            </p:cNvPr>
            <p:cNvSpPr/>
            <p:nvPr/>
          </p:nvSpPr>
          <p:spPr>
            <a:xfrm>
              <a:off x="692150" y="5773738"/>
              <a:ext cx="1324771" cy="384744"/>
            </a:xfrm>
            <a:prstGeom prst="roundRect">
              <a:avLst>
                <a:gd name="adj" fmla="val 50000"/>
              </a:avLst>
            </a:prstGeom>
            <a:solidFill>
              <a:srgbClr val="FFFFFF"/>
            </a:solidFill>
            <a:ln w="28575">
              <a:solidFill>
                <a:srgbClr val="4095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200" dirty="0">
                  <a:solidFill>
                    <a:sysClr val="windowText" lastClr="000000"/>
                  </a:solidFill>
                  <a:latin typeface="Twinkl Light" charset="0"/>
                </a:rPr>
                <a:t>Stop</a:t>
              </a:r>
              <a:endParaRPr lang="en-GB" sz="1400" dirty="0">
                <a:solidFill>
                  <a:sysClr val="windowText" lastClr="000000"/>
                </a:solidFill>
                <a:latin typeface="Twinkl Light" charset="0"/>
              </a:endParaRPr>
            </a:p>
          </p:txBody>
        </p:sp>
        <p:cxnSp>
          <p:nvCxnSpPr>
            <p:cNvPr id="20" name="Straight Connector 19">
              <a:extLst>
                <a:ext uri="{FF2B5EF4-FFF2-40B4-BE49-F238E27FC236}">
                  <a16:creationId xmlns:a16="http://schemas.microsoft.com/office/drawing/2014/main" id="{FFABA821-B83F-4C55-8B28-11608B26619C}"/>
                </a:ext>
              </a:extLst>
            </p:cNvPr>
            <p:cNvCxnSpPr>
              <a:cxnSpLocks/>
            </p:cNvCxnSpPr>
            <p:nvPr/>
          </p:nvCxnSpPr>
          <p:spPr>
            <a:xfrm>
              <a:off x="1355725" y="5611813"/>
              <a:ext cx="0" cy="161925"/>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035C2E94-B3EA-4117-847F-BAEFB8B0A8A4}"/>
              </a:ext>
            </a:extLst>
          </p:cNvPr>
          <p:cNvGrpSpPr/>
          <p:nvPr/>
        </p:nvGrpSpPr>
        <p:grpSpPr>
          <a:xfrm>
            <a:off x="5277980" y="2198037"/>
            <a:ext cx="1433123" cy="435593"/>
            <a:chOff x="6646863" y="4916488"/>
            <a:chExt cx="1809750" cy="510148"/>
          </a:xfrm>
        </p:grpSpPr>
        <p:sp>
          <p:nvSpPr>
            <p:cNvPr id="22" name="TextBox 53">
              <a:extLst>
                <a:ext uri="{FF2B5EF4-FFF2-40B4-BE49-F238E27FC236}">
                  <a16:creationId xmlns:a16="http://schemas.microsoft.com/office/drawing/2014/main" id="{3BBEFDEA-B866-4CBD-A3B7-DDD93DCDFF5C}"/>
                </a:ext>
              </a:extLst>
            </p:cNvPr>
            <p:cNvSpPr txBox="1">
              <a:spLocks noChangeArrowheads="1"/>
            </p:cNvSpPr>
            <p:nvPr/>
          </p:nvSpPr>
          <p:spPr bwMode="auto">
            <a:xfrm>
              <a:off x="6646863" y="4916488"/>
              <a:ext cx="1809750" cy="330072"/>
            </a:xfrm>
            <a:prstGeom prst="rect">
              <a:avLst/>
            </a:prstGeom>
            <a:solidFill>
              <a:schemeClr val="bg1"/>
            </a:solidFill>
            <a:ln w="25400">
              <a:solidFill>
                <a:srgbClr val="4095A3"/>
              </a:solidFill>
              <a:miter lim="800000"/>
              <a:headEnd/>
              <a:tailEnd/>
            </a:ln>
          </p:spPr>
          <p:txBody>
            <a:bodyPr lIns="144000" tIns="72000" rIns="144000" bIns="72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a:r>
                <a:rPr lang="en-GB" altLang="en-US" sz="1200">
                  <a:solidFill>
                    <a:srgbClr val="000000"/>
                  </a:solidFill>
                  <a:cs typeface="Arial" panose="020B0604020202020204" pitchFamily="34" charset="0"/>
                </a:rPr>
                <a:t>Turn right</a:t>
              </a:r>
            </a:p>
          </p:txBody>
        </p:sp>
        <p:cxnSp>
          <p:nvCxnSpPr>
            <p:cNvPr id="23" name="Straight Connector 22">
              <a:extLst>
                <a:ext uri="{FF2B5EF4-FFF2-40B4-BE49-F238E27FC236}">
                  <a16:creationId xmlns:a16="http://schemas.microsoft.com/office/drawing/2014/main" id="{0104FC32-0BA9-4B72-8C84-ED535674A71D}"/>
                </a:ext>
              </a:extLst>
            </p:cNvPr>
            <p:cNvCxnSpPr>
              <a:cxnSpLocks/>
            </p:cNvCxnSpPr>
            <p:nvPr/>
          </p:nvCxnSpPr>
          <p:spPr>
            <a:xfrm>
              <a:off x="7551739" y="5264712"/>
              <a:ext cx="0" cy="161924"/>
            </a:xfrm>
            <a:prstGeom prst="line">
              <a:avLst/>
            </a:prstGeom>
            <a:ln w="25400">
              <a:solidFill>
                <a:schemeClr val="tx2"/>
              </a:solidFill>
              <a:tailEnd type="triangle"/>
            </a:ln>
          </p:spPr>
          <p:style>
            <a:lnRef idx="1">
              <a:schemeClr val="accent1"/>
            </a:lnRef>
            <a:fillRef idx="0">
              <a:schemeClr val="accent1"/>
            </a:fillRef>
            <a:effectRef idx="0">
              <a:schemeClr val="accent1"/>
            </a:effectRef>
            <a:fontRef idx="minor">
              <a:schemeClr val="tx1"/>
            </a:fontRef>
          </p:style>
        </p:cxnSp>
      </p:grpSp>
      <p:sp>
        <p:nvSpPr>
          <p:cNvPr id="25" name="TextBox 24">
            <a:extLst>
              <a:ext uri="{FF2B5EF4-FFF2-40B4-BE49-F238E27FC236}">
                <a16:creationId xmlns:a16="http://schemas.microsoft.com/office/drawing/2014/main" id="{DFAE99FB-D78E-4F98-84AC-12C384CD70BE}"/>
              </a:ext>
            </a:extLst>
          </p:cNvPr>
          <p:cNvSpPr txBox="1"/>
          <p:nvPr/>
        </p:nvSpPr>
        <p:spPr>
          <a:xfrm>
            <a:off x="109262" y="3441857"/>
            <a:ext cx="3284874" cy="369332"/>
          </a:xfrm>
          <a:prstGeom prst="rect">
            <a:avLst/>
          </a:prstGeom>
          <a:noFill/>
        </p:spPr>
        <p:txBody>
          <a:bodyPr wrap="none" rtlCol="0">
            <a:spAutoFit/>
          </a:bodyPr>
          <a:lstStyle/>
          <a:p>
            <a:r>
              <a:rPr lang="en-GB" b="1" dirty="0">
                <a:latin typeface="Twinkl Light" charset="0"/>
              </a:rPr>
              <a:t>Draw out your flowchart here:</a:t>
            </a:r>
          </a:p>
        </p:txBody>
      </p:sp>
    </p:spTree>
    <p:extLst>
      <p:ext uri="{BB962C8B-B14F-4D97-AF65-F5344CB8AC3E}">
        <p14:creationId xmlns:p14="http://schemas.microsoft.com/office/powerpoint/2010/main" val="25428139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0" ma:contentTypeDescription="Create a new document." ma:contentTypeScope="" ma:versionID="c8f3942145f7364ed0b9e0f3a7a2f417">
  <xsd:schema xmlns:xsd="http://www.w3.org/2001/XMLSchema" xmlns:xs="http://www.w3.org/2001/XMLSchema" xmlns:p="http://schemas.microsoft.com/office/2006/metadata/properties" targetNamespace="http://schemas.microsoft.com/office/2006/metadata/properties" ma:root="true" ma:fieldsID="d413257cd9829394d17656a545d5fa4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EDF3AE8-EB5E-4D8D-9C56-6F135D17C38B}"/>
</file>

<file path=customXml/itemProps2.xml><?xml version="1.0" encoding="utf-8"?>
<ds:datastoreItem xmlns:ds="http://schemas.openxmlformats.org/officeDocument/2006/customXml" ds:itemID="{5838D582-39FA-4F3E-A203-77D23B198AA8}"/>
</file>

<file path=customXml/itemProps3.xml><?xml version="1.0" encoding="utf-8"?>
<ds:datastoreItem xmlns:ds="http://schemas.openxmlformats.org/officeDocument/2006/customXml" ds:itemID="{D1A0EAD1-AF15-4F36-8B75-6FD737D86DE3}"/>
</file>

<file path=docProps/app.xml><?xml version="1.0" encoding="utf-8"?>
<Properties xmlns="http://schemas.openxmlformats.org/officeDocument/2006/extended-properties" xmlns:vt="http://schemas.openxmlformats.org/officeDocument/2006/docPropsVTypes">
  <Template>Office Theme</Template>
  <TotalTime>71</TotalTime>
  <Words>297</Words>
  <Application>Microsoft Office PowerPoint</Application>
  <PresentationFormat>A4 Paper (210x297 mm)</PresentationFormat>
  <Paragraphs>30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Twinkl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Boyd</dc:creator>
  <cp:lastModifiedBy>Nik Boyd</cp:lastModifiedBy>
  <cp:revision>10</cp:revision>
  <dcterms:created xsi:type="dcterms:W3CDTF">2021-01-12T09:02:23Z</dcterms:created>
  <dcterms:modified xsi:type="dcterms:W3CDTF">2021-01-12T10:18:51Z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