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78" r:id="rId4"/>
    <p:sldId id="280" r:id="rId5"/>
    <p:sldId id="281" r:id="rId6"/>
    <p:sldId id="270" r:id="rId7"/>
    <p:sldId id="279" r:id="rId8"/>
    <p:sldId id="272" r:id="rId9"/>
    <p:sldId id="273" r:id="rId10"/>
    <p:sldId id="274" r:id="rId11"/>
    <p:sldId id="276" r:id="rId12"/>
    <p:sldId id="275" r:id="rId13"/>
    <p:sldId id="284" r:id="rId1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1626" y="-16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2wmxnb/revision/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69" y="310932"/>
            <a:ext cx="5258245" cy="3486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394" y="3797377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*week 3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96394" y="5104686"/>
            <a:ext cx="6561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3"/>
              </a:rPr>
              <a:t>https://www.bbc.co.uk/bitesize/guides/z2wmxnb/revision/1</a:t>
            </a:r>
            <a:endParaRPr lang="en-GB" dirty="0"/>
          </a:p>
          <a:p>
            <a:r>
              <a:rPr lang="en-GB" dirty="0">
                <a:hlinkClick r:id="rId4"/>
              </a:rPr>
              <a:t>https://mysteryscience.com/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665136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2967451" cy="129851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Try this at home</a:t>
            </a:r>
            <a:br>
              <a:rPr lang="en-GB" dirty="0" smtClean="0"/>
            </a:br>
            <a:r>
              <a:rPr lang="en-GB" sz="1600" dirty="0" smtClean="0"/>
              <a:t>pour some cornflour or custard powder into a bowl, add just enough water to make it into a stiff paste. If you move this quickly it is hard, if you pick it up and leave it, it will drizzle through your fingers. </a:t>
            </a:r>
            <a:br>
              <a:rPr lang="en-GB" sz="1600" dirty="0" smtClean="0"/>
            </a:br>
            <a:r>
              <a:rPr lang="en-GB" sz="1600" dirty="0" smtClean="0"/>
              <a:t>This is known as a non-Newtonian fluid. Look online and you will see people running on custard because of this property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637014"/>
            <a:ext cx="6029467" cy="70963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76" y="432819"/>
            <a:ext cx="3044124" cy="1320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51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072" y="140784"/>
            <a:ext cx="5915025" cy="82699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Use the tables to help you complete the boxes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6887401"/>
              </p:ext>
            </p:extLst>
          </p:nvPr>
        </p:nvGraphicFramePr>
        <p:xfrm>
          <a:off x="213072" y="1039939"/>
          <a:ext cx="1973538" cy="21754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73538">
                  <a:extLst>
                    <a:ext uri="{9D8B030D-6E8A-4147-A177-3AD203B41FA5}">
                      <a16:colId xmlns:a16="http://schemas.microsoft.com/office/drawing/2014/main" val="215985540"/>
                    </a:ext>
                  </a:extLst>
                </a:gridCol>
              </a:tblGrid>
              <a:tr h="427892">
                <a:tc>
                  <a:txBody>
                    <a:bodyPr/>
                    <a:lstStyle/>
                    <a:p>
                      <a:r>
                        <a:rPr lang="en-GB" dirty="0" smtClean="0"/>
                        <a:t>Substance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40357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Water to steam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9549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water to 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9012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Solid butter to liquid butter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066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Chocolate bar</a:t>
                      </a:r>
                      <a:r>
                        <a:rPr lang="en-GB" baseline="0" dirty="0" smtClean="0"/>
                        <a:t> to liquid chocolate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293811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5326" t="21151" r="26854" b="8741"/>
          <a:stretch/>
        </p:blipFill>
        <p:spPr>
          <a:xfrm>
            <a:off x="213072" y="3916434"/>
            <a:ext cx="6542429" cy="5392802"/>
          </a:xfrm>
          <a:prstGeom prst="rect">
            <a:avLst/>
          </a:prstGeom>
        </p:spPr>
      </p:pic>
      <p:graphicFrame>
        <p:nvGraphicFramePr>
          <p:cNvPr id="6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4696274"/>
              </p:ext>
            </p:extLst>
          </p:nvPr>
        </p:nvGraphicFramePr>
        <p:xfrm>
          <a:off x="2445026" y="1354401"/>
          <a:ext cx="1973538" cy="217541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73538">
                  <a:extLst>
                    <a:ext uri="{9D8B030D-6E8A-4147-A177-3AD203B41FA5}">
                      <a16:colId xmlns:a16="http://schemas.microsoft.com/office/drawing/2014/main" val="215985540"/>
                    </a:ext>
                  </a:extLst>
                </a:gridCol>
              </a:tblGrid>
              <a:tr h="427892">
                <a:tc>
                  <a:txBody>
                    <a:bodyPr/>
                    <a:lstStyle/>
                    <a:p>
                      <a:r>
                        <a:rPr lang="en-GB" dirty="0" smtClean="0"/>
                        <a:t>Change of state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40357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Water to steam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9549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water to 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9012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Solid butter to liquid butter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066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Chocolate bar</a:t>
                      </a:r>
                      <a:r>
                        <a:rPr lang="en-GB" baseline="0" dirty="0" smtClean="0"/>
                        <a:t> to liquid chocolate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2938116"/>
                  </a:ext>
                </a:extLst>
              </a:tr>
            </a:tbl>
          </a:graphicData>
        </a:graphic>
      </p:graphicFrame>
      <p:graphicFrame>
        <p:nvGraphicFramePr>
          <p:cNvPr id="7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9965699"/>
              </p:ext>
            </p:extLst>
          </p:nvPr>
        </p:nvGraphicFramePr>
        <p:xfrm>
          <a:off x="4781963" y="901695"/>
          <a:ext cx="1973538" cy="1540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3538">
                  <a:extLst>
                    <a:ext uri="{9D8B030D-6E8A-4147-A177-3AD203B41FA5}">
                      <a16:colId xmlns:a16="http://schemas.microsoft.com/office/drawing/2014/main" val="215985540"/>
                    </a:ext>
                  </a:extLst>
                </a:gridCol>
              </a:tblGrid>
              <a:tr h="427892">
                <a:tc>
                  <a:txBody>
                    <a:bodyPr/>
                    <a:lstStyle/>
                    <a:p>
                      <a:r>
                        <a:rPr lang="en-GB" dirty="0" smtClean="0"/>
                        <a:t>Process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40357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Evaporating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9549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Melting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0668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freezing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29381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7112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7234" t="17599" r="36284" b="29770"/>
          <a:stretch/>
        </p:blipFill>
        <p:spPr>
          <a:xfrm>
            <a:off x="338640" y="352927"/>
            <a:ext cx="6047873" cy="38501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9550" t="29660" r="17913" b="18367"/>
          <a:stretch/>
        </p:blipFill>
        <p:spPr>
          <a:xfrm>
            <a:off x="471488" y="4908884"/>
            <a:ext cx="5534526" cy="3801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711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8441" t="29880" r="17296" b="15077"/>
          <a:stretch/>
        </p:blipFill>
        <p:spPr>
          <a:xfrm>
            <a:off x="471488" y="623729"/>
            <a:ext cx="5759115" cy="40265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6618" t="19598" r="35790" b="18366"/>
          <a:stretch/>
        </p:blipFill>
        <p:spPr>
          <a:xfrm>
            <a:off x="194260" y="4876800"/>
            <a:ext cx="6192253" cy="4538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662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-1069"/>
          <a:stretch/>
        </p:blipFill>
        <p:spPr>
          <a:xfrm>
            <a:off x="880650" y="685430"/>
            <a:ext cx="5151181" cy="85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451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6605" t="20012" r="27036" b="8497"/>
          <a:stretch/>
        </p:blipFill>
        <p:spPr>
          <a:xfrm>
            <a:off x="242387" y="679877"/>
            <a:ext cx="6031831" cy="5229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453" t="25493" r="22227" b="14419"/>
          <a:stretch/>
        </p:blipFill>
        <p:spPr>
          <a:xfrm>
            <a:off x="0" y="6037100"/>
            <a:ext cx="7356946" cy="32565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6858" y="6553934"/>
            <a:ext cx="31866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rgbClr val="FF0000"/>
                </a:solidFill>
              </a:rPr>
              <a:t>Example: solid to liquid</a:t>
            </a:r>
            <a:endParaRPr lang="en-GB" sz="14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0991" y="3739982"/>
            <a:ext cx="248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619155" y="3717938"/>
            <a:ext cx="248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402899" y="3937330"/>
            <a:ext cx="248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88714" y="4212025"/>
            <a:ext cx="195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154420" y="4396691"/>
            <a:ext cx="248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621389" y="4726118"/>
            <a:ext cx="248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149241" y="4726118"/>
            <a:ext cx="248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2559637" y="4910784"/>
            <a:ext cx="248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5317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Scan0002 (4)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8" t="16756" b="11319"/>
          <a:stretch>
            <a:fillRect/>
          </a:stretch>
        </p:blipFill>
        <p:spPr bwMode="auto">
          <a:xfrm>
            <a:off x="157784" y="527405"/>
            <a:ext cx="7258050" cy="76866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709530" y="7225748"/>
            <a:ext cx="715618" cy="46713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71488" y="8319052"/>
            <a:ext cx="4597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Petrol has been done for you as an example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6230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Scan000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1" t="16844" b="10785"/>
          <a:stretch>
            <a:fillRect/>
          </a:stretch>
        </p:blipFill>
        <p:spPr bwMode="auto">
          <a:xfrm>
            <a:off x="0" y="918127"/>
            <a:ext cx="7254875" cy="77914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62878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Scan000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5" t="13747" r="33540" b="54367"/>
          <a:stretch>
            <a:fillRect/>
          </a:stretch>
        </p:blipFill>
        <p:spPr bwMode="auto">
          <a:xfrm>
            <a:off x="837578" y="319709"/>
            <a:ext cx="4467225" cy="3581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9" name="Picture 13" descr="https://upload.wikimedia.org/wikipedia/commons/thumb/9/9f/Graph-paper.svg/1024px-Graph-paper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50" y="5728120"/>
            <a:ext cx="3552825" cy="355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309"/>
          <p:cNvSpPr txBox="1">
            <a:spLocks noChangeArrowheads="1"/>
          </p:cNvSpPr>
          <p:nvPr/>
        </p:nvSpPr>
        <p:spPr bwMode="auto">
          <a:xfrm>
            <a:off x="563811" y="9303695"/>
            <a:ext cx="4005263" cy="430887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                   </a:t>
            </a: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                     </a:t>
            </a: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2                      3                    4</a:t>
            </a: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Days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569074" y="5080834"/>
            <a:ext cx="1825048" cy="375487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your graph to estimate the temperature which would cause milk to last 3 days.</a:t>
            </a: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</a:t>
            </a: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Estimate the storage time if the milk is at 30°C</a:t>
            </a: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</a:t>
            </a: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do you think milk goes off quicker at higher temperatures?</a:t>
            </a: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________________________________________________________________________________________________________________________________________________________________________________________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41935" y="474472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95757" y="3996471"/>
            <a:ext cx="5750865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Plot on a graph how long milk lasts at different temperatures. </a:t>
            </a:r>
            <a:r>
              <a:rPr kumimoji="0" lang="en-GB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</a:t>
            </a:r>
            <a:r>
              <a:rPr kumimoji="0" lang="en-GB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first one has been done for you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41935" y="520192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1" name="Text Box 1309"/>
          <p:cNvSpPr txBox="1">
            <a:spLocks noChangeArrowheads="1"/>
          </p:cNvSpPr>
          <p:nvPr/>
        </p:nvSpPr>
        <p:spPr bwMode="auto">
          <a:xfrm rot="16200000">
            <a:off x="-2254900" y="6402672"/>
            <a:ext cx="5434013" cy="430887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                   </a:t>
            </a: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1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en-GB" altLang="en-US" sz="11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  <a:r>
              <a:rPr lang="en-GB" altLang="en-US" sz="11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</a:t>
            </a: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en-GB" altLang="en-US" sz="11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20                  25</a:t>
            </a:r>
            <a:endParaRPr kumimoji="0" lang="en-GB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2" name="Picture 13" descr="https://upload.wikimedia.org/wikipedia/commons/thumb/9/9f/Graph-paper.svg/1024px-Graph-paper.svg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788"/>
          <a:stretch/>
        </p:blipFill>
        <p:spPr bwMode="auto">
          <a:xfrm>
            <a:off x="681759" y="4849090"/>
            <a:ext cx="3552825" cy="89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 rot="16200000">
            <a:off x="-976837" y="6040840"/>
            <a:ext cx="22306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Temperature/degrees </a:t>
            </a:r>
            <a:r>
              <a:rPr lang="en-GB" altLang="en-US" sz="12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Celsius </a:t>
            </a:r>
            <a:endParaRPr lang="en-GB" altLang="en-US" sz="2000" dirty="0">
              <a:latin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98141" y="4654839"/>
            <a:ext cx="962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83481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719191" y="6596009"/>
            <a:ext cx="540420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5901" t="19479" r="26261" b="9907"/>
          <a:stretch/>
        </p:blipFill>
        <p:spPr>
          <a:xfrm>
            <a:off x="316831" y="4696805"/>
            <a:ext cx="6224338" cy="51655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6358" t="38212" r="35193" b="17051"/>
          <a:stretch/>
        </p:blipFill>
        <p:spPr>
          <a:xfrm>
            <a:off x="268029" y="527405"/>
            <a:ext cx="6373403" cy="41694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25052" y="5378116"/>
            <a:ext cx="1323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Close together</a:t>
            </a:r>
          </a:p>
          <a:p>
            <a:r>
              <a:rPr lang="en-GB" sz="1400" dirty="0" smtClean="0"/>
              <a:t>Regular pattern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9062330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996" y="786063"/>
            <a:ext cx="6026180" cy="86527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0421" y="0"/>
            <a:ext cx="3268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Assessment task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71488" y="1300090"/>
            <a:ext cx="5786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Draw particle diagrams and label the change of state in the boxes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71488" y="3685757"/>
            <a:ext cx="5786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Tick or cross to answer the questions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0" y="5935579"/>
            <a:ext cx="6858000" cy="646331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Key words: particles close far  move  random  condense melt evaporate freeze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421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345" t="21546" r="27406" b="6743"/>
          <a:stretch/>
        </p:blipFill>
        <p:spPr>
          <a:xfrm>
            <a:off x="160421" y="705851"/>
            <a:ext cx="6561221" cy="58461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8085" t="46765" r="30242" b="23191"/>
          <a:stretch/>
        </p:blipFill>
        <p:spPr>
          <a:xfrm>
            <a:off x="717884" y="6919419"/>
            <a:ext cx="5422231" cy="219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580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</TotalTime>
  <Words>377</Words>
  <Application>Microsoft Office PowerPoint</Application>
  <PresentationFormat>A4 Paper (210x297 mm)</PresentationFormat>
  <Paragraphs>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Try this at home pour some cornflour or custard powder into a bowl, add just enough water to make it into a stiff paste. If you move this quickly it is hard, if you pick it up and leave it, it will drizzle through your fingers.  This is known as a non-Newtonian fluid. Look online and you will see people running on custard because of this property</vt:lpstr>
      <vt:lpstr>Use the tables to help you complete the boxes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27</cp:revision>
  <dcterms:created xsi:type="dcterms:W3CDTF">2020-03-25T07:28:48Z</dcterms:created>
  <dcterms:modified xsi:type="dcterms:W3CDTF">2020-04-20T13:03:38Z</dcterms:modified>
</cp:coreProperties>
</file>