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77" r:id="rId4"/>
    <p:sldId id="278" r:id="rId5"/>
    <p:sldId id="279" r:id="rId6"/>
    <p:sldId id="258" r:id="rId7"/>
    <p:sldId id="280" r:id="rId8"/>
    <p:sldId id="281" r:id="rId9"/>
    <p:sldId id="284" r:id="rId10"/>
    <p:sldId id="282" r:id="rId11"/>
    <p:sldId id="283" r:id="rId12"/>
    <p:sldId id="269" r:id="rId13"/>
  </p:sldIdLst>
  <p:sldSz cx="6858000" cy="9144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15" autoAdjust="0"/>
    <p:restoredTop sz="94660"/>
  </p:normalViewPr>
  <p:slideViewPr>
    <p:cSldViewPr snapToGrid="0">
      <p:cViewPr varScale="1">
        <p:scale>
          <a:sx n="55" d="100"/>
          <a:sy n="55" d="100"/>
        </p:scale>
        <p:origin x="43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9902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527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6879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518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7364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57732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219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2958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4134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85999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075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CB84CC-FD06-4856-BC5A-3CB95E4C3F0F}" type="datetimeFigureOut">
              <a:rPr lang="en-GB" smtClean="0"/>
              <a:t>09/06/2020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FA35E0-336B-4029-8394-BEDA179BDE6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0876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85764"/>
            <a:ext cx="6348046" cy="856370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1026" name="Picture 2" descr="Learning beyond the classroom - Spotpets">
            <a:extLst>
              <a:ext uri="{FF2B5EF4-FFF2-40B4-BE49-F238E27FC236}">
                <a16:creationId xmlns:a16="http://schemas.microsoft.com/office/drawing/2014/main" id="{9DE1FB00-6236-42A8-A2F6-AB10D3376C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493" y="3219647"/>
            <a:ext cx="3873012" cy="3873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1546542-242F-4F82-9541-763CEE47279A}"/>
              </a:ext>
            </a:extLst>
          </p:cNvPr>
          <p:cNvSpPr txBox="1"/>
          <p:nvPr/>
        </p:nvSpPr>
        <p:spPr>
          <a:xfrm>
            <a:off x="835269" y="940434"/>
            <a:ext cx="518746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English Home Learning</a:t>
            </a: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Term 6 Week </a:t>
            </a:r>
            <a:r>
              <a:rPr lang="en-GB" sz="2800" dirty="0">
                <a:latin typeface="Comic Sans MS" panose="030F0702030302020204" pitchFamily="66" charset="0"/>
              </a:rPr>
              <a:t>3</a:t>
            </a:r>
            <a:endParaRPr lang="en-GB" sz="2800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C7B63A9-7A98-45A8-BCB8-7C8D1BF0DB8D}"/>
              </a:ext>
            </a:extLst>
          </p:cNvPr>
          <p:cNvSpPr/>
          <p:nvPr/>
        </p:nvSpPr>
        <p:spPr>
          <a:xfrm>
            <a:off x="584688" y="8203566"/>
            <a:ext cx="51874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Name:____________________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22004074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07019"/>
            <a:ext cx="6348046" cy="856370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835269" y="465608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Language and Structure</a:t>
            </a:r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D10B5E-7160-45E2-95D9-607253A1F00B}"/>
              </a:ext>
            </a:extLst>
          </p:cNvPr>
          <p:cNvSpPr txBox="1"/>
          <p:nvPr/>
        </p:nvSpPr>
        <p:spPr>
          <a:xfrm>
            <a:off x="603398" y="1501265"/>
            <a:ext cx="54688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Learning Objective: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 smtClean="0">
                <a:latin typeface="Comic Sans MS" panose="030F0702030302020204" pitchFamily="66" charset="0"/>
              </a:rPr>
              <a:t>Comment on writer’s choice of words and layout. 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1026" name="Picture 2" descr="The Power Of 'Just Reading' A Good Nove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655" y="2967809"/>
            <a:ext cx="3241478" cy="21609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AD10B5E-7160-45E2-95D9-607253A1F00B}"/>
              </a:ext>
            </a:extLst>
          </p:cNvPr>
          <p:cNvSpPr txBox="1"/>
          <p:nvPr/>
        </p:nvSpPr>
        <p:spPr>
          <a:xfrm>
            <a:off x="489986" y="5358767"/>
            <a:ext cx="54688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u="sng" dirty="0" smtClean="0">
                <a:latin typeface="Comic Sans MS" panose="030F0702030302020204" pitchFamily="66" charset="0"/>
              </a:rPr>
              <a:t>Key Words</a:t>
            </a:r>
          </a:p>
          <a:p>
            <a:pPr algn="ctr"/>
            <a:endParaRPr lang="en-GB" sz="1400" dirty="0">
              <a:latin typeface="Comic Sans MS" panose="030F0702030302020204" pitchFamily="66" charset="0"/>
            </a:endParaRPr>
          </a:p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Language is the </a:t>
            </a:r>
            <a:r>
              <a:rPr lang="en-GB" sz="1400" dirty="0" smtClean="0">
                <a:latin typeface="Comic Sans MS" panose="030F0702030302020204" pitchFamily="66" charset="0"/>
              </a:rPr>
              <a:t> </a:t>
            </a:r>
            <a:r>
              <a:rPr lang="en-GB" sz="1400" dirty="0" smtClean="0">
                <a:latin typeface="Comic Sans MS" panose="030F0702030302020204" pitchFamily="66" charset="0"/>
              </a:rPr>
              <a:t>………………………………………………… </a:t>
            </a:r>
            <a:r>
              <a:rPr lang="en-GB" sz="1400" dirty="0" smtClean="0">
                <a:latin typeface="Comic Sans MS" panose="030F0702030302020204" pitchFamily="66" charset="0"/>
              </a:rPr>
              <a:t>a writer uses in</a:t>
            </a:r>
          </a:p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 </a:t>
            </a:r>
          </a:p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their text. </a:t>
            </a:r>
          </a:p>
          <a:p>
            <a:pPr algn="ctr"/>
            <a:endParaRPr lang="en-GB" sz="1400" dirty="0">
              <a:latin typeface="Comic Sans MS" panose="030F0702030302020204" pitchFamily="66" charset="0"/>
            </a:endParaRPr>
          </a:p>
          <a:p>
            <a:pPr algn="ctr"/>
            <a:endParaRPr lang="en-GB" sz="1400" dirty="0">
              <a:latin typeface="Comic Sans MS" panose="030F0702030302020204" pitchFamily="66" charset="0"/>
            </a:endParaRPr>
          </a:p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Structure is the way a ……………………………………….. is </a:t>
            </a:r>
          </a:p>
          <a:p>
            <a:pPr algn="ctr"/>
            <a:endParaRPr lang="en-GB" sz="1400" dirty="0">
              <a:latin typeface="Comic Sans MS" panose="030F0702030302020204" pitchFamily="66" charset="0"/>
            </a:endParaRPr>
          </a:p>
          <a:p>
            <a:pPr algn="ctr"/>
            <a:r>
              <a:rPr lang="en-GB" sz="1400" dirty="0" smtClean="0">
                <a:latin typeface="Comic Sans MS" panose="030F0702030302020204" pitchFamily="66" charset="0"/>
              </a:rPr>
              <a:t>…………………………………………………………... .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1CC8E9E-070B-4C88-A817-7C722FF8477D}"/>
              </a:ext>
            </a:extLst>
          </p:cNvPr>
          <p:cNvSpPr txBox="1"/>
          <p:nvPr/>
        </p:nvSpPr>
        <p:spPr>
          <a:xfrm>
            <a:off x="1913630" y="7863714"/>
            <a:ext cx="34145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text            words        organised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8651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835269" y="465608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Comic Sans MS" panose="030F0702030302020204" pitchFamily="66" charset="0"/>
              </a:rPr>
              <a:t>Key Words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D10B5E-7160-45E2-95D9-607253A1F00B}"/>
              </a:ext>
            </a:extLst>
          </p:cNvPr>
          <p:cNvSpPr txBox="1"/>
          <p:nvPr/>
        </p:nvSpPr>
        <p:spPr>
          <a:xfrm>
            <a:off x="721383" y="1304530"/>
            <a:ext cx="5468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Match up your definitions with the key words.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Use Google or a dictionary to check your answers</a:t>
            </a:r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D4242436-D700-4D71-BDF7-24D687A10C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0200944"/>
              </p:ext>
            </p:extLst>
          </p:nvPr>
        </p:nvGraphicFramePr>
        <p:xfrm>
          <a:off x="694590" y="2749062"/>
          <a:ext cx="1618616" cy="42136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8616">
                  <a:extLst>
                    <a:ext uri="{9D8B030D-6E8A-4147-A177-3AD203B41FA5}">
                      <a16:colId xmlns:a16="http://schemas.microsoft.com/office/drawing/2014/main" val="661628798"/>
                    </a:ext>
                  </a:extLst>
                </a:gridCol>
              </a:tblGrid>
              <a:tr h="860255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Word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4414862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Noun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1512045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Verb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24429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Adjective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878246"/>
                  </a:ext>
                </a:extLst>
              </a:tr>
            </a:tbl>
          </a:graphicData>
        </a:graphic>
      </p:graphicFrame>
      <p:graphicFrame>
        <p:nvGraphicFramePr>
          <p:cNvPr id="6" name="Table 9">
            <a:extLst>
              <a:ext uri="{FF2B5EF4-FFF2-40B4-BE49-F238E27FC236}">
                <a16:creationId xmlns:a16="http://schemas.microsoft.com/office/drawing/2014/main" id="{3D0A3EEE-0F15-4045-B202-C50133C8AB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5852324"/>
              </p:ext>
            </p:extLst>
          </p:nvPr>
        </p:nvGraphicFramePr>
        <p:xfrm>
          <a:off x="2839498" y="2749062"/>
          <a:ext cx="3323912" cy="42136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3912">
                  <a:extLst>
                    <a:ext uri="{9D8B030D-6E8A-4147-A177-3AD203B41FA5}">
                      <a16:colId xmlns:a16="http://schemas.microsoft.com/office/drawing/2014/main" val="661628798"/>
                    </a:ext>
                  </a:extLst>
                </a:gridCol>
              </a:tblGrid>
              <a:tr h="860255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Definitions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4414862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An object, person, place or thing. </a:t>
                      </a:r>
                    </a:p>
                    <a:p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E.G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table, London, James ................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1512045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>
                          <a:latin typeface="Comic Sans MS" panose="030F0702030302020204" pitchFamily="66" charset="0"/>
                        </a:rPr>
                        <a:t>A word </a:t>
                      </a:r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which describes a noun. </a:t>
                      </a:r>
                    </a:p>
                    <a:p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E.G.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purple, tall, kind, …………………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24429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A word which describes an action. </a:t>
                      </a:r>
                    </a:p>
                    <a:p>
                      <a:endParaRPr lang="en-GB" dirty="0" smtClean="0">
                        <a:latin typeface="Comic Sans MS" panose="030F0702030302020204" pitchFamily="66" charset="0"/>
                      </a:endParaRPr>
                    </a:p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E.G. sit, jump, smile, ………………………..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867250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4AD10B5E-7160-45E2-95D9-607253A1F00B}"/>
              </a:ext>
            </a:extLst>
          </p:cNvPr>
          <p:cNvSpPr txBox="1"/>
          <p:nvPr/>
        </p:nvSpPr>
        <p:spPr>
          <a:xfrm>
            <a:off x="721383" y="7483886"/>
            <a:ext cx="5468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Can you add your own examples in the gaps?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51999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694590" y="541793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Key Words</a:t>
            </a:r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D10B5E-7160-45E2-95D9-607253A1F00B}"/>
              </a:ext>
            </a:extLst>
          </p:cNvPr>
          <p:cNvSpPr txBox="1"/>
          <p:nvPr/>
        </p:nvSpPr>
        <p:spPr>
          <a:xfrm>
            <a:off x="694589" y="1224327"/>
            <a:ext cx="54688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latin typeface="Comic Sans MS" panose="030F0702030302020204" pitchFamily="66" charset="0"/>
              </a:rPr>
              <a:t>A</a:t>
            </a:r>
            <a:r>
              <a:rPr lang="en-GB" sz="1600" b="1" dirty="0">
                <a:latin typeface="Comic Sans MS" panose="030F0702030302020204" pitchFamily="66" charset="0"/>
              </a:rPr>
              <a:t> noun </a:t>
            </a:r>
            <a:r>
              <a:rPr lang="en-GB" sz="1600" dirty="0">
                <a:latin typeface="Comic Sans MS" panose="030F0702030302020204" pitchFamily="66" charset="0"/>
              </a:rPr>
              <a:t>is an object, person, place or thing. 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 smtClean="0">
                <a:latin typeface="Comic Sans MS" panose="030F0702030302020204" pitchFamily="66" charset="0"/>
              </a:rPr>
              <a:t>An </a:t>
            </a:r>
            <a:r>
              <a:rPr lang="en-GB" sz="1600" b="1" dirty="0" smtClean="0">
                <a:latin typeface="Comic Sans MS" panose="030F0702030302020204" pitchFamily="66" charset="0"/>
              </a:rPr>
              <a:t>adjective</a:t>
            </a:r>
            <a:r>
              <a:rPr lang="en-GB" sz="1600" dirty="0" smtClean="0">
                <a:latin typeface="Comic Sans MS" panose="030F0702030302020204" pitchFamily="66" charset="0"/>
              </a:rPr>
              <a:t> is a word which describes a noun.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 smtClean="0">
                <a:latin typeface="Comic Sans MS" panose="030F0702030302020204" pitchFamily="66" charset="0"/>
              </a:rPr>
              <a:t>A </a:t>
            </a:r>
            <a:r>
              <a:rPr lang="en-GB" sz="1600" b="1" dirty="0" smtClean="0">
                <a:latin typeface="Comic Sans MS" panose="030F0702030302020204" pitchFamily="66" charset="0"/>
              </a:rPr>
              <a:t>verb</a:t>
            </a:r>
            <a:r>
              <a:rPr lang="en-GB" sz="1600" dirty="0" smtClean="0">
                <a:latin typeface="Comic Sans MS" panose="030F0702030302020204" pitchFamily="66" charset="0"/>
              </a:rPr>
              <a:t> is a word which describes an action. </a:t>
            </a:r>
          </a:p>
          <a:p>
            <a:endParaRPr lang="en-GB" sz="1600" dirty="0">
              <a:latin typeface="Comic Sans MS" panose="030F0702030302020204" pitchFamily="66" charset="0"/>
            </a:endParaRPr>
          </a:p>
          <a:p>
            <a:r>
              <a:rPr lang="en-GB" sz="1600" dirty="0">
                <a:latin typeface="Comic Sans MS" panose="030F0702030302020204" pitchFamily="66" charset="0"/>
              </a:rPr>
              <a:t>Sort these words into the right columns. </a:t>
            </a: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C0AF4181-A215-40F3-A20C-2BFE74D1F2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0517617"/>
              </p:ext>
            </p:extLst>
          </p:nvPr>
        </p:nvGraphicFramePr>
        <p:xfrm>
          <a:off x="694588" y="5556739"/>
          <a:ext cx="5635872" cy="29190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8624">
                  <a:extLst>
                    <a:ext uri="{9D8B030D-6E8A-4147-A177-3AD203B41FA5}">
                      <a16:colId xmlns:a16="http://schemas.microsoft.com/office/drawing/2014/main" val="1475868581"/>
                    </a:ext>
                  </a:extLst>
                </a:gridCol>
                <a:gridCol w="1878624">
                  <a:extLst>
                    <a:ext uri="{9D8B030D-6E8A-4147-A177-3AD203B41FA5}">
                      <a16:colId xmlns:a16="http://schemas.microsoft.com/office/drawing/2014/main" val="2828378434"/>
                    </a:ext>
                  </a:extLst>
                </a:gridCol>
                <a:gridCol w="1878624">
                  <a:extLst>
                    <a:ext uri="{9D8B030D-6E8A-4147-A177-3AD203B41FA5}">
                      <a16:colId xmlns:a16="http://schemas.microsoft.com/office/drawing/2014/main" val="3060571105"/>
                    </a:ext>
                  </a:extLst>
                </a:gridCol>
              </a:tblGrid>
              <a:tr h="513471">
                <a:tc>
                  <a:txBody>
                    <a:bodyPr/>
                    <a:lstStyle/>
                    <a:p>
                      <a:r>
                        <a:rPr lang="en-GB" sz="1800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Noun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Adjective</a:t>
                      </a:r>
                      <a:endParaRPr lang="en-GB" sz="1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</a:rPr>
                        <a:t>Verb</a:t>
                      </a:r>
                      <a:endParaRPr lang="en-GB" sz="1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6893794"/>
                  </a:ext>
                </a:extLst>
              </a:tr>
              <a:tr h="2405575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endParaRPr lang="en-GB" sz="1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endParaRPr lang="en-GB" sz="1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endParaRPr lang="en-GB" sz="1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endParaRPr lang="en-GB" sz="1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  <a:p>
                      <a:endParaRPr lang="en-GB" sz="1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4722611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41CC8E9E-070B-4C88-A817-7C722FF8477D}"/>
              </a:ext>
            </a:extLst>
          </p:cNvPr>
          <p:cNvSpPr txBox="1"/>
          <p:nvPr/>
        </p:nvSpPr>
        <p:spPr>
          <a:xfrm>
            <a:off x="918792" y="3282811"/>
            <a:ext cx="518746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</a:t>
            </a:r>
            <a:r>
              <a:rPr lang="en-GB" dirty="0" smtClean="0"/>
              <a:t>able      orange         tea          jump        sleep</a:t>
            </a:r>
          </a:p>
          <a:p>
            <a:endParaRPr lang="en-GB" dirty="0" smtClean="0"/>
          </a:p>
          <a:p>
            <a:r>
              <a:rPr lang="en-GB" dirty="0" smtClean="0"/>
              <a:t>tall       soft        computer        waving        beach</a:t>
            </a:r>
          </a:p>
          <a:p>
            <a:endParaRPr lang="en-GB" dirty="0"/>
          </a:p>
          <a:p>
            <a:r>
              <a:rPr lang="en-GB" dirty="0"/>
              <a:t>y</a:t>
            </a:r>
            <a:r>
              <a:rPr lang="en-GB" dirty="0" smtClean="0"/>
              <a:t>ellow         growing     sunshine      warm      happy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8648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694592" y="764588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Comic Sans MS" panose="030F0702030302020204" pitchFamily="66" charset="0"/>
              </a:rPr>
              <a:t>Key Words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D10B5E-7160-45E2-95D9-607253A1F00B}"/>
              </a:ext>
            </a:extLst>
          </p:cNvPr>
          <p:cNvSpPr txBox="1"/>
          <p:nvPr/>
        </p:nvSpPr>
        <p:spPr>
          <a:xfrm>
            <a:off x="694592" y="1657140"/>
            <a:ext cx="5468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Find the key words in the word search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4600233"/>
              </p:ext>
            </p:extLst>
          </p:nvPr>
        </p:nvGraphicFramePr>
        <p:xfrm>
          <a:off x="471490" y="2268414"/>
          <a:ext cx="5915020" cy="4888520"/>
        </p:xfrm>
        <a:graphic>
          <a:graphicData uri="http://schemas.openxmlformats.org/drawingml/2006/table">
            <a:tbl>
              <a:tblPr/>
              <a:tblGrid>
                <a:gridCol w="591502">
                  <a:extLst>
                    <a:ext uri="{9D8B030D-6E8A-4147-A177-3AD203B41FA5}">
                      <a16:colId xmlns:a16="http://schemas.microsoft.com/office/drawing/2014/main" val="2910331754"/>
                    </a:ext>
                  </a:extLst>
                </a:gridCol>
                <a:gridCol w="591502">
                  <a:extLst>
                    <a:ext uri="{9D8B030D-6E8A-4147-A177-3AD203B41FA5}">
                      <a16:colId xmlns:a16="http://schemas.microsoft.com/office/drawing/2014/main" val="2513053152"/>
                    </a:ext>
                  </a:extLst>
                </a:gridCol>
                <a:gridCol w="591502">
                  <a:extLst>
                    <a:ext uri="{9D8B030D-6E8A-4147-A177-3AD203B41FA5}">
                      <a16:colId xmlns:a16="http://schemas.microsoft.com/office/drawing/2014/main" val="3925246719"/>
                    </a:ext>
                  </a:extLst>
                </a:gridCol>
                <a:gridCol w="591502">
                  <a:extLst>
                    <a:ext uri="{9D8B030D-6E8A-4147-A177-3AD203B41FA5}">
                      <a16:colId xmlns:a16="http://schemas.microsoft.com/office/drawing/2014/main" val="2361656127"/>
                    </a:ext>
                  </a:extLst>
                </a:gridCol>
                <a:gridCol w="591502">
                  <a:extLst>
                    <a:ext uri="{9D8B030D-6E8A-4147-A177-3AD203B41FA5}">
                      <a16:colId xmlns:a16="http://schemas.microsoft.com/office/drawing/2014/main" val="2718153347"/>
                    </a:ext>
                  </a:extLst>
                </a:gridCol>
                <a:gridCol w="591502">
                  <a:extLst>
                    <a:ext uri="{9D8B030D-6E8A-4147-A177-3AD203B41FA5}">
                      <a16:colId xmlns:a16="http://schemas.microsoft.com/office/drawing/2014/main" val="487908936"/>
                    </a:ext>
                  </a:extLst>
                </a:gridCol>
                <a:gridCol w="591502">
                  <a:extLst>
                    <a:ext uri="{9D8B030D-6E8A-4147-A177-3AD203B41FA5}">
                      <a16:colId xmlns:a16="http://schemas.microsoft.com/office/drawing/2014/main" val="560482706"/>
                    </a:ext>
                  </a:extLst>
                </a:gridCol>
                <a:gridCol w="591502">
                  <a:extLst>
                    <a:ext uri="{9D8B030D-6E8A-4147-A177-3AD203B41FA5}">
                      <a16:colId xmlns:a16="http://schemas.microsoft.com/office/drawing/2014/main" val="558339602"/>
                    </a:ext>
                  </a:extLst>
                </a:gridCol>
                <a:gridCol w="591502">
                  <a:extLst>
                    <a:ext uri="{9D8B030D-6E8A-4147-A177-3AD203B41FA5}">
                      <a16:colId xmlns:a16="http://schemas.microsoft.com/office/drawing/2014/main" val="3703362589"/>
                    </a:ext>
                  </a:extLst>
                </a:gridCol>
                <a:gridCol w="591502">
                  <a:extLst>
                    <a:ext uri="{9D8B030D-6E8A-4147-A177-3AD203B41FA5}">
                      <a16:colId xmlns:a16="http://schemas.microsoft.com/office/drawing/2014/main" val="3301396463"/>
                    </a:ext>
                  </a:extLst>
                </a:gridCol>
              </a:tblGrid>
              <a:tr h="488852">
                <a:tc>
                  <a:txBody>
                    <a:bodyPr/>
                    <a:lstStyle/>
                    <a:p>
                      <a:r>
                        <a:rPr lang="en-GB" sz="1300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2222079"/>
                  </a:ext>
                </a:extLst>
              </a:tr>
              <a:tr h="488852">
                <a:tc>
                  <a:txBody>
                    <a:bodyPr/>
                    <a:lstStyle/>
                    <a:p>
                      <a:r>
                        <a:rPr lang="en-GB" sz="1300"/>
                        <a:t>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33142242"/>
                  </a:ext>
                </a:extLst>
              </a:tr>
              <a:tr h="488852">
                <a:tc>
                  <a:txBody>
                    <a:bodyPr/>
                    <a:lstStyle/>
                    <a:p>
                      <a:r>
                        <a:rPr lang="en-GB" sz="1300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7209565"/>
                  </a:ext>
                </a:extLst>
              </a:tr>
              <a:tr h="488852">
                <a:tc>
                  <a:txBody>
                    <a:bodyPr/>
                    <a:lstStyle/>
                    <a:p>
                      <a:r>
                        <a:rPr lang="en-GB" sz="1300"/>
                        <a:t>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9219028"/>
                  </a:ext>
                </a:extLst>
              </a:tr>
              <a:tr h="488852">
                <a:tc>
                  <a:txBody>
                    <a:bodyPr/>
                    <a:lstStyle/>
                    <a:p>
                      <a:r>
                        <a:rPr lang="en-GB" sz="1300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7517967"/>
                  </a:ext>
                </a:extLst>
              </a:tr>
              <a:tr h="488852">
                <a:tc>
                  <a:txBody>
                    <a:bodyPr/>
                    <a:lstStyle/>
                    <a:p>
                      <a:r>
                        <a:rPr lang="en-GB" sz="1300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5664355"/>
                  </a:ext>
                </a:extLst>
              </a:tr>
              <a:tr h="488852">
                <a:tc>
                  <a:txBody>
                    <a:bodyPr/>
                    <a:lstStyle/>
                    <a:p>
                      <a:r>
                        <a:rPr lang="en-GB" sz="1300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82663168"/>
                  </a:ext>
                </a:extLst>
              </a:tr>
              <a:tr h="488852">
                <a:tc>
                  <a:txBody>
                    <a:bodyPr/>
                    <a:lstStyle/>
                    <a:p>
                      <a:r>
                        <a:rPr lang="en-GB" sz="1300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K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1285000"/>
                  </a:ext>
                </a:extLst>
              </a:tr>
              <a:tr h="488852">
                <a:tc>
                  <a:txBody>
                    <a:bodyPr/>
                    <a:lstStyle/>
                    <a:p>
                      <a:r>
                        <a:rPr lang="en-GB" sz="1300"/>
                        <a:t>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6925988"/>
                  </a:ext>
                </a:extLst>
              </a:tr>
              <a:tr h="488852">
                <a:tc>
                  <a:txBody>
                    <a:bodyPr/>
                    <a:lstStyle/>
                    <a:p>
                      <a:r>
                        <a:rPr lang="en-GB" sz="1300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7420515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5096538"/>
              </p:ext>
            </p:extLst>
          </p:nvPr>
        </p:nvGraphicFramePr>
        <p:xfrm>
          <a:off x="471490" y="7768208"/>
          <a:ext cx="5915025" cy="594360"/>
        </p:xfrm>
        <a:graphic>
          <a:graphicData uri="http://schemas.openxmlformats.org/drawingml/2006/table">
            <a:tbl>
              <a:tblPr/>
              <a:tblGrid>
                <a:gridCol w="1971675">
                  <a:extLst>
                    <a:ext uri="{9D8B030D-6E8A-4147-A177-3AD203B41FA5}">
                      <a16:colId xmlns:a16="http://schemas.microsoft.com/office/drawing/2014/main" val="1277333788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2061472064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252244511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/>
                        <a:t>ADJECTIVE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LANGUAGE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NOUN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504184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STRUCTURE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VERB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>
                      <a:noFill/>
                    </a:lnL>
                    <a:lnT>
                      <a:noFill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7267920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97749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-211700" y="561119"/>
            <a:ext cx="51874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Roald Dahl – Boy</a:t>
            </a:r>
          </a:p>
          <a:p>
            <a:pPr algn="ctr"/>
            <a:endParaRPr lang="en-GB" sz="1400" i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i="1" dirty="0" smtClean="0">
                <a:latin typeface="Comic Sans MS" panose="030F0702030302020204" pitchFamily="66" charset="0"/>
              </a:rPr>
              <a:t>Extract from his autobiography</a:t>
            </a:r>
            <a:endParaRPr lang="en-GB" i="1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9" name="Picture 2" descr="Roald Dahl - Wikipedia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437" y="541793"/>
            <a:ext cx="1251988" cy="1668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539954" y="2448342"/>
            <a:ext cx="395964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Her name was Mrs. Pratchett. She was a small skinny old </a:t>
            </a:r>
            <a:r>
              <a:rPr lang="en-GB" b="1" dirty="0">
                <a:latin typeface="Comic Sans MS" panose="030F0702030302020204" pitchFamily="66" charset="0"/>
              </a:rPr>
              <a:t>hag</a:t>
            </a:r>
            <a:r>
              <a:rPr lang="en-GB" dirty="0">
                <a:latin typeface="Comic Sans MS" panose="030F0702030302020204" pitchFamily="66" charset="0"/>
              </a:rPr>
              <a:t> with a </a:t>
            </a:r>
            <a:r>
              <a:rPr lang="en-GB" b="1" dirty="0">
                <a:latin typeface="Comic Sans MS" panose="030F0702030302020204" pitchFamily="66" charset="0"/>
              </a:rPr>
              <a:t>moustache</a:t>
            </a:r>
            <a:r>
              <a:rPr lang="en-GB" dirty="0">
                <a:latin typeface="Comic Sans MS" panose="030F0702030302020204" pitchFamily="66" charset="0"/>
              </a:rPr>
              <a:t> on her upper lip and a mouth </a:t>
            </a:r>
            <a:r>
              <a:rPr lang="en-GB" b="1" dirty="0">
                <a:latin typeface="Comic Sans MS" panose="030F0702030302020204" pitchFamily="66" charset="0"/>
              </a:rPr>
              <a:t>as sour as a green gooseberry. </a:t>
            </a:r>
            <a:r>
              <a:rPr lang="en-GB" dirty="0">
                <a:latin typeface="Comic Sans MS" panose="030F0702030302020204" pitchFamily="66" charset="0"/>
              </a:rPr>
              <a:t>She never smiled. She never welcomed us when we went in, and the only times she spoke were when she said things like, ‘I’m </a:t>
            </a:r>
            <a:r>
              <a:rPr lang="en-GB" dirty="0" err="1">
                <a:latin typeface="Comic Sans MS" panose="030F0702030302020204" pitchFamily="66" charset="0"/>
              </a:rPr>
              <a:t>watchin</a:t>
            </a:r>
            <a:r>
              <a:rPr lang="en-GB" dirty="0">
                <a:latin typeface="Comic Sans MS" panose="030F0702030302020204" pitchFamily="66" charset="0"/>
              </a:rPr>
              <a:t>’ you so keep </a:t>
            </a:r>
            <a:r>
              <a:rPr lang="en-GB" dirty="0" err="1">
                <a:latin typeface="Comic Sans MS" panose="030F0702030302020204" pitchFamily="66" charset="0"/>
              </a:rPr>
              <a:t>yer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b="1" dirty="0" err="1">
                <a:latin typeface="Comic Sans MS" panose="030F0702030302020204" pitchFamily="66" charset="0"/>
              </a:rPr>
              <a:t>thievin</a:t>
            </a:r>
            <a:r>
              <a:rPr lang="en-GB" b="1" dirty="0">
                <a:latin typeface="Comic Sans MS" panose="030F0702030302020204" pitchFamily="66" charset="0"/>
              </a:rPr>
              <a:t>’ fingers off them chocolates!’ </a:t>
            </a:r>
            <a:r>
              <a:rPr lang="en-GB" dirty="0">
                <a:latin typeface="Comic Sans MS" panose="030F0702030302020204" pitchFamily="66" charset="0"/>
              </a:rPr>
              <a:t>Or ‘I don’t want you in ‘ere just to look around! Either you </a:t>
            </a:r>
            <a:r>
              <a:rPr lang="en-GB" i="1" dirty="0">
                <a:latin typeface="Comic Sans MS" panose="030F0702030302020204" pitchFamily="66" charset="0"/>
              </a:rPr>
              <a:t>forks </a:t>
            </a:r>
            <a:r>
              <a:rPr lang="en-GB" dirty="0">
                <a:latin typeface="Comic Sans MS" panose="030F0702030302020204" pitchFamily="66" charset="0"/>
              </a:rPr>
              <a:t>out or you </a:t>
            </a:r>
            <a:r>
              <a:rPr lang="en-GB" i="1" dirty="0">
                <a:latin typeface="Comic Sans MS" panose="030F0702030302020204" pitchFamily="66" charset="0"/>
              </a:rPr>
              <a:t>gets out’.</a:t>
            </a:r>
            <a:r>
              <a:rPr lang="en-GB" dirty="0">
                <a:latin typeface="Comic Sans MS" panose="030F0702030302020204" pitchFamily="66" charset="0"/>
              </a:rPr>
              <a:t> 	</a:t>
            </a:r>
          </a:p>
        </p:txBody>
      </p:sp>
      <p:pic>
        <p:nvPicPr>
          <p:cNvPr id="11" name="Picture 2" descr="Hag (folklore) | Villains Wiki | Fando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6910" y="2448342"/>
            <a:ext cx="1261072" cy="1576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Clipart mustache, Clipart mustache Transparent FREE for download ..."/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053" y="4378167"/>
            <a:ext cx="1666097" cy="1001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0" descr="GOOSEBERRY Hinnonmaki Yellow | Gooseberry Plants for Sale UK"/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2968" y="5379561"/>
            <a:ext cx="1566347" cy="1566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4" name="Straight Arrow Connector 13"/>
          <p:cNvCxnSpPr/>
          <p:nvPr/>
        </p:nvCxnSpPr>
        <p:spPr>
          <a:xfrm flipV="1">
            <a:off x="4180114" y="2838203"/>
            <a:ext cx="795647" cy="4750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4451804" y="3964958"/>
            <a:ext cx="732633" cy="66641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4238931" y="4119748"/>
            <a:ext cx="544629" cy="12598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>
            <a:off x="3538893" y="5117123"/>
            <a:ext cx="299162" cy="15267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 descr="Thief | Free Vectors, Stock Photos &amp; PSD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784" y="6330462"/>
            <a:ext cx="1553475" cy="1949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81064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-211700" y="561119"/>
            <a:ext cx="518746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Roald Dahl – Boy</a:t>
            </a:r>
          </a:p>
          <a:p>
            <a:pPr algn="ctr"/>
            <a:endParaRPr lang="en-GB" sz="1400" i="1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i="1" dirty="0" smtClean="0">
                <a:latin typeface="Comic Sans MS" panose="030F0702030302020204" pitchFamily="66" charset="0"/>
              </a:rPr>
              <a:t>Extract from his autobiography</a:t>
            </a:r>
          </a:p>
          <a:p>
            <a:pPr algn="ctr"/>
            <a:endParaRPr lang="en-GB" i="1" dirty="0">
              <a:latin typeface="Comic Sans MS" panose="030F0702030302020204" pitchFamily="66" charset="0"/>
            </a:endParaRP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Language Questions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9" name="Picture 2" descr="Roald Dahl - Wikipedia"/>
          <p:cNvPicPr>
            <a:picLocks noChangeAspect="1" noChangeArrowheads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437" y="541793"/>
            <a:ext cx="1251988" cy="16685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9"/>
          <p:cNvSpPr/>
          <p:nvPr/>
        </p:nvSpPr>
        <p:spPr>
          <a:xfrm>
            <a:off x="539954" y="2448342"/>
            <a:ext cx="573775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GB" dirty="0" smtClean="0">
                <a:latin typeface="Comic Sans MS" panose="030F0702030302020204" pitchFamily="66" charset="0"/>
              </a:rPr>
              <a:t>Find two adjectives in the first sentence.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2. Look at the picture. Why does he compare her to a hag?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3. Roald Dahl says she has a moustache on her upper lip. What kind of word is this?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4. Which one do you think he thought she was? Tick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         pretty                                   ugly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5. He describes her as sour. What kind of person does he think she is?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______________________________________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Flowchart: Connector 1"/>
          <p:cNvSpPr/>
          <p:nvPr/>
        </p:nvSpPr>
        <p:spPr>
          <a:xfrm>
            <a:off x="2153430" y="6827625"/>
            <a:ext cx="457200" cy="422031"/>
          </a:xfrm>
          <a:prstGeom prst="flowChartConnec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Flowchart: Connector 16"/>
          <p:cNvSpPr/>
          <p:nvPr/>
        </p:nvSpPr>
        <p:spPr>
          <a:xfrm>
            <a:off x="5139790" y="6827624"/>
            <a:ext cx="457200" cy="422031"/>
          </a:xfrm>
          <a:prstGeom prst="flowChartConnector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881917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835269" y="465608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Comic Sans MS" panose="030F0702030302020204" pitchFamily="66" charset="0"/>
              </a:rPr>
              <a:t>Key Words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D10B5E-7160-45E2-95D9-607253A1F00B}"/>
              </a:ext>
            </a:extLst>
          </p:cNvPr>
          <p:cNvSpPr txBox="1"/>
          <p:nvPr/>
        </p:nvSpPr>
        <p:spPr>
          <a:xfrm>
            <a:off x="721383" y="1304530"/>
            <a:ext cx="54688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Match up your definitions with the key words.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Use Google or a dictionary to check your answers</a:t>
            </a:r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D4242436-D700-4D71-BDF7-24D687A10C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984652"/>
              </p:ext>
            </p:extLst>
          </p:nvPr>
        </p:nvGraphicFramePr>
        <p:xfrm>
          <a:off x="694590" y="2749062"/>
          <a:ext cx="1618616" cy="53314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8616">
                  <a:extLst>
                    <a:ext uri="{9D8B030D-6E8A-4147-A177-3AD203B41FA5}">
                      <a16:colId xmlns:a16="http://schemas.microsoft.com/office/drawing/2014/main" val="661628798"/>
                    </a:ext>
                  </a:extLst>
                </a:gridCol>
              </a:tblGrid>
              <a:tr h="860255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Word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4414862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Bullet Points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1512045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Title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24429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Sub-headings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878246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Images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76027"/>
                  </a:ext>
                </a:extLst>
              </a:tr>
            </a:tbl>
          </a:graphicData>
        </a:graphic>
      </p:graphicFrame>
      <p:graphicFrame>
        <p:nvGraphicFramePr>
          <p:cNvPr id="6" name="Table 9">
            <a:extLst>
              <a:ext uri="{FF2B5EF4-FFF2-40B4-BE49-F238E27FC236}">
                <a16:creationId xmlns:a16="http://schemas.microsoft.com/office/drawing/2014/main" id="{3D0A3EEE-0F15-4045-B202-C50133C8ABD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6940776"/>
              </p:ext>
            </p:extLst>
          </p:nvPr>
        </p:nvGraphicFramePr>
        <p:xfrm>
          <a:off x="2839498" y="2749062"/>
          <a:ext cx="3323912" cy="53337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23912">
                  <a:extLst>
                    <a:ext uri="{9D8B030D-6E8A-4147-A177-3AD203B41FA5}">
                      <a16:colId xmlns:a16="http://schemas.microsoft.com/office/drawing/2014/main" val="661628798"/>
                    </a:ext>
                  </a:extLst>
                </a:gridCol>
              </a:tblGrid>
              <a:tr h="860255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Definitions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4414862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Smaller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headings that tell you what a section is about. 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1512045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A list of points: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24429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Pictures used to illustrate.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9867250"/>
                  </a:ext>
                </a:extLst>
              </a:tr>
              <a:tr h="1117789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At the top of the page, it tells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you what the text is about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506894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30854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694592" y="764588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Comic Sans MS" panose="030F0702030302020204" pitchFamily="66" charset="0"/>
              </a:rPr>
              <a:t>Key Words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AD10B5E-7160-45E2-95D9-607253A1F00B}"/>
              </a:ext>
            </a:extLst>
          </p:cNvPr>
          <p:cNvSpPr txBox="1"/>
          <p:nvPr/>
        </p:nvSpPr>
        <p:spPr>
          <a:xfrm>
            <a:off x="694592" y="1657140"/>
            <a:ext cx="54688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Find the key words in the word search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41405821"/>
              </p:ext>
            </p:extLst>
          </p:nvPr>
        </p:nvGraphicFramePr>
        <p:xfrm>
          <a:off x="471490" y="2131584"/>
          <a:ext cx="5915020" cy="4689110"/>
        </p:xfrm>
        <a:graphic>
          <a:graphicData uri="http://schemas.openxmlformats.org/drawingml/2006/table">
            <a:tbl>
              <a:tblPr/>
              <a:tblGrid>
                <a:gridCol w="591502">
                  <a:extLst>
                    <a:ext uri="{9D8B030D-6E8A-4147-A177-3AD203B41FA5}">
                      <a16:colId xmlns:a16="http://schemas.microsoft.com/office/drawing/2014/main" val="3644570258"/>
                    </a:ext>
                  </a:extLst>
                </a:gridCol>
                <a:gridCol w="591502">
                  <a:extLst>
                    <a:ext uri="{9D8B030D-6E8A-4147-A177-3AD203B41FA5}">
                      <a16:colId xmlns:a16="http://schemas.microsoft.com/office/drawing/2014/main" val="311979146"/>
                    </a:ext>
                  </a:extLst>
                </a:gridCol>
                <a:gridCol w="591502">
                  <a:extLst>
                    <a:ext uri="{9D8B030D-6E8A-4147-A177-3AD203B41FA5}">
                      <a16:colId xmlns:a16="http://schemas.microsoft.com/office/drawing/2014/main" val="2343782190"/>
                    </a:ext>
                  </a:extLst>
                </a:gridCol>
                <a:gridCol w="591502">
                  <a:extLst>
                    <a:ext uri="{9D8B030D-6E8A-4147-A177-3AD203B41FA5}">
                      <a16:colId xmlns:a16="http://schemas.microsoft.com/office/drawing/2014/main" val="2707204803"/>
                    </a:ext>
                  </a:extLst>
                </a:gridCol>
                <a:gridCol w="591502">
                  <a:extLst>
                    <a:ext uri="{9D8B030D-6E8A-4147-A177-3AD203B41FA5}">
                      <a16:colId xmlns:a16="http://schemas.microsoft.com/office/drawing/2014/main" val="2042836738"/>
                    </a:ext>
                  </a:extLst>
                </a:gridCol>
                <a:gridCol w="591502">
                  <a:extLst>
                    <a:ext uri="{9D8B030D-6E8A-4147-A177-3AD203B41FA5}">
                      <a16:colId xmlns:a16="http://schemas.microsoft.com/office/drawing/2014/main" val="922588476"/>
                    </a:ext>
                  </a:extLst>
                </a:gridCol>
                <a:gridCol w="591502">
                  <a:extLst>
                    <a:ext uri="{9D8B030D-6E8A-4147-A177-3AD203B41FA5}">
                      <a16:colId xmlns:a16="http://schemas.microsoft.com/office/drawing/2014/main" val="1574220190"/>
                    </a:ext>
                  </a:extLst>
                </a:gridCol>
                <a:gridCol w="591502">
                  <a:extLst>
                    <a:ext uri="{9D8B030D-6E8A-4147-A177-3AD203B41FA5}">
                      <a16:colId xmlns:a16="http://schemas.microsoft.com/office/drawing/2014/main" val="1505698400"/>
                    </a:ext>
                  </a:extLst>
                </a:gridCol>
                <a:gridCol w="591502">
                  <a:extLst>
                    <a:ext uri="{9D8B030D-6E8A-4147-A177-3AD203B41FA5}">
                      <a16:colId xmlns:a16="http://schemas.microsoft.com/office/drawing/2014/main" val="2731179652"/>
                    </a:ext>
                  </a:extLst>
                </a:gridCol>
                <a:gridCol w="591502">
                  <a:extLst>
                    <a:ext uri="{9D8B030D-6E8A-4147-A177-3AD203B41FA5}">
                      <a16:colId xmlns:a16="http://schemas.microsoft.com/office/drawing/2014/main" val="2146933206"/>
                    </a:ext>
                  </a:extLst>
                </a:gridCol>
              </a:tblGrid>
              <a:tr h="468911">
                <a:tc>
                  <a:txBody>
                    <a:bodyPr/>
                    <a:lstStyle/>
                    <a:p>
                      <a:r>
                        <a:rPr lang="en-GB" sz="1300"/>
                        <a:t>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J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4566751"/>
                  </a:ext>
                </a:extLst>
              </a:tr>
              <a:tr h="468911">
                <a:tc>
                  <a:txBody>
                    <a:bodyPr/>
                    <a:lstStyle/>
                    <a:p>
                      <a:r>
                        <a:rPr lang="en-GB" sz="1300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7240841"/>
                  </a:ext>
                </a:extLst>
              </a:tr>
              <a:tr h="468911">
                <a:tc>
                  <a:txBody>
                    <a:bodyPr/>
                    <a:lstStyle/>
                    <a:p>
                      <a:r>
                        <a:rPr lang="en-GB" sz="1300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40725363"/>
                  </a:ext>
                </a:extLst>
              </a:tr>
              <a:tr h="468911">
                <a:tc>
                  <a:txBody>
                    <a:bodyPr/>
                    <a:lstStyle/>
                    <a:p>
                      <a:r>
                        <a:rPr lang="en-GB" sz="1300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7848818"/>
                  </a:ext>
                </a:extLst>
              </a:tr>
              <a:tr h="468911">
                <a:tc>
                  <a:txBody>
                    <a:bodyPr/>
                    <a:lstStyle/>
                    <a:p>
                      <a:r>
                        <a:rPr lang="en-GB" sz="1300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78140617"/>
                  </a:ext>
                </a:extLst>
              </a:tr>
              <a:tr h="468911">
                <a:tc>
                  <a:txBody>
                    <a:bodyPr/>
                    <a:lstStyle/>
                    <a:p>
                      <a:r>
                        <a:rPr lang="en-GB" sz="1300"/>
                        <a:t>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F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Q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967387"/>
                  </a:ext>
                </a:extLst>
              </a:tr>
              <a:tr h="468911">
                <a:tc>
                  <a:txBody>
                    <a:bodyPr/>
                    <a:lstStyle/>
                    <a:p>
                      <a:r>
                        <a:rPr lang="en-GB" sz="1300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2008865"/>
                  </a:ext>
                </a:extLst>
              </a:tr>
              <a:tr h="468911">
                <a:tc>
                  <a:txBody>
                    <a:bodyPr/>
                    <a:lstStyle/>
                    <a:p>
                      <a:r>
                        <a:rPr lang="en-GB" sz="1300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X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Z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V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P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1799765"/>
                  </a:ext>
                </a:extLst>
              </a:tr>
              <a:tr h="468911">
                <a:tc>
                  <a:txBody>
                    <a:bodyPr/>
                    <a:lstStyle/>
                    <a:p>
                      <a:r>
                        <a:rPr lang="en-GB" sz="1300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W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3213169"/>
                  </a:ext>
                </a:extLst>
              </a:tr>
              <a:tr h="468911">
                <a:tc>
                  <a:txBody>
                    <a:bodyPr/>
                    <a:lstStyle/>
                    <a:p>
                      <a:r>
                        <a:rPr lang="en-GB" sz="1300"/>
                        <a:t>O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C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N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L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/>
                        <a:t>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6380496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547639"/>
              </p:ext>
            </p:extLst>
          </p:nvPr>
        </p:nvGraphicFramePr>
        <p:xfrm>
          <a:off x="687998" y="7295138"/>
          <a:ext cx="5915025" cy="594360"/>
        </p:xfrm>
        <a:graphic>
          <a:graphicData uri="http://schemas.openxmlformats.org/drawingml/2006/table">
            <a:tbl>
              <a:tblPr/>
              <a:tblGrid>
                <a:gridCol w="1971675">
                  <a:extLst>
                    <a:ext uri="{9D8B030D-6E8A-4147-A177-3AD203B41FA5}">
                      <a16:colId xmlns:a16="http://schemas.microsoft.com/office/drawing/2014/main" val="3964105786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4115552958"/>
                    </a:ext>
                  </a:extLst>
                </a:gridCol>
                <a:gridCol w="1971675">
                  <a:extLst>
                    <a:ext uri="{9D8B030D-6E8A-4147-A177-3AD203B41FA5}">
                      <a16:colId xmlns:a16="http://schemas.microsoft.com/office/drawing/2014/main" val="154425339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/>
                        <a:t>BULLET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HEADING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IMAGE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2677794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/>
                        <a:t>LIST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/>
                        <a:t>POINTS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TITLE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70321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934519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835269" y="465608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Anne Frank</a:t>
            </a:r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D10B5E-7160-45E2-95D9-607253A1F00B}"/>
              </a:ext>
            </a:extLst>
          </p:cNvPr>
          <p:cNvSpPr txBox="1"/>
          <p:nvPr/>
        </p:nvSpPr>
        <p:spPr>
          <a:xfrm>
            <a:off x="721383" y="1304530"/>
            <a:ext cx="5468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Label the structure features on the this example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580" y="2197082"/>
            <a:ext cx="4413005" cy="575308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19245" y="1673862"/>
            <a:ext cx="1846385" cy="5232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134709" y="2598962"/>
            <a:ext cx="1230922" cy="132240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134709" y="4907778"/>
            <a:ext cx="1230922" cy="78963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071146" y="6683823"/>
            <a:ext cx="1230922" cy="78963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3" name="Straight Arrow Connector 12"/>
          <p:cNvCxnSpPr>
            <a:stCxn id="3" idx="1"/>
          </p:cNvCxnSpPr>
          <p:nvPr/>
        </p:nvCxnSpPr>
        <p:spPr>
          <a:xfrm flipH="1">
            <a:off x="3727938" y="1935472"/>
            <a:ext cx="791307" cy="26161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 flipV="1">
            <a:off x="3991709" y="3057579"/>
            <a:ext cx="1097021" cy="1259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 flipV="1">
            <a:off x="3991708" y="4781867"/>
            <a:ext cx="1097021" cy="12591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H="1" flipV="1">
            <a:off x="2801083" y="5634460"/>
            <a:ext cx="2333626" cy="8894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3264159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44D05E4-A867-4F55-9605-D62A9D7C6159}"/>
              </a:ext>
            </a:extLst>
          </p:cNvPr>
          <p:cNvSpPr txBox="1"/>
          <p:nvPr/>
        </p:nvSpPr>
        <p:spPr>
          <a:xfrm>
            <a:off x="835269" y="465608"/>
            <a:ext cx="5187461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 smtClean="0">
                <a:latin typeface="Comic Sans MS" panose="030F0702030302020204" pitchFamily="66" charset="0"/>
              </a:rPr>
              <a:t>Anne Frank</a:t>
            </a:r>
            <a:endParaRPr lang="en-GB" sz="2800" u="sng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AD10B5E-7160-45E2-95D9-607253A1F00B}"/>
              </a:ext>
            </a:extLst>
          </p:cNvPr>
          <p:cNvSpPr txBox="1"/>
          <p:nvPr/>
        </p:nvSpPr>
        <p:spPr>
          <a:xfrm>
            <a:off x="721383" y="1304530"/>
            <a:ext cx="54688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Choose two features and explain why the writer has used them</a:t>
            </a:r>
            <a:endParaRPr lang="en-GB" dirty="0">
              <a:latin typeface="Comic Sans MS" panose="030F0702030302020204" pitchFamily="66" charset="0"/>
            </a:endParaRPr>
          </a:p>
        </p:txBody>
      </p:sp>
      <p:graphicFrame>
        <p:nvGraphicFramePr>
          <p:cNvPr id="7" name="Table 9">
            <a:extLst>
              <a:ext uri="{FF2B5EF4-FFF2-40B4-BE49-F238E27FC236}">
                <a16:creationId xmlns:a16="http://schemas.microsoft.com/office/drawing/2014/main" id="{D4242436-D700-4D71-BDF7-24D687A10CB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3437893"/>
              </p:ext>
            </p:extLst>
          </p:nvPr>
        </p:nvGraphicFramePr>
        <p:xfrm>
          <a:off x="721383" y="2736651"/>
          <a:ext cx="1618616" cy="40211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8616">
                  <a:extLst>
                    <a:ext uri="{9D8B030D-6E8A-4147-A177-3AD203B41FA5}">
                      <a16:colId xmlns:a16="http://schemas.microsoft.com/office/drawing/2014/main" val="661628798"/>
                    </a:ext>
                  </a:extLst>
                </a:gridCol>
              </a:tblGrid>
              <a:tr h="352892">
                <a:tc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Key </a:t>
                      </a:r>
                      <a:r>
                        <a:rPr lang="en-GB" sz="1600" dirty="0" smtClean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Words</a:t>
                      </a:r>
                      <a:endParaRPr lang="en-GB" sz="16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4414862"/>
                  </a:ext>
                </a:extLst>
              </a:tr>
              <a:tr h="458537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Bullet Points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1512045"/>
                  </a:ext>
                </a:extLst>
              </a:tr>
              <a:tr h="458537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Title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4324429"/>
                  </a:ext>
                </a:extLst>
              </a:tr>
              <a:tr h="458537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Sub-headings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0878246"/>
                  </a:ext>
                </a:extLst>
              </a:tr>
              <a:tr h="458537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Images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676027"/>
                  </a:ext>
                </a:extLst>
              </a:tr>
              <a:tr h="458537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Clear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75701291"/>
                  </a:ext>
                </a:extLst>
              </a:tr>
              <a:tr h="458537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Stand</a:t>
                      </a:r>
                      <a:r>
                        <a:rPr lang="en-GB" baseline="0" dirty="0" smtClean="0">
                          <a:latin typeface="Comic Sans MS" panose="030F0702030302020204" pitchFamily="66" charset="0"/>
                        </a:rPr>
                        <a:t> out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9790802"/>
                  </a:ext>
                </a:extLst>
              </a:tr>
              <a:tr h="458537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Reader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5781119"/>
                  </a:ext>
                </a:extLst>
              </a:tr>
              <a:tr h="458537">
                <a:tc>
                  <a:txBody>
                    <a:bodyPr/>
                    <a:lstStyle/>
                    <a:p>
                      <a:r>
                        <a:rPr lang="en-GB" dirty="0" smtClean="0">
                          <a:latin typeface="Comic Sans MS" panose="030F0702030302020204" pitchFamily="66" charset="0"/>
                        </a:rPr>
                        <a:t>Colourful</a:t>
                      </a:r>
                      <a:endParaRPr lang="en-GB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89268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2602523" y="2497015"/>
            <a:ext cx="358767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F</a:t>
            </a:r>
            <a:r>
              <a:rPr lang="en-GB" dirty="0" smtClean="0">
                <a:latin typeface="Comic Sans MS" panose="030F0702030302020204" pitchFamily="66" charset="0"/>
              </a:rPr>
              <a:t>eature: 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This is used to 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02523" y="5588288"/>
            <a:ext cx="3587676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F</a:t>
            </a:r>
            <a:r>
              <a:rPr lang="en-GB" dirty="0" smtClean="0">
                <a:latin typeface="Comic Sans MS" panose="030F0702030302020204" pitchFamily="66" charset="0"/>
              </a:rPr>
              <a:t>eature: 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This is used to 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 smtClean="0">
                <a:latin typeface="Comic Sans MS" panose="030F0702030302020204" pitchFamily="66" charset="0"/>
              </a:rPr>
              <a:t>_______________________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09505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BF88C-3EC6-47D3-A6B0-EA56081E3EF4}"/>
              </a:ext>
            </a:extLst>
          </p:cNvPr>
          <p:cNvSpPr txBox="1"/>
          <p:nvPr/>
        </p:nvSpPr>
        <p:spPr>
          <a:xfrm>
            <a:off x="254977" y="290146"/>
            <a:ext cx="6348046" cy="8563707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61783CE-9622-4436-9402-FC4FD164B6C9}"/>
              </a:ext>
            </a:extLst>
          </p:cNvPr>
          <p:cNvSpPr txBox="1"/>
          <p:nvPr/>
        </p:nvSpPr>
        <p:spPr>
          <a:xfrm>
            <a:off x="395654" y="5609491"/>
            <a:ext cx="391257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omic Sans MS" panose="030F0702030302020204" pitchFamily="66" charset="0"/>
              </a:rPr>
              <a:t>What went well this week?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My best piece of work is…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because…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_________________________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_________________________</a:t>
            </a:r>
          </a:p>
        </p:txBody>
      </p:sp>
      <p:pic>
        <p:nvPicPr>
          <p:cNvPr id="11266" name="Picture 2" descr="Do We Really Need a GOLD STAR? - The Cryptofolk Movement - Medium">
            <a:extLst>
              <a:ext uri="{FF2B5EF4-FFF2-40B4-BE49-F238E27FC236}">
                <a16:creationId xmlns:a16="http://schemas.microsoft.com/office/drawing/2014/main" id="{D4279263-28BD-4617-8EC4-6198327E1C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4135" y="6207249"/>
            <a:ext cx="2218211" cy="2218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0D3EC58-2CE8-4385-B838-80AB01113B64}"/>
              </a:ext>
            </a:extLst>
          </p:cNvPr>
          <p:cNvSpPr txBox="1"/>
          <p:nvPr/>
        </p:nvSpPr>
        <p:spPr>
          <a:xfrm>
            <a:off x="316523" y="516106"/>
            <a:ext cx="614582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latin typeface="Comic Sans MS" panose="030F0702030302020204" pitchFamily="66" charset="0"/>
              </a:rPr>
              <a:t>Self Assessment</a:t>
            </a:r>
          </a:p>
          <a:p>
            <a:pPr algn="ctr"/>
            <a:endParaRPr lang="en-GB" sz="2800" u="sng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Well done! You completed </a:t>
            </a:r>
            <a:r>
              <a:rPr lang="en-GB" dirty="0" smtClean="0">
                <a:latin typeface="Comic Sans MS" panose="030F0702030302020204" pitchFamily="66" charset="0"/>
              </a:rPr>
              <a:t>the comprehension week on biographies and autobiographies.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>
                <a:latin typeface="Comic Sans MS" panose="030F0702030302020204" pitchFamily="66" charset="0"/>
              </a:rPr>
              <a:t>Can you remember </a:t>
            </a:r>
            <a:r>
              <a:rPr lang="en-GB" dirty="0" smtClean="0">
                <a:latin typeface="Comic Sans MS" panose="030F0702030302020204" pitchFamily="66" charset="0"/>
              </a:rPr>
              <a:t>the difference between language and structure without looking?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Language: </a:t>
            </a:r>
            <a:r>
              <a:rPr lang="en-GB" dirty="0">
                <a:latin typeface="Comic Sans MS" panose="030F0702030302020204" pitchFamily="66" charset="0"/>
              </a:rPr>
              <a:t>_________________________________</a:t>
            </a: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_________________________________________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sz="1600" dirty="0">
              <a:latin typeface="Comic Sans MS" panose="030F0702030302020204" pitchFamily="66" charset="0"/>
            </a:endParaRP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Structure:_________________________________</a:t>
            </a:r>
            <a:endParaRPr lang="en-GB" dirty="0">
              <a:latin typeface="Comic Sans MS" panose="030F0702030302020204" pitchFamily="66" charset="0"/>
            </a:endParaRPr>
          </a:p>
          <a:p>
            <a:pPr algn="ctr"/>
            <a:endParaRPr lang="en-GB" dirty="0">
              <a:latin typeface="Comic Sans MS" panose="030F0702030302020204" pitchFamily="66" charset="0"/>
            </a:endParaRPr>
          </a:p>
          <a:p>
            <a:pPr algn="ctr"/>
            <a:r>
              <a:rPr lang="en-GB" dirty="0" smtClean="0">
                <a:latin typeface="Comic Sans MS" panose="030F0702030302020204" pitchFamily="66" charset="0"/>
              </a:rPr>
              <a:t>_________________________________________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37878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532</TotalTime>
  <Words>797</Words>
  <Application>Microsoft Office PowerPoint</Application>
  <PresentationFormat>On-screen Show (4:3)</PresentationFormat>
  <Paragraphs>372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Felicity</dc:creator>
  <cp:lastModifiedBy>Felicity Russell</cp:lastModifiedBy>
  <cp:revision>48</cp:revision>
  <cp:lastPrinted>2020-06-02T11:30:30Z</cp:lastPrinted>
  <dcterms:created xsi:type="dcterms:W3CDTF">2020-05-19T08:19:25Z</dcterms:created>
  <dcterms:modified xsi:type="dcterms:W3CDTF">2020-06-09T11:59:34Z</dcterms:modified>
</cp:coreProperties>
</file>