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24" roundtripDataSignature="AMtx7mjxeDAfEsYKOq9EPJm0zyrIB1iRk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346FE490-8D2B-496D-8246-3BE8169B6713}">
  <a:tblStyle styleId="{346FE490-8D2B-496D-8246-3BE8169B671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31DA40BE-8AC6-47E9-AE9E-B5B8A9FB4437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1AE18AEE-9B7B-42CE-97E0-7B6984C8CDA1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22" Type="http://schemas.openxmlformats.org/officeDocument/2006/relationships/slide" Target="slides/slide16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24" Type="http://customschemas.google.com/relationships/presentationmetadata" Target="metadata"/><Relationship Id="rId12" Type="http://schemas.openxmlformats.org/officeDocument/2006/relationships/slide" Target="slides/slide6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f439ddd8b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g7f439ddd8b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7f439ddd8b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7f439ddd8b_0_10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f439ddd8b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g7f439ddd8b_0_1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7f439ddd8b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g7f439ddd8b_0_13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7f439ddd8b_0_14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7f439ddd8b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7f439ddd8b_0_15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7f439ddd8b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7f439ddd8b_0_15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7f439ddd8b_0_1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7f439ddd8b_0_17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7f439ddd8b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2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2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2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4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5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7030A0">
            <a:alpha val="7843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.jpg"/><Relationship Id="rId5" Type="http://schemas.openxmlformats.org/officeDocument/2006/relationships/image" Target="../media/image3.jpg"/><Relationship Id="rId6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Relationship Id="rId4" Type="http://schemas.openxmlformats.org/officeDocument/2006/relationships/image" Target="../media/image4.jpg"/><Relationship Id="rId5" Type="http://schemas.openxmlformats.org/officeDocument/2006/relationships/image" Target="../media/image7.jpg"/><Relationship Id="rId6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Relationship Id="rId4" Type="http://schemas.openxmlformats.org/officeDocument/2006/relationships/image" Target="../media/image11.jpg"/><Relationship Id="rId5" Type="http://schemas.openxmlformats.org/officeDocument/2006/relationships/image" Target="../media/image9.jpg"/><Relationship Id="rId6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Relationship Id="rId4" Type="http://schemas.openxmlformats.org/officeDocument/2006/relationships/image" Target="../media/image10.jpg"/><Relationship Id="rId5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Relationship Id="rId4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Relationship Id="rId4" Type="http://schemas.openxmlformats.org/officeDocument/2006/relationships/image" Target="../media/image7.jpg"/><Relationship Id="rId5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image" Target="../media/image4.jpg"/><Relationship Id="rId5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Relationship Id="rId4" Type="http://schemas.openxmlformats.org/officeDocument/2006/relationships/image" Target="../media/image4.jpg"/><Relationship Id="rId5" Type="http://schemas.openxmlformats.org/officeDocument/2006/relationships/image" Target="../media/image8.jpg"/><Relationship Id="rId6" Type="http://schemas.openxmlformats.org/officeDocument/2006/relationships/image" Target="../media/image1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://www.youtube.com/watch?v=05EXvD4H38A&amp;feature=related" TargetMode="External"/><Relationship Id="rId4" Type="http://schemas.openxmlformats.org/officeDocument/2006/relationships/hyperlink" Target="https://www.youtube.com/watch?v=ZzxoLN25FAw" TargetMode="External"/><Relationship Id="rId5" Type="http://schemas.openxmlformats.org/officeDocument/2006/relationships/image" Target="../media/image13.jpg"/><Relationship Id="rId6" Type="http://schemas.openxmlformats.org/officeDocument/2006/relationships/image" Target="../media/image14.jpg"/><Relationship Id="rId7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www.bbc.co.uk/iplayer/episodes/p03nydkc/drugs-map-of-britain" TargetMode="External"/><Relationship Id="rId4" Type="http://schemas.openxmlformats.org/officeDocument/2006/relationships/image" Target="../media/image15.jpg"/><Relationship Id="rId5" Type="http://schemas.openxmlformats.org/officeDocument/2006/relationships/image" Target="../media/image16.jpg"/><Relationship Id="rId6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youtube.com/watch?v=eI2rXveqhBI" TargetMode="External"/><Relationship Id="rId4" Type="http://schemas.openxmlformats.org/officeDocument/2006/relationships/hyperlink" Target="https://www.youtube.com/watch?v=UtXRlHaWAms" TargetMode="External"/><Relationship Id="rId5" Type="http://schemas.openxmlformats.org/officeDocument/2006/relationships/image" Target="../media/image17.jpg"/><Relationship Id="rId6" Type="http://schemas.openxmlformats.org/officeDocument/2006/relationships/image" Target="../media/image18.jpg"/><Relationship Id="rId7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g7f439ddd8b_0_0"/>
          <p:cNvGraphicFramePr/>
          <p:nvPr/>
        </p:nvGraphicFramePr>
        <p:xfrm>
          <a:off x="0" y="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{346FE490-8D2B-496D-8246-3BE8169B6713}</a:tableStyleId>
              </a:tblPr>
              <a:tblGrid>
                <a:gridCol w="2422425"/>
                <a:gridCol w="2145875"/>
                <a:gridCol w="2046350"/>
                <a:gridCol w="700550"/>
                <a:gridCol w="1828800"/>
              </a:tblGrid>
              <a:tr h="658200">
                <a:tc gridSpan="4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Title: </a:t>
                      </a:r>
                      <a:r>
                        <a:rPr lang="en-GB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Keeping Healthy</a:t>
                      </a:r>
                      <a:endParaRPr b="1"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92D050"/>
                    </a:solidFill>
                  </a:tcPr>
                </a:tc>
                <a:tc hMerge="1"/>
                <a:tc hMerge="1"/>
                <a:tc hMerge="1"/>
                <a:tc row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000">
                        <a:latin typeface="Aharoni"/>
                        <a:ea typeface="Aharoni"/>
                        <a:cs typeface="Aharoni"/>
                        <a:sym typeface="Aharoni"/>
                      </a:endParaRPr>
                    </a:p>
                  </a:txBody>
                  <a:tcPr marT="45725" marB="45725" marR="91450" marL="91450">
                    <a:gradFill>
                      <a:gsLst>
                        <a:gs pos="0">
                          <a:srgbClr val="FFFF7E"/>
                        </a:gs>
                        <a:gs pos="50000">
                          <a:srgbClr val="FFFFB1"/>
                        </a:gs>
                        <a:gs pos="100000">
                          <a:srgbClr val="FFFFD9"/>
                        </a:gs>
                      </a:gsLst>
                      <a:lin ang="2700006" scaled="0"/>
                    </a:gradFill>
                  </a:tcPr>
                </a:tc>
              </a:tr>
              <a:tr h="916325">
                <a:tc gridSpan="4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400">
                          <a:latin typeface="Arial"/>
                          <a:ea typeface="Arial"/>
                          <a:cs typeface="Arial"/>
                          <a:sym typeface="Arial"/>
                        </a:rPr>
                        <a:t>Learning Challenge: </a:t>
                      </a:r>
                      <a:r>
                        <a:rPr lang="en-GB" sz="2400">
                          <a:solidFill>
                            <a:srgbClr val="000000"/>
                          </a:solidFill>
                        </a:rPr>
                        <a:t>To list and explain how different factors can affect our physical and mental health</a:t>
                      </a:r>
                      <a:br>
                        <a:rPr lang="en-GB" sz="2400">
                          <a:solidFill>
                            <a:srgbClr val="000000"/>
                          </a:solidFill>
                        </a:rPr>
                      </a:br>
                      <a:endParaRPr b="0" sz="240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solidFill>
                      <a:srgbClr val="FFC000"/>
                    </a:solidFill>
                  </a:tcPr>
                </a:tc>
                <a:tc hMerge="1"/>
                <a:tc hMerge="1"/>
                <a:tc hMerge="1"/>
                <a:tc vMerge="1"/>
              </a:tr>
              <a:tr h="3758050">
                <a:tc gridSpan="5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200">
                          <a:latin typeface="Aharoni"/>
                          <a:ea typeface="Aharoni"/>
                          <a:cs typeface="Aharoni"/>
                          <a:sym typeface="Aharoni"/>
                        </a:rPr>
                        <a:t>Learning</a:t>
                      </a:r>
                      <a:r>
                        <a:rPr b="1" lang="en-GB" sz="3200">
                          <a:latin typeface="Aharoni"/>
                          <a:ea typeface="Aharoni"/>
                          <a:cs typeface="Aharoni"/>
                          <a:sym typeface="Aharoni"/>
                        </a:rPr>
                        <a:t> Outcomes</a:t>
                      </a:r>
                      <a:endParaRPr/>
                    </a:p>
                  </a:txBody>
                  <a:tcPr marT="45725" marB="45725" marR="91450" marL="91450"/>
                </a:tc>
                <a:tc hMerge="1"/>
                <a:tc hMerge="1"/>
                <a:tc hMerge="1"/>
                <a:tc hMerge="1"/>
              </a:tr>
              <a:tr h="15254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SPaG Focus</a:t>
                      </a:r>
                      <a:endParaRPr b="1"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Writing paragraphs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b="1"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Numeracy Focus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SMSC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Healthy Living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F66CC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Terminology:</a:t>
                      </a:r>
                      <a:endParaRPr b="1"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Physical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Mental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FC000"/>
                    </a:solidFill>
                  </a:tcPr>
                </a:tc>
                <a:tc hMerge="1"/>
              </a:tr>
            </a:tbl>
          </a:graphicData>
        </a:graphic>
      </p:graphicFrame>
      <p:grpSp>
        <p:nvGrpSpPr>
          <p:cNvPr id="85" name="Google Shape;85;g7f439ddd8b_0_0"/>
          <p:cNvGrpSpPr/>
          <p:nvPr/>
        </p:nvGrpSpPr>
        <p:grpSpPr>
          <a:xfrm>
            <a:off x="227719" y="2636825"/>
            <a:ext cx="8816082" cy="2810245"/>
            <a:chOff x="6906" y="477054"/>
            <a:chExt cx="11242135" cy="2810245"/>
          </a:xfrm>
        </p:grpSpPr>
        <p:sp>
          <p:nvSpPr>
            <p:cNvPr id="86" name="Google Shape;86;g7f439ddd8b_0_0"/>
            <p:cNvSpPr/>
            <p:nvPr/>
          </p:nvSpPr>
          <p:spPr>
            <a:xfrm>
              <a:off x="6906" y="477054"/>
              <a:ext cx="2449200" cy="1828200"/>
            </a:xfrm>
            <a:prstGeom prst="round2SameRect">
              <a:avLst>
                <a:gd fmla="val 8000" name="adj1"/>
                <a:gd fmla="val 0" name="adj2"/>
              </a:avLst>
            </a:prstGeom>
            <a:solidFill>
              <a:srgbClr val="D4E2CE">
                <a:alpha val="89800"/>
              </a:srgbClr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g7f439ddd8b_0_0"/>
            <p:cNvSpPr txBox="1"/>
            <p:nvPr/>
          </p:nvSpPr>
          <p:spPr>
            <a:xfrm>
              <a:off x="49745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9050" lIns="19050" spcFirstLastPara="1" rIns="19050" wrap="square" tIns="57150">
              <a:noAutofit/>
            </a:bodyPr>
            <a:lstStyle/>
            <a:p>
              <a:pPr indent="-15875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Char char="•"/>
              </a:pPr>
              <a:r>
                <a:rPr lang="en-GB" sz="2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Identify factors that affect our physical and mental health.</a:t>
              </a:r>
              <a:endPara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g7f439ddd8b_0_0"/>
            <p:cNvSpPr/>
            <p:nvPr/>
          </p:nvSpPr>
          <p:spPr>
            <a:xfrm>
              <a:off x="6906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g7f439ddd8b_0_0"/>
            <p:cNvSpPr txBox="1"/>
            <p:nvPr/>
          </p:nvSpPr>
          <p:spPr>
            <a:xfrm>
              <a:off x="6906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87625" spcFirstLastPara="1" rIns="292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GB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EMERGING</a:t>
              </a:r>
              <a:endParaRPr sz="1800"/>
            </a:p>
          </p:txBody>
        </p:sp>
        <p:sp>
          <p:nvSpPr>
            <p:cNvPr id="90" name="Google Shape;90;g7f439ddd8b_0_0"/>
            <p:cNvSpPr/>
            <p:nvPr/>
          </p:nvSpPr>
          <p:spPr>
            <a:xfrm>
              <a:off x="1800974" y="2430199"/>
              <a:ext cx="857100" cy="857100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-10999" l="0" r="0" t="-10999"/>
              </a:stretch>
            </a:blipFill>
            <a:ln cap="flat" cmpd="sng" w="12700">
              <a:solidFill>
                <a:schemeClr val="accent6">
                  <a:alpha val="89800"/>
                </a:scheme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g7f439ddd8b_0_0"/>
            <p:cNvSpPr/>
            <p:nvPr/>
          </p:nvSpPr>
          <p:spPr>
            <a:xfrm>
              <a:off x="2870562" y="477054"/>
              <a:ext cx="2449200" cy="1828200"/>
            </a:xfrm>
            <a:prstGeom prst="round2SameRect">
              <a:avLst>
                <a:gd fmla="val 8000" name="adj1"/>
                <a:gd fmla="val 0" name="adj2"/>
              </a:avLst>
            </a:prstGeom>
            <a:solidFill>
              <a:srgbClr val="D4E2CE">
                <a:alpha val="89800"/>
              </a:srgbClr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g7f439ddd8b_0_0"/>
            <p:cNvSpPr txBox="1"/>
            <p:nvPr/>
          </p:nvSpPr>
          <p:spPr>
            <a:xfrm>
              <a:off x="2913401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7775" lIns="17775" spcFirstLastPara="1" rIns="17775" wrap="square" tIns="53325">
              <a:noAutofit/>
            </a:bodyPr>
            <a:lstStyle/>
            <a:p>
              <a:pPr indent="-152400" lvl="1" marL="114300" marR="0" rtl="0" algn="l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the factors that affect our physical and mental health</a:t>
              </a:r>
              <a:endPara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g7f439ddd8b_0_0"/>
            <p:cNvSpPr/>
            <p:nvPr/>
          </p:nvSpPr>
          <p:spPr>
            <a:xfrm>
              <a:off x="2870562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g7f439ddd8b_0_0"/>
            <p:cNvSpPr txBox="1"/>
            <p:nvPr/>
          </p:nvSpPr>
          <p:spPr>
            <a:xfrm>
              <a:off x="2870562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87625" spcFirstLastPara="1" rIns="292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GB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DEVELOPING</a:t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g7f439ddd8b_0_0"/>
            <p:cNvSpPr/>
            <p:nvPr/>
          </p:nvSpPr>
          <p:spPr>
            <a:xfrm>
              <a:off x="4664630" y="2430199"/>
              <a:ext cx="857100" cy="857100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b="-8999" l="0" r="0" t="-8999"/>
              </a:stretch>
            </a:blipFill>
            <a:ln cap="flat" cmpd="sng" w="12700">
              <a:solidFill>
                <a:schemeClr val="accent6">
                  <a:alpha val="89800"/>
                </a:scheme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g7f439ddd8b_0_0"/>
            <p:cNvSpPr/>
            <p:nvPr/>
          </p:nvSpPr>
          <p:spPr>
            <a:xfrm>
              <a:off x="5734218" y="477054"/>
              <a:ext cx="2449200" cy="1828200"/>
            </a:xfrm>
            <a:prstGeom prst="round2SameRect">
              <a:avLst>
                <a:gd fmla="val 8000" name="adj1"/>
                <a:gd fmla="val 0" name="adj2"/>
              </a:avLst>
            </a:prstGeom>
            <a:solidFill>
              <a:srgbClr val="D4E2CE">
                <a:alpha val="89800"/>
              </a:srgbClr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g7f439ddd8b_0_0"/>
            <p:cNvSpPr txBox="1"/>
            <p:nvPr/>
          </p:nvSpPr>
          <p:spPr>
            <a:xfrm>
              <a:off x="5777057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4125" lIns="24125" spcFirstLastPara="1" rIns="24125" wrap="square" tIns="72375">
              <a:noAutofit/>
            </a:bodyPr>
            <a:lstStyle/>
            <a:p>
              <a:pPr indent="-17780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b="0" i="0" lang="en-GB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Explain how different factors can affect our physical and mental health</a:t>
              </a:r>
              <a:b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0" i="0" lang="en-GB" sz="20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judgements.</a:t>
              </a:r>
              <a:endPara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g7f439ddd8b_0_0"/>
            <p:cNvSpPr/>
            <p:nvPr/>
          </p:nvSpPr>
          <p:spPr>
            <a:xfrm>
              <a:off x="5734218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" name="Google Shape;99;g7f439ddd8b_0_0"/>
            <p:cNvSpPr txBox="1"/>
            <p:nvPr/>
          </p:nvSpPr>
          <p:spPr>
            <a:xfrm>
              <a:off x="5734218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87625" spcFirstLastPara="1" rIns="292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GB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SECURE</a:t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g7f439ddd8b_0_0"/>
            <p:cNvSpPr/>
            <p:nvPr/>
          </p:nvSpPr>
          <p:spPr>
            <a:xfrm>
              <a:off x="7528285" y="2430199"/>
              <a:ext cx="857100" cy="85710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b="-8999" l="0" r="0" t="-8999"/>
              </a:stretch>
            </a:blipFill>
            <a:ln cap="flat" cmpd="sng" w="12700">
              <a:solidFill>
                <a:schemeClr val="accent6">
                  <a:alpha val="89800"/>
                </a:scheme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g7f439ddd8b_0_0"/>
            <p:cNvSpPr/>
            <p:nvPr/>
          </p:nvSpPr>
          <p:spPr>
            <a:xfrm>
              <a:off x="8597873" y="477054"/>
              <a:ext cx="2449200" cy="1828200"/>
            </a:xfrm>
            <a:prstGeom prst="round2SameRect">
              <a:avLst>
                <a:gd fmla="val 8000" name="adj1"/>
                <a:gd fmla="val 0" name="adj2"/>
              </a:avLst>
            </a:prstGeom>
            <a:solidFill>
              <a:srgbClr val="D4E2CE">
                <a:alpha val="89800"/>
              </a:srgbClr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g7f439ddd8b_0_0"/>
            <p:cNvSpPr txBox="1"/>
            <p:nvPr/>
          </p:nvSpPr>
          <p:spPr>
            <a:xfrm>
              <a:off x="8640712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0300" lIns="20300" spcFirstLastPara="1" rIns="20300" wrap="square" tIns="60950">
              <a:noAutofit/>
            </a:bodyPr>
            <a:lstStyle/>
            <a:p>
              <a:pPr indent="-196850" lvl="1" marL="1714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Explain how physical and mental health are linked.</a:t>
              </a:r>
              <a:endPara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g7f439ddd8b_0_0"/>
            <p:cNvSpPr/>
            <p:nvPr/>
          </p:nvSpPr>
          <p:spPr>
            <a:xfrm>
              <a:off x="8597873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accent6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g7f439ddd8b_0_0"/>
            <p:cNvSpPr txBox="1"/>
            <p:nvPr/>
          </p:nvSpPr>
          <p:spPr>
            <a:xfrm>
              <a:off x="8597873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87625" spcFirstLastPara="1" rIns="292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0" i="0" lang="en-GB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MASTERY</a:t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g7f439ddd8b_0_0"/>
            <p:cNvSpPr/>
            <p:nvPr/>
          </p:nvSpPr>
          <p:spPr>
            <a:xfrm>
              <a:off x="10391941" y="2430199"/>
              <a:ext cx="857100" cy="857100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b="-15999" l="0" r="0" t="-15999"/>
              </a:stretch>
            </a:blipFill>
            <a:ln cap="flat" cmpd="sng" w="12700">
              <a:solidFill>
                <a:schemeClr val="accent6">
                  <a:alpha val="89800"/>
                </a:schemeClr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6" name="Google Shape;106;g7f439ddd8b_0_0"/>
          <p:cNvSpPr/>
          <p:nvPr/>
        </p:nvSpPr>
        <p:spPr>
          <a:xfrm>
            <a:off x="4832347" y="1835499"/>
            <a:ext cx="1782300" cy="864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3810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</a:t>
            </a:r>
            <a:endParaRPr/>
          </a:p>
        </p:txBody>
      </p:sp>
      <p:sp>
        <p:nvSpPr>
          <p:cNvPr id="107" name="Google Shape;107;g7f439ddd8b_0_0"/>
          <p:cNvSpPr/>
          <p:nvPr/>
        </p:nvSpPr>
        <p:spPr>
          <a:xfrm>
            <a:off x="7181400" y="1701850"/>
            <a:ext cx="1782300" cy="11313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381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 Challenge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"/>
          <p:cNvSpPr txBox="1"/>
          <p:nvPr>
            <p:ph type="ctrTitle"/>
          </p:nvPr>
        </p:nvSpPr>
        <p:spPr>
          <a:xfrm>
            <a:off x="237325" y="3654400"/>
            <a:ext cx="7772400" cy="263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0070C0"/>
                </a:solidFill>
              </a:rPr>
              <a:t> </a:t>
            </a:r>
            <a:r>
              <a:rPr lang="en-GB" sz="2800">
                <a:solidFill>
                  <a:srgbClr val="00B050"/>
                </a:solidFill>
              </a:rPr>
              <a:t>P</a:t>
            </a:r>
            <a:r>
              <a:rPr lang="en-GB" sz="2800">
                <a:solidFill>
                  <a:srgbClr val="FF0000"/>
                </a:solidFill>
              </a:rPr>
              <a:t>lsyhiac health __________________________</a:t>
            </a:r>
            <a:br>
              <a:rPr lang="en-GB" sz="2800">
                <a:solidFill>
                  <a:srgbClr val="FF0000"/>
                </a:solidFill>
              </a:rPr>
            </a:br>
            <a:r>
              <a:rPr lang="en-GB" sz="2800">
                <a:solidFill>
                  <a:srgbClr val="00B050"/>
                </a:solidFill>
              </a:rPr>
              <a:t>I</a:t>
            </a:r>
            <a:r>
              <a:rPr lang="en-GB" sz="2800">
                <a:solidFill>
                  <a:srgbClr val="FF0000"/>
                </a:solidFill>
              </a:rPr>
              <a:t>lilntentig health __________________________ </a:t>
            </a:r>
            <a:br>
              <a:rPr lang="en-GB" sz="2800">
                <a:solidFill>
                  <a:srgbClr val="FF0000"/>
                </a:solidFill>
              </a:rPr>
            </a:br>
            <a:r>
              <a:rPr lang="en-GB" sz="2800">
                <a:solidFill>
                  <a:srgbClr val="00B050"/>
                </a:solidFill>
              </a:rPr>
              <a:t>E</a:t>
            </a:r>
            <a:r>
              <a:rPr lang="en-GB" sz="2800">
                <a:solidFill>
                  <a:srgbClr val="FF0000"/>
                </a:solidFill>
              </a:rPr>
              <a:t>tnlaoimo health __________________________ </a:t>
            </a:r>
            <a:br>
              <a:rPr lang="en-GB" sz="2800">
                <a:solidFill>
                  <a:srgbClr val="FF0000"/>
                </a:solidFill>
              </a:rPr>
            </a:br>
            <a:r>
              <a:rPr lang="en-GB" sz="2800">
                <a:solidFill>
                  <a:srgbClr val="00B050"/>
                </a:solidFill>
              </a:rPr>
              <a:t>S</a:t>
            </a:r>
            <a:r>
              <a:rPr lang="en-GB" sz="2800">
                <a:solidFill>
                  <a:srgbClr val="FF0000"/>
                </a:solidFill>
              </a:rPr>
              <a:t>cliao health __________________________ </a:t>
            </a:r>
            <a:br>
              <a:rPr lang="en-GB" sz="2800">
                <a:solidFill>
                  <a:srgbClr val="FF0000"/>
                </a:solidFill>
              </a:rPr>
            </a:br>
            <a:endParaRPr sz="2800">
              <a:solidFill>
                <a:srgbClr val="FF0000"/>
              </a:solidFill>
            </a:endParaRPr>
          </a:p>
        </p:txBody>
      </p:sp>
      <p:pic>
        <p:nvPicPr>
          <p:cNvPr descr="http://ts2.mm.bing.net/images/thumbnail.aspx?q=1346038474905&amp;id=0ff370f8db18cfe9b43bc26b6dd0e7a4&amp;url=http%3a%2f%2fwww.nwreadbutchers.co.uk%2fwp-content%2fuploads%2f2010%2f05%2f7400-pies.jpg" id="113" name="Google Shape;11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80312" y="4941168"/>
            <a:ext cx="1547664" cy="145480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03757860933&amp;id=156f66cce84492d574c3437a573775fb&amp;url=http%3a%2f%2fwww.healthandphysicaleducationteacher.com%2fwp-content%2fuploads%2f2011%2f04%2fA-Healthy-Heart.jpg" id="114" name="Google Shape;114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95476" y="1"/>
            <a:ext cx="1048523" cy="9087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03830070061&amp;id=cbe71a2e3ac4629468adebe895faa9dc&amp;url=http%3a%2f%2fwww.mamamia.com.au%2fwp-content%2fuploads%2f2010%2f07%2fmental-health.jpg" id="115" name="Google Shape;115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74459" y="1304100"/>
            <a:ext cx="890545" cy="908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25533" y="767666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>
            <a:off x="2915125" y="552425"/>
            <a:ext cx="4864200" cy="30087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Can you remember the different aspects of our health which can affect our self concept?</a:t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Unscramble the anagrams!</a:t>
            </a:r>
            <a:b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"/>
          <p:cNvSpPr txBox="1"/>
          <p:nvPr>
            <p:ph type="title"/>
          </p:nvPr>
        </p:nvSpPr>
        <p:spPr>
          <a:xfrm>
            <a:off x="227350" y="2301625"/>
            <a:ext cx="8592900" cy="24651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t/>
            </a:r>
            <a:endParaRPr sz="2200">
              <a:solidFill>
                <a:srgbClr val="00B050"/>
              </a:solidFill>
            </a:endParaRPr>
          </a:p>
        </p:txBody>
      </p:sp>
      <p:pic>
        <p:nvPicPr>
          <p:cNvPr descr="http://ts2.mm.bing.net/images/thumbnail.aspx?q=1303757860933&amp;id=156f66cce84492d574c3437a573775fb&amp;url=http%3a%2f%2fwww.healthandphysicaleducationteacher.com%2fwp-content%2fuploads%2f2011%2f04%2fA-Healthy-Heart.jpg" id="123" name="Google Shape;12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33088" y="5042208"/>
            <a:ext cx="1872208" cy="162258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294289540737&amp;id=70737c15de06c67796cd112f382d309a&amp;url=http%3a%2f%2fdrsharminyaqin.com%2fyahoo_site_admin%2fassets%2fimages%2fj0430802.13744125_std.jpg" id="124" name="Google Shape;124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7352" y="4976802"/>
            <a:ext cx="1116347" cy="1753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39718640841&amp;id=319a71393c66269c6ec0f79c0c7896d1&amp;url=http%3a%2f%2fmoodle.lynfield.school.nz%2ffile.php%2f1%2fSubject_Images%2fHealth_PE%2fBasketball.gif" id="125" name="Google Shape;125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25707" y="4766702"/>
            <a:ext cx="1550117" cy="189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27351" y="242924"/>
            <a:ext cx="1753425" cy="175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"/>
          <p:cNvSpPr/>
          <p:nvPr/>
        </p:nvSpPr>
        <p:spPr>
          <a:xfrm>
            <a:off x="2634825" y="365550"/>
            <a:ext cx="5904900" cy="13164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rPr lang="en-GB" sz="22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Write down 10 things you have done in the past 24 hours which could affect your </a:t>
            </a:r>
            <a:r>
              <a:rPr b="1" lang="en-GB" sz="2200" u="sng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physical</a:t>
            </a:r>
            <a:r>
              <a:rPr lang="en-GB" sz="22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health (long/short term)</a:t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7f439ddd8b_0_106"/>
          <p:cNvSpPr txBox="1"/>
          <p:nvPr>
            <p:ph type="title"/>
          </p:nvPr>
        </p:nvSpPr>
        <p:spPr>
          <a:xfrm>
            <a:off x="227350" y="2301625"/>
            <a:ext cx="8592900" cy="24651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t/>
            </a:r>
            <a:endParaRPr sz="2200">
              <a:solidFill>
                <a:srgbClr val="00B050"/>
              </a:solidFill>
            </a:endParaRPr>
          </a:p>
        </p:txBody>
      </p:sp>
      <p:pic>
        <p:nvPicPr>
          <p:cNvPr id="133" name="Google Shape;133;g7f439ddd8b_0_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7351" y="242924"/>
            <a:ext cx="1753425" cy="175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g7f439ddd8b_0_106"/>
          <p:cNvSpPr/>
          <p:nvPr/>
        </p:nvSpPr>
        <p:spPr>
          <a:xfrm>
            <a:off x="2634825" y="365550"/>
            <a:ext cx="5904900" cy="13164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Write down 10 things you have done in the past 24 hours which could affect your </a:t>
            </a:r>
            <a:r>
              <a:rPr b="1" lang="en-GB" sz="2400" u="sng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mental</a:t>
            </a:r>
            <a:r>
              <a:rPr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health (long/short term)</a:t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://ts3.mm.bing.net/images/thumbnail.aspx?q=1303016322886&amp;id=4114e24108afc9e631a620d7594077cc&amp;url=http%3a%2f%2fwww.reddyreddyreddy.com%2fwp-content%2fuploads%2f2010%2f03%2fmental-health.jpg" id="135" name="Google Shape;135;g7f439ddd8b_0_10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0551" y="5149137"/>
            <a:ext cx="2123728" cy="14087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03830070061&amp;id=cbe71a2e3ac4629468adebe895faa9dc&amp;url=http%3a%2f%2fwww.mamamia.com.au%2fwp-content%2fuploads%2f2010%2f07%2fmental-health.jpg" id="136" name="Google Shape;136;g7f439ddd8b_0_10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05374" y="5067787"/>
            <a:ext cx="1539975" cy="157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t/>
            </a:r>
            <a:endParaRPr sz="3959">
              <a:solidFill>
                <a:srgbClr val="00B050"/>
              </a:solidFill>
            </a:endParaRPr>
          </a:p>
        </p:txBody>
      </p:sp>
      <p:sp>
        <p:nvSpPr>
          <p:cNvPr id="142" name="Google Shape;142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>
                <a:solidFill>
                  <a:srgbClr val="FF0000"/>
                </a:solidFill>
              </a:rPr>
              <a:t>Balanced diet			</a:t>
            </a:r>
            <a:r>
              <a:rPr lang="en-GB">
                <a:solidFill>
                  <a:srgbClr val="7030A0"/>
                </a:solidFill>
              </a:rPr>
              <a:t>Exercise</a:t>
            </a:r>
            <a:endParaRPr/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Learning	</a:t>
            </a:r>
            <a:r>
              <a:rPr lang="en-GB">
                <a:solidFill>
                  <a:srgbClr val="FF0000"/>
                </a:solidFill>
              </a:rPr>
              <a:t>			Sleep</a:t>
            </a:r>
            <a:endParaRPr/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Active lifestyle (hobbies etc.)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>
                <a:solidFill>
                  <a:srgbClr val="FF0000"/>
                </a:solidFill>
              </a:rPr>
              <a:t>Being social (spending time with friends and family)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ttp://ts2.mm.bing.net/images/thumbnail.aspx?q=1303757860933&amp;id=156f66cce84492d574c3437a573775fb&amp;url=http%3a%2f%2fwww.healthandphysicaleducationteacher.com%2fwp-content%2fuploads%2f2011%2f04%2fA-Healthy-Heart.jpg" id="143" name="Google Shape;14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579098"/>
            <a:ext cx="1475656" cy="127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0800" y="2746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4"/>
          <p:cNvSpPr/>
          <p:nvPr/>
        </p:nvSpPr>
        <p:spPr>
          <a:xfrm>
            <a:off x="2447975" y="187950"/>
            <a:ext cx="6316200" cy="13164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Circle the things which you believe affect your </a:t>
            </a:r>
            <a:r>
              <a:rPr b="1" lang="en-GB" sz="2400" u="sng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physical</a:t>
            </a:r>
            <a:r>
              <a:rPr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health</a:t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7f439ddd8b_0_1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t/>
            </a:r>
            <a:endParaRPr sz="3959">
              <a:solidFill>
                <a:srgbClr val="00B050"/>
              </a:solidFill>
            </a:endParaRPr>
          </a:p>
        </p:txBody>
      </p:sp>
      <p:sp>
        <p:nvSpPr>
          <p:cNvPr id="151" name="Google Shape;151;g7f439ddd8b_0_119"/>
          <p:cNvSpPr txBox="1"/>
          <p:nvPr>
            <p:ph idx="1" type="body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>
                <a:solidFill>
                  <a:srgbClr val="FF0000"/>
                </a:solidFill>
              </a:rPr>
              <a:t>Balanced diet			</a:t>
            </a:r>
            <a:r>
              <a:rPr lang="en-GB">
                <a:solidFill>
                  <a:srgbClr val="7030A0"/>
                </a:solidFill>
              </a:rPr>
              <a:t>Exercise</a:t>
            </a:r>
            <a:endParaRPr/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Learning	</a:t>
            </a:r>
            <a:r>
              <a:rPr lang="en-GB">
                <a:solidFill>
                  <a:srgbClr val="FF0000"/>
                </a:solidFill>
              </a:rPr>
              <a:t>			Sleep</a:t>
            </a:r>
            <a:endParaRPr/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Active lifestyle (hobbies etc.)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42900" lvl="0" marL="342900" rtl="0" algn="ctr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>
                <a:solidFill>
                  <a:srgbClr val="FF0000"/>
                </a:solidFill>
              </a:rPr>
              <a:t>Being social (spending time with friends and family)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id="152" name="Google Shape;152;g7f439ddd8b_0_1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0800" y="2746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g7f439ddd8b_0_119"/>
          <p:cNvSpPr/>
          <p:nvPr/>
        </p:nvSpPr>
        <p:spPr>
          <a:xfrm>
            <a:off x="2447975" y="187950"/>
            <a:ext cx="6316200" cy="13164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Circle the things which you believe affect your </a:t>
            </a:r>
            <a:r>
              <a:rPr b="1" lang="en-GB" sz="2400" u="sng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mental </a:t>
            </a:r>
            <a:r>
              <a:rPr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health</a:t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://ts2.mm.bing.net/images/thumbnail.aspx?q=1303830070061&amp;id=cbe71a2e3ac4629468adebe895faa9dc&amp;url=http%3a%2f%2fwww.mamamia.com.au%2fwp-content%2fuploads%2f2010%2f07%2fmental-health.jpg" id="154" name="Google Shape;154;g7f439ddd8b_0_1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84368" y="5572660"/>
            <a:ext cx="1259632" cy="128533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3.mm.bing.net/images/thumbnail.aspx?q=1303016322886&amp;id=4114e24108afc9e631a620d7594077cc&amp;url=http%3a%2f%2fwww.reddyreddyreddy.com%2fwp-content%2fuploads%2f2010%2f03%2fmental-health.jpg" id="155" name="Google Shape;155;g7f439ddd8b_0_1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5449260"/>
            <a:ext cx="2123728" cy="14087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ts2.mm.bing.net/images/thumbnail.aspx?q=1303830070061&amp;id=cbe71a2e3ac4629468adebe895faa9dc&amp;url=http%3a%2f%2fwww.mamamia.com.au%2fwp-content%2fuploads%2f2010%2f07%2fmental-health.jpg" id="160" name="Google Shape;16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04534" y="5374345"/>
            <a:ext cx="1259632" cy="128533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03757860933&amp;id=156f66cce84492d574c3437a573775fb&amp;url=http%3a%2f%2fwww.healthandphysicaleducationteacher.com%2fwp-content%2fuploads%2f2011%2f04%2fA-Healthy-Heart.jpg" id="161" name="Google Shape;161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6847" y="5377562"/>
            <a:ext cx="1475656" cy="127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0800" y="2746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6"/>
          <p:cNvSpPr/>
          <p:nvPr/>
        </p:nvSpPr>
        <p:spPr>
          <a:xfrm>
            <a:off x="2447975" y="187950"/>
            <a:ext cx="6316200" cy="16038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Is there a link between our physical and mental health?</a:t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959"/>
              <a:buFont typeface="Calibri"/>
              <a:buNone/>
            </a:pPr>
            <a:r>
              <a:rPr b="1"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do you think? Write a paragraph to explain your thoughts</a:t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6"/>
          <p:cNvSpPr txBox="1"/>
          <p:nvPr/>
        </p:nvSpPr>
        <p:spPr>
          <a:xfrm>
            <a:off x="320800" y="2207850"/>
            <a:ext cx="8203500" cy="2840400"/>
          </a:xfrm>
          <a:prstGeom prst="rect">
            <a:avLst/>
          </a:prstGeom>
          <a:noFill/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959"/>
              <a:buFont typeface="Calibri"/>
              <a:buNone/>
            </a:pPr>
            <a:r>
              <a:rPr lang="en-GB" sz="3959">
                <a:solidFill>
                  <a:srgbClr val="7030A0"/>
                </a:solidFill>
              </a:rPr>
              <a:t>Balanced diet:  Match up the following</a:t>
            </a:r>
            <a:endParaRPr sz="3959">
              <a:solidFill>
                <a:srgbClr val="7030A0"/>
              </a:solidFill>
            </a:endParaRPr>
          </a:p>
        </p:txBody>
      </p:sp>
      <p:sp>
        <p:nvSpPr>
          <p:cNvPr id="170" name="Google Shape;170;p7"/>
          <p:cNvSpPr txBox="1"/>
          <p:nvPr>
            <p:ph idx="1" type="body"/>
          </p:nvPr>
        </p:nvSpPr>
        <p:spPr>
          <a:xfrm>
            <a:off x="457200" y="1600200"/>
            <a:ext cx="3250704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AutoNum type="arabicPeriod"/>
            </a:pPr>
            <a:r>
              <a:rPr lang="en-GB">
                <a:solidFill>
                  <a:srgbClr val="00B050"/>
                </a:solidFill>
              </a:rPr>
              <a:t>Carbohydrate</a:t>
            </a:r>
            <a:endParaRPr>
              <a:solidFill>
                <a:srgbClr val="00B050"/>
              </a:solidFill>
            </a:endParaRPr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AutoNum type="arabicPeriod"/>
            </a:pPr>
            <a:r>
              <a:rPr lang="en-GB">
                <a:solidFill>
                  <a:srgbClr val="00B050"/>
                </a:solidFill>
              </a:rPr>
              <a:t>Protein</a:t>
            </a:r>
            <a:endParaRPr/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AutoNum type="arabicPeriod"/>
            </a:pPr>
            <a:r>
              <a:rPr lang="en-GB">
                <a:solidFill>
                  <a:srgbClr val="00B050"/>
                </a:solidFill>
              </a:rPr>
              <a:t>Fat</a:t>
            </a:r>
            <a:endParaRPr/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AutoNum type="arabicPeriod"/>
            </a:pPr>
            <a:r>
              <a:rPr lang="en-GB">
                <a:solidFill>
                  <a:srgbClr val="00B050"/>
                </a:solidFill>
              </a:rPr>
              <a:t>Vitamins</a:t>
            </a:r>
            <a:endParaRPr/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AutoNum type="arabicPeriod"/>
            </a:pPr>
            <a:r>
              <a:rPr lang="en-GB">
                <a:solidFill>
                  <a:srgbClr val="00B050"/>
                </a:solidFill>
              </a:rPr>
              <a:t>Salts</a:t>
            </a:r>
            <a:endParaRPr/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AutoNum type="arabicPeriod"/>
            </a:pPr>
            <a:r>
              <a:rPr lang="en-GB">
                <a:solidFill>
                  <a:srgbClr val="00B050"/>
                </a:solidFill>
              </a:rPr>
              <a:t>Fibre</a:t>
            </a:r>
            <a:endParaRPr>
              <a:solidFill>
                <a:srgbClr val="00B050"/>
              </a:solidFill>
            </a:endParaRPr>
          </a:p>
        </p:txBody>
      </p:sp>
      <p:sp>
        <p:nvSpPr>
          <p:cNvPr id="171" name="Google Shape;171;p7"/>
          <p:cNvSpPr txBox="1"/>
          <p:nvPr/>
        </p:nvSpPr>
        <p:spPr>
          <a:xfrm>
            <a:off x="4644008" y="1700808"/>
            <a:ext cx="4032448" cy="49685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b="0" i="0" lang="en-GB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A)  Gives us energy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	B)  Good ones keep us warm and give us good skin and hair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	C)  Are important for growth and development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	D)  Improves muscle health and strength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	D)  Helps to control our blood pressure but it can be bad for us if we have too much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	E)  Helps digestion</a:t>
            </a:r>
            <a:endParaRPr b="0" i="0" sz="2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://ts3.mm.bing.net/images/thumbnail.aspx?q=1295904482686&amp;id=70745c5e25a912da312a42ddca8ec56c&amp;url=http%3a%2f%2fwww.shaswatpatel.com%2fwp-content%2fuploads%2f2010%2f03%2fBalanced-Diet.jpg" id="172" name="Google Shape;17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216441"/>
            <a:ext cx="1619672" cy="1641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ts2.mm.bing.net/images/thumbnail.aspx?q=1303830070061&amp;id=cbe71a2e3ac4629468adebe895faa9dc&amp;url=http%3a%2f%2fwww.mamamia.com.au%2fwp-content%2fuploads%2f2010%2f07%2fmental-health.jpg" id="177" name="Google Shape;177;g7f439ddd8b_0_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04534" y="5374345"/>
            <a:ext cx="1259632" cy="128533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03757860933&amp;id=156f66cce84492d574c3437a573775fb&amp;url=http%3a%2f%2fwww.healthandphysicaleducationteacher.com%2fwp-content%2fuploads%2f2011%2f04%2fA-Healthy-Heart.jpg" id="178" name="Google Shape;178;g7f439ddd8b_0_1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6847" y="5377562"/>
            <a:ext cx="1475656" cy="127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g7f439ddd8b_0_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0800" y="2746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g7f439ddd8b_0_132"/>
          <p:cNvSpPr/>
          <p:nvPr/>
        </p:nvSpPr>
        <p:spPr>
          <a:xfrm>
            <a:off x="2447975" y="187950"/>
            <a:ext cx="6316200" cy="11430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 u="sng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Calibri"/>
              <a:buNone/>
            </a:pPr>
            <a:r>
              <a:rPr b="1"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Why is a balanced diet important for both our physical and mental health?</a:t>
            </a:r>
            <a:endParaRPr b="1"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 u="sng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 u="sng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://ts3.mm.bing.net/images/thumbnail.aspx?q=1295904482686&amp;id=70745c5e25a912da312a42ddca8ec56c&amp;url=http%3a%2f%2fwww.shaswatpatel.com%2fwp-content%2fuploads%2f2010%2f03%2fBalanced-Diet.jpg" id="181" name="Google Shape;181;g7f439ddd8b_0_13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78688" y="5378677"/>
            <a:ext cx="1259650" cy="1276663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g7f439ddd8b_0_132"/>
          <p:cNvSpPr txBox="1"/>
          <p:nvPr/>
        </p:nvSpPr>
        <p:spPr>
          <a:xfrm>
            <a:off x="392425" y="2223700"/>
            <a:ext cx="8371800" cy="2843700"/>
          </a:xfrm>
          <a:prstGeom prst="rect">
            <a:avLst/>
          </a:prstGeom>
          <a:noFill/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9"/>
          <p:cNvSpPr txBox="1"/>
          <p:nvPr>
            <p:ph idx="1" type="body"/>
          </p:nvPr>
        </p:nvSpPr>
        <p:spPr>
          <a:xfrm>
            <a:off x="2821675" y="3083300"/>
            <a:ext cx="5865300" cy="30429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200"/>
          </a:p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200" u="sng">
                <a:solidFill>
                  <a:schemeClr val="hlink"/>
                </a:solidFill>
                <a:hlinkClick r:id="rId3"/>
              </a:rPr>
              <a:t>http://www.youtube.com/watch?v=05EXvD4H38A&amp;feature=related</a:t>
            </a:r>
            <a:endParaRPr sz="2200"/>
          </a:p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200"/>
          </a:p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https://www.youtube.com/watch?v=ZzxoLN25FAw</a:t>
            </a:r>
            <a:endParaRPr sz="2200"/>
          </a:p>
        </p:txBody>
      </p:sp>
      <p:pic>
        <p:nvPicPr>
          <p:cNvPr descr="http://ts1.mm.bing.net/images/thumbnail.aspx?q=1303361890728&amp;id=d636fe8dacab2f02d1d7968faaa97423&amp;url=http%3a%2f%2fmystuffspace.com%2fgraphic%2famy-winehouse.jpg" id="188" name="Google Shape;188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16764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3.mm.bing.net/images/thumbnail.aspx?q=1342906840906&amp;id=d6816b6d9a21bf728eda3fd5e0b52e44&amp;url=http%3a%2f%2fwww.theoppidanpress.com%2fwordpress%2fwp-content%2fuploads%2f2010%2f03%2fdrunkdriving-lg.jpg" id="189" name="Google Shape;189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3356992"/>
            <a:ext cx="2555736" cy="3501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50125" y="421225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9"/>
          <p:cNvSpPr/>
          <p:nvPr/>
        </p:nvSpPr>
        <p:spPr>
          <a:xfrm>
            <a:off x="4027775" y="785925"/>
            <a:ext cx="4802400" cy="16038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Alcohol </a:t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the following clips and fill in the table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" name="Google Shape;196;g7f439ddd8b_0_147"/>
          <p:cNvGraphicFramePr/>
          <p:nvPr/>
        </p:nvGraphicFramePr>
        <p:xfrm>
          <a:off x="419925" y="615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{31DA40BE-8AC6-47E9-AE9E-B5B8A9FB4437}</a:tableStyleId>
              </a:tblPr>
              <a:tblGrid>
                <a:gridCol w="1918375"/>
                <a:gridCol w="6460500"/>
              </a:tblGrid>
              <a:tr h="487375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Alcohol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258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Effects on Physical Health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8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Effects on Mental Health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"/>
          <p:cNvSpPr txBox="1"/>
          <p:nvPr>
            <p:ph idx="1" type="body"/>
          </p:nvPr>
        </p:nvSpPr>
        <p:spPr>
          <a:xfrm>
            <a:off x="457200" y="2868395"/>
            <a:ext cx="8229600" cy="269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https://www.bbc.co.uk/iplayer/episodes/p03nydkc/drugs-map-of-britain</a:t>
            </a:r>
            <a:endParaRPr sz="2200"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200"/>
          </a:p>
        </p:txBody>
      </p:sp>
      <p:pic>
        <p:nvPicPr>
          <p:cNvPr descr="http://ts4.mm.bing.net/images/thumbnail.aspx?q=1435745660759&amp;id=8f661e090f863e92578ebc7204ae49ce&amp;url=http%3a%2f%2fwww.lakeviewhealthblog.com%2fwp-content%2fuploads%2f2010%2f08%2fPrescription-Drugs.jpg" id="202" name="Google Shape;20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536" y="4725144"/>
            <a:ext cx="2857500" cy="18669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2.mm.bing.net/images/thumbnail.aspx?q=1355445181573&amp;id=ac2bc06837594d9238d0189d2325b533&amp;url=http%3a%2f%2fwww.broadbandsuppliers.co.uk%2fuk-isp%2fwp-content%2fuploads%2f2009%2f08%2f2062452167_4cffbefe3a.jpg" id="203" name="Google Shape;203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86500" y="4000500"/>
            <a:ext cx="28575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81975" y="3838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0"/>
          <p:cNvSpPr/>
          <p:nvPr/>
        </p:nvSpPr>
        <p:spPr>
          <a:xfrm>
            <a:off x="3159625" y="748550"/>
            <a:ext cx="5754000" cy="19902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Drugs</a:t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is a link to the BBC series ‘Drugs Map of Britain’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at least 5 minutes of each episode.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Then complete the table.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" name="Google Shape;210;g7f439ddd8b_0_155"/>
          <p:cNvGraphicFramePr/>
          <p:nvPr/>
        </p:nvGraphicFramePr>
        <p:xfrm>
          <a:off x="419925" y="615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{31DA40BE-8AC6-47E9-AE9E-B5B8A9FB4437}</a:tableStyleId>
              </a:tblPr>
              <a:tblGrid>
                <a:gridCol w="1918375"/>
                <a:gridCol w="6460500"/>
              </a:tblGrid>
              <a:tr h="487375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Drugs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258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Effects on Physical Health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8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Effects on Mental Health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"/>
          <p:cNvSpPr txBox="1"/>
          <p:nvPr>
            <p:ph idx="1" type="body"/>
          </p:nvPr>
        </p:nvSpPr>
        <p:spPr>
          <a:xfrm>
            <a:off x="457200" y="264665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https://www.youtube.com/watch?v=eI2rXveqhBI</a:t>
            </a:r>
            <a:endParaRPr sz="2000"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2000"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https://www.youtube.com/watch?v=UtXRlHaWAms</a:t>
            </a:r>
            <a:endParaRPr sz="2000"/>
          </a:p>
        </p:txBody>
      </p:sp>
      <p:pic>
        <p:nvPicPr>
          <p:cNvPr descr="http://ts1.mm.bing.net/images/thumbnail.aspx?q=1295092494300&amp;id=49b4f7f820a66e0b7ab31f90103a4989&amp;url=http%3a%2f%2fwww.the-perfectshape.com%2fwp-content%2fuploads%2f2011%2f03%2fbroken-cigarette.jpg" id="216" name="Google Shape;216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2134" y="4944379"/>
            <a:ext cx="2857500" cy="169545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ts1.mm.bing.net/images/thumbnail.aspx?q=1334662805024&amp;id=0f20fb14089ce56454b0815a5c004c6a&amp;url=http%3a%2f%2fwww.fitnessgoop.com%2fwp-content%2fuploads%2f2010%2f11%2fCigarette-Warning-Labels-Cancelled-.jpg" id="217" name="Google Shape;217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69795" y="4809352"/>
            <a:ext cx="1883834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81975" y="3838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1"/>
          <p:cNvSpPr/>
          <p:nvPr/>
        </p:nvSpPr>
        <p:spPr>
          <a:xfrm>
            <a:off x="3159625" y="748550"/>
            <a:ext cx="5754000" cy="19902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Tobacco</a:t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is a link to the BBC series ‘Drugs Map of Britain’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at least 5 minutes of each episode.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Then complete the table.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" name="Google Shape;224;g7f439ddd8b_0_159"/>
          <p:cNvGraphicFramePr/>
          <p:nvPr/>
        </p:nvGraphicFramePr>
        <p:xfrm>
          <a:off x="419925" y="615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{31DA40BE-8AC6-47E9-AE9E-B5B8A9FB4437}</a:tableStyleId>
              </a:tblPr>
              <a:tblGrid>
                <a:gridCol w="1918375"/>
                <a:gridCol w="6460500"/>
              </a:tblGrid>
              <a:tr h="487375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Tobacco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258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Effects on Physical Health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8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Effects on Mental Health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6200" y="253050"/>
            <a:ext cx="1603925" cy="160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2"/>
          <p:cNvSpPr/>
          <p:nvPr/>
        </p:nvSpPr>
        <p:spPr>
          <a:xfrm>
            <a:off x="2354525" y="374775"/>
            <a:ext cx="6465600" cy="1183200"/>
          </a:xfrm>
          <a:prstGeom prst="wedgeRoundRectCallout">
            <a:avLst>
              <a:gd fmla="val -64215" name="adj1"/>
              <a:gd fmla="val -20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Calibri"/>
              <a:buNone/>
            </a:pPr>
            <a:r>
              <a:rPr b="1"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is the difference between a long and short term effect on our health?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2"/>
          <p:cNvSpPr txBox="1"/>
          <p:nvPr>
            <p:ph type="title"/>
          </p:nvPr>
        </p:nvSpPr>
        <p:spPr>
          <a:xfrm>
            <a:off x="266200" y="2393500"/>
            <a:ext cx="2519700" cy="2988300"/>
          </a:xfrm>
          <a:prstGeom prst="rect">
            <a:avLst/>
          </a:prstGeom>
          <a:noFill/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Calibri"/>
              <a:buNone/>
            </a:pPr>
            <a:r>
              <a:rPr lang="en-GB" sz="2000">
                <a:solidFill>
                  <a:srgbClr val="00B050"/>
                </a:solidFill>
              </a:rPr>
              <a:t>Fill in the next table.  </a:t>
            </a:r>
            <a:endParaRPr sz="2000">
              <a:solidFill>
                <a:srgbClr val="00B050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Calibri"/>
              <a:buNone/>
            </a:pPr>
            <a:r>
              <a:t/>
            </a:r>
            <a:endParaRPr sz="2000">
              <a:solidFill>
                <a:srgbClr val="00B050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Calibri"/>
              <a:buNone/>
            </a:pPr>
            <a:r>
              <a:rPr lang="en-GB" sz="2000">
                <a:solidFill>
                  <a:srgbClr val="00B050"/>
                </a:solidFill>
              </a:rPr>
              <a:t>You do not have to write the whole thing, just the number</a:t>
            </a:r>
            <a:br>
              <a:rPr lang="en-GB" sz="2000">
                <a:solidFill>
                  <a:srgbClr val="00B050"/>
                </a:solidFill>
              </a:rPr>
            </a:br>
            <a:br>
              <a:rPr lang="en-GB" sz="2000">
                <a:solidFill>
                  <a:srgbClr val="00B050"/>
                </a:solidFill>
              </a:rPr>
            </a:br>
            <a:r>
              <a:rPr lang="en-GB" sz="2000">
                <a:solidFill>
                  <a:srgbClr val="00B050"/>
                </a:solidFill>
              </a:rPr>
              <a:t>You can use a number more than once</a:t>
            </a:r>
            <a:endParaRPr sz="2000">
              <a:solidFill>
                <a:srgbClr val="00B050"/>
              </a:solidFill>
            </a:endParaRPr>
          </a:p>
        </p:txBody>
      </p:sp>
      <p:sp>
        <p:nvSpPr>
          <p:cNvPr id="232" name="Google Shape;232;p12"/>
          <p:cNvSpPr txBox="1"/>
          <p:nvPr/>
        </p:nvSpPr>
        <p:spPr>
          <a:xfrm>
            <a:off x="3215675" y="1721950"/>
            <a:ext cx="5342700" cy="4791600"/>
          </a:xfrm>
          <a:prstGeom prst="rect">
            <a:avLst/>
          </a:prstGeom>
          <a:noFill/>
          <a:ln cap="flat" cmpd="sng" w="9525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Being happy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Having more confidence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Terminal illnesses/fatal illnesses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Unhealthy skin/hair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Maintaining a healthy weight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Having healthy bones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Keeping your brain active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Depression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Stress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Poverty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Being fit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Having good personal relationships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Having bad personal relationships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addiction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Paranoia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Mental health problems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Healthy hair/skin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" name="Google Shape;237;g7f439ddd8b_0_172"/>
          <p:cNvGraphicFramePr/>
          <p:nvPr/>
        </p:nvGraphicFramePr>
        <p:xfrm>
          <a:off x="385975" y="34865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{1AE18AEE-9B7B-42CE-97E0-7B6984C8CDA1}</a:tableStyleId>
              </a:tblPr>
              <a:tblGrid>
                <a:gridCol w="2793475"/>
                <a:gridCol w="2794325"/>
                <a:gridCol w="2794325"/>
              </a:tblGrid>
              <a:tr h="342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Activity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Short term effect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Long term effect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1458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Addictive substance abuse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1458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Balanced diet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1458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Regular exercise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1458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Spending time with friends and family/Being active/hobbbies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2011-11-24T09:06:15Z</dcterms:created>
  <dc:creator>Ramesys</dc:creator>
</cp:coreProperties>
</file>