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9" r:id="rId2"/>
    <p:sldId id="260" r:id="rId3"/>
    <p:sldId id="286" r:id="rId4"/>
    <p:sldId id="264" r:id="rId5"/>
    <p:sldId id="283" r:id="rId6"/>
    <p:sldId id="267" r:id="rId7"/>
    <p:sldId id="269" r:id="rId8"/>
    <p:sldId id="268" r:id="rId9"/>
    <p:sldId id="270" r:id="rId10"/>
    <p:sldId id="272" r:id="rId11"/>
    <p:sldId id="273" r:id="rId12"/>
    <p:sldId id="297" r:id="rId13"/>
    <p:sldId id="274" r:id="rId14"/>
    <p:sldId id="298" r:id="rId15"/>
    <p:sldId id="284" r:id="rId16"/>
    <p:sldId id="285" r:id="rId17"/>
    <p:sldId id="279" r:id="rId18"/>
    <p:sldId id="278" r:id="rId19"/>
    <p:sldId id="287" r:id="rId20"/>
    <p:sldId id="288" r:id="rId21"/>
    <p:sldId id="280" r:id="rId22"/>
    <p:sldId id="275" r:id="rId23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30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Science work pack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Either print and write on sheets or type your answers onto the document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82" t="31123" r="24702" b="13010"/>
          <a:stretch>
            <a:fillRect/>
          </a:stretch>
        </p:blipFill>
        <p:spPr bwMode="auto">
          <a:xfrm>
            <a:off x="0" y="179512"/>
            <a:ext cx="6624637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8" t="30865" r="26299" b="18623"/>
          <a:stretch>
            <a:fillRect/>
          </a:stretch>
        </p:blipFill>
        <p:spPr bwMode="auto">
          <a:xfrm>
            <a:off x="344487" y="4237404"/>
            <a:ext cx="6280150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488"/>
            <a:ext cx="7058025" cy="483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" y="4748213"/>
            <a:ext cx="6238875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39160" y="558011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To………………………………..</a:t>
            </a:r>
          </a:p>
          <a:p>
            <a:r>
              <a:rPr lang="en-GB" sz="900" dirty="0" smtClean="0"/>
              <a:t>……………………………………..</a:t>
            </a:r>
            <a:endParaRPr lang="en-GB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2036228" y="594944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To………………………………..</a:t>
            </a:r>
          </a:p>
          <a:p>
            <a:r>
              <a:rPr lang="en-GB" sz="900" dirty="0" smtClean="0"/>
              <a:t>……………………………………..</a:t>
            </a:r>
            <a:endParaRPr lang="en-GB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2060847" y="630691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To………………………………..</a:t>
            </a:r>
          </a:p>
          <a:p>
            <a:r>
              <a:rPr lang="en-GB" sz="900" dirty="0" smtClean="0"/>
              <a:t>……………………………………..</a:t>
            </a:r>
            <a:endParaRPr lang="en-GB" sz="900" dirty="0"/>
          </a:p>
        </p:txBody>
      </p:sp>
      <p:sp>
        <p:nvSpPr>
          <p:cNvPr id="7" name="TextBox 6"/>
          <p:cNvSpPr txBox="1"/>
          <p:nvPr/>
        </p:nvSpPr>
        <p:spPr>
          <a:xfrm>
            <a:off x="4757433" y="558011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To………………………………..</a:t>
            </a:r>
          </a:p>
          <a:p>
            <a:r>
              <a:rPr lang="en-GB" sz="900" dirty="0" smtClean="0"/>
              <a:t>……………………………………..</a:t>
            </a:r>
            <a:endParaRPr lang="en-GB" sz="900" dirty="0"/>
          </a:p>
        </p:txBody>
      </p:sp>
      <p:sp>
        <p:nvSpPr>
          <p:cNvPr id="8" name="TextBox 7"/>
          <p:cNvSpPr txBox="1"/>
          <p:nvPr/>
        </p:nvSpPr>
        <p:spPr>
          <a:xfrm>
            <a:off x="4797959" y="5933935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To………………………………..</a:t>
            </a:r>
          </a:p>
          <a:p>
            <a:r>
              <a:rPr lang="en-GB" sz="900" dirty="0" smtClean="0"/>
              <a:t>……………………………………..</a:t>
            </a:r>
            <a:endParaRPr lang="en-GB" sz="900" dirty="0"/>
          </a:p>
        </p:txBody>
      </p:sp>
      <p:sp>
        <p:nvSpPr>
          <p:cNvPr id="9" name="TextBox 8"/>
          <p:cNvSpPr txBox="1"/>
          <p:nvPr/>
        </p:nvSpPr>
        <p:spPr>
          <a:xfrm>
            <a:off x="4805026" y="634376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To………………………………..</a:t>
            </a:r>
          </a:p>
          <a:p>
            <a:r>
              <a:rPr lang="en-GB" sz="900" dirty="0" smtClean="0"/>
              <a:t>……………………………………..</a:t>
            </a:r>
            <a:endParaRPr lang="en-GB" sz="900" dirty="0"/>
          </a:p>
        </p:txBody>
      </p:sp>
      <p:sp>
        <p:nvSpPr>
          <p:cNvPr id="3" name="TextBox 2"/>
          <p:cNvSpPr txBox="1"/>
          <p:nvPr/>
        </p:nvSpPr>
        <p:spPr>
          <a:xfrm>
            <a:off x="1124744" y="83884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_ _ _ _ _ _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581128" y="8431289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_ _ _ _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1" t="18909" r="47739" b="29082"/>
          <a:stretch>
            <a:fillRect/>
          </a:stretch>
        </p:blipFill>
        <p:spPr bwMode="auto">
          <a:xfrm>
            <a:off x="114300" y="1390650"/>
            <a:ext cx="3141663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7" t="47958" r="25047" b="22569"/>
          <a:stretch>
            <a:fillRect/>
          </a:stretch>
        </p:blipFill>
        <p:spPr bwMode="auto">
          <a:xfrm>
            <a:off x="157727" y="5073650"/>
            <a:ext cx="6492875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2"/>
          <p:cNvSpPr txBox="1">
            <a:spLocks noChangeArrowheads="1"/>
          </p:cNvSpPr>
          <p:nvPr/>
        </p:nvSpPr>
        <p:spPr bwMode="auto">
          <a:xfrm>
            <a:off x="3662363" y="1835150"/>
            <a:ext cx="30130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 dirty="0"/>
              <a:t>Habitat- _________________</a:t>
            </a:r>
          </a:p>
          <a:p>
            <a:pPr>
              <a:lnSpc>
                <a:spcPct val="150000"/>
              </a:lnSpc>
            </a:pPr>
            <a:r>
              <a:rPr lang="en-GB" altLang="en-US" dirty="0"/>
              <a:t>Adaptations- _____________</a:t>
            </a:r>
          </a:p>
          <a:p>
            <a:pPr>
              <a:lnSpc>
                <a:spcPct val="150000"/>
              </a:lnSpc>
            </a:pPr>
            <a:r>
              <a:rPr lang="en-GB" altLang="en-US" dirty="0"/>
              <a:t>________________________</a:t>
            </a:r>
          </a:p>
          <a:p>
            <a:endParaRPr lang="en-GB" altLang="en-US" dirty="0"/>
          </a:p>
        </p:txBody>
      </p:sp>
      <p:sp>
        <p:nvSpPr>
          <p:cNvPr id="11269" name="TextBox 3"/>
          <p:cNvSpPr txBox="1">
            <a:spLocks noChangeArrowheads="1"/>
          </p:cNvSpPr>
          <p:nvPr/>
        </p:nvSpPr>
        <p:spPr bwMode="auto">
          <a:xfrm>
            <a:off x="19050" y="827088"/>
            <a:ext cx="6473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/>
              <a:t>For each animal state what habitat it lives in and what adaptations it has to live in that habitat.</a:t>
            </a:r>
          </a:p>
        </p:txBody>
      </p:sp>
      <p:pic>
        <p:nvPicPr>
          <p:cNvPr id="1127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6" t="63312" r="23299" b="27296"/>
          <a:stretch>
            <a:fillRect/>
          </a:stretch>
        </p:blipFill>
        <p:spPr bwMode="auto">
          <a:xfrm>
            <a:off x="34925" y="8086725"/>
            <a:ext cx="69405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Box 11"/>
          <p:cNvSpPr txBox="1">
            <a:spLocks noChangeArrowheads="1"/>
          </p:cNvSpPr>
          <p:nvPr/>
        </p:nvSpPr>
        <p:spPr bwMode="auto">
          <a:xfrm>
            <a:off x="0" y="6300788"/>
            <a:ext cx="3013075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/>
              <a:t>Habitat- _________________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Adaptations- 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________________________</a:t>
            </a:r>
          </a:p>
          <a:p>
            <a:endParaRPr lang="en-GB" altLang="en-US"/>
          </a:p>
        </p:txBody>
      </p:sp>
      <p:sp>
        <p:nvSpPr>
          <p:cNvPr id="11272" name="TextBox 12"/>
          <p:cNvSpPr txBox="1">
            <a:spLocks noChangeArrowheads="1"/>
          </p:cNvSpPr>
          <p:nvPr/>
        </p:nvSpPr>
        <p:spPr bwMode="auto">
          <a:xfrm>
            <a:off x="3754438" y="6472238"/>
            <a:ext cx="3011487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/>
              <a:t>Habitat- _________________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Adaptations- 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________________________</a:t>
            </a:r>
          </a:p>
          <a:p>
            <a:endParaRPr lang="en-GB" altLang="en-US"/>
          </a:p>
        </p:txBody>
      </p:sp>
      <p:sp>
        <p:nvSpPr>
          <p:cNvPr id="11273" name="TextBox 13"/>
          <p:cNvSpPr txBox="1">
            <a:spLocks noChangeArrowheads="1"/>
          </p:cNvSpPr>
          <p:nvPr/>
        </p:nvSpPr>
        <p:spPr bwMode="auto">
          <a:xfrm>
            <a:off x="3505200" y="3543300"/>
            <a:ext cx="3011488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GB" altLang="en-US"/>
              <a:t>Habitat- _________________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Adaptations- 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________________________</a:t>
            </a:r>
          </a:p>
          <a:p>
            <a:endParaRPr lang="en-GB" altLang="en-US"/>
          </a:p>
        </p:txBody>
      </p:sp>
      <p:sp>
        <p:nvSpPr>
          <p:cNvPr id="5" name="Rectangle 4"/>
          <p:cNvSpPr/>
          <p:nvPr/>
        </p:nvSpPr>
        <p:spPr>
          <a:xfrm>
            <a:off x="2852738" y="3132138"/>
            <a:ext cx="403225" cy="576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0" t="21121" r="27783" b="12500"/>
          <a:stretch>
            <a:fillRect/>
          </a:stretch>
        </p:blipFill>
        <p:spPr bwMode="auto">
          <a:xfrm>
            <a:off x="260350" y="250825"/>
            <a:ext cx="5880100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260350" y="4859338"/>
            <a:ext cx="6192838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/>
              <a:t>Draw a line to match the plant pictures.</a:t>
            </a:r>
          </a:p>
          <a:p>
            <a:endParaRPr lang="en-GB" altLang="en-US"/>
          </a:p>
          <a:p>
            <a:pPr>
              <a:lnSpc>
                <a:spcPct val="150000"/>
              </a:lnSpc>
            </a:pPr>
            <a:r>
              <a:rPr lang="en-GB" altLang="en-US"/>
              <a:t>Which plants grow in the wettest area? </a:t>
            </a:r>
          </a:p>
          <a:p>
            <a:pPr>
              <a:lnSpc>
                <a:spcPct val="150000"/>
              </a:lnSpc>
            </a:pPr>
            <a:r>
              <a:rPr lang="en-GB" altLang="en-US"/>
              <a:t>___________________________________________________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What helps them cope with the rain? </a:t>
            </a:r>
          </a:p>
          <a:p>
            <a:pPr>
              <a:lnSpc>
                <a:spcPct val="150000"/>
              </a:lnSpc>
            </a:pPr>
            <a:r>
              <a:rPr lang="en-GB" altLang="en-US"/>
              <a:t>____________________________________________________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Which area is the driest? ____________________________________________________</a:t>
            </a:r>
          </a:p>
          <a:p>
            <a:pPr>
              <a:lnSpc>
                <a:spcPct val="150000"/>
              </a:lnSpc>
            </a:pPr>
            <a:r>
              <a:rPr lang="en-GB" altLang="en-US"/>
              <a:t>How have plants adapted so they can grow here? ________________________________________________________________________________________________________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7" t="18535" r="28389" b="8405"/>
          <a:stretch>
            <a:fillRect/>
          </a:stretch>
        </p:blipFill>
        <p:spPr bwMode="auto">
          <a:xfrm>
            <a:off x="404813" y="2778125"/>
            <a:ext cx="6119812" cy="552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2" t="27412" r="29395" b="54483"/>
          <a:stretch>
            <a:fillRect/>
          </a:stretch>
        </p:blipFill>
        <p:spPr bwMode="auto">
          <a:xfrm>
            <a:off x="100644" y="539552"/>
            <a:ext cx="6732587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77072" y="5576919"/>
            <a:ext cx="504056" cy="3253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236362" y="1271055"/>
            <a:ext cx="504056" cy="3253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236362" y="1877120"/>
            <a:ext cx="504056" cy="3253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0" t="23061" r="21361" b="9052"/>
          <a:stretch>
            <a:fillRect/>
          </a:stretch>
        </p:blipFill>
        <p:spPr bwMode="auto">
          <a:xfrm>
            <a:off x="116632" y="179512"/>
            <a:ext cx="6858000" cy="452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2" t="24355" r="21948" b="16164"/>
          <a:stretch>
            <a:fillRect/>
          </a:stretch>
        </p:blipFill>
        <p:spPr bwMode="auto">
          <a:xfrm>
            <a:off x="0" y="4932363"/>
            <a:ext cx="6742113" cy="396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93096" y="9808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80928" y="38784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32484" y="58020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42864" y="154766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140968" y="2082737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642864" y="531446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642864" y="5652273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60648" y="635940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60931" y="688187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04664" y="736804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60648" y="851442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60648" y="785528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070088"/>
              </p:ext>
            </p:extLst>
          </p:nvPr>
        </p:nvGraphicFramePr>
        <p:xfrm>
          <a:off x="333375" y="3048000"/>
          <a:ext cx="6335713" cy="4754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3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78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14339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Change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Daily change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Seasonal change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An example of how humans adapt to cope with the change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Length</a:t>
                      </a:r>
                      <a:r>
                        <a:rPr lang="en-GB" sz="1800" baseline="0" dirty="0" smtClean="0"/>
                        <a:t> of daylight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/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Human use lights in the evening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Temperature outside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Amount of rain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Amount of snow</a:t>
                      </a:r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Wind</a:t>
                      </a:r>
                    </a:p>
                    <a:p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0037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Height of tide</a:t>
                      </a:r>
                    </a:p>
                    <a:p>
                      <a:endParaRPr lang="en-GB" sz="1800" dirty="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26" marR="91426" marT="45717" marB="45717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6" marR="91426"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428" name="Text Box 6"/>
          <p:cNvSpPr txBox="1">
            <a:spLocks noChangeArrowheads="1"/>
          </p:cNvSpPr>
          <p:nvPr/>
        </p:nvSpPr>
        <p:spPr bwMode="auto">
          <a:xfrm>
            <a:off x="308606" y="323528"/>
            <a:ext cx="63087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indent="-45720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>
              <a:lnSpc>
                <a:spcPct val="96000"/>
              </a:lnSpc>
              <a:spcAft>
                <a:spcPts val="1000"/>
              </a:spcAft>
            </a:pPr>
            <a:r>
              <a:rPr lang="en-GB" altLang="en-US" sz="1600" dirty="0">
                <a:solidFill>
                  <a:srgbClr val="363435"/>
                </a:solidFill>
                <a:latin typeface="Arial" charset="0"/>
              </a:rPr>
              <a:t>	The table shows some physical environmental factors that change. Tick the correct columns to show whether these factors change</a:t>
            </a:r>
            <a:r>
              <a:rPr lang="en-GB" altLang="en-US" sz="16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GB" altLang="en-US" sz="1600" dirty="0">
                <a:solidFill>
                  <a:srgbClr val="363435"/>
                </a:solidFill>
                <a:latin typeface="Arial" charset="0"/>
              </a:rPr>
              <a:t>daily, or only change with the seasons (some factors may have ticks in both columns). Fill in the last column to show how humans behave to cope with these changes</a:t>
            </a:r>
            <a:r>
              <a:rPr lang="en-GB" altLang="en-US" sz="1600" dirty="0" smtClean="0">
                <a:solidFill>
                  <a:srgbClr val="363435"/>
                </a:solidFill>
                <a:latin typeface="Arial" charset="0"/>
              </a:rPr>
              <a:t>.</a:t>
            </a:r>
          </a:p>
          <a:p>
            <a:pPr lvl="1">
              <a:lnSpc>
                <a:spcPct val="96000"/>
              </a:lnSpc>
              <a:spcAft>
                <a:spcPts val="1000"/>
              </a:spcAft>
            </a:pPr>
            <a:endParaRPr lang="en-GB" altLang="en-US" sz="1600" dirty="0">
              <a:solidFill>
                <a:srgbClr val="363435"/>
              </a:solidFill>
              <a:latin typeface="Arial" charset="0"/>
            </a:endParaRPr>
          </a:p>
          <a:p>
            <a:pPr lvl="1">
              <a:lnSpc>
                <a:spcPct val="96000"/>
              </a:lnSpc>
              <a:spcAft>
                <a:spcPts val="1000"/>
              </a:spcAft>
            </a:pPr>
            <a:r>
              <a:rPr lang="en-GB" altLang="en-US" sz="1600" dirty="0" smtClean="0">
                <a:solidFill>
                  <a:srgbClr val="363435"/>
                </a:solidFill>
                <a:latin typeface="Arial" charset="0"/>
              </a:rPr>
              <a:t>The first one has been done for you.</a:t>
            </a:r>
          </a:p>
          <a:p>
            <a:pPr lvl="1">
              <a:lnSpc>
                <a:spcPct val="96000"/>
              </a:lnSpc>
              <a:spcAft>
                <a:spcPts val="1000"/>
              </a:spcAft>
            </a:pPr>
            <a:endParaRPr lang="en-US" altLang="en-US" sz="16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49" t="27586" r="26086" b="14224"/>
          <a:stretch>
            <a:fillRect/>
          </a:stretch>
        </p:blipFill>
        <p:spPr bwMode="auto">
          <a:xfrm>
            <a:off x="0" y="1042988"/>
            <a:ext cx="6526213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4" t="30861" r="26192" b="17458"/>
          <a:stretch>
            <a:fillRect/>
          </a:stretch>
        </p:blipFill>
        <p:spPr bwMode="auto">
          <a:xfrm>
            <a:off x="252413" y="5300663"/>
            <a:ext cx="6273800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35" t="21767" r="27240" b="22971"/>
          <a:stretch/>
        </p:blipFill>
        <p:spPr bwMode="auto">
          <a:xfrm>
            <a:off x="30163" y="539750"/>
            <a:ext cx="6543675" cy="4215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434"/>
          <a:stretch/>
        </p:blipFill>
        <p:spPr bwMode="auto">
          <a:xfrm>
            <a:off x="313682" y="5292080"/>
            <a:ext cx="6152068" cy="22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19" y="6156176"/>
            <a:ext cx="6314961" cy="201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01" y="7308304"/>
            <a:ext cx="6141395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22" t="24353" r="24512" b="22198"/>
          <a:stretch>
            <a:fillRect/>
          </a:stretch>
        </p:blipFill>
        <p:spPr bwMode="auto">
          <a:xfrm>
            <a:off x="31750" y="776288"/>
            <a:ext cx="6826250" cy="391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2" t="27154" r="26190" b="44397"/>
          <a:stretch/>
        </p:blipFill>
        <p:spPr bwMode="auto">
          <a:xfrm>
            <a:off x="292100" y="4686301"/>
            <a:ext cx="6305550" cy="208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404664" y="6767513"/>
            <a:ext cx="60486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5567" y="0"/>
            <a:ext cx="6957392" cy="935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dirty="0" smtClean="0"/>
              <a:t>4a.  Draw a diagram to show a bluebell in April, July and December. Show what happens above and below ground</a:t>
            </a:r>
          </a:p>
          <a:p>
            <a:pPr>
              <a:lnSpc>
                <a:spcPct val="150000"/>
              </a:lnSpc>
            </a:pPr>
            <a:endParaRPr lang="en-GB" sz="1400" dirty="0"/>
          </a:p>
          <a:p>
            <a:pPr>
              <a:lnSpc>
                <a:spcPct val="150000"/>
              </a:lnSpc>
            </a:pPr>
            <a:endParaRPr lang="en-GB" sz="1400" dirty="0" smtClean="0"/>
          </a:p>
          <a:p>
            <a:pPr>
              <a:lnSpc>
                <a:spcPct val="150000"/>
              </a:lnSpc>
            </a:pPr>
            <a:endParaRPr lang="en-GB" sz="1400" dirty="0"/>
          </a:p>
          <a:p>
            <a:pPr>
              <a:lnSpc>
                <a:spcPct val="150000"/>
              </a:lnSpc>
            </a:pPr>
            <a:endParaRPr lang="en-GB" sz="1400" dirty="0" smtClean="0"/>
          </a:p>
          <a:p>
            <a:pPr>
              <a:lnSpc>
                <a:spcPct val="150000"/>
              </a:lnSpc>
            </a:pPr>
            <a:endParaRPr lang="en-GB" sz="1400" dirty="0"/>
          </a:p>
          <a:p>
            <a:pPr>
              <a:lnSpc>
                <a:spcPct val="150000"/>
              </a:lnSpc>
            </a:pPr>
            <a:endParaRPr lang="en-GB" sz="1400" dirty="0" smtClean="0"/>
          </a:p>
          <a:p>
            <a:pPr>
              <a:lnSpc>
                <a:spcPct val="150000"/>
              </a:lnSpc>
            </a:pPr>
            <a:endParaRPr lang="en-GB" sz="1400" dirty="0"/>
          </a:p>
          <a:p>
            <a:pPr>
              <a:lnSpc>
                <a:spcPct val="150000"/>
              </a:lnSpc>
            </a:pPr>
            <a:endParaRPr lang="en-GB" sz="1400" dirty="0" smtClean="0"/>
          </a:p>
          <a:p>
            <a:pPr>
              <a:lnSpc>
                <a:spcPct val="150000"/>
              </a:lnSpc>
            </a:pPr>
            <a:r>
              <a:rPr lang="en-GB" sz="1400" dirty="0" smtClean="0"/>
              <a:t>b. Why does a bluebell produce leaves and flowers so early in the year?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c. Why do bluebells produce leaves during winter?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5a. When do wood sorrel have flowers?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b. Why do their flowers only open at night?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6a. What name is given to animals that are active at night?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 smtClean="0"/>
              <a:t>b. Give an example of this sort of animal and explain how it is adapted to hunting at night.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………………………………………………………………………………………………………………………………….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en-GB" sz="1400" dirty="0"/>
              <a:t>………………………………………………………………………………………………………………………………….</a:t>
            </a:r>
          </a:p>
          <a:p>
            <a:endParaRPr lang="en-GB" sz="1400" dirty="0"/>
          </a:p>
        </p:txBody>
      </p:sp>
      <p:sp>
        <p:nvSpPr>
          <p:cNvPr id="3" name="Rectangle 2"/>
          <p:cNvSpPr/>
          <p:nvPr/>
        </p:nvSpPr>
        <p:spPr>
          <a:xfrm>
            <a:off x="260648" y="755576"/>
            <a:ext cx="5760640" cy="23762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3870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6" t="55386" r="27542" b="15518"/>
          <a:stretch>
            <a:fillRect/>
          </a:stretch>
        </p:blipFill>
        <p:spPr bwMode="auto">
          <a:xfrm>
            <a:off x="-171400" y="6696075"/>
            <a:ext cx="732631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1"/>
          <p:cNvSpPr txBox="1">
            <a:spLocks noChangeArrowheads="1"/>
          </p:cNvSpPr>
          <p:nvPr/>
        </p:nvSpPr>
        <p:spPr bwMode="auto">
          <a:xfrm>
            <a:off x="198438" y="6337300"/>
            <a:ext cx="62245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/>
              <a:t>Match the numbers with the correct box</a:t>
            </a:r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7" t="18320" r="26553" b="61853"/>
          <a:stretch>
            <a:fillRect/>
          </a:stretch>
        </p:blipFill>
        <p:spPr bwMode="auto">
          <a:xfrm>
            <a:off x="0" y="539750"/>
            <a:ext cx="6480175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7" t="26724" r="25462" b="15547"/>
          <a:stretch>
            <a:fillRect/>
          </a:stretch>
        </p:blipFill>
        <p:spPr bwMode="auto">
          <a:xfrm>
            <a:off x="-71438" y="2114550"/>
            <a:ext cx="6621463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833188"/>
              </p:ext>
            </p:extLst>
          </p:nvPr>
        </p:nvGraphicFramePr>
        <p:xfrm>
          <a:off x="107504" y="116632"/>
          <a:ext cx="6633864" cy="4763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1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8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86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5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56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217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843">
                <a:tc>
                  <a:txBody>
                    <a:bodyPr/>
                    <a:lstStyle/>
                    <a:p>
                      <a:r>
                        <a:rPr lang="en-GB" dirty="0" smtClean="0"/>
                        <a:t>Predator or prey?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1763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r>
                        <a:rPr lang="en-GB" baseline="0" dirty="0" smtClean="0"/>
                        <a:t> to avoid being eaten or to catch 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776" y="251520"/>
            <a:ext cx="5184576" cy="141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6" t="59776" r="24995" b="11423"/>
          <a:stretch/>
        </p:blipFill>
        <p:spPr bwMode="auto">
          <a:xfrm>
            <a:off x="260648" y="5220072"/>
            <a:ext cx="639099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7308304"/>
            <a:ext cx="605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         b. Suggest how thus caterpillar avoids being eaten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769471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8" t="18738" r="23611" b="8147"/>
          <a:stretch>
            <a:fillRect/>
          </a:stretch>
        </p:blipFill>
        <p:spPr bwMode="auto">
          <a:xfrm>
            <a:off x="620713" y="179388"/>
            <a:ext cx="5545137" cy="420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7" t="23215" r="23157" b="12637"/>
          <a:stretch>
            <a:fillRect/>
          </a:stretch>
        </p:blipFill>
        <p:spPr bwMode="auto">
          <a:xfrm>
            <a:off x="0" y="4500563"/>
            <a:ext cx="6623050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4" t="19897" r="24951" b="43925"/>
          <a:stretch>
            <a:fillRect/>
          </a:stretch>
        </p:blipFill>
        <p:spPr bwMode="auto">
          <a:xfrm>
            <a:off x="188913" y="395288"/>
            <a:ext cx="6264275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4" t="39761" r="22093" b="10471"/>
          <a:stretch>
            <a:fillRect/>
          </a:stretch>
        </p:blipFill>
        <p:spPr bwMode="auto">
          <a:xfrm>
            <a:off x="188913" y="6011863"/>
            <a:ext cx="6264275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28" t="27298" r="26637" b="19456"/>
          <a:stretch>
            <a:fillRect/>
          </a:stretch>
        </p:blipFill>
        <p:spPr bwMode="auto">
          <a:xfrm>
            <a:off x="115888" y="2627313"/>
            <a:ext cx="5761037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4" t="19397" r="25964" b="11206"/>
          <a:stretch>
            <a:fillRect/>
          </a:stretch>
        </p:blipFill>
        <p:spPr bwMode="auto">
          <a:xfrm>
            <a:off x="-6350" y="539750"/>
            <a:ext cx="6605588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7" t="51724" r="25632" b="17458"/>
          <a:stretch>
            <a:fillRect/>
          </a:stretch>
        </p:blipFill>
        <p:spPr bwMode="auto">
          <a:xfrm>
            <a:off x="0" y="5724525"/>
            <a:ext cx="6599238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5" t="18750" r="27541" b="14009"/>
          <a:stretch>
            <a:fillRect/>
          </a:stretch>
        </p:blipFill>
        <p:spPr bwMode="auto">
          <a:xfrm>
            <a:off x="49213" y="539750"/>
            <a:ext cx="6257925" cy="491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9" t="35129" r="26796" b="26939"/>
          <a:stretch>
            <a:fillRect/>
          </a:stretch>
        </p:blipFill>
        <p:spPr bwMode="auto">
          <a:xfrm>
            <a:off x="188913" y="5651500"/>
            <a:ext cx="6399212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3201" y="251520"/>
            <a:ext cx="491160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Assessment task</a:t>
            </a:r>
          </a:p>
        </p:txBody>
      </p:sp>
      <p:sp>
        <p:nvSpPr>
          <p:cNvPr id="28675" name="TextBox 2"/>
          <p:cNvSpPr txBox="1">
            <a:spLocks noChangeArrowheads="1"/>
          </p:cNvSpPr>
          <p:nvPr/>
        </p:nvSpPr>
        <p:spPr bwMode="auto">
          <a:xfrm>
            <a:off x="404813" y="1174750"/>
            <a:ext cx="59039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/>
              <a:t>An ecologist has been studying a rock pool for a week. Notes were taken as shown below.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33388" y="1820863"/>
          <a:ext cx="6091237" cy="253524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4188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723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5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Organism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What they eat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5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Shore crab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Green seaweed, shrimp,</a:t>
                      </a:r>
                      <a:r>
                        <a:rPr lang="en-GB" sz="1400" baseline="0" dirty="0" smtClean="0"/>
                        <a:t> small fish, whelks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5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Sea anemone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Plant plankton, animal plankton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5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Small fish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Shrimp, sea anemone, whelks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5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Seagulls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Small fish, crabs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25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Whelks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Green seaweed</a:t>
                      </a:r>
                      <a:endParaRPr lang="en-GB" sz="1400" dirty="0"/>
                    </a:p>
                  </a:txBody>
                  <a:tcPr marL="91439" marR="91439"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8699" name="Picture 2" descr="http://www.warrenphotographic.co.uk/photography/bigs/13071-Shore-Crab-white-backgrou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8" y="2195513"/>
            <a:ext cx="684212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0" name="Picture 4" descr="http://s0.geograph.org.uk/geophotos/01/26/65/1266569_80af79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681288"/>
            <a:ext cx="385763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0" y="3203575"/>
            <a:ext cx="7429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2" name="Picture 7" descr="http://www.birdcontrolinkent.co.uk/wp-content/uploads/2012/09/seagul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3492500"/>
            <a:ext cx="579437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3" name="Picture 9" descr="http://www.thegrimsbyfishcompany.co.uk/domestic_pics/408-201402261702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3962400"/>
            <a:ext cx="46513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04813" y="5013325"/>
            <a:ext cx="6192837" cy="36623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705" name="TextBox 6"/>
          <p:cNvSpPr txBox="1">
            <a:spLocks noChangeArrowheads="1"/>
          </p:cNvSpPr>
          <p:nvPr/>
        </p:nvSpPr>
        <p:spPr bwMode="auto">
          <a:xfrm>
            <a:off x="404813" y="4643438"/>
            <a:ext cx="6192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/>
              <a:t>Draw a food web and label the food web using the keywords</a:t>
            </a:r>
          </a:p>
        </p:txBody>
      </p:sp>
      <p:sp>
        <p:nvSpPr>
          <p:cNvPr id="28706" name="TextBox 7"/>
          <p:cNvSpPr txBox="1">
            <a:spLocks noChangeArrowheads="1"/>
          </p:cNvSpPr>
          <p:nvPr/>
        </p:nvSpPr>
        <p:spPr bwMode="auto">
          <a:xfrm>
            <a:off x="188913" y="8675688"/>
            <a:ext cx="6669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b="1" u="sng"/>
              <a:t>Keywords: </a:t>
            </a:r>
            <a:r>
              <a:rPr lang="en-GB" altLang="en-US" b="1"/>
              <a:t>Carnivore, herbivore, predator, consumer, prey, producer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115888" y="250825"/>
            <a:ext cx="6553200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300"/>
              <a:t>What changes might happen daily in the rock pool? __________________________________</a:t>
            </a:r>
          </a:p>
          <a:p>
            <a:r>
              <a:rPr lang="en-GB" altLang="en-US" sz="1300"/>
              <a:t>____________________________________________________________________________</a:t>
            </a:r>
          </a:p>
          <a:p>
            <a:r>
              <a:rPr lang="en-GB" altLang="en-US" sz="1300"/>
              <a:t>____________________________________________________________________________</a:t>
            </a:r>
          </a:p>
          <a:p>
            <a:endParaRPr lang="en-GB" altLang="en-US" sz="1300"/>
          </a:p>
          <a:p>
            <a:r>
              <a:rPr lang="en-GB" altLang="en-US" sz="1300"/>
              <a:t>What changes might happen throughout the year to the habitat?_______________________</a:t>
            </a:r>
          </a:p>
          <a:p>
            <a:r>
              <a:rPr lang="en-GB" altLang="en-US" sz="1300"/>
              <a:t>____________________________________________________________________________</a:t>
            </a:r>
          </a:p>
          <a:p>
            <a:r>
              <a:rPr lang="en-GB" altLang="en-US" sz="1300"/>
              <a:t>____________________________________________________________________________</a:t>
            </a:r>
          </a:p>
          <a:p>
            <a:endParaRPr lang="en-GB" altLang="en-US" sz="1300"/>
          </a:p>
          <a:p>
            <a:r>
              <a:rPr lang="en-GB" altLang="en-US" sz="1300"/>
              <a:t>What are the predators in this food web and what adaptations do they have?</a:t>
            </a:r>
          </a:p>
          <a:p>
            <a:r>
              <a:rPr lang="en-GB" altLang="en-US" sz="130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altLang="en-US" sz="1300"/>
          </a:p>
          <a:p>
            <a:r>
              <a:rPr lang="en-GB" altLang="en-US" sz="1300"/>
              <a:t>What are the producers in the food chain and what adaptations do they have ?</a:t>
            </a:r>
          </a:p>
          <a:p>
            <a:r>
              <a:rPr lang="en-GB" altLang="en-US" sz="130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altLang="en-US" sz="1300"/>
          </a:p>
          <a:p>
            <a:endParaRPr lang="en-GB" altLang="en-US" sz="1300"/>
          </a:p>
          <a:p>
            <a:r>
              <a:rPr lang="en-GB" altLang="en-US" sz="1300"/>
              <a:t>What are the prey in the food chain and what adaptations do they have?</a:t>
            </a:r>
          </a:p>
          <a:p>
            <a:r>
              <a:rPr lang="en-GB" altLang="en-US" sz="130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en-GB" altLang="en-US" sz="1300"/>
          </a:p>
          <a:p>
            <a:endParaRPr lang="en-GB" altLang="en-US" sz="1300"/>
          </a:p>
        </p:txBody>
      </p:sp>
      <p:sp>
        <p:nvSpPr>
          <p:cNvPr id="3" name="Rectangle 2"/>
          <p:cNvSpPr/>
          <p:nvPr/>
        </p:nvSpPr>
        <p:spPr>
          <a:xfrm>
            <a:off x="188913" y="7740650"/>
            <a:ext cx="6480175" cy="12239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What level would you give your work?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2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What was good about your work?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2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What could you do to improve next time?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573041"/>
              </p:ext>
            </p:extLst>
          </p:nvPr>
        </p:nvGraphicFramePr>
        <p:xfrm>
          <a:off x="192088" y="5622925"/>
          <a:ext cx="6477000" cy="210295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88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88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6924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emerging</a:t>
                      </a:r>
                      <a:endParaRPr lang="en-GB" sz="1200" b="1" dirty="0"/>
                    </a:p>
                  </a:txBody>
                  <a:tcPr marL="91431" marR="91431" marT="45692" marB="45692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Linked some animals and plants together to show what they eat.</a:t>
                      </a:r>
                    </a:p>
                    <a:p>
                      <a:r>
                        <a:rPr lang="en-GB" sz="1200" b="1" dirty="0" smtClean="0"/>
                        <a:t>Stated why 2</a:t>
                      </a:r>
                      <a:r>
                        <a:rPr lang="en-GB" sz="1200" b="1" baseline="0" dirty="0" smtClean="0"/>
                        <a:t> animals are suited to living there</a:t>
                      </a:r>
                      <a:endParaRPr lang="en-GB" sz="1200" b="1" dirty="0"/>
                    </a:p>
                  </a:txBody>
                  <a:tcPr marL="91431" marR="91431" marT="45692" marB="45692"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693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developing</a:t>
                      </a:r>
                      <a:endParaRPr lang="en-GB" sz="1200" b="1" dirty="0"/>
                    </a:p>
                  </a:txBody>
                  <a:tcPr marL="91431" marR="91431" marT="45692" marB="45692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Drawn</a:t>
                      </a:r>
                      <a:r>
                        <a:rPr lang="en-GB" sz="1200" b="1" baseline="0" dirty="0" smtClean="0"/>
                        <a:t> 2 food chains with 3-4 links</a:t>
                      </a:r>
                    </a:p>
                    <a:p>
                      <a:r>
                        <a:rPr lang="en-GB" sz="1200" b="1" baseline="0" dirty="0" smtClean="0"/>
                        <a:t>Identified a producer, predator and prey</a:t>
                      </a:r>
                    </a:p>
                    <a:p>
                      <a:r>
                        <a:rPr lang="en-GB" sz="1200" b="1" baseline="0" dirty="0" smtClean="0"/>
                        <a:t>Describe a seasonal or daily change</a:t>
                      </a:r>
                      <a:endParaRPr lang="en-GB" sz="1200" b="1" dirty="0"/>
                    </a:p>
                  </a:txBody>
                  <a:tcPr marL="91431" marR="91431" marT="45692" marB="45692"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5233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Secure/</a:t>
                      </a:r>
                      <a:r>
                        <a:rPr lang="en-GB" sz="1200" b="1" dirty="0" err="1" smtClean="0"/>
                        <a:t>martered</a:t>
                      </a:r>
                      <a:endParaRPr lang="en-GB" sz="1200" b="1" dirty="0"/>
                    </a:p>
                  </a:txBody>
                  <a:tcPr marL="91431" marR="91431" marT="45692" marB="45692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Drawn a simple</a:t>
                      </a:r>
                      <a:r>
                        <a:rPr lang="en-GB" sz="1200" b="1" baseline="0" dirty="0" smtClean="0"/>
                        <a:t> food web that links at least 3 food chains</a:t>
                      </a:r>
                    </a:p>
                    <a:p>
                      <a:r>
                        <a:rPr lang="en-GB" sz="1200" b="1" baseline="0" dirty="0" smtClean="0"/>
                        <a:t>Used the keywords to describe how plants and animals get their food (producer, primary consumer, carnivore)</a:t>
                      </a:r>
                    </a:p>
                    <a:p>
                      <a:r>
                        <a:rPr lang="en-GB" sz="1200" b="1" baseline="0" dirty="0" smtClean="0"/>
                        <a:t>Describe at least one adaptation that helps a predator and prey to survive</a:t>
                      </a:r>
                    </a:p>
                    <a:p>
                      <a:r>
                        <a:rPr lang="en-GB" sz="1200" b="1" baseline="0" dirty="0" smtClean="0"/>
                        <a:t>Describe a daily and seasonal change that affects the habitat.</a:t>
                      </a:r>
                      <a:endParaRPr lang="en-GB" sz="1200" b="1" dirty="0"/>
                    </a:p>
                  </a:txBody>
                  <a:tcPr marL="91431" marR="91431" marT="45692" marB="4569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/>
          <p:nvPr/>
        </p:nvSpPr>
        <p:spPr>
          <a:xfrm>
            <a:off x="-19319" y="201832"/>
            <a:ext cx="7562850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Times New Roman"/>
                <a:cs typeface="Times New Roman"/>
              </a:rPr>
              <a:t>Jungle Wordsearch</a:t>
            </a:r>
            <a:endParaRPr lang="en-GB" sz="1100"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Picture 2" descr="http://t3.gstatic.com/images?q=tbn:ANd9GcSsEYrv_KBhPpJ4yE501MTbHSSi9PO8XVay-bpkd_RnM0H9YvOHnNnFdJW_x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5" y="683568"/>
            <a:ext cx="5756910" cy="4331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4005263" y="5730875"/>
            <a:ext cx="1987550" cy="3408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altLang="en-US" sz="1300">
                <a:ea typeface="Calibri" pitchFamily="34" charset="0"/>
                <a:cs typeface="Times New Roman" pitchFamily="18" charset="0"/>
              </a:rPr>
              <a:t>B</a:t>
            </a:r>
            <a:r>
              <a:rPr lang="en-US" altLang="en-US" sz="1600">
                <a:ea typeface="Calibri" pitchFamily="34" charset="0"/>
                <a:cs typeface="Times New Roman" pitchFamily="18" charset="0"/>
              </a:rPr>
              <a:t>­­________________</a:t>
            </a:r>
            <a:endParaRPr lang="en-US" altLang="en-US" sz="800">
              <a:latin typeface="Arial" charset="0"/>
              <a:ea typeface="Calibri" pitchFamily="34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Times New Roman" pitchFamily="18" charset="0"/>
              </a:rPr>
              <a:t>F________</a:t>
            </a:r>
            <a:endParaRPr lang="en-US" altLang="en-US" sz="800">
              <a:latin typeface="Arial" charset="0"/>
              <a:ea typeface="Calibri" pitchFamily="34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Times New Roman" pitchFamily="18" charset="0"/>
              </a:rPr>
              <a:t>H____________________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L__________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M__________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P__________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S________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S__________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S__________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T________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T______</a:t>
            </a:r>
            <a:endParaRPr lang="en-US" altLang="en-US" sz="800">
              <a:latin typeface="Arial" charset="0"/>
            </a:endParaRPr>
          </a:p>
          <a:p>
            <a:pPr algn="ctr" eaLnBrk="0" hangingPunct="0"/>
            <a:r>
              <a:rPr lang="en-US" altLang="en-US" sz="1600">
                <a:ea typeface="Calibri" pitchFamily="34" charset="0"/>
                <a:cs typeface="Calibri" pitchFamily="34" charset="0"/>
              </a:rPr>
              <a:t>T__________</a:t>
            </a:r>
            <a:endParaRPr lang="en-US" altLang="en-US" sz="2400">
              <a:latin typeface="Arial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3" y="5508625"/>
            <a:ext cx="2455862" cy="3509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0726" name="Rectangle 3"/>
          <p:cNvSpPr>
            <a:spLocks noChangeArrowheads="1"/>
          </p:cNvSpPr>
          <p:nvPr/>
        </p:nvSpPr>
        <p:spPr bwMode="auto">
          <a:xfrm>
            <a:off x="550863" y="4913313"/>
            <a:ext cx="5659437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Some of the things hidden in the picture above are also hidden in the wordsearch below…you have been given the first letter of each word to help you: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sp>
        <p:nvSpPr>
          <p:cNvPr id="30727" name="Rectangle 5"/>
          <p:cNvSpPr>
            <a:spLocks noChangeArrowheads="1"/>
          </p:cNvSpPr>
          <p:nvPr/>
        </p:nvSpPr>
        <p:spPr bwMode="auto">
          <a:xfrm>
            <a:off x="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227</TotalTime>
  <Words>781</Words>
  <Application>Microsoft Office PowerPoint</Application>
  <PresentationFormat>On-screen Show (4:3)</PresentationFormat>
  <Paragraphs>183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interaction and adaptation</vt:lpstr>
      <vt:lpstr>Science work pack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15</cp:revision>
  <cp:lastPrinted>2015-11-09T08:12:33Z</cp:lastPrinted>
  <dcterms:created xsi:type="dcterms:W3CDTF">2015-08-17T14:38:37Z</dcterms:created>
  <dcterms:modified xsi:type="dcterms:W3CDTF">2020-03-17T09:48:36Z</dcterms:modified>
</cp:coreProperties>
</file>