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9" r:id="rId3"/>
    <p:sldId id="260" r:id="rId4"/>
    <p:sldId id="261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1E75F-7552-40A8-9364-F23FD0AC335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4B934-419D-401A-9F1F-4A4F3932F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853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175B6-9A32-BB41-A609-094D8577CBE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761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9598B-B0CF-4874-8718-34F8C328D3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545A53-EC51-401E-BD92-FC61829B3C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9901C-3E19-4F06-A422-77F741D8B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6C87C-7744-48F8-AE7F-959CFD240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AA7A01-470D-4C5F-ACF1-DADAFBA72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779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6F697-0643-45D7-A672-4EA87E806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319378-8D9E-4411-A02E-C4991324B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EB75D-CD66-4D2C-9A25-42287270D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37B04-3124-4CDF-96B3-9D155B4F9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68041-734D-4259-92A7-B80D22AC6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22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7BBE6-912D-4F92-8B6D-8D48FDCC6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E480D-173B-43DA-BB82-E5D2EDE9C6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773A7-FD1D-41B9-917C-96795F31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970519-3FCC-4477-A7BF-17253513F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1AB11C-D10A-4435-AEA3-FF920F454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70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72336-0923-4D92-9B26-E2692A078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DF077-817B-474D-8D8B-2AE3E9A343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02E9FE-5898-4678-A6D7-3E350B9396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FF51D3-E827-4FBF-A0C2-06EE62B16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DA80CC-D571-4443-B452-3C44B23F8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56AA8B-EA06-4CC8-8333-F8D22DFB2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851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CF0D5-CC4A-4EC9-9909-061C7AD79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FDEFCD-9286-495E-86E8-1BF0CB5CD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912EFF-CE2F-4088-8D3D-87D79CBDBE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507C6A-9448-490F-8A57-FCAC0346AE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72F3FE-22DF-4C43-9F2C-52E5B3D873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8FCBA8-F593-47AD-B5C2-3A2C7DC79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CBBEE2-16D4-45EA-8804-EE5C64CC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05F248-D26F-4B7D-8DB3-8D45CD80E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147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DD7EC-666E-419E-A9F1-B66D4FA36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40E753-EEFE-491B-A20A-8D90395D4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CEBE79-8A49-438A-8303-49DE6899F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4AA018-C05D-4C9B-9519-638C2B1F6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3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9DDB0D-CDF6-43CC-8A62-9C7B8619C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4D8D4D-5C86-428C-AF2A-EE3E9240C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7A9C7F-2708-4DC1-8F59-928B4D82B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892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CC2B3-881D-4980-8D88-28B251F1F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F5884-79AF-4C8C-AF2B-27625A465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78602-C540-49EC-9529-989010F6C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4D8BB1-DC43-47B9-A0CD-E430C56C1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CB7BA-65A1-4F16-BE0A-E0A3CF2A4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3880D-D2CF-4BBC-846E-5C9DEB30A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19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2EBE-5563-43B3-B76A-2E3BDFAAC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AB05E2-11CD-4349-BB76-13C6FCD6ED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948D9F-65A9-4F03-A494-488BAA2CBE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0B12FC-AE31-4259-8828-ACE37CF52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BB9D3A-8D7B-41FC-8AE3-EC0A7140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E61E5C-149D-4ED6-8919-D7396DCAE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29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8D063-B8B2-43DF-9196-90F17E024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2A5AB-7AF0-4B96-A2F3-A4A9A5BCC2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D6FA8-C210-4E5E-A0DD-8CA7BFB40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5C0D2-B9B0-4A72-BA88-FDA67BDEB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8B241-CB09-45CE-973F-EA85FB78A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83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A49E04-A821-4F78-A959-7BC2B1EFF9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219AF7-B300-4541-A9B5-B899030369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A6273-E2C2-4494-ABA6-CD45F69BE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3D6E5D-B844-4979-8053-23DD5D2B9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D09FF-15AE-4963-B6AB-18D5693FD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672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17C9E6-5EA7-4F6B-9E95-97A0C701B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C17C42-14FC-483E-AD38-779F9AA55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84FDC-54DB-4AA4-A6C5-1F25E62DAA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FAA39-1C79-4191-9BBC-AEE558D6446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3F0FF-7E4E-4E8A-B60E-FD45369F08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F1918-D16E-4C04-9795-48272AC6A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B1A4A-42B8-4618-945B-B88CD8656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430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76E25F-F192-4E5E-9AF1-F4C2D742CF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1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5F3D4B-4BCA-4D3E-9F11-9DA70F790B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271" r="19062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ame 18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6AE865-D23D-4613-8773-DE0961F384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90977" y="3231994"/>
            <a:ext cx="3391015" cy="659993"/>
          </a:xfrm>
          <a:noFill/>
        </p:spPr>
        <p:txBody>
          <a:bodyPr anchor="ctr">
            <a:normAutofit fontScale="90000"/>
          </a:bodyPr>
          <a:lstStyle/>
          <a:p>
            <a:r>
              <a:rPr lang="en-GB" sz="2800" b="1" dirty="0">
                <a:solidFill>
                  <a:srgbClr val="080808"/>
                </a:solidFill>
                <a:latin typeface="French Script MT" panose="03020402040607040605" pitchFamily="66" charset="0"/>
              </a:rPr>
              <a:t>Life and Death part five- A Visual Diary of a Week of my Life.</a:t>
            </a:r>
            <a:br>
              <a:rPr lang="en-GB" sz="2800" dirty="0">
                <a:solidFill>
                  <a:srgbClr val="080808"/>
                </a:solidFill>
                <a:latin typeface="French Script MT" panose="03020402040607040605" pitchFamily="66" charset="0"/>
              </a:rPr>
            </a:br>
            <a:br>
              <a:rPr lang="en-GB" sz="2800" dirty="0">
                <a:solidFill>
                  <a:srgbClr val="080808"/>
                </a:solidFill>
                <a:latin typeface="French Script MT" panose="03020402040607040605" pitchFamily="66" charset="0"/>
              </a:rPr>
            </a:br>
            <a:r>
              <a:rPr lang="en-GB" sz="1200" dirty="0">
                <a:solidFill>
                  <a:srgbClr val="080808"/>
                </a:solidFill>
                <a:latin typeface="Arial Nova" panose="020B0504020202020204" pitchFamily="34" charset="0"/>
                <a:cs typeface="Arial" panose="020B0604020202020204" pitchFamily="34" charset="0"/>
              </a:rPr>
              <a:t>What is a visual diary? As the name suggests, visual diaries are a collection of visual references compiled by an artist. Made up of notes, diagrams, collage, photography, images, and detritus, a visual diary can contain any number of materials</a:t>
            </a:r>
            <a:endParaRPr lang="en-GB" sz="1200" b="1" dirty="0">
              <a:solidFill>
                <a:srgbClr val="080808"/>
              </a:solidFill>
              <a:latin typeface="Arial Nova" panose="020B05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1A34A8-50E1-48B7-8A26-00255EB88480}"/>
              </a:ext>
            </a:extLst>
          </p:cNvPr>
          <p:cNvSpPr/>
          <p:nvPr/>
        </p:nvSpPr>
        <p:spPr>
          <a:xfrm>
            <a:off x="8317333" y="5592949"/>
            <a:ext cx="357553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36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36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3876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3">
            <a:extLst>
              <a:ext uri="{FF2B5EF4-FFF2-40B4-BE49-F238E27FC236}">
                <a16:creationId xmlns:a16="http://schemas.microsoft.com/office/drawing/2014/main" id="{2A785343-5D24-4118-A2E4-665D196F6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88FFD05-5C7A-4F28-8992-160EB3B954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58" r="3614" b="3"/>
          <a:stretch/>
        </p:blipFill>
        <p:spPr>
          <a:xfrm>
            <a:off x="2" y="-6235"/>
            <a:ext cx="3255403" cy="2505456"/>
          </a:xfrm>
          <a:custGeom>
            <a:avLst/>
            <a:gdLst/>
            <a:ahLst/>
            <a:cxnLst/>
            <a:rect l="l" t="t" r="r" b="b"/>
            <a:pathLst>
              <a:path w="3255403" h="2505456">
                <a:moveTo>
                  <a:pt x="0" y="0"/>
                </a:moveTo>
                <a:lnTo>
                  <a:pt x="3255403" y="0"/>
                </a:lnTo>
                <a:lnTo>
                  <a:pt x="2094477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AB1055E-5DD9-4B73-A01B-9F5EAE2FA0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21839"/>
          <a:stretch/>
        </p:blipFill>
        <p:spPr>
          <a:xfrm>
            <a:off x="7381876" y="10"/>
            <a:ext cx="4810125" cy="2501827"/>
          </a:xfrm>
          <a:custGeom>
            <a:avLst/>
            <a:gdLst/>
            <a:ahLst/>
            <a:cxnLst/>
            <a:rect l="l" t="t" r="r" b="b"/>
            <a:pathLst>
              <a:path w="4810125" h="2501837">
                <a:moveTo>
                  <a:pt x="1159248" y="0"/>
                </a:moveTo>
                <a:lnTo>
                  <a:pt x="4810125" y="0"/>
                </a:lnTo>
                <a:lnTo>
                  <a:pt x="4810125" y="2501837"/>
                </a:lnTo>
                <a:lnTo>
                  <a:pt x="0" y="2501837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7C219D-084A-435C-990F-BF3399A7AE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" b="555"/>
          <a:stretch/>
        </p:blipFill>
        <p:spPr>
          <a:xfrm>
            <a:off x="4675537" y="-6235"/>
            <a:ext cx="3677817" cy="2505456"/>
          </a:xfrm>
          <a:custGeom>
            <a:avLst/>
            <a:gdLst/>
            <a:ahLst/>
            <a:cxnLst/>
            <a:rect l="l" t="t" r="r" b="b"/>
            <a:pathLst>
              <a:path w="3677817" h="2505456">
                <a:moveTo>
                  <a:pt x="1160926" y="0"/>
                </a:moveTo>
                <a:lnTo>
                  <a:pt x="3677817" y="0"/>
                </a:lnTo>
                <a:lnTo>
                  <a:pt x="2516891" y="2505456"/>
                </a:lnTo>
                <a:lnTo>
                  <a:pt x="0" y="2505456"/>
                </a:lnTo>
                <a:close/>
              </a:path>
            </a:pathLst>
          </a:cu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DE06196-810B-4D7F-B7D6-3EA632BC85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233" r="-2" b="7306"/>
          <a:stretch/>
        </p:blipFill>
        <p:spPr>
          <a:xfrm>
            <a:off x="5353049" y="2660089"/>
            <a:ext cx="6838950" cy="4197911"/>
          </a:xfrm>
          <a:custGeom>
            <a:avLst/>
            <a:gdLst/>
            <a:ahLst/>
            <a:cxnLst/>
            <a:rect l="l" t="t" r="r" b="b"/>
            <a:pathLst>
              <a:path w="6838950" h="4197911">
                <a:moveTo>
                  <a:pt x="1945141" y="0"/>
                </a:moveTo>
                <a:lnTo>
                  <a:pt x="1951364" y="0"/>
                </a:lnTo>
                <a:lnTo>
                  <a:pt x="3141155" y="0"/>
                </a:lnTo>
                <a:lnTo>
                  <a:pt x="4791200" y="0"/>
                </a:lnTo>
                <a:lnTo>
                  <a:pt x="6838950" y="0"/>
                </a:lnTo>
                <a:lnTo>
                  <a:pt x="6838950" y="4197911"/>
                </a:lnTo>
                <a:lnTo>
                  <a:pt x="0" y="4197911"/>
                </a:lnTo>
                <a:close/>
              </a:path>
            </a:pathLst>
          </a:custGeom>
        </p:spPr>
      </p:pic>
      <p:sp>
        <p:nvSpPr>
          <p:cNvPr id="59" name="Freeform 11">
            <a:extLst>
              <a:ext uri="{FF2B5EF4-FFF2-40B4-BE49-F238E27FC236}">
                <a16:creationId xmlns:a16="http://schemas.microsoft.com/office/drawing/2014/main" id="{32F4D216-10B7-4DCA-A0A1-068E9E32F4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2660091"/>
            <a:ext cx="7122523" cy="4197911"/>
          </a:xfrm>
          <a:custGeom>
            <a:avLst/>
            <a:gdLst>
              <a:gd name="connsiteX0" fmla="*/ 0 w 7122523"/>
              <a:gd name="connsiteY0" fmla="*/ 4197911 h 4197911"/>
              <a:gd name="connsiteX1" fmla="*/ 7122523 w 7122523"/>
              <a:gd name="connsiteY1" fmla="*/ 4197911 h 4197911"/>
              <a:gd name="connsiteX2" fmla="*/ 5177382 w 7122523"/>
              <a:gd name="connsiteY2" fmla="*/ 0 h 4197911"/>
              <a:gd name="connsiteX3" fmla="*/ 5171159 w 7122523"/>
              <a:gd name="connsiteY3" fmla="*/ 0 h 4197911"/>
              <a:gd name="connsiteX4" fmla="*/ 3981368 w 7122523"/>
              <a:gd name="connsiteY4" fmla="*/ 0 h 4197911"/>
              <a:gd name="connsiteX5" fmla="*/ 2331323 w 7122523"/>
              <a:gd name="connsiteY5" fmla="*/ 0 h 4197911"/>
              <a:gd name="connsiteX6" fmla="*/ 0 w 7122523"/>
              <a:gd name="connsiteY6" fmla="*/ 0 h 4197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22523" h="4197911">
                <a:moveTo>
                  <a:pt x="0" y="4197911"/>
                </a:moveTo>
                <a:lnTo>
                  <a:pt x="7122523" y="4197911"/>
                </a:lnTo>
                <a:lnTo>
                  <a:pt x="5177382" y="0"/>
                </a:lnTo>
                <a:lnTo>
                  <a:pt x="5171159" y="0"/>
                </a:lnTo>
                <a:lnTo>
                  <a:pt x="3981368" y="0"/>
                </a:lnTo>
                <a:lnTo>
                  <a:pt x="2331323" y="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1ACE8B-2920-46BB-BB97-B8FA5F9D6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88" y="3098042"/>
            <a:ext cx="5308979" cy="85298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u="sng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week of my life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69CF96-83A8-495E-A382-9C861AEDD42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3349" b="19315"/>
          <a:stretch/>
        </p:blipFill>
        <p:spPr>
          <a:xfrm>
            <a:off x="2268501" y="10"/>
            <a:ext cx="3393943" cy="2502833"/>
          </a:xfrm>
          <a:custGeom>
            <a:avLst/>
            <a:gdLst/>
            <a:ahLst/>
            <a:cxnLst/>
            <a:rect l="l" t="t" r="r" b="b"/>
            <a:pathLst>
              <a:path w="3393943" h="2502843">
                <a:moveTo>
                  <a:pt x="1159715" y="0"/>
                </a:moveTo>
                <a:lnTo>
                  <a:pt x="3393943" y="0"/>
                </a:lnTo>
                <a:lnTo>
                  <a:pt x="2234228" y="2502843"/>
                </a:lnTo>
                <a:lnTo>
                  <a:pt x="0" y="2502843"/>
                </a:lnTo>
                <a:close/>
              </a:path>
            </a:pathLst>
          </a:cu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5F28C4D-CF03-41D3-83D6-9B9CE3F94EE6}"/>
              </a:ext>
            </a:extLst>
          </p:cNvPr>
          <p:cNvSpPr txBox="1"/>
          <p:nvPr/>
        </p:nvSpPr>
        <p:spPr>
          <a:xfrm>
            <a:off x="682388" y="3951026"/>
            <a:ext cx="4746863" cy="2660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u="sng" dirty="0">
                <a:solidFill>
                  <a:srgbClr val="FFFFFF"/>
                </a:solidFill>
              </a:rPr>
              <a:t>TASK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FFFF"/>
                </a:solidFill>
              </a:rPr>
              <a:t>Use several pages of your sketchbook to record your day over a week.  You could record what you did throughout the day, how you felt, your worries, your thoughts, what made you happy or just  your routine.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solidFill>
                  <a:srgbClr val="FFFFFF"/>
                </a:solidFill>
              </a:rPr>
              <a:t>Did you go to the shop?  Stick in your receipt.  Did you catch a bus?  Stick in your ticket.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i="1" dirty="0">
                <a:solidFill>
                  <a:srgbClr val="FFFFFF"/>
                </a:solidFill>
              </a:rPr>
              <a:t>What lessons did you study?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FFFFFF"/>
                </a:solidFill>
              </a:rPr>
              <a:t>You can use doodle, words, cut outs from papers and magazines, photographs, cartoon strips etc.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800" b="1" dirty="0">
              <a:solidFill>
                <a:srgbClr val="FFFFFF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00" b="1" dirty="0">
                <a:solidFill>
                  <a:srgbClr val="FFFFFF"/>
                </a:solidFill>
              </a:rPr>
              <a:t>TRY TO USE DIFFERENT MATERIALS</a:t>
            </a:r>
          </a:p>
        </p:txBody>
      </p:sp>
    </p:spTree>
    <p:extLst>
      <p:ext uri="{BB962C8B-B14F-4D97-AF65-F5344CB8AC3E}">
        <p14:creationId xmlns:p14="http://schemas.microsoft.com/office/powerpoint/2010/main" val="3421037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Grp="1"/>
          </p:cNvSpPr>
          <p:nvPr>
            <p:ph type="title"/>
          </p:nvPr>
        </p:nvSpPr>
        <p:spPr>
          <a:xfrm>
            <a:off x="-3149918" y="76200"/>
            <a:ext cx="10515600" cy="1325563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4800" dirty="0">
                <a:effectLst/>
                <a:ea typeface="宋体" charset="-122"/>
                <a:cs typeface="Times New Roman" charset="0"/>
              </a:rPr>
              <a:t>Elements of Art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0" y="751613"/>
            <a:ext cx="4493538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1.________	Elements of Art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2. _______	Line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3._______	Organic/Natural Shapes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4._______	</a:t>
            </a:r>
            <a:r>
              <a:rPr lang="en-US" altLang="en-US" dirty="0">
                <a:latin typeface="Arial" charset="0"/>
              </a:rPr>
              <a:t>Geometrical shape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5._______	Shape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6._______	Form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7._______	Value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8._______	Shading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9._______	Primary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colours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10._______	Secondary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colours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11._______	harmony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12._______	Positive space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13._______	Negative space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14._______	Proportion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15._______	</a:t>
            </a:r>
            <a:r>
              <a:rPr lang="en-US" altLang="en-US" dirty="0">
                <a:latin typeface="Arial" charset="0"/>
              </a:rPr>
              <a:t>Stippling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16._______	Middle ground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17._______	hatchings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18._______	Composition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19._______  	</a:t>
            </a:r>
            <a:r>
              <a:rPr lang="en-US" altLang="en-US" dirty="0" err="1">
                <a:latin typeface="Arial" charset="0"/>
              </a:rPr>
              <a:t>Colour</a:t>
            </a:r>
            <a:r>
              <a:rPr lang="en-US" altLang="en-US" dirty="0">
                <a:latin typeface="Arial" charset="0"/>
              </a:rPr>
              <a:t> wheel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charset="0"/>
              </a:rPr>
              <a:t>20. _______	rhythm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21.________        Vanitas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12853" y="2743509"/>
            <a:ext cx="1682975" cy="353943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i="1" dirty="0">
                <a:effectLst/>
                <a:latin typeface="Calibri" charset="0"/>
                <a:ea typeface="宋体" charset="-122"/>
                <a:cs typeface="Times New Roman" charset="0"/>
              </a:rPr>
              <a:t>Circle the word that is not an Element of Art</a:t>
            </a:r>
            <a:endParaRPr lang="en-US" i="1" dirty="0">
              <a:effectLst/>
              <a:latin typeface="Calibri" charset="0"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effectLst/>
                <a:latin typeface="Calibri" charset="0"/>
                <a:ea typeface="宋体" charset="-122"/>
                <a:cs typeface="Times New Roman" charset="0"/>
              </a:rPr>
              <a:t> </a:t>
            </a:r>
            <a:endParaRPr lang="en-US" dirty="0">
              <a:effectLst/>
              <a:latin typeface="Calibri" charset="0"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effectLst/>
                <a:latin typeface="Calibri" charset="0"/>
                <a:ea typeface="宋体" charset="-122"/>
                <a:cs typeface="Times New Roman" charset="0"/>
              </a:rPr>
              <a:t>Line             Shape Perspective</a:t>
            </a:r>
          </a:p>
          <a:p>
            <a:pPr>
              <a:spcAft>
                <a:spcPts val="0"/>
              </a:spcAft>
            </a:pPr>
            <a:r>
              <a:rPr lang="en-GB" dirty="0">
                <a:effectLst/>
                <a:latin typeface="Calibri" charset="0"/>
                <a:ea typeface="宋体" charset="-122"/>
                <a:cs typeface="Times New Roman" charset="0"/>
              </a:rPr>
              <a:t>Texture </a:t>
            </a:r>
          </a:p>
          <a:p>
            <a:pPr>
              <a:spcAft>
                <a:spcPts val="0"/>
              </a:spcAft>
            </a:pPr>
            <a:r>
              <a:rPr lang="en-GB" dirty="0">
                <a:effectLst/>
                <a:latin typeface="Calibri" charset="0"/>
                <a:ea typeface="宋体" charset="-122"/>
                <a:cs typeface="Times New Roman" charset="0"/>
              </a:rPr>
              <a:t>Space          Value           Colour</a:t>
            </a:r>
            <a:endParaRPr lang="en-US" dirty="0">
              <a:effectLst/>
              <a:latin typeface="Calibri" charset="0"/>
              <a:ea typeface="宋体" charset="-122"/>
              <a:cs typeface="Times New Roman" charset="0"/>
            </a:endParaRPr>
          </a:p>
        </p:txBody>
      </p:sp>
      <p:sp>
        <p:nvSpPr>
          <p:cNvPr id="15" name="Text Box 4"/>
          <p:cNvSpPr txBox="1"/>
          <p:nvPr/>
        </p:nvSpPr>
        <p:spPr>
          <a:xfrm>
            <a:off x="4292173" y="76200"/>
            <a:ext cx="1486535" cy="68834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Name: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endParaRPr lang="en-US" sz="1200" dirty="0">
              <a:effectLst/>
              <a:ea typeface="宋体" charset="-122"/>
              <a:cs typeface="Times New Roman" charset="0"/>
            </a:endParaRPr>
          </a:p>
        </p:txBody>
      </p:sp>
      <p:sp>
        <p:nvSpPr>
          <p:cNvPr id="12" name="Text Box 1"/>
          <p:cNvSpPr txBox="1"/>
          <p:nvPr/>
        </p:nvSpPr>
        <p:spPr>
          <a:xfrm>
            <a:off x="5778708" y="228600"/>
            <a:ext cx="6413292" cy="6054339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endParaRPr lang="en-US" sz="1600" dirty="0">
              <a:effectLst/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a way ordering colours and is the theory of making all the other colours</a:t>
            </a:r>
            <a:endParaRPr lang="en-US" sz="1600" dirty="0">
              <a:effectLst/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The </a:t>
            </a:r>
            <a:r>
              <a:rPr lang="en-GB" sz="1600" dirty="0">
                <a:ea typeface="宋体" charset="-122"/>
                <a:cs typeface="Times New Roman" charset="0"/>
              </a:rPr>
              <a:t>basic parts </a:t>
            </a:r>
            <a:r>
              <a:rPr lang="en-GB" sz="1600" dirty="0">
                <a:effectLst/>
                <a:ea typeface="宋体" charset="-122"/>
                <a:cs typeface="Times New Roman" charset="0"/>
              </a:rPr>
              <a:t>used to communicate in Art 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The lightness and darkness of a colour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A gradual change from light to dark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using lines to shade with and can also be cross-hatchings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the name given for arranging and composing all the parts in your Art work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the space surrounding an object and sometimes the background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A mechanical shape and normally man-made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A shape which comes from nature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Colours made by mixing primary colours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creating marks with the point of a pencil or paint brush.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A shape which has height, width, depth and weight.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All colours can be made from these three colours, red, yellow and blue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the basic element in art and it has only one property length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a typeface="宋体" charset="-122"/>
                <a:cs typeface="Times New Roman" charset="0"/>
              </a:rPr>
              <a:t>This is the movement one creates in a work of art by repeating parts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a typeface="宋体" charset="-122"/>
                <a:cs typeface="Times New Roman" charset="0"/>
              </a:rPr>
              <a:t>This is the space that is in the middle of a composition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the solid space of the object in a picture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a typeface="宋体" charset="-122"/>
                <a:cs typeface="Times New Roman" charset="0"/>
              </a:rPr>
              <a:t>This deals with the scale of an object and relates the sizes of shapes in a picture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This is made by enclosing a line and it is flat and 2D</a:t>
            </a: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r>
              <a:rPr lang="en-GB" sz="1600" dirty="0">
                <a:ea typeface="宋体" charset="-122"/>
                <a:cs typeface="Times New Roman" charset="0"/>
              </a:rPr>
              <a:t>This it the unity in a picture and creates a wholeness, sometimes through colour</a:t>
            </a:r>
          </a:p>
          <a:p>
            <a:pPr marL="342900" indent="-342900">
              <a:buFont typeface="+mj-lt"/>
              <a:buAutoNum type="alphaUcPeriod"/>
            </a:pPr>
            <a:r>
              <a:rPr lang="en-GB" sz="1600" dirty="0">
                <a:ea typeface="宋体" charset="-122"/>
                <a:cs typeface="Times New Roman" charset="0"/>
              </a:rPr>
              <a:t>This is when there is a skull in a Still-life composition as a symbol for the mortality of life</a:t>
            </a:r>
            <a:endParaRPr lang="en-US" sz="1600" dirty="0">
              <a:ea typeface="宋体" charset="-122"/>
              <a:cs typeface="Times New Roman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lphaUcPeriod"/>
            </a:pPr>
            <a:endParaRPr lang="en-US" sz="16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6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6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en-GB" sz="1200" dirty="0">
                <a:effectLst/>
                <a:ea typeface="宋体" charset="-122"/>
                <a:cs typeface="Times New Roman" charset="0"/>
              </a:rPr>
              <a:t> </a:t>
            </a:r>
            <a:endParaRPr lang="en-US" sz="1200" dirty="0">
              <a:effectLst/>
              <a:ea typeface="宋体" charset="-122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274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3898541" y="918845"/>
            <a:ext cx="3736920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1._______Elements of Art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2. _______Line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3._______Organic/Natural Shapes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4._______Geometrical</a:t>
            </a:r>
            <a:r>
              <a:rPr kumimoji="0" lang="en-US" altLang="en-US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shape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5._______Shape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6._______Form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7._______Value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8._______Shading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9._______Primary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colours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10.______Secondary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colours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11.______harmony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12.______Positive space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13.______Negative space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14.______Proportion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15.______</a:t>
            </a:r>
            <a:r>
              <a:rPr lang="en-US" altLang="en-US" dirty="0">
                <a:latin typeface="Arial" charset="0"/>
              </a:rPr>
              <a:t>Stippling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16.______Middle ground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17.______hatchings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18.______Composition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19.______</a:t>
            </a:r>
            <a:r>
              <a:rPr lang="en-US" altLang="en-US" dirty="0">
                <a:latin typeface="Arial" charset="0"/>
              </a:rPr>
              <a:t>Colour wheel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charset="0"/>
              </a:rPr>
              <a:t>20. ______rhythm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21.______vanitas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634" y="88563"/>
            <a:ext cx="2184400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a way ordering colours and is the theory of making all the other colours   19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749" y="1473200"/>
            <a:ext cx="1651001" cy="1200329"/>
          </a:xfrm>
          <a:prstGeom prst="rect">
            <a:avLst/>
          </a:prstGeom>
          <a:solidFill>
            <a:srgbClr val="00FB92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The basic parts used to communicate in Art            1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01" y="2929256"/>
            <a:ext cx="1604936" cy="923330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The lightness and darkness of a colour    7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505" y="4255967"/>
            <a:ext cx="1993898" cy="646331"/>
          </a:xfrm>
          <a:prstGeom prst="rect">
            <a:avLst/>
          </a:prstGeom>
          <a:solidFill>
            <a:srgbClr val="76D6FF"/>
          </a:solidFill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r>
              <a:rPr lang="en-GB" dirty="0">
                <a:ea typeface="宋体" charset="-122"/>
                <a:cs typeface="Times New Roman" charset="0"/>
              </a:rPr>
              <a:t>A gradual change from light to dark 8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885" y="5455959"/>
            <a:ext cx="2057399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using lines to shade with and can also be cross-hatchings           17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028080" y="0"/>
            <a:ext cx="3163919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the name given for arranging and composing all the parts in your Art work          18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941931" y="1365387"/>
            <a:ext cx="2250070" cy="1200329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the space surrounding an object and sometimes the </a:t>
            </a:r>
            <a:r>
              <a:rPr lang="en-GB">
                <a:ea typeface="宋体" charset="-122"/>
                <a:cs typeface="Times New Roman" charset="0"/>
              </a:rPr>
              <a:t>background  13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34284" y="1267694"/>
            <a:ext cx="1383616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A mechanical shape and normally man-made 4 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80458" y="2809164"/>
            <a:ext cx="1738593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A shape which comes from nature             3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99916" y="3924153"/>
            <a:ext cx="1556112" cy="1200329"/>
          </a:xfrm>
          <a:prstGeom prst="rect">
            <a:avLst/>
          </a:prstGeom>
          <a:solidFill>
            <a:srgbClr val="FF930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Colours made by mixing primary colours        10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23660" y="2553946"/>
            <a:ext cx="2651217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creating marks with the point of a pencil or paint brush     15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86547" y="3414760"/>
            <a:ext cx="225966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A shape which has height, width, depth and weight</a:t>
            </a:r>
            <a:r>
              <a:rPr lang="en-GB">
                <a:ea typeface="宋体" charset="-122"/>
                <a:cs typeface="Times New Roman" charset="0"/>
              </a:rPr>
              <a:t>.         </a:t>
            </a:r>
            <a:r>
              <a:rPr lang="en-GB" dirty="0">
                <a:ea typeface="宋体" charset="-122"/>
                <a:cs typeface="Times New Roman" charset="0"/>
              </a:rPr>
              <a:t>6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23660" y="5892195"/>
            <a:ext cx="2882698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All colours can be made from these three colours, red, yellow and blue        9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318564" y="4309069"/>
            <a:ext cx="2746436" cy="923330"/>
          </a:xfrm>
          <a:prstGeom prst="rect">
            <a:avLst/>
          </a:prstGeom>
          <a:solidFill>
            <a:srgbClr val="FF930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the basic element in art and it has only one property </a:t>
            </a:r>
            <a:r>
              <a:rPr lang="en-GB">
                <a:ea typeface="宋体" charset="-122"/>
                <a:cs typeface="Times New Roman" charset="0"/>
              </a:rPr>
              <a:t>length           2</a:t>
            </a:r>
            <a:endParaRPr lang="en-GB" dirty="0">
              <a:ea typeface="宋体" charset="-122"/>
              <a:cs typeface="Times New Roman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81464" y="-28465"/>
            <a:ext cx="2593846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the movement one creates in a work of art by repeating </a:t>
            </a:r>
            <a:r>
              <a:rPr lang="en-GB">
                <a:ea typeface="宋体" charset="-122"/>
                <a:cs typeface="Times New Roman" charset="0"/>
              </a:rPr>
              <a:t>parts     20</a:t>
            </a:r>
            <a:endParaRPr lang="en-GB" dirty="0">
              <a:ea typeface="宋体" charset="-122"/>
              <a:cs typeface="Times New Roman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21300" y="88563"/>
            <a:ext cx="2459406" cy="923330"/>
          </a:xfrm>
          <a:prstGeom prst="rect">
            <a:avLst/>
          </a:prstGeom>
          <a:solidFill>
            <a:srgbClr val="FF9300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the space that is in the middle of a composition      16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71012" y="5216047"/>
            <a:ext cx="1328187" cy="1477328"/>
          </a:xfrm>
          <a:prstGeom prst="rect">
            <a:avLst/>
          </a:prstGeom>
          <a:solidFill>
            <a:srgbClr val="00FB92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the solid space of the object in a picture</a:t>
            </a:r>
            <a:r>
              <a:rPr lang="en-US" dirty="0"/>
              <a:t>    12</a:t>
            </a:r>
            <a:endParaRPr lang="en-GB" dirty="0">
              <a:ea typeface="宋体" charset="-122"/>
              <a:cs typeface="Times New Roman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661701" y="2809164"/>
            <a:ext cx="2260149" cy="1200329"/>
          </a:xfrm>
          <a:prstGeom prst="rect">
            <a:avLst/>
          </a:prstGeom>
          <a:solidFill>
            <a:srgbClr val="76D6FF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deals with the scale of an object and relates the sizes of shapes in a picture 14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36531" y="4754382"/>
            <a:ext cx="2356840" cy="923330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made by enclosing a line and it is flat and 2D              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6358" y="5337410"/>
            <a:ext cx="2181788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it the unity in a picture and creates a wholeness, sometimes through colour          11</a:t>
            </a:r>
            <a:endParaRPr lang="en-US" dirty="0">
              <a:ea typeface="宋体" charset="-122"/>
              <a:cs typeface="Times New Roman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35461" y="999974"/>
            <a:ext cx="2060480" cy="1477328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ea typeface="宋体" charset="-122"/>
                <a:cs typeface="Times New Roman" charset="0"/>
              </a:rPr>
              <a:t>This is when there is a skull in a Still-life composition as a symbol for the mortality of life   21</a:t>
            </a:r>
            <a:endParaRPr lang="en-US" dirty="0">
              <a:ea typeface="宋体" charset="-122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600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D198BA7A-A80E-4128-8A01-0F5D26B88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50BD48-0DD3-4532-86A7-CF085EBFC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40941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25064D-B6F0-40A2-8678-6843437352E3}"/>
              </a:ext>
            </a:extLst>
          </p:cNvPr>
          <p:cNvSpPr txBox="1"/>
          <p:nvPr/>
        </p:nvSpPr>
        <p:spPr>
          <a:xfrm>
            <a:off x="5147187" y="250723"/>
            <a:ext cx="17845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are producing artworks remember to annotate and explain your work using art vocabulary.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44DB17D-068C-4122-9419-AAE98C4D0C8C}"/>
              </a:ext>
            </a:extLst>
          </p:cNvPr>
          <p:cNvSpPr/>
          <p:nvPr/>
        </p:nvSpPr>
        <p:spPr>
          <a:xfrm>
            <a:off x="4689987" y="3793228"/>
            <a:ext cx="2129036" cy="2283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Annotate some of your sketchbook work making use of art vocabulary</a:t>
            </a:r>
            <a:r>
              <a:rPr lang="en-GB" sz="2800" dirty="0"/>
              <a:t>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D8B1483-B788-4801-ADDE-BA226252AF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6779" y="-15629"/>
            <a:ext cx="5155222" cy="68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16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23B06-38AB-4D2B-B78C-86B45EE1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271" y="365125"/>
            <a:ext cx="4468318" cy="714167"/>
          </a:xfrm>
        </p:spPr>
        <p:txBody>
          <a:bodyPr/>
          <a:lstStyle/>
          <a:p>
            <a:r>
              <a:rPr lang="en-GB" dirty="0"/>
              <a:t>Grade boundaries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E7ED1-52C0-4055-A96A-22352D5D9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735" y="1079292"/>
            <a:ext cx="3734284" cy="5413583"/>
          </a:xfrm>
        </p:spPr>
        <p:txBody>
          <a:bodyPr>
            <a:normAutofit fontScale="47500" lnSpcReduction="20000"/>
          </a:bodyPr>
          <a:lstStyle/>
          <a:p>
            <a:r>
              <a:rPr lang="en-GB" sz="2900" b="1" u="sng" dirty="0"/>
              <a:t>GCSE assessment objective A02/3:Record  and develop ideas using a range of media</a:t>
            </a:r>
          </a:p>
          <a:p>
            <a:r>
              <a:rPr lang="en-GB" sz="2900" b="1" u="sng" dirty="0"/>
              <a:t>.Observations and insights relevant to intentions</a:t>
            </a:r>
          </a:p>
          <a:p>
            <a:endParaRPr lang="en-GB" sz="2900" dirty="0"/>
          </a:p>
          <a:p>
            <a:r>
              <a:rPr lang="en-GB" sz="2900" b="1" dirty="0">
                <a:highlight>
                  <a:srgbClr val="FFFF00"/>
                </a:highlight>
              </a:rPr>
              <a:t>Grade 2-</a:t>
            </a:r>
            <a:r>
              <a:rPr lang="en-GB" sz="2900" dirty="0">
                <a:highlight>
                  <a:srgbClr val="FFFF00"/>
                </a:highlight>
              </a:rPr>
              <a:t>Basic use of materials with some basic explorations.  Basic visual dairy.  Annotation using some basic art terms.</a:t>
            </a:r>
          </a:p>
          <a:p>
            <a:endParaRPr lang="en-GB" sz="2900" dirty="0"/>
          </a:p>
          <a:p>
            <a:r>
              <a:rPr lang="en-GB" sz="2900" b="1" dirty="0">
                <a:highlight>
                  <a:srgbClr val="00FFFF"/>
                </a:highlight>
              </a:rPr>
              <a:t>Grade 3-</a:t>
            </a:r>
            <a:r>
              <a:rPr lang="en-GB" sz="2900" dirty="0">
                <a:highlight>
                  <a:srgbClr val="00FFFF"/>
                </a:highlight>
              </a:rPr>
              <a:t> Competent use of appropriate materials showing some techniques. Visual dairy showing some creativity.  Annotation using some art terms.</a:t>
            </a:r>
          </a:p>
          <a:p>
            <a:endParaRPr lang="en-GB" sz="2900" dirty="0"/>
          </a:p>
          <a:p>
            <a:r>
              <a:rPr lang="en-GB" sz="2900" b="1" dirty="0">
                <a:highlight>
                  <a:srgbClr val="FF00FF"/>
                </a:highlight>
              </a:rPr>
              <a:t>Grade 4-</a:t>
            </a:r>
            <a:r>
              <a:rPr lang="en-GB" sz="2900" dirty="0">
                <a:highlight>
                  <a:srgbClr val="FF00FF"/>
                </a:highlight>
              </a:rPr>
              <a:t> Control  of appropriate materials exploring different techniques-labelled.  Visual dairy showing creativity.  Annotation using a range of  art terms with some reflection and evaluating.</a:t>
            </a:r>
          </a:p>
          <a:p>
            <a:endParaRPr lang="en-GB" sz="2900" dirty="0"/>
          </a:p>
          <a:p>
            <a:r>
              <a:rPr lang="en-GB" sz="2900" b="1" dirty="0">
                <a:highlight>
                  <a:srgbClr val="C0C0C0"/>
                </a:highlight>
              </a:rPr>
              <a:t>Grade 5-</a:t>
            </a:r>
            <a:r>
              <a:rPr lang="en-GB" sz="2900" dirty="0">
                <a:highlight>
                  <a:srgbClr val="C0C0C0"/>
                </a:highlight>
              </a:rPr>
              <a:t> Creative use of appropriate materials and techniques to produce a visual diary. Annotations reflecting and evaluating using a range of art terms.</a:t>
            </a:r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EEAF082-AFD3-4480-8437-6372B987FD2F}"/>
              </a:ext>
            </a:extLst>
          </p:cNvPr>
          <p:cNvSpPr/>
          <p:nvPr/>
        </p:nvSpPr>
        <p:spPr>
          <a:xfrm>
            <a:off x="5279923" y="162232"/>
            <a:ext cx="6223819" cy="11061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KEYWORDS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Record  develop observations diary visual words medium techniques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49AE72D-A7E7-4597-9A40-A3ED46F54115}"/>
              </a:ext>
            </a:extLst>
          </p:cNvPr>
          <p:cNvSpPr/>
          <p:nvPr/>
        </p:nvSpPr>
        <p:spPr>
          <a:xfrm>
            <a:off x="8949128" y="1371600"/>
            <a:ext cx="2908575" cy="2330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Objectives</a:t>
            </a:r>
          </a:p>
          <a:p>
            <a:pPr algn="ctr"/>
            <a:r>
              <a:rPr lang="en-GB" dirty="0"/>
              <a:t>To develop ability to record observations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develop creative skills</a:t>
            </a:r>
          </a:p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4EAABD4-B0E3-4CDA-9126-48550BE8F0AE}"/>
              </a:ext>
            </a:extLst>
          </p:cNvPr>
          <p:cNvSpPr/>
          <p:nvPr/>
        </p:nvSpPr>
        <p:spPr>
          <a:xfrm>
            <a:off x="8523952" y="3805084"/>
            <a:ext cx="3333751" cy="271370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Success Criteria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Use a range of media to PRESENT a creative record of you week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3C26CEA-EAAA-4F0E-8B71-5113F5ADA5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108"/>
          <a:stretch/>
        </p:blipFill>
        <p:spPr>
          <a:xfrm>
            <a:off x="4615174" y="5334000"/>
            <a:ext cx="3333750" cy="15253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0C1140-C88E-4A4E-A3A3-BD25DFE29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7727" y="1893730"/>
            <a:ext cx="4086225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014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2" ma:contentTypeDescription="Create a new document." ma:contentTypeScope="" ma:versionID="32c2d0c99798f79de435da2b47924855">
  <xsd:schema xmlns:xsd="http://www.w3.org/2001/XMLSchema" xmlns:xs="http://www.w3.org/2001/XMLSchema" xmlns:p="http://schemas.microsoft.com/office/2006/metadata/properties" xmlns:ns2="dc2705bf-b7e0-47fd-a4d4-4aed414e9c7a" targetNamespace="http://schemas.microsoft.com/office/2006/metadata/properties" ma:root="true" ma:fieldsID="4d8aff297148e1aaf8be32d298b3afe2" ns2:_="">
    <xsd:import namespace="dc2705bf-b7e0-47fd-a4d4-4aed414e9c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2705bf-b7e0-47fd-a4d4-4aed414e9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EE1A09D-0234-453E-B5F9-37505F6C2416}"/>
</file>

<file path=customXml/itemProps2.xml><?xml version="1.0" encoding="utf-8"?>
<ds:datastoreItem xmlns:ds="http://schemas.openxmlformats.org/officeDocument/2006/customXml" ds:itemID="{E2D1AB0C-C221-4A81-BC98-043D6E0340CD}"/>
</file>

<file path=customXml/itemProps3.xml><?xml version="1.0" encoding="utf-8"?>
<ds:datastoreItem xmlns:ds="http://schemas.openxmlformats.org/officeDocument/2006/customXml" ds:itemID="{89F60D61-8D95-4D3F-82CA-E65CBAFB330F}"/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1092</Words>
  <Application>Microsoft Office PowerPoint</Application>
  <PresentationFormat>Widescreen</PresentationFormat>
  <Paragraphs>143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 Nova</vt:lpstr>
      <vt:lpstr>Calibri</vt:lpstr>
      <vt:lpstr>Calibri Light</vt:lpstr>
      <vt:lpstr>French Script MT</vt:lpstr>
      <vt:lpstr>Office Theme</vt:lpstr>
      <vt:lpstr>Life and Death part five- A Visual Diary of a Week of my Life.  What is a visual diary? As the name suggests, visual diaries are a collection of visual references compiled by an artist. Made up of notes, diagrams, collage, photography, images, and detritus, a visual diary can contain any number of materials</vt:lpstr>
      <vt:lpstr>A week of my life</vt:lpstr>
      <vt:lpstr>Elements of Art</vt:lpstr>
      <vt:lpstr>PowerPoint Presentation</vt:lpstr>
      <vt:lpstr>PowerPoint Presentation</vt:lpstr>
      <vt:lpstr>Grade boundaries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and Death part five- A Visual Diary of a Week of my Life.  What is a visual diary? As the name suggests, visual diaries are a collection of visual references compiled by an artist. Made up of notes, diagrams, collage, photography, images, and detritus, a visual diary can contain any number of materials</dc:title>
  <dc:creator>julie caswell</dc:creator>
  <cp:lastModifiedBy>julie caswell</cp:lastModifiedBy>
  <cp:revision>4</cp:revision>
  <dcterms:created xsi:type="dcterms:W3CDTF">2021-02-01T11:43:29Z</dcterms:created>
  <dcterms:modified xsi:type="dcterms:W3CDTF">2021-02-01T12:18:21Z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