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90" r:id="rId14"/>
    <p:sldId id="291" r:id="rId15"/>
    <p:sldId id="292" r:id="rId16"/>
    <p:sldId id="277" r:id="rId17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44" d="100"/>
          <a:sy n="44" d="100"/>
        </p:scale>
        <p:origin x="193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902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527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879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518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736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73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219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295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413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599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075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087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85764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26" name="Picture 2" descr="Learning beyond the classroom - Spotpets">
            <a:extLst>
              <a:ext uri="{FF2B5EF4-FFF2-40B4-BE49-F238E27FC236}">
                <a16:creationId xmlns:a16="http://schemas.microsoft.com/office/drawing/2014/main" id="{9DE1FB00-6236-42A8-A2F6-AB10D3376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493" y="3219647"/>
            <a:ext cx="3873012" cy="3873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546542-242F-4F82-9541-763CEE47279A}"/>
              </a:ext>
            </a:extLst>
          </p:cNvPr>
          <p:cNvSpPr txBox="1"/>
          <p:nvPr/>
        </p:nvSpPr>
        <p:spPr>
          <a:xfrm>
            <a:off x="835269" y="940434"/>
            <a:ext cx="51874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English Home Learning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Term 6 Week </a:t>
            </a:r>
            <a:r>
              <a:rPr lang="en-GB" sz="2800" dirty="0">
                <a:latin typeface="Comic Sans MS" panose="030F0702030302020204" pitchFamily="66" charset="0"/>
              </a:rPr>
              <a:t>3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C7B63A9-7A98-45A8-BCB8-7C8D1BF0DB8D}"/>
              </a:ext>
            </a:extLst>
          </p:cNvPr>
          <p:cNvSpPr/>
          <p:nvPr/>
        </p:nvSpPr>
        <p:spPr>
          <a:xfrm>
            <a:off x="584688" y="8203566"/>
            <a:ext cx="51874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Name:____________________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2200407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835269" y="465608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Language and Structure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603398" y="1501265"/>
            <a:ext cx="5468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Learning Objective: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Explain writer’s choices of language and structure.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10" name="Picture 2" descr="The Power Of 'Just Reading' A Good Nov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655" y="2967809"/>
            <a:ext cx="3241478" cy="2160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489985" y="5358767"/>
            <a:ext cx="592839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smtClean="0">
                <a:latin typeface="Comic Sans MS" panose="030F0702030302020204" pitchFamily="66" charset="0"/>
              </a:rPr>
              <a:t>Key Words</a:t>
            </a:r>
          </a:p>
          <a:p>
            <a:endParaRPr lang="en-GB" sz="1400" u="sng" dirty="0">
              <a:latin typeface="Comic Sans MS" panose="030F0702030302020204" pitchFamily="66" charset="0"/>
            </a:endParaRPr>
          </a:p>
          <a:p>
            <a:r>
              <a:rPr lang="en-GB" sz="1400" u="sng" dirty="0" smtClean="0">
                <a:latin typeface="Comic Sans MS" panose="030F0702030302020204" pitchFamily="66" charset="0"/>
              </a:rPr>
              <a:t>Write out the </a:t>
            </a:r>
            <a:r>
              <a:rPr lang="en-GB" sz="1400" u="sng" dirty="0" smtClean="0">
                <a:latin typeface="Comic Sans MS" panose="030F0702030302020204" pitchFamily="66" charset="0"/>
              </a:rPr>
              <a:t>definitions for what these words when mean talking about a text. </a:t>
            </a:r>
            <a:endParaRPr lang="en-GB" sz="1400" u="sng" dirty="0" smtClean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Language is __________________________________</a:t>
            </a:r>
            <a:endParaRPr lang="en-GB" sz="1400" dirty="0" smtClean="0"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latin typeface="Comic Sans MS" panose="030F0702030302020204" pitchFamily="66" charset="0"/>
            </a:endParaRPr>
          </a:p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______________________________________________ </a:t>
            </a:r>
            <a:endParaRPr lang="en-GB" sz="1400" dirty="0"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latin typeface="Comic Sans MS" panose="030F0702030302020204" pitchFamily="66" charset="0"/>
            </a:endParaRPr>
          </a:p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Structure is _________________________________</a:t>
            </a:r>
            <a:endParaRPr lang="en-GB" sz="1400" dirty="0" smtClean="0"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latin typeface="Comic Sans MS" panose="030F0702030302020204" pitchFamily="66" charset="0"/>
            </a:endParaRPr>
          </a:p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_______________________________________________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651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2" y="764588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Key Words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694592" y="1657140"/>
            <a:ext cx="5468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Look up the definitions of the following key words and write down. </a:t>
            </a: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D4242436-D700-4D71-BDF7-24D687A10C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4153993"/>
              </p:ext>
            </p:extLst>
          </p:nvPr>
        </p:nvGraphicFramePr>
        <p:xfrm>
          <a:off x="694590" y="2749062"/>
          <a:ext cx="5468815" cy="5331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8616">
                  <a:extLst>
                    <a:ext uri="{9D8B030D-6E8A-4147-A177-3AD203B41FA5}">
                      <a16:colId xmlns:a16="http://schemas.microsoft.com/office/drawing/2014/main" val="661628798"/>
                    </a:ext>
                  </a:extLst>
                </a:gridCol>
                <a:gridCol w="3850199">
                  <a:extLst>
                    <a:ext uri="{9D8B030D-6E8A-4147-A177-3AD203B41FA5}">
                      <a16:colId xmlns:a16="http://schemas.microsoft.com/office/drawing/2014/main" val="3830851643"/>
                    </a:ext>
                  </a:extLst>
                </a:gridCol>
              </a:tblGrid>
              <a:tr h="860255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Definition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4414862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Noun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512045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Verb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24429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Adjective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878246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Adverb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8672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4421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2" y="764588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Key Words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694592" y="1657140"/>
            <a:ext cx="5468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Look up the definitions of the following key words and write down. </a:t>
            </a: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D4242436-D700-4D71-BDF7-24D687A10C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279999"/>
              </p:ext>
            </p:extLst>
          </p:nvPr>
        </p:nvGraphicFramePr>
        <p:xfrm>
          <a:off x="694590" y="2749062"/>
          <a:ext cx="5468815" cy="5331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8616">
                  <a:extLst>
                    <a:ext uri="{9D8B030D-6E8A-4147-A177-3AD203B41FA5}">
                      <a16:colId xmlns:a16="http://schemas.microsoft.com/office/drawing/2014/main" val="661628798"/>
                    </a:ext>
                  </a:extLst>
                </a:gridCol>
                <a:gridCol w="3850199">
                  <a:extLst>
                    <a:ext uri="{9D8B030D-6E8A-4147-A177-3AD203B41FA5}">
                      <a16:colId xmlns:a16="http://schemas.microsoft.com/office/drawing/2014/main" val="3830851643"/>
                    </a:ext>
                  </a:extLst>
                </a:gridCol>
              </a:tblGrid>
              <a:tr h="860255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Definition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4414862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Simile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512045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Metaphor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24429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Personification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878246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Hyperbole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8672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7529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2" y="764588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Key Words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694592" y="1657140"/>
            <a:ext cx="5468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Find the key words in the word search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1DE50770-4FE3-48DF-93F9-B68E30DA0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8" y="4740275"/>
            <a:ext cx="6858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692529"/>
              </p:ext>
            </p:extLst>
          </p:nvPr>
        </p:nvGraphicFramePr>
        <p:xfrm>
          <a:off x="471488" y="2285999"/>
          <a:ext cx="5915025" cy="5277645"/>
        </p:xfrm>
        <a:graphic>
          <a:graphicData uri="http://schemas.openxmlformats.org/drawingml/2006/table">
            <a:tbl>
              <a:tblPr/>
              <a:tblGrid>
                <a:gridCol w="394335">
                  <a:extLst>
                    <a:ext uri="{9D8B030D-6E8A-4147-A177-3AD203B41FA5}">
                      <a16:colId xmlns:a16="http://schemas.microsoft.com/office/drawing/2014/main" val="1650019702"/>
                    </a:ext>
                  </a:extLst>
                </a:gridCol>
                <a:gridCol w="394335">
                  <a:extLst>
                    <a:ext uri="{9D8B030D-6E8A-4147-A177-3AD203B41FA5}">
                      <a16:colId xmlns:a16="http://schemas.microsoft.com/office/drawing/2014/main" val="1668281119"/>
                    </a:ext>
                  </a:extLst>
                </a:gridCol>
                <a:gridCol w="394335">
                  <a:extLst>
                    <a:ext uri="{9D8B030D-6E8A-4147-A177-3AD203B41FA5}">
                      <a16:colId xmlns:a16="http://schemas.microsoft.com/office/drawing/2014/main" val="2564376565"/>
                    </a:ext>
                  </a:extLst>
                </a:gridCol>
                <a:gridCol w="394335">
                  <a:extLst>
                    <a:ext uri="{9D8B030D-6E8A-4147-A177-3AD203B41FA5}">
                      <a16:colId xmlns:a16="http://schemas.microsoft.com/office/drawing/2014/main" val="2751943364"/>
                    </a:ext>
                  </a:extLst>
                </a:gridCol>
                <a:gridCol w="394335">
                  <a:extLst>
                    <a:ext uri="{9D8B030D-6E8A-4147-A177-3AD203B41FA5}">
                      <a16:colId xmlns:a16="http://schemas.microsoft.com/office/drawing/2014/main" val="3186284665"/>
                    </a:ext>
                  </a:extLst>
                </a:gridCol>
                <a:gridCol w="394335">
                  <a:extLst>
                    <a:ext uri="{9D8B030D-6E8A-4147-A177-3AD203B41FA5}">
                      <a16:colId xmlns:a16="http://schemas.microsoft.com/office/drawing/2014/main" val="3031066061"/>
                    </a:ext>
                  </a:extLst>
                </a:gridCol>
                <a:gridCol w="394335">
                  <a:extLst>
                    <a:ext uri="{9D8B030D-6E8A-4147-A177-3AD203B41FA5}">
                      <a16:colId xmlns:a16="http://schemas.microsoft.com/office/drawing/2014/main" val="2896891811"/>
                    </a:ext>
                  </a:extLst>
                </a:gridCol>
                <a:gridCol w="394335">
                  <a:extLst>
                    <a:ext uri="{9D8B030D-6E8A-4147-A177-3AD203B41FA5}">
                      <a16:colId xmlns:a16="http://schemas.microsoft.com/office/drawing/2014/main" val="3316812047"/>
                    </a:ext>
                  </a:extLst>
                </a:gridCol>
                <a:gridCol w="394335">
                  <a:extLst>
                    <a:ext uri="{9D8B030D-6E8A-4147-A177-3AD203B41FA5}">
                      <a16:colId xmlns:a16="http://schemas.microsoft.com/office/drawing/2014/main" val="2829819563"/>
                    </a:ext>
                  </a:extLst>
                </a:gridCol>
                <a:gridCol w="394335">
                  <a:extLst>
                    <a:ext uri="{9D8B030D-6E8A-4147-A177-3AD203B41FA5}">
                      <a16:colId xmlns:a16="http://schemas.microsoft.com/office/drawing/2014/main" val="1076940162"/>
                    </a:ext>
                  </a:extLst>
                </a:gridCol>
                <a:gridCol w="394335">
                  <a:extLst>
                    <a:ext uri="{9D8B030D-6E8A-4147-A177-3AD203B41FA5}">
                      <a16:colId xmlns:a16="http://schemas.microsoft.com/office/drawing/2014/main" val="2849605827"/>
                    </a:ext>
                  </a:extLst>
                </a:gridCol>
                <a:gridCol w="394335">
                  <a:extLst>
                    <a:ext uri="{9D8B030D-6E8A-4147-A177-3AD203B41FA5}">
                      <a16:colId xmlns:a16="http://schemas.microsoft.com/office/drawing/2014/main" val="524829158"/>
                    </a:ext>
                  </a:extLst>
                </a:gridCol>
                <a:gridCol w="394335">
                  <a:extLst>
                    <a:ext uri="{9D8B030D-6E8A-4147-A177-3AD203B41FA5}">
                      <a16:colId xmlns:a16="http://schemas.microsoft.com/office/drawing/2014/main" val="4202350593"/>
                    </a:ext>
                  </a:extLst>
                </a:gridCol>
                <a:gridCol w="394335">
                  <a:extLst>
                    <a:ext uri="{9D8B030D-6E8A-4147-A177-3AD203B41FA5}">
                      <a16:colId xmlns:a16="http://schemas.microsoft.com/office/drawing/2014/main" val="3645629074"/>
                    </a:ext>
                  </a:extLst>
                </a:gridCol>
                <a:gridCol w="394335">
                  <a:extLst>
                    <a:ext uri="{9D8B030D-6E8A-4147-A177-3AD203B41FA5}">
                      <a16:colId xmlns:a16="http://schemas.microsoft.com/office/drawing/2014/main" val="2886606959"/>
                    </a:ext>
                  </a:extLst>
                </a:gridCol>
              </a:tblGrid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0234281"/>
                  </a:ext>
                </a:extLst>
              </a:tr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2704724"/>
                  </a:ext>
                </a:extLst>
              </a:tr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226137"/>
                  </a:ext>
                </a:extLst>
              </a:tr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0996187"/>
                  </a:ext>
                </a:extLst>
              </a:tr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8597"/>
                  </a:ext>
                </a:extLst>
              </a:tr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287476"/>
                  </a:ext>
                </a:extLst>
              </a:tr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9276779"/>
                  </a:ext>
                </a:extLst>
              </a:tr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4489772"/>
                  </a:ext>
                </a:extLst>
              </a:tr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472040"/>
                  </a:ext>
                </a:extLst>
              </a:tr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8383137"/>
                  </a:ext>
                </a:extLst>
              </a:tr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0276125"/>
                  </a:ext>
                </a:extLst>
              </a:tr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9888186"/>
                  </a:ext>
                </a:extLst>
              </a:tr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7067046"/>
                  </a:ext>
                </a:extLst>
              </a:tr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267680"/>
                  </a:ext>
                </a:extLst>
              </a:tr>
              <a:tr h="351843"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1708329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120632"/>
              </p:ext>
            </p:extLst>
          </p:nvPr>
        </p:nvGraphicFramePr>
        <p:xfrm>
          <a:off x="579743" y="7563644"/>
          <a:ext cx="5915025" cy="1188720"/>
        </p:xfrm>
        <a:graphic>
          <a:graphicData uri="http://schemas.openxmlformats.org/drawingml/2006/table">
            <a:tbl>
              <a:tblPr/>
              <a:tblGrid>
                <a:gridCol w="1971675">
                  <a:extLst>
                    <a:ext uri="{9D8B030D-6E8A-4147-A177-3AD203B41FA5}">
                      <a16:colId xmlns:a16="http://schemas.microsoft.com/office/drawing/2014/main" val="2821864721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3702416189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1208165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ADJECTIVE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ADVERB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HYPERBOLE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5321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LANGUAGE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METAPHOR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NOUN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631283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PERSONIFICATION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SIMILE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STRUCTURE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965223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VERB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>
                      <a:noFill/>
                    </a:lnL>
                    <a:lnT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69733393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71488" y="7308392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410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1DE50770-4FE3-48DF-93F9-B68E30DA0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8" y="4740275"/>
            <a:ext cx="6858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0" y="541793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Boy by Roald Dahl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953" y="2785098"/>
            <a:ext cx="3944502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The sweet-shop in </a:t>
            </a:r>
            <a:r>
              <a:rPr lang="en-GB" sz="1600" dirty="0" err="1">
                <a:latin typeface="Comic Sans MS" panose="030F0702030302020204" pitchFamily="66" charset="0"/>
              </a:rPr>
              <a:t>Llandaff</a:t>
            </a:r>
            <a:r>
              <a:rPr lang="en-GB" sz="1600" dirty="0">
                <a:latin typeface="Comic Sans MS" panose="030F0702030302020204" pitchFamily="66" charset="0"/>
              </a:rPr>
              <a:t> in the year 1923 was the very centre of our lives. To us, it was what a bar is to a drunk, or a church is to a Bishop. Without it, there would have been little to live for. But it had one terrible drawback, this sweet-shop. The woman who owned it was a horror. We hated her and we had good reason for doing so. </a:t>
            </a:r>
            <a:endParaRPr lang="en-GB" sz="1600" dirty="0" smtClean="0">
              <a:latin typeface="Comic Sans MS" panose="030F0702030302020204" pitchFamily="66" charset="0"/>
            </a:endParaRP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Her name was Mrs. Pratchett. She was a small skinny old hag with a moustache on her upper lip and a mouth as sour as a green gooseberry. She never smiled. She never welcomed us when we went in, and the only times she spoke were when she said things like, ‘I’m </a:t>
            </a:r>
            <a:r>
              <a:rPr lang="en-GB" sz="1600" dirty="0" err="1">
                <a:latin typeface="Comic Sans MS" panose="030F0702030302020204" pitchFamily="66" charset="0"/>
              </a:rPr>
              <a:t>watchin</a:t>
            </a:r>
            <a:r>
              <a:rPr lang="en-GB" sz="1600" dirty="0">
                <a:latin typeface="Comic Sans MS" panose="030F0702030302020204" pitchFamily="66" charset="0"/>
              </a:rPr>
              <a:t>’ you so keep </a:t>
            </a:r>
            <a:r>
              <a:rPr lang="en-GB" sz="1600" dirty="0" err="1">
                <a:latin typeface="Comic Sans MS" panose="030F0702030302020204" pitchFamily="66" charset="0"/>
              </a:rPr>
              <a:t>yer</a:t>
            </a:r>
            <a:r>
              <a:rPr lang="en-GB" sz="1600" dirty="0">
                <a:latin typeface="Comic Sans MS" panose="030F0702030302020204" pitchFamily="66" charset="0"/>
              </a:rPr>
              <a:t> </a:t>
            </a:r>
            <a:r>
              <a:rPr lang="en-GB" sz="1600" dirty="0" err="1">
                <a:latin typeface="Comic Sans MS" panose="030F0702030302020204" pitchFamily="66" charset="0"/>
              </a:rPr>
              <a:t>thievin</a:t>
            </a:r>
            <a:r>
              <a:rPr lang="en-GB" sz="1600" dirty="0">
                <a:latin typeface="Comic Sans MS" panose="030F0702030302020204" pitchFamily="66" charset="0"/>
              </a:rPr>
              <a:t>’ fingers off them chocolates!’ Or ‘I don’t want you in ‘ere just to look around! Either you </a:t>
            </a:r>
            <a:r>
              <a:rPr lang="en-GB" sz="1600" i="1" dirty="0">
                <a:latin typeface="Comic Sans MS" panose="030F0702030302020204" pitchFamily="66" charset="0"/>
              </a:rPr>
              <a:t>forks </a:t>
            </a:r>
            <a:r>
              <a:rPr lang="en-GB" sz="1600" dirty="0">
                <a:latin typeface="Comic Sans MS" panose="030F0702030302020204" pitchFamily="66" charset="0"/>
              </a:rPr>
              <a:t>out or you </a:t>
            </a:r>
            <a:r>
              <a:rPr lang="en-GB" sz="1600" i="1" dirty="0">
                <a:latin typeface="Comic Sans MS" panose="030F0702030302020204" pitchFamily="66" charset="0"/>
              </a:rPr>
              <a:t>gets out</a:t>
            </a:r>
            <a:r>
              <a:rPr lang="en-GB" sz="1600" i="1" dirty="0" smtClean="0">
                <a:latin typeface="Comic Sans MS" panose="030F0702030302020204" pitchFamily="66" charset="0"/>
              </a:rPr>
              <a:t>’.</a:t>
            </a:r>
            <a:r>
              <a:rPr lang="en-GB" sz="1600" dirty="0" smtClean="0"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</a:rPr>
              <a:t>	</a:t>
            </a:r>
          </a:p>
        </p:txBody>
      </p:sp>
      <p:pic>
        <p:nvPicPr>
          <p:cNvPr id="13" name="Picture 2" descr="Roald Dahl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055" y="4075499"/>
            <a:ext cx="1648146" cy="219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44751" y="1489059"/>
            <a:ext cx="37349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Roald Dahl is a famous author. In his autobiography ‘Boy’ he talks about his childhood. 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250159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1DE50770-4FE3-48DF-93F9-B68E30DA0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8" y="4740275"/>
            <a:ext cx="6858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0" y="541793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Boy by Roald Dahl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4751" y="1489059"/>
            <a:ext cx="37349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Roald Dahl is a famous author. In his autobiography ‘Boy’ he talks about his childhood. </a:t>
            </a:r>
            <a:endParaRPr lang="en-GB" i="1" dirty="0"/>
          </a:p>
        </p:txBody>
      </p:sp>
      <p:sp>
        <p:nvSpPr>
          <p:cNvPr id="2" name="TextBox 1"/>
          <p:cNvSpPr txBox="1"/>
          <p:nvPr/>
        </p:nvSpPr>
        <p:spPr>
          <a:xfrm>
            <a:off x="694590" y="2848708"/>
            <a:ext cx="538968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How does Roald Dahl use language to describe the sweet shop and Mrs Pratchett?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Read through the extract.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Emerging: </a:t>
            </a:r>
            <a:r>
              <a:rPr lang="en-GB" dirty="0" smtClean="0">
                <a:latin typeface="Comic Sans MS" panose="030F0702030302020204" pitchFamily="66" charset="0"/>
              </a:rPr>
              <a:t>Highlight quotes which you think are interesting.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Developing: </a:t>
            </a:r>
            <a:r>
              <a:rPr lang="en-GB" dirty="0" smtClean="0">
                <a:latin typeface="Comic Sans MS" panose="030F0702030302020204" pitchFamily="66" charset="0"/>
              </a:rPr>
              <a:t>Label with techniques used.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52942" y="6217602"/>
            <a:ext cx="4566504" cy="163121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Noun        Adjective        Metaphor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Adverb        Verb        Simile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Personification         Hyperbole</a:t>
            </a:r>
            <a:endParaRPr lang="en-GB" sz="1600" dirty="0" smtClean="0">
              <a:latin typeface="Comic Sans MS" panose="030F0702030302020204" pitchFamily="66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883877" y="5434031"/>
            <a:ext cx="386861" cy="6502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66216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1DE50770-4FE3-48DF-93F9-B68E30DA0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8" y="4740275"/>
            <a:ext cx="6858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0" y="541793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Boy by Roald Dahl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2364" y="1371793"/>
            <a:ext cx="538968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How does Roald Dahl use language to describe the sweet shop and Mrs Pratchett?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Use your annotations to complete the PEE planning table on the next page.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i="1" dirty="0" smtClean="0">
                <a:latin typeface="Comic Sans MS" panose="030F0702030302020204" pitchFamily="66" charset="0"/>
              </a:rPr>
              <a:t>See the example below.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Emerging: </a:t>
            </a:r>
            <a:r>
              <a:rPr lang="en-GB" dirty="0" smtClean="0">
                <a:latin typeface="Comic Sans MS" panose="030F0702030302020204" pitchFamily="66" charset="0"/>
              </a:rPr>
              <a:t>Make a point about the sweet shop or Mrs Pratchett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Developing: </a:t>
            </a:r>
            <a:r>
              <a:rPr lang="en-GB" dirty="0" smtClean="0">
                <a:latin typeface="Comic Sans MS" panose="030F0702030302020204" pitchFamily="66" charset="0"/>
              </a:rPr>
              <a:t>Get a quote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Secure: 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Comment on effect and name technique</a:t>
            </a:r>
            <a:endParaRPr lang="en-GB" b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Mastered: 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Explain in detail 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789023"/>
              </p:ext>
            </p:extLst>
          </p:nvPr>
        </p:nvGraphicFramePr>
        <p:xfrm>
          <a:off x="694590" y="6026525"/>
          <a:ext cx="5653455" cy="2489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4485">
                  <a:extLst>
                    <a:ext uri="{9D8B030D-6E8A-4147-A177-3AD203B41FA5}">
                      <a16:colId xmlns:a16="http://schemas.microsoft.com/office/drawing/2014/main" val="54047324"/>
                    </a:ext>
                  </a:extLst>
                </a:gridCol>
                <a:gridCol w="1884485">
                  <a:extLst>
                    <a:ext uri="{9D8B030D-6E8A-4147-A177-3AD203B41FA5}">
                      <a16:colId xmlns:a16="http://schemas.microsoft.com/office/drawing/2014/main" val="1338315805"/>
                    </a:ext>
                  </a:extLst>
                </a:gridCol>
                <a:gridCol w="1884485">
                  <a:extLst>
                    <a:ext uri="{9D8B030D-6E8A-4147-A177-3AD203B41FA5}">
                      <a16:colId xmlns:a16="http://schemas.microsoft.com/office/drawing/2014/main" val="3810182891"/>
                    </a:ext>
                  </a:extLst>
                </a:gridCol>
              </a:tblGrid>
              <a:tr h="477426">
                <a:tc>
                  <a:txBody>
                    <a:bodyPr/>
                    <a:lstStyle/>
                    <a:p>
                      <a:r>
                        <a:rPr lang="en-GB" dirty="0" smtClean="0"/>
                        <a:t>Point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Evidence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Explain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9834183"/>
                  </a:ext>
                </a:extLst>
              </a:tr>
              <a:tr h="1971834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The boys love the sweet shop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“it was the very centre of our lives”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Noun</a:t>
                      </a:r>
                      <a:r>
                        <a:rPr lang="en-GB" sz="1800" baseline="0" dirty="0" smtClean="0"/>
                        <a:t> – “centre” show how important it was to them because the centre is usually the most important thing </a:t>
                      </a:r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294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291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1DE50770-4FE3-48DF-93F9-B68E30DA0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8" y="4740275"/>
            <a:ext cx="6858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0" y="541793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Boy by Roald Dahl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2364" y="1371793"/>
            <a:ext cx="53896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How does Roald Dahl use language to describe the sweet shop and Mrs Pratchett?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530828"/>
              </p:ext>
            </p:extLst>
          </p:nvPr>
        </p:nvGraphicFramePr>
        <p:xfrm>
          <a:off x="492364" y="2246580"/>
          <a:ext cx="5855682" cy="63479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1894">
                  <a:extLst>
                    <a:ext uri="{9D8B030D-6E8A-4147-A177-3AD203B41FA5}">
                      <a16:colId xmlns:a16="http://schemas.microsoft.com/office/drawing/2014/main" val="54047324"/>
                    </a:ext>
                  </a:extLst>
                </a:gridCol>
                <a:gridCol w="1951894">
                  <a:extLst>
                    <a:ext uri="{9D8B030D-6E8A-4147-A177-3AD203B41FA5}">
                      <a16:colId xmlns:a16="http://schemas.microsoft.com/office/drawing/2014/main" val="1338315805"/>
                    </a:ext>
                  </a:extLst>
                </a:gridCol>
                <a:gridCol w="1951894">
                  <a:extLst>
                    <a:ext uri="{9D8B030D-6E8A-4147-A177-3AD203B41FA5}">
                      <a16:colId xmlns:a16="http://schemas.microsoft.com/office/drawing/2014/main" val="3810182891"/>
                    </a:ext>
                  </a:extLst>
                </a:gridCol>
              </a:tblGrid>
              <a:tr h="474063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Point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Evidence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Explain</a:t>
                      </a:r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9834183"/>
                  </a:ext>
                </a:extLst>
              </a:tr>
              <a:tr h="195794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1702480"/>
                  </a:ext>
                </a:extLst>
              </a:tr>
              <a:tr h="195794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1331141"/>
                  </a:ext>
                </a:extLst>
              </a:tr>
              <a:tr h="195794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88114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42302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1DE50770-4FE3-48DF-93F9-B68E30DA0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8" y="4740275"/>
            <a:ext cx="6858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0" y="541793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Boy by Roald Dahl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2364" y="1371793"/>
            <a:ext cx="538968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How does Roald Dahl use language to describe the sweet shop and Mrs Pratchett?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Now use your plan to write out your paragraphs.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rgbClr val="00B050"/>
                </a:solidFill>
                <a:latin typeface="Comic Sans MS" panose="030F0702030302020204" pitchFamily="66" charset="0"/>
              </a:rPr>
              <a:t>Emerging: </a:t>
            </a:r>
            <a:r>
              <a:rPr lang="en-GB" dirty="0">
                <a:latin typeface="Comic Sans MS" panose="030F0702030302020204" pitchFamily="66" charset="0"/>
              </a:rPr>
              <a:t>Make a point </a:t>
            </a:r>
            <a:r>
              <a:rPr lang="en-GB" dirty="0" smtClean="0">
                <a:latin typeface="Comic Sans MS" panose="030F0702030302020204" pitchFamily="66" charset="0"/>
              </a:rPr>
              <a:t>and use quote to prove your ideas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Developing: </a:t>
            </a:r>
            <a:r>
              <a:rPr lang="en-GB" dirty="0" smtClean="0">
                <a:latin typeface="Comic Sans MS" panose="030F0702030302020204" pitchFamily="66" charset="0"/>
              </a:rPr>
              <a:t>Name the techniques use and comment on effect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Secure: 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Explain the effect using because</a:t>
            </a: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rgbClr val="7030A0"/>
                </a:solidFill>
                <a:latin typeface="Comic Sans MS" panose="030F0702030302020204" pitchFamily="66" charset="0"/>
              </a:rPr>
              <a:t>Mastered: 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Talk about the effect of a word from your quote</a:t>
            </a:r>
          </a:p>
          <a:p>
            <a:endParaRPr lang="en-GB" dirty="0" smtClean="0">
              <a:solidFill>
                <a:schemeClr val="tx1">
                  <a:lumMod val="95000"/>
                  <a:lumOff val="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Use the sentence starters if you need a hand.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4590" y="6928338"/>
            <a:ext cx="4791810" cy="12003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Roald 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Dahl tells us… He says “…”</a:t>
            </a:r>
          </a:p>
          <a:p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This 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… suggests 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that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… because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…</a:t>
            </a:r>
          </a:p>
          <a:p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The reader might think….</a:t>
            </a:r>
          </a:p>
          <a:p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The word “….” is effective because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…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7709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1DE50770-4FE3-48DF-93F9-B68E30DA0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8" y="4740275"/>
            <a:ext cx="6858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0" y="541793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Boy by Roald Dahl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2364" y="1371793"/>
            <a:ext cx="5873267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How does Roald Dahl use language to describe the sweet shop and Mrs Pratchett?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3999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1DE50770-4FE3-48DF-93F9-B68E30DA0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8" y="4740275"/>
            <a:ext cx="6858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0" y="541793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Boy by Roald Dahl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2364" y="1371793"/>
            <a:ext cx="5873267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How does Roald Dahl use language to describe the sweet shop and Mrs Pratchett?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8470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2" y="764588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Key Words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694592" y="1657140"/>
            <a:ext cx="5468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Look up the definitions of the following key words and write down. </a:t>
            </a: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D4242436-D700-4D71-BDF7-24D687A10C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2006674"/>
              </p:ext>
            </p:extLst>
          </p:nvPr>
        </p:nvGraphicFramePr>
        <p:xfrm>
          <a:off x="694590" y="2749062"/>
          <a:ext cx="5468815" cy="5331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8616">
                  <a:extLst>
                    <a:ext uri="{9D8B030D-6E8A-4147-A177-3AD203B41FA5}">
                      <a16:colId xmlns:a16="http://schemas.microsoft.com/office/drawing/2014/main" val="661628798"/>
                    </a:ext>
                  </a:extLst>
                </a:gridCol>
                <a:gridCol w="3850199">
                  <a:extLst>
                    <a:ext uri="{9D8B030D-6E8A-4147-A177-3AD203B41FA5}">
                      <a16:colId xmlns:a16="http://schemas.microsoft.com/office/drawing/2014/main" val="3830851643"/>
                    </a:ext>
                  </a:extLst>
                </a:gridCol>
              </a:tblGrid>
              <a:tr h="860255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Definition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4414862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Bullet Points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512045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Title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24429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Image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878246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Sub-headings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8672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90266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835269" y="465608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Anne Frank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721383" y="1304530"/>
            <a:ext cx="5468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Label the structure features on the this example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80" y="2197082"/>
            <a:ext cx="4413005" cy="575308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19245" y="1673862"/>
            <a:ext cx="1846385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134709" y="2598962"/>
            <a:ext cx="1230922" cy="132240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134709" y="4907778"/>
            <a:ext cx="1230922" cy="7896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071146" y="6683823"/>
            <a:ext cx="1230922" cy="7896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/>
          <p:cNvCxnSpPr>
            <a:stCxn id="3" idx="1"/>
          </p:cNvCxnSpPr>
          <p:nvPr/>
        </p:nvCxnSpPr>
        <p:spPr>
          <a:xfrm flipH="1">
            <a:off x="3727938" y="1935472"/>
            <a:ext cx="791307" cy="2616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 flipV="1">
            <a:off x="3991709" y="3057579"/>
            <a:ext cx="1097021" cy="1259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3991708" y="4781867"/>
            <a:ext cx="1097021" cy="1259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2801083" y="5634460"/>
            <a:ext cx="2333626" cy="8894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29459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2" y="764588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Key Words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694592" y="1657140"/>
            <a:ext cx="5468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Why does the writer use the following structural techniques?</a:t>
            </a:r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D4242436-D700-4D71-BDF7-24D687A10C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494969"/>
              </p:ext>
            </p:extLst>
          </p:nvPr>
        </p:nvGraphicFramePr>
        <p:xfrm>
          <a:off x="694590" y="2749062"/>
          <a:ext cx="5468815" cy="5331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8616">
                  <a:extLst>
                    <a:ext uri="{9D8B030D-6E8A-4147-A177-3AD203B41FA5}">
                      <a16:colId xmlns:a16="http://schemas.microsoft.com/office/drawing/2014/main" val="661628798"/>
                    </a:ext>
                  </a:extLst>
                </a:gridCol>
                <a:gridCol w="3850199">
                  <a:extLst>
                    <a:ext uri="{9D8B030D-6E8A-4147-A177-3AD203B41FA5}">
                      <a16:colId xmlns:a16="http://schemas.microsoft.com/office/drawing/2014/main" val="3830851643"/>
                    </a:ext>
                  </a:extLst>
                </a:gridCol>
              </a:tblGrid>
              <a:tr h="860255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Why are they used?</a:t>
                      </a:r>
                      <a:endParaRPr lang="en-GB" sz="16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4414862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Bullet Points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512045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Title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24429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Image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878246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Sub-headings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8672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9484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D3EC58-2CE8-4385-B838-80AB01113B64}"/>
              </a:ext>
            </a:extLst>
          </p:cNvPr>
          <p:cNvSpPr txBox="1"/>
          <p:nvPr/>
        </p:nvSpPr>
        <p:spPr>
          <a:xfrm>
            <a:off x="316523" y="498521"/>
            <a:ext cx="614582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Self Assessment</a:t>
            </a:r>
          </a:p>
          <a:p>
            <a:pPr algn="ctr"/>
            <a:endParaRPr lang="en-GB" sz="2800" u="sng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Well done! You completed </a:t>
            </a:r>
            <a:r>
              <a:rPr lang="en-GB" dirty="0" smtClean="0">
                <a:latin typeface="Comic Sans MS" panose="030F0702030302020204" pitchFamily="66" charset="0"/>
              </a:rPr>
              <a:t>the comprehension week on biographies and autobiographies.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Can you remember </a:t>
            </a:r>
            <a:r>
              <a:rPr lang="en-GB" dirty="0" smtClean="0">
                <a:latin typeface="Comic Sans MS" panose="030F0702030302020204" pitchFamily="66" charset="0"/>
              </a:rPr>
              <a:t>the difference between language and structure without looking?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Language: </a:t>
            </a:r>
            <a:r>
              <a:rPr lang="en-GB" dirty="0">
                <a:latin typeface="Comic Sans MS" panose="030F0702030302020204" pitchFamily="66" charset="0"/>
              </a:rPr>
              <a:t>_________________________________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_________________________________________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latin typeface="Comic Sans MS" panose="030F0702030302020204" pitchFamily="66" charset="0"/>
            </a:endParaRP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Structure:_________________________________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_________________________________________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1783CE-9622-4436-9402-FC4FD164B6C9}"/>
              </a:ext>
            </a:extLst>
          </p:cNvPr>
          <p:cNvSpPr txBox="1"/>
          <p:nvPr/>
        </p:nvSpPr>
        <p:spPr>
          <a:xfrm>
            <a:off x="395654" y="5609491"/>
            <a:ext cx="391257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What went well this week?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My best piece of work is…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because…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_________________________</a:t>
            </a:r>
          </a:p>
        </p:txBody>
      </p:sp>
      <p:pic>
        <p:nvPicPr>
          <p:cNvPr id="11266" name="Picture 2" descr="Do We Really Need a GOLD STAR? - The Cryptofolk Movement - Medium">
            <a:extLst>
              <a:ext uri="{FF2B5EF4-FFF2-40B4-BE49-F238E27FC236}">
                <a16:creationId xmlns:a16="http://schemas.microsoft.com/office/drawing/2014/main" id="{D4279263-28BD-4617-8EC4-6198327E1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135" y="6207249"/>
            <a:ext cx="2218211" cy="2218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579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392</TotalTime>
  <Words>999</Words>
  <Application>Microsoft Office PowerPoint</Application>
  <PresentationFormat>On-screen Show (4:3)</PresentationFormat>
  <Paragraphs>406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Courier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Felicity</dc:creator>
  <cp:lastModifiedBy>Felicity Russell</cp:lastModifiedBy>
  <cp:revision>30</cp:revision>
  <dcterms:created xsi:type="dcterms:W3CDTF">2020-05-19T08:19:25Z</dcterms:created>
  <dcterms:modified xsi:type="dcterms:W3CDTF">2020-06-09T11:59:39Z</dcterms:modified>
</cp:coreProperties>
</file>