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68" r:id="rId2"/>
    <p:sldId id="270" r:id="rId3"/>
    <p:sldId id="271" r:id="rId4"/>
    <p:sldId id="272" r:id="rId5"/>
    <p:sldId id="273" r:id="rId6"/>
    <p:sldId id="275" r:id="rId7"/>
    <p:sldId id="274" r:id="rId8"/>
    <p:sldId id="277" r:id="rId9"/>
    <p:sldId id="276" r:id="rId10"/>
    <p:sldId id="269" r:id="rId11"/>
  </p:sldIdLst>
  <p:sldSz cx="6858000" cy="9906000" type="A4"/>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48" d="100"/>
          <a:sy n="48" d="100"/>
        </p:scale>
        <p:origin x="2292"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smtClean="0"/>
              <a:t>Click to edit Master title style</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515635B-9BEB-4999-9620-955D803507D0}" type="datetimeFigureOut">
              <a:rPr lang="en-GB" smtClean="0"/>
              <a:t>29/04/2020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2A7FC40-8787-406B-8226-5ED00B4E0904}" type="slidenum">
              <a:rPr lang="en-GB" smtClean="0"/>
              <a:t>‹#›</a:t>
            </a:fld>
            <a:endParaRPr lang="en-GB"/>
          </a:p>
        </p:txBody>
      </p:sp>
    </p:spTree>
    <p:extLst>
      <p:ext uri="{BB962C8B-B14F-4D97-AF65-F5344CB8AC3E}">
        <p14:creationId xmlns:p14="http://schemas.microsoft.com/office/powerpoint/2010/main" val="15759202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15635B-9BEB-4999-9620-955D803507D0}" type="datetimeFigureOut">
              <a:rPr lang="en-GB" smtClean="0"/>
              <a:t>29/04/2020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2A7FC40-8787-406B-8226-5ED00B4E0904}" type="slidenum">
              <a:rPr lang="en-GB" smtClean="0"/>
              <a:t>‹#›</a:t>
            </a:fld>
            <a:endParaRPr lang="en-GB"/>
          </a:p>
        </p:txBody>
      </p:sp>
    </p:spTree>
    <p:extLst>
      <p:ext uri="{BB962C8B-B14F-4D97-AF65-F5344CB8AC3E}">
        <p14:creationId xmlns:p14="http://schemas.microsoft.com/office/powerpoint/2010/main" val="32525409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smtClean="0"/>
              <a:t>Click to edit Master title style</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515635B-9BEB-4999-9620-955D803507D0}" type="datetimeFigureOut">
              <a:rPr lang="en-GB" smtClean="0"/>
              <a:t>29/04/2020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2A7FC40-8787-406B-8226-5ED00B4E0904}" type="slidenum">
              <a:rPr lang="en-GB" smtClean="0"/>
              <a:t>‹#›</a:t>
            </a:fld>
            <a:endParaRPr lang="en-GB"/>
          </a:p>
        </p:txBody>
      </p:sp>
    </p:spTree>
    <p:extLst>
      <p:ext uri="{BB962C8B-B14F-4D97-AF65-F5344CB8AC3E}">
        <p14:creationId xmlns:p14="http://schemas.microsoft.com/office/powerpoint/2010/main" val="35607241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4515635B-9BEB-4999-9620-955D803507D0}" type="datetimeFigureOut">
              <a:rPr lang="en-GB" smtClean="0"/>
              <a:t>29/04/2020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2A7FC40-8787-406B-8226-5ED00B4E0904}" type="slidenum">
              <a:rPr lang="en-GB" smtClean="0"/>
              <a:t>‹#›</a:t>
            </a:fld>
            <a:endParaRPr lang="en-GB"/>
          </a:p>
        </p:txBody>
      </p:sp>
    </p:spTree>
    <p:extLst>
      <p:ext uri="{BB962C8B-B14F-4D97-AF65-F5344CB8AC3E}">
        <p14:creationId xmlns:p14="http://schemas.microsoft.com/office/powerpoint/2010/main" val="34489841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4515635B-9BEB-4999-9620-955D803507D0}" type="datetimeFigureOut">
              <a:rPr lang="en-GB" smtClean="0"/>
              <a:t>29/04/2020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2A7FC40-8787-406B-8226-5ED00B4E0904}" type="slidenum">
              <a:rPr lang="en-GB" smtClean="0"/>
              <a:t>‹#›</a:t>
            </a:fld>
            <a:endParaRPr lang="en-GB"/>
          </a:p>
        </p:txBody>
      </p:sp>
    </p:spTree>
    <p:extLst>
      <p:ext uri="{BB962C8B-B14F-4D97-AF65-F5344CB8AC3E}">
        <p14:creationId xmlns:p14="http://schemas.microsoft.com/office/powerpoint/2010/main" val="36299527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4515635B-9BEB-4999-9620-955D803507D0}" type="datetimeFigureOut">
              <a:rPr lang="en-GB" smtClean="0"/>
              <a:t>29/04/2020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2A7FC40-8787-406B-8226-5ED00B4E0904}" type="slidenum">
              <a:rPr lang="en-GB" smtClean="0"/>
              <a:t>‹#›</a:t>
            </a:fld>
            <a:endParaRPr lang="en-GB"/>
          </a:p>
        </p:txBody>
      </p:sp>
    </p:spTree>
    <p:extLst>
      <p:ext uri="{BB962C8B-B14F-4D97-AF65-F5344CB8AC3E}">
        <p14:creationId xmlns:p14="http://schemas.microsoft.com/office/powerpoint/2010/main" val="25579288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515635B-9BEB-4999-9620-955D803507D0}" type="datetimeFigureOut">
              <a:rPr lang="en-GB" smtClean="0"/>
              <a:t>29/04/2020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2A7FC40-8787-406B-8226-5ED00B4E0904}" type="slidenum">
              <a:rPr lang="en-GB" smtClean="0"/>
              <a:t>‹#›</a:t>
            </a:fld>
            <a:endParaRPr lang="en-GB"/>
          </a:p>
        </p:txBody>
      </p:sp>
    </p:spTree>
    <p:extLst>
      <p:ext uri="{BB962C8B-B14F-4D97-AF65-F5344CB8AC3E}">
        <p14:creationId xmlns:p14="http://schemas.microsoft.com/office/powerpoint/2010/main" val="12710924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smtClean="0"/>
              <a:t>Click to edit Master title style</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fld id="{4515635B-9BEB-4999-9620-955D803507D0}" type="datetimeFigureOut">
              <a:rPr lang="en-GB" smtClean="0"/>
              <a:t>29/04/2020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2A7FC40-8787-406B-8226-5ED00B4E0904}" type="slidenum">
              <a:rPr lang="en-GB" smtClean="0"/>
              <a:t>‹#›</a:t>
            </a:fld>
            <a:endParaRPr lang="en-GB"/>
          </a:p>
        </p:txBody>
      </p:sp>
    </p:spTree>
    <p:extLst>
      <p:ext uri="{BB962C8B-B14F-4D97-AF65-F5344CB8AC3E}">
        <p14:creationId xmlns:p14="http://schemas.microsoft.com/office/powerpoint/2010/main" val="153984079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smtClean="0"/>
              <a:t>Click icon to add picture</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fld id="{4515635B-9BEB-4999-9620-955D803507D0}" type="datetimeFigureOut">
              <a:rPr lang="en-GB" smtClean="0"/>
              <a:t>29/04/2020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2A7FC40-8787-406B-8226-5ED00B4E0904}" type="slidenum">
              <a:rPr lang="en-GB" smtClean="0"/>
              <a:t>‹#›</a:t>
            </a:fld>
            <a:endParaRPr lang="en-GB"/>
          </a:p>
        </p:txBody>
      </p:sp>
    </p:spTree>
    <p:extLst>
      <p:ext uri="{BB962C8B-B14F-4D97-AF65-F5344CB8AC3E}">
        <p14:creationId xmlns:p14="http://schemas.microsoft.com/office/powerpoint/2010/main" val="222681564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15635B-9BEB-4999-9620-955D803507D0}" type="datetimeFigureOut">
              <a:rPr lang="en-GB" smtClean="0"/>
              <a:t>29/04/2020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2A7FC40-8787-406B-8226-5ED00B4E0904}" type="slidenum">
              <a:rPr lang="en-GB" smtClean="0"/>
              <a:t>‹#›</a:t>
            </a:fld>
            <a:endParaRPr lang="en-GB"/>
          </a:p>
        </p:txBody>
      </p:sp>
    </p:spTree>
    <p:extLst>
      <p:ext uri="{BB962C8B-B14F-4D97-AF65-F5344CB8AC3E}">
        <p14:creationId xmlns:p14="http://schemas.microsoft.com/office/powerpoint/2010/main" val="21208994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15635B-9BEB-4999-9620-955D803507D0}" type="datetimeFigureOut">
              <a:rPr lang="en-GB" smtClean="0"/>
              <a:t>29/04/2020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2A7FC40-8787-406B-8226-5ED00B4E0904}" type="slidenum">
              <a:rPr lang="en-GB" smtClean="0"/>
              <a:t>‹#›</a:t>
            </a:fld>
            <a:endParaRPr lang="en-GB"/>
          </a:p>
        </p:txBody>
      </p:sp>
    </p:spTree>
    <p:extLst>
      <p:ext uri="{BB962C8B-B14F-4D97-AF65-F5344CB8AC3E}">
        <p14:creationId xmlns:p14="http://schemas.microsoft.com/office/powerpoint/2010/main" val="39377463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4515635B-9BEB-4999-9620-955D803507D0}" type="datetimeFigureOut">
              <a:rPr lang="en-GB" smtClean="0"/>
              <a:t>29/04/2020</a:t>
            </a:fld>
            <a:endParaRPr lang="en-GB"/>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72A7FC40-8787-406B-8226-5ED00B4E0904}" type="slidenum">
              <a:rPr lang="en-GB" smtClean="0"/>
              <a:t>‹#›</a:t>
            </a:fld>
            <a:endParaRPr lang="en-GB"/>
          </a:p>
        </p:txBody>
      </p:sp>
    </p:spTree>
    <p:extLst>
      <p:ext uri="{BB962C8B-B14F-4D97-AF65-F5344CB8AC3E}">
        <p14:creationId xmlns:p14="http://schemas.microsoft.com/office/powerpoint/2010/main" val="266759819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mysteryscience.com/" TargetMode="External"/><Relationship Id="rId7" Type="http://schemas.openxmlformats.org/officeDocument/2006/relationships/image" Target="../media/image3.png"/><Relationship Id="rId2" Type="http://schemas.openxmlformats.org/officeDocument/2006/relationships/hyperlink" Target="https://www.bbc.co.uk/bitesize/guides/z2wmxnb/revision/1" TargetMode="External"/><Relationship Id="rId1" Type="http://schemas.openxmlformats.org/officeDocument/2006/relationships/slideLayout" Target="../slideLayouts/slideLayout1.xml"/><Relationship Id="rId6" Type="http://schemas.openxmlformats.org/officeDocument/2006/relationships/image" Target="../media/image2.png"/><Relationship Id="rId5" Type="http://schemas.openxmlformats.org/officeDocument/2006/relationships/image" Target="../media/image1.png"/><Relationship Id="rId4" Type="http://schemas.openxmlformats.org/officeDocument/2006/relationships/hyperlink" Target="https://thekidshouldseethis.com/"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296394" y="3797377"/>
            <a:ext cx="5854890" cy="1323439"/>
          </a:xfrm>
          <a:prstGeom prst="rect">
            <a:avLst/>
          </a:prstGeom>
          <a:noFill/>
        </p:spPr>
        <p:txBody>
          <a:bodyPr wrap="square" rtlCol="0">
            <a:spAutoFit/>
          </a:bodyPr>
          <a:lstStyle/>
          <a:p>
            <a:pPr algn="ctr"/>
            <a:r>
              <a:rPr lang="en-GB" sz="4000" dirty="0" smtClean="0"/>
              <a:t>Science work pack</a:t>
            </a:r>
          </a:p>
          <a:p>
            <a:pPr algn="ctr"/>
            <a:r>
              <a:rPr lang="en-GB" sz="4000" smtClean="0"/>
              <a:t>week </a:t>
            </a:r>
            <a:r>
              <a:rPr lang="en-GB" sz="4000" dirty="0" smtClean="0"/>
              <a:t>5</a:t>
            </a:r>
            <a:endParaRPr lang="en-GB" sz="4000" dirty="0"/>
          </a:p>
        </p:txBody>
      </p:sp>
      <p:sp>
        <p:nvSpPr>
          <p:cNvPr id="6" name="TextBox 5"/>
          <p:cNvSpPr txBox="1"/>
          <p:nvPr/>
        </p:nvSpPr>
        <p:spPr>
          <a:xfrm>
            <a:off x="296394" y="5104686"/>
            <a:ext cx="6561606" cy="1477328"/>
          </a:xfrm>
          <a:prstGeom prst="rect">
            <a:avLst/>
          </a:prstGeom>
          <a:noFill/>
        </p:spPr>
        <p:txBody>
          <a:bodyPr wrap="square" rtlCol="0">
            <a:spAutoFit/>
          </a:bodyPr>
          <a:lstStyle/>
          <a:p>
            <a:r>
              <a:rPr lang="en-GB" dirty="0"/>
              <a:t>Helpful websites to support with the work or for interest:</a:t>
            </a:r>
          </a:p>
          <a:p>
            <a:r>
              <a:rPr lang="en-GB" dirty="0">
                <a:hlinkClick r:id="rId2"/>
              </a:rPr>
              <a:t>https://www.bbc.co.uk/bitesize/guides/z2wmxnb/revision/1</a:t>
            </a:r>
            <a:endParaRPr lang="en-GB" dirty="0"/>
          </a:p>
          <a:p>
            <a:r>
              <a:rPr lang="en-GB" dirty="0">
                <a:hlinkClick r:id="rId3"/>
              </a:rPr>
              <a:t>https://mysteryscience.com/</a:t>
            </a:r>
            <a:r>
              <a:rPr lang="en-GB" dirty="0"/>
              <a:t>        </a:t>
            </a:r>
            <a:r>
              <a:rPr lang="en-GB" dirty="0">
                <a:hlinkClick r:id="rId4"/>
              </a:rPr>
              <a:t>https://thekidshouldseethis.com/</a:t>
            </a:r>
            <a:endParaRPr lang="en-GB" dirty="0"/>
          </a:p>
          <a:p>
            <a:endParaRPr lang="en-GB" dirty="0"/>
          </a:p>
          <a:p>
            <a:endParaRPr lang="en-GB" dirty="0"/>
          </a:p>
        </p:txBody>
      </p:sp>
      <p:sp>
        <p:nvSpPr>
          <p:cNvPr id="7" name="Rectangle 6"/>
          <p:cNvSpPr/>
          <p:nvPr/>
        </p:nvSpPr>
        <p:spPr>
          <a:xfrm>
            <a:off x="278517" y="5987535"/>
            <a:ext cx="6436182" cy="3693319"/>
          </a:xfrm>
          <a:prstGeom prst="rect">
            <a:avLst/>
          </a:prstGeom>
          <a:solidFill>
            <a:schemeClr val="accent4">
              <a:lumMod val="40000"/>
              <a:lumOff val="60000"/>
            </a:schemeClr>
          </a:solidFill>
        </p:spPr>
        <p:txBody>
          <a:bodyPr wrap="square">
            <a:spAutoFit/>
          </a:bodyPr>
          <a:lstStyle/>
          <a:p>
            <a:r>
              <a:rPr lang="en-GB" b="1" dirty="0"/>
              <a:t>There is online learning available at: </a:t>
            </a:r>
          </a:p>
          <a:p>
            <a:endParaRPr lang="en-GB" dirty="0"/>
          </a:p>
          <a:p>
            <a:r>
              <a:rPr lang="en-GB" u="sng" dirty="0">
                <a:solidFill>
                  <a:schemeClr val="accent1">
                    <a:lumMod val="75000"/>
                  </a:schemeClr>
                </a:solidFill>
              </a:rPr>
              <a:t>app.senecalearning.com/dashboard/join-class/4ggjlziov1</a:t>
            </a:r>
          </a:p>
          <a:p>
            <a:endParaRPr lang="en-GB" dirty="0"/>
          </a:p>
          <a:p>
            <a:r>
              <a:rPr lang="en-GB" dirty="0"/>
              <a:t>You need to sign up using an email address. When asked to type in the school it is St Matthias </a:t>
            </a:r>
            <a:r>
              <a:rPr lang="en-GB" dirty="0" smtClean="0"/>
              <a:t>academy. This should take you to straight to the learning page, if you are asked for a class code it is:</a:t>
            </a:r>
            <a:r>
              <a:rPr lang="en-GB" b="1" dirty="0" smtClean="0"/>
              <a:t> </a:t>
            </a:r>
            <a:r>
              <a:rPr lang="en-GB" dirty="0" smtClean="0"/>
              <a:t>4ggjlziov1. There are tutorials and then questions.</a:t>
            </a:r>
            <a:endParaRPr lang="en-GB" dirty="0"/>
          </a:p>
          <a:p>
            <a:endParaRPr lang="en-GB" b="1" dirty="0"/>
          </a:p>
          <a:p>
            <a:r>
              <a:rPr lang="en-GB" dirty="0"/>
              <a:t>Please work on the assignments and I can see what has been completed and how well you are doing.</a:t>
            </a:r>
          </a:p>
          <a:p>
            <a:endParaRPr lang="en-GB" dirty="0"/>
          </a:p>
          <a:p>
            <a:r>
              <a:rPr lang="en-GB" dirty="0"/>
              <a:t>Miss Grant</a:t>
            </a:r>
          </a:p>
        </p:txBody>
      </p:sp>
      <p:pic>
        <p:nvPicPr>
          <p:cNvPr id="2" name="Picture 1"/>
          <p:cNvPicPr>
            <a:picLocks noChangeAspect="1"/>
          </p:cNvPicPr>
          <p:nvPr/>
        </p:nvPicPr>
        <p:blipFill>
          <a:blip r:embed="rId5"/>
          <a:stretch>
            <a:fillRect/>
          </a:stretch>
        </p:blipFill>
        <p:spPr>
          <a:xfrm>
            <a:off x="1852239" y="183666"/>
            <a:ext cx="2743200" cy="1666875"/>
          </a:xfrm>
          <a:prstGeom prst="rect">
            <a:avLst/>
          </a:prstGeom>
        </p:spPr>
      </p:pic>
      <p:pic>
        <p:nvPicPr>
          <p:cNvPr id="3" name="Picture 2"/>
          <p:cNvPicPr>
            <a:picLocks noChangeAspect="1"/>
          </p:cNvPicPr>
          <p:nvPr/>
        </p:nvPicPr>
        <p:blipFill>
          <a:blip r:embed="rId6"/>
          <a:stretch>
            <a:fillRect/>
          </a:stretch>
        </p:blipFill>
        <p:spPr>
          <a:xfrm>
            <a:off x="2979652" y="1744942"/>
            <a:ext cx="3231574" cy="2158034"/>
          </a:xfrm>
          <a:prstGeom prst="rect">
            <a:avLst/>
          </a:prstGeom>
        </p:spPr>
      </p:pic>
      <p:pic>
        <p:nvPicPr>
          <p:cNvPr id="8" name="Picture 7"/>
          <p:cNvPicPr>
            <a:picLocks noChangeAspect="1"/>
          </p:cNvPicPr>
          <p:nvPr/>
        </p:nvPicPr>
        <p:blipFill>
          <a:blip r:embed="rId7"/>
          <a:stretch>
            <a:fillRect/>
          </a:stretch>
        </p:blipFill>
        <p:spPr>
          <a:xfrm>
            <a:off x="894765" y="1785021"/>
            <a:ext cx="1914948" cy="1914948"/>
          </a:xfrm>
          <a:prstGeom prst="rect">
            <a:avLst/>
          </a:prstGeom>
        </p:spPr>
      </p:pic>
    </p:spTree>
    <p:extLst>
      <p:ext uri="{BB962C8B-B14F-4D97-AF65-F5344CB8AC3E}">
        <p14:creationId xmlns:p14="http://schemas.microsoft.com/office/powerpoint/2010/main" val="66513625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4530" y="-71159"/>
            <a:ext cx="5915025" cy="735911"/>
          </a:xfrm>
        </p:spPr>
        <p:txBody>
          <a:bodyPr/>
          <a:lstStyle/>
          <a:p>
            <a:r>
              <a:rPr lang="en-GB" dirty="0" smtClean="0"/>
              <a:t>What is diffusion?</a:t>
            </a:r>
            <a:endParaRPr lang="en-GB" dirty="0"/>
          </a:p>
        </p:txBody>
      </p:sp>
      <p:sp>
        <p:nvSpPr>
          <p:cNvPr id="6" name="Text Placeholder 5"/>
          <p:cNvSpPr txBox="1">
            <a:spLocks/>
          </p:cNvSpPr>
          <p:nvPr/>
        </p:nvSpPr>
        <p:spPr>
          <a:xfrm>
            <a:off x="331996" y="3071314"/>
            <a:ext cx="6194008" cy="597568"/>
          </a:xfrm>
          <a:prstGeom prst="rect">
            <a:avLst/>
          </a:prstGeom>
        </p:spPr>
        <p:txBody>
          <a:bodyPr vert="horz" lIns="91440" tIns="45720" rIns="91440" bIns="45720" rtlCol="0">
            <a:normAutofit fontScale="92500" lnSpcReduction="10000"/>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dirty="0" smtClean="0"/>
              <a:t>Diffusion is the spreading out of particles of a substance within a liquid or gas. It doesn’t require stirring!</a:t>
            </a:r>
            <a:endParaRPr lang="en-US" dirty="0"/>
          </a:p>
        </p:txBody>
      </p:sp>
      <p:pic>
        <p:nvPicPr>
          <p:cNvPr id="7" name="Picture 6"/>
          <p:cNvPicPr/>
          <p:nvPr/>
        </p:nvPicPr>
        <p:blipFill rotWithShape="1">
          <a:blip r:embed="rId2">
            <a:extLst>
              <a:ext uri="{28A0092B-C50C-407E-A947-70E740481C1C}">
                <a14:useLocalDpi xmlns:a14="http://schemas.microsoft.com/office/drawing/2010/main" val="0"/>
              </a:ext>
            </a:extLst>
          </a:blip>
          <a:srcRect r="51924"/>
          <a:stretch/>
        </p:blipFill>
        <p:spPr bwMode="auto">
          <a:xfrm>
            <a:off x="435394" y="449070"/>
            <a:ext cx="2735878" cy="2442173"/>
          </a:xfrm>
          <a:prstGeom prst="rect">
            <a:avLst/>
          </a:prstGeom>
          <a:noFill/>
          <a:ln>
            <a:noFill/>
          </a:ln>
          <a:extLst>
            <a:ext uri="{53640926-AAD7-44D8-BBD7-CCE9431645EC}">
              <a14:shadowObscured xmlns:a14="http://schemas.microsoft.com/office/drawing/2010/main"/>
            </a:ext>
          </a:extLst>
        </p:spPr>
      </p:pic>
      <p:pic>
        <p:nvPicPr>
          <p:cNvPr id="8" name="Picture 7"/>
          <p:cNvPicPr/>
          <p:nvPr/>
        </p:nvPicPr>
        <p:blipFill rotWithShape="1">
          <a:blip r:embed="rId2">
            <a:extLst>
              <a:ext uri="{28A0092B-C50C-407E-A947-70E740481C1C}">
                <a14:useLocalDpi xmlns:a14="http://schemas.microsoft.com/office/drawing/2010/main" val="0"/>
              </a:ext>
            </a:extLst>
          </a:blip>
          <a:srcRect l="50585"/>
          <a:stretch/>
        </p:blipFill>
        <p:spPr bwMode="auto">
          <a:xfrm>
            <a:off x="3744078" y="410523"/>
            <a:ext cx="2445477" cy="2226491"/>
          </a:xfrm>
          <a:prstGeom prst="rect">
            <a:avLst/>
          </a:prstGeom>
          <a:noFill/>
          <a:ln>
            <a:noFill/>
          </a:ln>
          <a:extLst>
            <a:ext uri="{53640926-AAD7-44D8-BBD7-CCE9431645EC}">
              <a14:shadowObscured xmlns:a14="http://schemas.microsoft.com/office/drawing/2010/main"/>
            </a:ext>
          </a:extLst>
        </p:spPr>
      </p:pic>
      <p:pic>
        <p:nvPicPr>
          <p:cNvPr id="4" name="Picture 3"/>
          <p:cNvPicPr>
            <a:picLocks noChangeAspect="1"/>
          </p:cNvPicPr>
          <p:nvPr/>
        </p:nvPicPr>
        <p:blipFill>
          <a:blip r:embed="rId3"/>
          <a:stretch>
            <a:fillRect/>
          </a:stretch>
        </p:blipFill>
        <p:spPr>
          <a:xfrm>
            <a:off x="41479" y="7176057"/>
            <a:ext cx="6381128" cy="2500821"/>
          </a:xfrm>
          <a:prstGeom prst="rect">
            <a:avLst/>
          </a:prstGeom>
        </p:spPr>
      </p:pic>
      <p:pic>
        <p:nvPicPr>
          <p:cNvPr id="5" name="Picture 4"/>
          <p:cNvPicPr>
            <a:picLocks noChangeAspect="1"/>
          </p:cNvPicPr>
          <p:nvPr/>
        </p:nvPicPr>
        <p:blipFill rotWithShape="1">
          <a:blip r:embed="rId4"/>
          <a:srcRect l="24257" t="28487" r="26396" b="20698"/>
          <a:stretch/>
        </p:blipFill>
        <p:spPr>
          <a:xfrm>
            <a:off x="218661" y="3861392"/>
            <a:ext cx="6420678" cy="3717235"/>
          </a:xfrm>
          <a:prstGeom prst="rect">
            <a:avLst/>
          </a:prstGeom>
        </p:spPr>
      </p:pic>
      <p:sp>
        <p:nvSpPr>
          <p:cNvPr id="9" name="TextBox 8"/>
          <p:cNvSpPr txBox="1"/>
          <p:nvPr/>
        </p:nvSpPr>
        <p:spPr>
          <a:xfrm>
            <a:off x="3960731" y="4302509"/>
            <a:ext cx="2461876" cy="276999"/>
          </a:xfrm>
          <a:prstGeom prst="rect">
            <a:avLst/>
          </a:prstGeom>
          <a:noFill/>
        </p:spPr>
        <p:txBody>
          <a:bodyPr wrap="square" rtlCol="0">
            <a:spAutoFit/>
          </a:bodyPr>
          <a:lstStyle/>
          <a:p>
            <a:r>
              <a:rPr lang="en-GB" sz="1200" dirty="0" smtClean="0"/>
              <a:t>Can you think of a reason why?</a:t>
            </a:r>
            <a:endParaRPr lang="en-GB" sz="1200" dirty="0"/>
          </a:p>
        </p:txBody>
      </p:sp>
    </p:spTree>
    <p:extLst>
      <p:ext uri="{BB962C8B-B14F-4D97-AF65-F5344CB8AC3E}">
        <p14:creationId xmlns:p14="http://schemas.microsoft.com/office/powerpoint/2010/main" val="360871549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p:cNvSpPr>
            <a:spLocks noChangeArrowheads="1"/>
          </p:cNvSpPr>
          <p:nvPr/>
        </p:nvSpPr>
        <p:spPr bwMode="auto">
          <a:xfrm>
            <a:off x="2435643" y="6046787"/>
            <a:ext cx="1828800" cy="1628623"/>
          </a:xfrm>
          <a:prstGeom prst="rect">
            <a:avLst/>
          </a:prstGeom>
          <a:solidFill>
            <a:srgbClr val="FFFFFF"/>
          </a:solidFill>
          <a:ln w="25400">
            <a:solidFill>
              <a:srgbClr val="000000"/>
            </a:solidFill>
            <a:miter lim="800000"/>
            <a:headEnd/>
            <a:tailEnd/>
          </a:ln>
        </p:spPr>
        <p:txBody>
          <a:bodyPr vert="horz" wrap="square" lIns="91440" tIns="45720" rIns="91440" bIns="45720" numCol="1" anchor="ctr" anchorCtr="0" compatLnSpc="1">
            <a:prstTxWarp prst="textNoShape">
              <a:avLst/>
            </a:prstTxWarp>
          </a:bodyPr>
          <a:lstStyle/>
          <a:p>
            <a:endParaRPr lang="en-GB"/>
          </a:p>
        </p:txBody>
      </p:sp>
      <p:sp>
        <p:nvSpPr>
          <p:cNvPr id="5" name="Rectangle 2"/>
          <p:cNvSpPr>
            <a:spLocks noChangeArrowheads="1"/>
          </p:cNvSpPr>
          <p:nvPr/>
        </p:nvSpPr>
        <p:spPr bwMode="auto">
          <a:xfrm>
            <a:off x="573505" y="6046787"/>
            <a:ext cx="1828800" cy="1628623"/>
          </a:xfrm>
          <a:prstGeom prst="rect">
            <a:avLst/>
          </a:prstGeom>
          <a:solidFill>
            <a:srgbClr val="FFFFFF"/>
          </a:solidFill>
          <a:ln w="25400">
            <a:solidFill>
              <a:srgbClr val="000000"/>
            </a:solidFill>
            <a:miter lim="800000"/>
            <a:headEnd/>
            <a:tailEnd/>
          </a:ln>
        </p:spPr>
        <p:txBody>
          <a:bodyPr vert="horz" wrap="square" lIns="91440" tIns="45720" rIns="91440" bIns="45720" numCol="1" anchor="ctr" anchorCtr="0" compatLnSpc="1">
            <a:prstTxWarp prst="textNoShape">
              <a:avLst/>
            </a:prstTxWarp>
          </a:bodyPr>
          <a:lstStyle/>
          <a:p>
            <a:endParaRPr lang="en-GB"/>
          </a:p>
        </p:txBody>
      </p:sp>
      <p:sp>
        <p:nvSpPr>
          <p:cNvPr id="6" name="Rectangle 3"/>
          <p:cNvSpPr>
            <a:spLocks noChangeArrowheads="1"/>
          </p:cNvSpPr>
          <p:nvPr/>
        </p:nvSpPr>
        <p:spPr bwMode="auto">
          <a:xfrm>
            <a:off x="4307305" y="6046788"/>
            <a:ext cx="1828800" cy="1628622"/>
          </a:xfrm>
          <a:prstGeom prst="rect">
            <a:avLst/>
          </a:prstGeom>
          <a:solidFill>
            <a:srgbClr val="FFFFFF"/>
          </a:solidFill>
          <a:ln w="25400">
            <a:solidFill>
              <a:srgbClr val="000000"/>
            </a:solidFill>
            <a:miter lim="800000"/>
            <a:headEnd/>
            <a:tailEnd/>
          </a:ln>
        </p:spPr>
        <p:txBody>
          <a:bodyPr vert="horz" wrap="square" lIns="91440" tIns="45720" rIns="91440" bIns="45720" numCol="1" anchor="ctr" anchorCtr="0" compatLnSpc="1">
            <a:prstTxWarp prst="textNoShape">
              <a:avLst/>
            </a:prstTxWarp>
          </a:bodyPr>
          <a:lstStyle/>
          <a:p>
            <a:endParaRPr lang="en-GB"/>
          </a:p>
        </p:txBody>
      </p:sp>
      <p:sp>
        <p:nvSpPr>
          <p:cNvPr id="7" name="Text Box 8"/>
          <p:cNvSpPr txBox="1">
            <a:spLocks noChangeArrowheads="1"/>
          </p:cNvSpPr>
          <p:nvPr/>
        </p:nvSpPr>
        <p:spPr bwMode="auto">
          <a:xfrm>
            <a:off x="633078" y="5306282"/>
            <a:ext cx="5829300"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0" i="0" u="none" strike="noStrike" cap="none" normalizeH="0" baseline="0" dirty="0" smtClean="0">
              <a:ln>
                <a:noFill/>
              </a:ln>
              <a:solidFill>
                <a:schemeClr val="tx1"/>
              </a:solidFill>
              <a:effectLst/>
              <a:latin typeface="Comic Sans MS" panose="030F0702030302020204" pitchFamily="66" charset="0"/>
              <a:ea typeface="MS Mincho"/>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dirty="0" smtClean="0">
                <a:ln>
                  <a:noFill/>
                </a:ln>
                <a:solidFill>
                  <a:schemeClr val="tx1"/>
                </a:solidFill>
                <a:effectLst/>
                <a:latin typeface="Comic Sans MS" panose="030F0702030302020204" pitchFamily="66" charset="0"/>
                <a:ea typeface="MS Mincho"/>
                <a:cs typeface="Times New Roman" panose="02020603050405020304" pitchFamily="18" charset="0"/>
              </a:rPr>
              <a:t>Draw diagrams showing what happened to the particles as they diffused. Using a colour</a:t>
            </a:r>
            <a:r>
              <a:rPr kumimoji="0" lang="en-GB" altLang="en-US" sz="1200" b="0" i="0" u="none" strike="noStrike" cap="none" normalizeH="0" dirty="0" smtClean="0">
                <a:ln>
                  <a:noFill/>
                </a:ln>
                <a:solidFill>
                  <a:schemeClr val="tx1"/>
                </a:solidFill>
                <a:effectLst/>
                <a:latin typeface="Comic Sans MS" panose="030F0702030302020204" pitchFamily="66" charset="0"/>
                <a:ea typeface="MS Mincho"/>
                <a:cs typeface="Times New Roman" panose="02020603050405020304" pitchFamily="18" charset="0"/>
              </a:rPr>
              <a:t> to show the food colouring particles</a:t>
            </a:r>
            <a:endParaRPr kumimoji="0" lang="en-GB" altLang="en-US" sz="1200" b="0" i="0" u="none" strike="noStrike" cap="none" normalizeH="0" baseline="0" dirty="0" smtClean="0">
              <a:ln>
                <a:noFill/>
              </a:ln>
              <a:solidFill>
                <a:schemeClr val="tx1"/>
              </a:solidFill>
              <a:effectLst/>
              <a:latin typeface="Cambria" panose="02040503050406030204" pitchFamily="18" charset="0"/>
              <a:ea typeface="MS Mincho"/>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smtClean="0">
              <a:ln>
                <a:noFill/>
              </a:ln>
              <a:solidFill>
                <a:schemeClr val="tx1"/>
              </a:solidFill>
              <a:effectLst/>
              <a:latin typeface="Arial" panose="020B0604020202020204" pitchFamily="34" charset="0"/>
            </a:endParaRPr>
          </a:p>
        </p:txBody>
      </p:sp>
      <p:sp>
        <p:nvSpPr>
          <p:cNvPr id="8" name="Rectangle 5"/>
          <p:cNvSpPr>
            <a:spLocks noChangeArrowheads="1"/>
          </p:cNvSpPr>
          <p:nvPr/>
        </p:nvSpPr>
        <p:spPr bwMode="auto">
          <a:xfrm>
            <a:off x="1398" y="111287"/>
            <a:ext cx="6717454" cy="47089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200000"/>
              </a:lnSpc>
              <a:spcBef>
                <a:spcPct val="0"/>
              </a:spcBef>
              <a:spcAft>
                <a:spcPct val="0"/>
              </a:spcAft>
              <a:buClrTx/>
              <a:buSzTx/>
              <a:buFontTx/>
              <a:buNone/>
              <a:tabLst/>
            </a:pPr>
            <a:r>
              <a:rPr kumimoji="0" lang="en-GB" altLang="en-US" sz="1800" b="1" i="0" u="none" strike="noStrike" cap="none" normalizeH="0" baseline="0" dirty="0" smtClean="0">
                <a:ln>
                  <a:noFill/>
                </a:ln>
                <a:solidFill>
                  <a:srgbClr val="0000FF"/>
                </a:solidFill>
                <a:effectLst/>
                <a:latin typeface="Comic Sans MS" panose="030F0702030302020204" pitchFamily="66" charset="0"/>
                <a:ea typeface="MS Mincho"/>
                <a:cs typeface="Times New Roman" panose="02020603050405020304" pitchFamily="18" charset="0"/>
              </a:rPr>
              <a:t>Diffusion</a:t>
            </a:r>
            <a:endParaRPr kumimoji="0" lang="en-GB" altLang="en-US" sz="6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200000"/>
              </a:lnSpc>
              <a:spcBef>
                <a:spcPct val="0"/>
              </a:spcBef>
              <a:spcAft>
                <a:spcPct val="0"/>
              </a:spcAft>
              <a:buClrTx/>
              <a:buSzTx/>
              <a:buFontTx/>
              <a:buNone/>
              <a:tabLst/>
            </a:pPr>
            <a:r>
              <a:rPr kumimoji="0" lang="en-GB" altLang="en-US" sz="1400" b="0" i="0" u="none" strike="noStrike" cap="none" normalizeH="0" baseline="0" dirty="0" smtClean="0">
                <a:ln>
                  <a:noFill/>
                </a:ln>
                <a:solidFill>
                  <a:schemeClr val="tx1"/>
                </a:solidFill>
                <a:effectLst/>
                <a:latin typeface="Comic Sans MS" panose="030F0702030302020204" pitchFamily="66" charset="0"/>
                <a:ea typeface="MS Mincho"/>
                <a:cs typeface="Times New Roman" panose="02020603050405020304" pitchFamily="18" charset="0"/>
              </a:rPr>
              <a:t>If you have food colouring at home. Fill a glass with water add a few drops of food colouring or squash and watch. Complete the sentences below:</a:t>
            </a:r>
          </a:p>
          <a:p>
            <a:pPr marL="0" marR="0" lvl="0" indent="0" algn="l" defTabSz="914400" rtl="0" eaLnBrk="0" fontAlgn="base" latinLnBrk="0" hangingPunct="0">
              <a:lnSpc>
                <a:spcPct val="200000"/>
              </a:lnSpc>
              <a:spcBef>
                <a:spcPct val="0"/>
              </a:spcBef>
              <a:spcAft>
                <a:spcPct val="0"/>
              </a:spcAft>
              <a:buClrTx/>
              <a:buSzTx/>
              <a:buFontTx/>
              <a:buNone/>
              <a:tabLst/>
            </a:pPr>
            <a:endParaRPr kumimoji="0" lang="en-GB" altLang="en-US" sz="6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200000"/>
              </a:lnSpc>
              <a:spcBef>
                <a:spcPct val="0"/>
              </a:spcBef>
              <a:spcAft>
                <a:spcPct val="0"/>
              </a:spcAft>
              <a:buClrTx/>
              <a:buSzTx/>
              <a:buFontTx/>
              <a:buNone/>
              <a:tabLst/>
            </a:pPr>
            <a:r>
              <a:rPr kumimoji="0" lang="en-GB" altLang="en-US" sz="1400" b="0" i="0" u="none" strike="noStrike" cap="none" normalizeH="0" baseline="0" dirty="0" smtClean="0">
                <a:ln>
                  <a:noFill/>
                </a:ln>
                <a:solidFill>
                  <a:schemeClr val="tx1"/>
                </a:solidFill>
                <a:effectLst/>
                <a:latin typeface="Comic Sans MS" panose="030F0702030302020204" pitchFamily="66" charset="0"/>
                <a:ea typeface="MS Mincho"/>
                <a:cs typeface="Times New Roman" panose="02020603050405020304" pitchFamily="18" charset="0"/>
              </a:rPr>
              <a:t>When I first</a:t>
            </a:r>
            <a:r>
              <a:rPr kumimoji="0" lang="en-GB" altLang="en-US" sz="1400" b="0" i="0" u="none" strike="noStrike" cap="none" normalizeH="0" dirty="0" smtClean="0">
                <a:ln>
                  <a:noFill/>
                </a:ln>
                <a:solidFill>
                  <a:schemeClr val="tx1"/>
                </a:solidFill>
                <a:effectLst/>
                <a:latin typeface="Comic Sans MS" panose="030F0702030302020204" pitchFamily="66" charset="0"/>
                <a:ea typeface="MS Mincho"/>
                <a:cs typeface="Times New Roman" panose="02020603050405020304" pitchFamily="18" charset="0"/>
              </a:rPr>
              <a:t> added the food colouring it was in one _ _ _ _</a:t>
            </a:r>
            <a:endParaRPr kumimoji="0" lang="en-GB" altLang="en-US" sz="1400" b="0" i="0" u="none" strike="noStrike" cap="none" normalizeH="0" baseline="0" dirty="0" smtClean="0">
              <a:ln>
                <a:noFill/>
              </a:ln>
              <a:solidFill>
                <a:schemeClr val="tx1"/>
              </a:solidFill>
              <a:effectLst/>
              <a:latin typeface="Comic Sans MS" panose="030F0702030302020204" pitchFamily="66" charset="0"/>
              <a:ea typeface="MS Mincho"/>
              <a:cs typeface="Times New Roman" panose="02020603050405020304" pitchFamily="18" charset="0"/>
            </a:endParaRPr>
          </a:p>
          <a:p>
            <a:pPr marL="0" marR="0" lvl="0" indent="0" algn="l" defTabSz="914400" rtl="0" eaLnBrk="0" fontAlgn="base" latinLnBrk="0" hangingPunct="0">
              <a:lnSpc>
                <a:spcPct val="200000"/>
              </a:lnSpc>
              <a:spcBef>
                <a:spcPct val="0"/>
              </a:spcBef>
              <a:spcAft>
                <a:spcPct val="0"/>
              </a:spcAft>
              <a:buClrTx/>
              <a:buSzTx/>
              <a:buFontTx/>
              <a:buNone/>
              <a:tabLst/>
            </a:pPr>
            <a:r>
              <a:rPr kumimoji="0" lang="en-GB" altLang="en-US" sz="1400" b="0" i="0" u="none" strike="noStrike" cap="none" normalizeH="0" baseline="0" dirty="0" smtClean="0">
                <a:ln>
                  <a:noFill/>
                </a:ln>
                <a:solidFill>
                  <a:schemeClr val="tx1"/>
                </a:solidFill>
                <a:effectLst/>
                <a:latin typeface="Comic Sans MS" panose="030F0702030302020204" pitchFamily="66" charset="0"/>
                <a:ea typeface="MS Mincho"/>
                <a:cs typeface="Times New Roman" panose="02020603050405020304" pitchFamily="18" charset="0"/>
              </a:rPr>
              <a:t>Then the food colouring _ _ _ _ _ _ out through the water until the whole beaker was _</a:t>
            </a:r>
            <a:r>
              <a:rPr kumimoji="0" lang="en-GB" altLang="en-US" sz="1400" b="0" i="0" u="none" strike="noStrike" cap="none" normalizeH="0" dirty="0" smtClean="0">
                <a:ln>
                  <a:noFill/>
                </a:ln>
                <a:solidFill>
                  <a:schemeClr val="tx1"/>
                </a:solidFill>
                <a:effectLst/>
                <a:latin typeface="Comic Sans MS" panose="030F0702030302020204" pitchFamily="66" charset="0"/>
                <a:ea typeface="MS Mincho"/>
                <a:cs typeface="Times New Roman" panose="02020603050405020304" pitchFamily="18" charset="0"/>
              </a:rPr>
              <a:t> _ _ _ _ _ _ _</a:t>
            </a:r>
            <a:endParaRPr kumimoji="0" lang="en-GB" altLang="en-US" sz="6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200000"/>
              </a:lnSpc>
              <a:spcBef>
                <a:spcPct val="0"/>
              </a:spcBef>
              <a:spcAft>
                <a:spcPct val="0"/>
              </a:spcAft>
              <a:buClrTx/>
              <a:buSzTx/>
              <a:buFontTx/>
              <a:buNone/>
              <a:tabLst/>
            </a:pPr>
            <a:r>
              <a:rPr kumimoji="0" lang="en-GB" altLang="en-US" sz="1400" b="0" i="0" u="none" strike="noStrike" cap="none" normalizeH="0" baseline="0" dirty="0" smtClean="0">
                <a:ln>
                  <a:noFill/>
                </a:ln>
                <a:solidFill>
                  <a:schemeClr val="tx1"/>
                </a:solidFill>
                <a:effectLst/>
                <a:latin typeface="Comic Sans MS" panose="030F0702030302020204" pitchFamily="66" charset="0"/>
                <a:ea typeface="MS Mincho"/>
                <a:cs typeface="Times New Roman" panose="02020603050405020304" pitchFamily="18" charset="0"/>
              </a:rPr>
              <a:t>This was because of _ _ _ _ _ _ _ _ _</a:t>
            </a:r>
          </a:p>
          <a:p>
            <a:pPr marL="0" marR="0" lvl="0" indent="0" algn="l" defTabSz="914400" rtl="0" eaLnBrk="0" fontAlgn="base" latinLnBrk="0" hangingPunct="0">
              <a:lnSpc>
                <a:spcPct val="200000"/>
              </a:lnSpc>
              <a:spcBef>
                <a:spcPct val="0"/>
              </a:spcBef>
              <a:spcAft>
                <a:spcPct val="0"/>
              </a:spcAft>
              <a:buClrTx/>
              <a:buSzTx/>
              <a:buFontTx/>
              <a:buNone/>
              <a:tabLst/>
            </a:pPr>
            <a:r>
              <a:rPr kumimoji="0" lang="en-GB" altLang="en-US" sz="1400" b="0" i="0" u="none" strike="noStrike" cap="none" normalizeH="0" baseline="0" dirty="0" smtClean="0">
                <a:ln>
                  <a:noFill/>
                </a:ln>
                <a:solidFill>
                  <a:schemeClr val="tx1"/>
                </a:solidFill>
                <a:effectLst/>
                <a:latin typeface="Comic Sans MS" panose="030F0702030302020204" pitchFamily="66" charset="0"/>
                <a:ea typeface="MS Mincho"/>
                <a:cs typeface="Times New Roman" panose="02020603050405020304" pitchFamily="18" charset="0"/>
              </a:rPr>
              <a:t>Diffusion is the spreading out and mixing of particles in a _ _ _ _ _ _ or gas.</a:t>
            </a:r>
            <a:endParaRPr kumimoji="0" lang="en-GB" altLang="en-US" sz="6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200000"/>
              </a:lnSpc>
              <a:spcBef>
                <a:spcPct val="0"/>
              </a:spcBef>
              <a:spcAft>
                <a:spcPct val="0"/>
              </a:spcAft>
              <a:buClrTx/>
              <a:buSzTx/>
              <a:buFontTx/>
              <a:buNone/>
              <a:tabLst/>
            </a:pPr>
            <a:r>
              <a:rPr kumimoji="0" lang="en-GB" altLang="en-US" sz="1400" b="0" i="0" u="none" strike="noStrike" cap="none" normalizeH="0" baseline="0" dirty="0" smtClean="0">
                <a:ln>
                  <a:noFill/>
                </a:ln>
                <a:solidFill>
                  <a:schemeClr val="tx1"/>
                </a:solidFill>
                <a:effectLst/>
                <a:latin typeface="Comic Sans MS" panose="030F0702030302020204" pitchFamily="66" charset="0"/>
                <a:ea typeface="MS Mincho"/>
                <a:cs typeface="Times New Roman" panose="02020603050405020304" pitchFamily="18" charset="0"/>
              </a:rPr>
              <a:t>Diffusion does not happen in _ _ _ _ _ because the particles in a solid cannot move around.</a:t>
            </a:r>
            <a:endParaRPr kumimoji="0" lang="en-GB" altLang="en-US" sz="1800" b="0" i="0" u="none" strike="noStrike" cap="none" normalizeH="0" baseline="0" dirty="0" smtClean="0">
              <a:ln>
                <a:noFill/>
              </a:ln>
              <a:solidFill>
                <a:schemeClr val="tx1"/>
              </a:solidFill>
              <a:effectLst/>
              <a:latin typeface="Arial" panose="020B0604020202020204" pitchFamily="34" charset="0"/>
            </a:endParaRPr>
          </a:p>
        </p:txBody>
      </p:sp>
      <p:sp>
        <p:nvSpPr>
          <p:cNvPr id="9" name="Rectangle 6"/>
          <p:cNvSpPr>
            <a:spLocks noChangeArrowheads="1"/>
          </p:cNvSpPr>
          <p:nvPr/>
        </p:nvSpPr>
        <p:spPr bwMode="auto">
          <a:xfrm>
            <a:off x="802105" y="4279231"/>
            <a:ext cx="6858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10" name="Rectangle 7"/>
          <p:cNvSpPr>
            <a:spLocks noChangeArrowheads="1"/>
          </p:cNvSpPr>
          <p:nvPr/>
        </p:nvSpPr>
        <p:spPr bwMode="auto">
          <a:xfrm>
            <a:off x="440071" y="5068749"/>
            <a:ext cx="5902492" cy="307777"/>
          </a:xfrm>
          <a:prstGeom prst="rect">
            <a:avLst/>
          </a:prstGeom>
          <a:solidFill>
            <a:srgbClr val="FFFF00"/>
          </a:solidFill>
          <a:ln>
            <a:noFill/>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400" b="0" i="0" u="none" strike="noStrike" cap="none" normalizeH="0" baseline="0" dirty="0" smtClean="0">
                <a:ln>
                  <a:noFill/>
                </a:ln>
                <a:solidFill>
                  <a:schemeClr val="tx1"/>
                </a:solidFill>
                <a:effectLst/>
                <a:latin typeface="Comic Sans MS" panose="030F0702030302020204" pitchFamily="66" charset="0"/>
                <a:ea typeface="MS Mincho"/>
                <a:cs typeface="Times New Roman" panose="02020603050405020304" pitchFamily="18" charset="0"/>
              </a:rPr>
              <a:t>  	diffusion    solids     coloured    spread     liquid     area	</a:t>
            </a:r>
            <a:r>
              <a:rPr kumimoji="0" lang="en-GB" altLang="en-US" sz="600" b="0" i="0" u="none" strike="noStrike" cap="none" normalizeH="0" baseline="0" dirty="0" smtClean="0">
                <a:ln>
                  <a:noFill/>
                </a:ln>
                <a:solidFill>
                  <a:schemeClr val="tx1"/>
                </a:solidFill>
                <a:effectLst/>
              </a:rPr>
              <a:t> </a:t>
            </a:r>
            <a:endParaRPr kumimoji="0" lang="en-GB" altLang="en-US" sz="1800" b="0" i="0" u="none" strike="noStrike" cap="none" normalizeH="0" baseline="0" dirty="0" smtClean="0">
              <a:ln>
                <a:noFill/>
              </a:ln>
              <a:solidFill>
                <a:schemeClr val="tx1"/>
              </a:solidFill>
              <a:effectLst/>
              <a:latin typeface="Arial" panose="020B0604020202020204" pitchFamily="34" charset="0"/>
            </a:endParaRPr>
          </a:p>
        </p:txBody>
      </p:sp>
      <p:pic>
        <p:nvPicPr>
          <p:cNvPr id="11" name="Picture 10"/>
          <p:cNvPicPr>
            <a:picLocks noChangeAspect="1"/>
          </p:cNvPicPr>
          <p:nvPr/>
        </p:nvPicPr>
        <p:blipFill rotWithShape="1">
          <a:blip r:embed="rId2"/>
          <a:srcRect l="32137" t="47655" r="13983" b="15626"/>
          <a:stretch/>
        </p:blipFill>
        <p:spPr>
          <a:xfrm>
            <a:off x="573505" y="7730115"/>
            <a:ext cx="5678905" cy="2175885"/>
          </a:xfrm>
          <a:prstGeom prst="rect">
            <a:avLst/>
          </a:prstGeom>
        </p:spPr>
      </p:pic>
    </p:spTree>
    <p:extLst>
      <p:ext uri="{BB962C8B-B14F-4D97-AF65-F5344CB8AC3E}">
        <p14:creationId xmlns:p14="http://schemas.microsoft.com/office/powerpoint/2010/main" val="70712956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rotWithShape="1">
          <a:blip r:embed="rId2"/>
          <a:srcRect l="52030" t="18959" r="4398" b="7986"/>
          <a:stretch/>
        </p:blipFill>
        <p:spPr>
          <a:xfrm>
            <a:off x="214067" y="4787569"/>
            <a:ext cx="5669280" cy="5344160"/>
          </a:xfrm>
          <a:prstGeom prst="rect">
            <a:avLst/>
          </a:prstGeom>
        </p:spPr>
      </p:pic>
      <p:sp>
        <p:nvSpPr>
          <p:cNvPr id="5" name="Rectangle 3"/>
          <p:cNvSpPr>
            <a:spLocks noChangeArrowheads="1"/>
          </p:cNvSpPr>
          <p:nvPr/>
        </p:nvSpPr>
        <p:spPr bwMode="auto">
          <a:xfrm>
            <a:off x="389337" y="406205"/>
            <a:ext cx="6611109" cy="2157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108000" rIns="0" bIns="108000">
            <a:spAutoFit/>
          </a:bodyPr>
          <a:lstStyle>
            <a:lvl1pPr>
              <a:defRPr>
                <a:solidFill>
                  <a:schemeClr val="tx1"/>
                </a:solidFill>
                <a:latin typeface="Twinkl Light" pitchFamily="2" charset="0"/>
              </a:defRPr>
            </a:lvl1pPr>
            <a:lvl2pPr marL="742950" indent="-285750">
              <a:defRPr>
                <a:solidFill>
                  <a:schemeClr val="tx1"/>
                </a:solidFill>
                <a:latin typeface="Twinkl Light" pitchFamily="2" charset="0"/>
              </a:defRPr>
            </a:lvl2pPr>
            <a:lvl3pPr marL="1143000" indent="-228600">
              <a:defRPr>
                <a:solidFill>
                  <a:schemeClr val="tx1"/>
                </a:solidFill>
                <a:latin typeface="Twinkl Light" pitchFamily="2" charset="0"/>
              </a:defRPr>
            </a:lvl3pPr>
            <a:lvl4pPr marL="1600200" indent="-228600">
              <a:defRPr>
                <a:solidFill>
                  <a:schemeClr val="tx1"/>
                </a:solidFill>
                <a:latin typeface="Twinkl Light" pitchFamily="2" charset="0"/>
              </a:defRPr>
            </a:lvl4pPr>
            <a:lvl5pPr marL="2057400" indent="-228600">
              <a:defRPr>
                <a:solidFill>
                  <a:schemeClr val="tx1"/>
                </a:solidFill>
                <a:latin typeface="Twinkl Light" pitchFamily="2" charset="0"/>
              </a:defRPr>
            </a:lvl5pPr>
            <a:lvl6pPr marL="2514600" indent="-228600" eaLnBrk="0" fontAlgn="base" hangingPunct="0">
              <a:spcBef>
                <a:spcPct val="0"/>
              </a:spcBef>
              <a:spcAft>
                <a:spcPct val="0"/>
              </a:spcAft>
              <a:defRPr>
                <a:solidFill>
                  <a:schemeClr val="tx1"/>
                </a:solidFill>
                <a:latin typeface="Twinkl Light" pitchFamily="2" charset="0"/>
              </a:defRPr>
            </a:lvl6pPr>
            <a:lvl7pPr marL="2971800" indent="-228600" eaLnBrk="0" fontAlgn="base" hangingPunct="0">
              <a:spcBef>
                <a:spcPct val="0"/>
              </a:spcBef>
              <a:spcAft>
                <a:spcPct val="0"/>
              </a:spcAft>
              <a:defRPr>
                <a:solidFill>
                  <a:schemeClr val="tx1"/>
                </a:solidFill>
                <a:latin typeface="Twinkl Light" pitchFamily="2" charset="0"/>
              </a:defRPr>
            </a:lvl7pPr>
            <a:lvl8pPr marL="3429000" indent="-228600" eaLnBrk="0" fontAlgn="base" hangingPunct="0">
              <a:spcBef>
                <a:spcPct val="0"/>
              </a:spcBef>
              <a:spcAft>
                <a:spcPct val="0"/>
              </a:spcAft>
              <a:defRPr>
                <a:solidFill>
                  <a:schemeClr val="tx1"/>
                </a:solidFill>
                <a:latin typeface="Twinkl Light" pitchFamily="2" charset="0"/>
              </a:defRPr>
            </a:lvl8pPr>
            <a:lvl9pPr marL="3886200" indent="-228600" eaLnBrk="0" fontAlgn="base" hangingPunct="0">
              <a:spcBef>
                <a:spcPct val="0"/>
              </a:spcBef>
              <a:spcAft>
                <a:spcPct val="0"/>
              </a:spcAft>
              <a:defRPr>
                <a:solidFill>
                  <a:schemeClr val="tx1"/>
                </a:solidFill>
                <a:latin typeface="Twinkl Light" pitchFamily="2" charset="0"/>
              </a:defRPr>
            </a:lvl9pPr>
          </a:lstStyle>
          <a:p>
            <a:pPr marL="0" marR="0" lvl="0" indent="0" defTabSz="914400" eaLnBrk="1" fontAlgn="base" latinLnBrk="0" hangingPunct="1">
              <a:lnSpc>
                <a:spcPct val="100000"/>
              </a:lnSpc>
              <a:spcBef>
                <a:spcPct val="0"/>
              </a:spcBef>
              <a:spcAft>
                <a:spcPct val="0"/>
              </a:spcAft>
              <a:buClrTx/>
              <a:buSzTx/>
              <a:buFontTx/>
              <a:buNone/>
              <a:tabLst/>
              <a:defRPr/>
            </a:pPr>
            <a:r>
              <a:rPr kumimoji="0" lang="en-GB" altLang="en-US" sz="1800" b="0" i="0" u="none" strike="noStrike" kern="0" cap="none" spc="0" normalizeH="0" baseline="0" noProof="0" dirty="0" smtClean="0">
                <a:ln>
                  <a:noFill/>
                </a:ln>
                <a:solidFill>
                  <a:srgbClr val="1C1C1C"/>
                </a:solidFill>
                <a:effectLst/>
                <a:uLnTx/>
                <a:uFillTx/>
                <a:latin typeface="Twinkl Light" pitchFamily="2" charset="0"/>
              </a:rPr>
              <a:t>If we tried making a cup of tea with cold water, we’d have to wait a very long time for the tea to diffuse – if it even diffused at all. We make it with hot water because the heated particles in the water move faster, speeding up the process of diffusion and therefore bringing the flavour out. </a:t>
            </a:r>
          </a:p>
          <a:p>
            <a:pPr marL="0" marR="0" lvl="0" indent="0" defTabSz="914400" eaLnBrk="1" fontAlgn="base" latinLnBrk="0" hangingPunct="1">
              <a:lnSpc>
                <a:spcPct val="100000"/>
              </a:lnSpc>
              <a:spcBef>
                <a:spcPct val="0"/>
              </a:spcBef>
              <a:spcAft>
                <a:spcPct val="0"/>
              </a:spcAft>
              <a:buClrTx/>
              <a:buSzTx/>
              <a:buFontTx/>
              <a:buNone/>
              <a:tabLst/>
              <a:defRPr/>
            </a:pPr>
            <a:endParaRPr kumimoji="0" lang="en-GB" altLang="en-US" sz="1800" b="0" i="0" u="none" strike="noStrike" kern="0" cap="none" spc="0" normalizeH="0" baseline="0" noProof="0" dirty="0" smtClean="0">
              <a:ln>
                <a:noFill/>
              </a:ln>
              <a:solidFill>
                <a:srgbClr val="1C1C1C"/>
              </a:solidFill>
              <a:effectLst/>
              <a:uLnTx/>
              <a:uFillTx/>
              <a:latin typeface="Twinkl Light" pitchFamily="2" charset="0"/>
            </a:endParaRPr>
          </a:p>
          <a:p>
            <a:pPr marL="0" marR="0" lvl="0" indent="0" defTabSz="914400" eaLnBrk="1" fontAlgn="base" latinLnBrk="0" hangingPunct="1">
              <a:lnSpc>
                <a:spcPct val="100000"/>
              </a:lnSpc>
              <a:spcBef>
                <a:spcPct val="0"/>
              </a:spcBef>
              <a:spcAft>
                <a:spcPct val="0"/>
              </a:spcAft>
              <a:buClrTx/>
              <a:buSzTx/>
              <a:buFontTx/>
              <a:buNone/>
              <a:tabLst/>
              <a:defRPr/>
            </a:pPr>
            <a:r>
              <a:rPr kumimoji="0" lang="en-GB" altLang="en-US" sz="1800" b="0" i="0" u="none" strike="noStrike" kern="0" cap="none" spc="0" normalizeH="0" baseline="0" noProof="0" dirty="0" smtClean="0">
                <a:ln>
                  <a:noFill/>
                </a:ln>
                <a:solidFill>
                  <a:srgbClr val="1C1C1C"/>
                </a:solidFill>
                <a:effectLst/>
                <a:uLnTx/>
                <a:uFillTx/>
                <a:latin typeface="Twinkl Light" pitchFamily="2" charset="0"/>
              </a:rPr>
              <a:t>Not to mention that nobody likes cold tea!</a:t>
            </a:r>
          </a:p>
        </p:txBody>
      </p:sp>
      <p:sp>
        <p:nvSpPr>
          <p:cNvPr id="6" name="Content Placeholder 15"/>
          <p:cNvSpPr txBox="1">
            <a:spLocks/>
          </p:cNvSpPr>
          <p:nvPr/>
        </p:nvSpPr>
        <p:spPr bwMode="auto">
          <a:xfrm>
            <a:off x="31651" y="-190148"/>
            <a:ext cx="6968795" cy="696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252000" tIns="216000" rIns="252000" bIns="180000"/>
          <a:lstStyle>
            <a:lvl1pPr>
              <a:defRPr>
                <a:solidFill>
                  <a:schemeClr val="tx1"/>
                </a:solidFill>
                <a:latin typeface="Twinkl Light" pitchFamily="2" charset="0"/>
              </a:defRPr>
            </a:lvl1pPr>
            <a:lvl2pPr marL="685800" indent="-228600">
              <a:defRPr>
                <a:solidFill>
                  <a:schemeClr val="tx1"/>
                </a:solidFill>
                <a:latin typeface="Twinkl Light" pitchFamily="2" charset="0"/>
              </a:defRPr>
            </a:lvl2pPr>
            <a:lvl3pPr marL="1143000" indent="-228600">
              <a:defRPr>
                <a:solidFill>
                  <a:schemeClr val="tx1"/>
                </a:solidFill>
                <a:latin typeface="Twinkl Light" pitchFamily="2" charset="0"/>
              </a:defRPr>
            </a:lvl3pPr>
            <a:lvl4pPr marL="1600200" indent="-228600">
              <a:defRPr>
                <a:solidFill>
                  <a:schemeClr val="tx1"/>
                </a:solidFill>
                <a:latin typeface="Twinkl Light" pitchFamily="2" charset="0"/>
              </a:defRPr>
            </a:lvl4pPr>
            <a:lvl5pPr marL="2057400" indent="-228600">
              <a:defRPr>
                <a:solidFill>
                  <a:schemeClr val="tx1"/>
                </a:solidFill>
                <a:latin typeface="Twinkl Light" pitchFamily="2" charset="0"/>
              </a:defRPr>
            </a:lvl5pPr>
            <a:lvl6pPr marL="2514600" indent="-228600" eaLnBrk="0" fontAlgn="base" hangingPunct="0">
              <a:spcBef>
                <a:spcPct val="0"/>
              </a:spcBef>
              <a:spcAft>
                <a:spcPct val="0"/>
              </a:spcAft>
              <a:defRPr>
                <a:solidFill>
                  <a:schemeClr val="tx1"/>
                </a:solidFill>
                <a:latin typeface="Twinkl Light" pitchFamily="2" charset="0"/>
              </a:defRPr>
            </a:lvl6pPr>
            <a:lvl7pPr marL="2971800" indent="-228600" eaLnBrk="0" fontAlgn="base" hangingPunct="0">
              <a:spcBef>
                <a:spcPct val="0"/>
              </a:spcBef>
              <a:spcAft>
                <a:spcPct val="0"/>
              </a:spcAft>
              <a:defRPr>
                <a:solidFill>
                  <a:schemeClr val="tx1"/>
                </a:solidFill>
                <a:latin typeface="Twinkl Light" pitchFamily="2" charset="0"/>
              </a:defRPr>
            </a:lvl7pPr>
            <a:lvl8pPr marL="3429000" indent="-228600" eaLnBrk="0" fontAlgn="base" hangingPunct="0">
              <a:spcBef>
                <a:spcPct val="0"/>
              </a:spcBef>
              <a:spcAft>
                <a:spcPct val="0"/>
              </a:spcAft>
              <a:defRPr>
                <a:solidFill>
                  <a:schemeClr val="tx1"/>
                </a:solidFill>
                <a:latin typeface="Twinkl Light" pitchFamily="2" charset="0"/>
              </a:defRPr>
            </a:lvl8pPr>
            <a:lvl9pPr marL="3886200" indent="-228600" eaLnBrk="0" fontAlgn="base" hangingPunct="0">
              <a:spcBef>
                <a:spcPct val="0"/>
              </a:spcBef>
              <a:spcAft>
                <a:spcPct val="0"/>
              </a:spcAft>
              <a:defRPr>
                <a:solidFill>
                  <a:schemeClr val="tx1"/>
                </a:solidFill>
                <a:latin typeface="Twinkl Light" pitchFamily="2" charset="0"/>
              </a:defRPr>
            </a:lvl9pPr>
          </a:lstStyle>
          <a:p>
            <a:pPr algn="ctr" defTabSz="914400" fontAlgn="base">
              <a:lnSpc>
                <a:spcPct val="90000"/>
              </a:lnSpc>
              <a:spcBef>
                <a:spcPts val="1000"/>
              </a:spcBef>
              <a:spcAft>
                <a:spcPct val="0"/>
              </a:spcAft>
              <a:buFont typeface="Arial" panose="020B0604020202020204" pitchFamily="34" charset="0"/>
              <a:buNone/>
            </a:pPr>
            <a:r>
              <a:rPr lang="en-GB" altLang="en-US" sz="3600" dirty="0" smtClean="0">
                <a:solidFill>
                  <a:srgbClr val="87BD31"/>
                </a:solidFill>
                <a:latin typeface="Twinkl SemiBold" pitchFamily="2" charset="0"/>
                <a:ea typeface="Sassoon Infant Rg" pitchFamily="50" charset="0"/>
                <a:cs typeface="Sassoon Infant Rg" pitchFamily="50" charset="0"/>
              </a:rPr>
              <a:t>Temperature</a:t>
            </a:r>
          </a:p>
        </p:txBody>
      </p:sp>
      <p:pic>
        <p:nvPicPr>
          <p:cNvPr id="7" name="Picture 2"/>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59172" y="2563307"/>
            <a:ext cx="1951569" cy="22872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98882" y="2818168"/>
            <a:ext cx="2700910" cy="19848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9155558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endParaRPr lang="en-GB"/>
          </a:p>
        </p:txBody>
      </p:sp>
      <p:sp>
        <p:nvSpPr>
          <p:cNvPr id="4" name="Rectangle 3"/>
          <p:cNvSpPr>
            <a:spLocks noChangeArrowheads="1"/>
          </p:cNvSpPr>
          <p:nvPr/>
        </p:nvSpPr>
        <p:spPr bwMode="auto">
          <a:xfrm>
            <a:off x="167379" y="427943"/>
            <a:ext cx="6392448" cy="16031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108000" rIns="0" bIns="108000">
            <a:spAutoFit/>
          </a:bodyPr>
          <a:lstStyle>
            <a:lvl1pPr>
              <a:defRPr>
                <a:solidFill>
                  <a:schemeClr val="tx1"/>
                </a:solidFill>
                <a:latin typeface="Twinkl Light" pitchFamily="2" charset="0"/>
              </a:defRPr>
            </a:lvl1pPr>
            <a:lvl2pPr marL="742950" indent="-285750">
              <a:defRPr>
                <a:solidFill>
                  <a:schemeClr val="tx1"/>
                </a:solidFill>
                <a:latin typeface="Twinkl Light" pitchFamily="2" charset="0"/>
              </a:defRPr>
            </a:lvl2pPr>
            <a:lvl3pPr marL="1143000" indent="-228600">
              <a:defRPr>
                <a:solidFill>
                  <a:schemeClr val="tx1"/>
                </a:solidFill>
                <a:latin typeface="Twinkl Light" pitchFamily="2" charset="0"/>
              </a:defRPr>
            </a:lvl3pPr>
            <a:lvl4pPr marL="1600200" indent="-228600">
              <a:defRPr>
                <a:solidFill>
                  <a:schemeClr val="tx1"/>
                </a:solidFill>
                <a:latin typeface="Twinkl Light" pitchFamily="2" charset="0"/>
              </a:defRPr>
            </a:lvl4pPr>
            <a:lvl5pPr marL="2057400" indent="-228600">
              <a:defRPr>
                <a:solidFill>
                  <a:schemeClr val="tx1"/>
                </a:solidFill>
                <a:latin typeface="Twinkl Light" pitchFamily="2" charset="0"/>
              </a:defRPr>
            </a:lvl5pPr>
            <a:lvl6pPr marL="2514600" indent="-228600" eaLnBrk="0" fontAlgn="base" hangingPunct="0">
              <a:spcBef>
                <a:spcPct val="0"/>
              </a:spcBef>
              <a:spcAft>
                <a:spcPct val="0"/>
              </a:spcAft>
              <a:defRPr>
                <a:solidFill>
                  <a:schemeClr val="tx1"/>
                </a:solidFill>
                <a:latin typeface="Twinkl Light" pitchFamily="2" charset="0"/>
              </a:defRPr>
            </a:lvl6pPr>
            <a:lvl7pPr marL="2971800" indent="-228600" eaLnBrk="0" fontAlgn="base" hangingPunct="0">
              <a:spcBef>
                <a:spcPct val="0"/>
              </a:spcBef>
              <a:spcAft>
                <a:spcPct val="0"/>
              </a:spcAft>
              <a:defRPr>
                <a:solidFill>
                  <a:schemeClr val="tx1"/>
                </a:solidFill>
                <a:latin typeface="Twinkl Light" pitchFamily="2" charset="0"/>
              </a:defRPr>
            </a:lvl7pPr>
            <a:lvl8pPr marL="3429000" indent="-228600" eaLnBrk="0" fontAlgn="base" hangingPunct="0">
              <a:spcBef>
                <a:spcPct val="0"/>
              </a:spcBef>
              <a:spcAft>
                <a:spcPct val="0"/>
              </a:spcAft>
              <a:defRPr>
                <a:solidFill>
                  <a:schemeClr val="tx1"/>
                </a:solidFill>
                <a:latin typeface="Twinkl Light" pitchFamily="2" charset="0"/>
              </a:defRPr>
            </a:lvl8pPr>
            <a:lvl9pPr marL="3886200" indent="-228600" eaLnBrk="0" fontAlgn="base" hangingPunct="0">
              <a:spcBef>
                <a:spcPct val="0"/>
              </a:spcBef>
              <a:spcAft>
                <a:spcPct val="0"/>
              </a:spcAft>
              <a:defRPr>
                <a:solidFill>
                  <a:schemeClr val="tx1"/>
                </a:solidFill>
                <a:latin typeface="Twinkl Light" pitchFamily="2" charset="0"/>
              </a:defRPr>
            </a:lvl9pPr>
          </a:lstStyle>
          <a:p>
            <a:pPr eaLnBrk="1" hangingPunct="1"/>
            <a:r>
              <a:rPr lang="en-GB" altLang="en-US" dirty="0"/>
              <a:t>Particles moves from an area of high </a:t>
            </a:r>
            <a:r>
              <a:rPr lang="en-GB" altLang="en-US" dirty="0" smtClean="0"/>
              <a:t>concentration (lots of them) </a:t>
            </a:r>
            <a:r>
              <a:rPr lang="en-GB" altLang="en-US" dirty="0"/>
              <a:t>to an area of low </a:t>
            </a:r>
            <a:r>
              <a:rPr lang="en-GB" altLang="en-US" dirty="0" smtClean="0"/>
              <a:t>concentration (fewer of them). </a:t>
            </a:r>
            <a:r>
              <a:rPr lang="en-GB" altLang="en-US" dirty="0"/>
              <a:t>Think about the cooking smells from the kitchen; slowly, they make their way into different rooms. If they didn’t do this, the smells would permanently be in the kitchen!</a:t>
            </a:r>
          </a:p>
        </p:txBody>
      </p:sp>
      <p:sp>
        <p:nvSpPr>
          <p:cNvPr id="5" name="Content Placeholder 15"/>
          <p:cNvSpPr txBox="1">
            <a:spLocks/>
          </p:cNvSpPr>
          <p:nvPr/>
        </p:nvSpPr>
        <p:spPr bwMode="auto">
          <a:xfrm>
            <a:off x="-669132" y="-169508"/>
            <a:ext cx="8196263" cy="696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252000" tIns="216000" rIns="252000" bIns="180000"/>
          <a:lstStyle>
            <a:lvl1pPr>
              <a:defRPr>
                <a:solidFill>
                  <a:schemeClr val="tx1"/>
                </a:solidFill>
                <a:latin typeface="Twinkl Light" pitchFamily="2" charset="0"/>
              </a:defRPr>
            </a:lvl1pPr>
            <a:lvl2pPr marL="685800" indent="-228600">
              <a:defRPr>
                <a:solidFill>
                  <a:schemeClr val="tx1"/>
                </a:solidFill>
                <a:latin typeface="Twinkl Light" pitchFamily="2" charset="0"/>
              </a:defRPr>
            </a:lvl2pPr>
            <a:lvl3pPr marL="1143000" indent="-228600">
              <a:defRPr>
                <a:solidFill>
                  <a:schemeClr val="tx1"/>
                </a:solidFill>
                <a:latin typeface="Twinkl Light" pitchFamily="2" charset="0"/>
              </a:defRPr>
            </a:lvl3pPr>
            <a:lvl4pPr marL="1600200" indent="-228600">
              <a:defRPr>
                <a:solidFill>
                  <a:schemeClr val="tx1"/>
                </a:solidFill>
                <a:latin typeface="Twinkl Light" pitchFamily="2" charset="0"/>
              </a:defRPr>
            </a:lvl4pPr>
            <a:lvl5pPr marL="2057400" indent="-228600">
              <a:defRPr>
                <a:solidFill>
                  <a:schemeClr val="tx1"/>
                </a:solidFill>
                <a:latin typeface="Twinkl Light" pitchFamily="2" charset="0"/>
              </a:defRPr>
            </a:lvl5pPr>
            <a:lvl6pPr marL="2514600" indent="-228600" eaLnBrk="0" fontAlgn="base" hangingPunct="0">
              <a:spcBef>
                <a:spcPct val="0"/>
              </a:spcBef>
              <a:spcAft>
                <a:spcPct val="0"/>
              </a:spcAft>
              <a:defRPr>
                <a:solidFill>
                  <a:schemeClr val="tx1"/>
                </a:solidFill>
                <a:latin typeface="Twinkl Light" pitchFamily="2" charset="0"/>
              </a:defRPr>
            </a:lvl6pPr>
            <a:lvl7pPr marL="2971800" indent="-228600" eaLnBrk="0" fontAlgn="base" hangingPunct="0">
              <a:spcBef>
                <a:spcPct val="0"/>
              </a:spcBef>
              <a:spcAft>
                <a:spcPct val="0"/>
              </a:spcAft>
              <a:defRPr>
                <a:solidFill>
                  <a:schemeClr val="tx1"/>
                </a:solidFill>
                <a:latin typeface="Twinkl Light" pitchFamily="2" charset="0"/>
              </a:defRPr>
            </a:lvl7pPr>
            <a:lvl8pPr marL="3429000" indent="-228600" eaLnBrk="0" fontAlgn="base" hangingPunct="0">
              <a:spcBef>
                <a:spcPct val="0"/>
              </a:spcBef>
              <a:spcAft>
                <a:spcPct val="0"/>
              </a:spcAft>
              <a:defRPr>
                <a:solidFill>
                  <a:schemeClr val="tx1"/>
                </a:solidFill>
                <a:latin typeface="Twinkl Light" pitchFamily="2" charset="0"/>
              </a:defRPr>
            </a:lvl8pPr>
            <a:lvl9pPr marL="3886200" indent="-228600" eaLnBrk="0" fontAlgn="base" hangingPunct="0">
              <a:spcBef>
                <a:spcPct val="0"/>
              </a:spcBef>
              <a:spcAft>
                <a:spcPct val="0"/>
              </a:spcAft>
              <a:defRPr>
                <a:solidFill>
                  <a:schemeClr val="tx1"/>
                </a:solidFill>
                <a:latin typeface="Twinkl Light" pitchFamily="2" charset="0"/>
              </a:defRPr>
            </a:lvl9pPr>
          </a:lstStyle>
          <a:p>
            <a:pPr algn="ctr" eaLnBrk="1" hangingPunct="1">
              <a:lnSpc>
                <a:spcPct val="90000"/>
              </a:lnSpc>
              <a:spcBef>
                <a:spcPts val="1000"/>
              </a:spcBef>
              <a:buFont typeface="Arial" panose="020B0604020202020204" pitchFamily="34" charset="0"/>
              <a:buNone/>
            </a:pPr>
            <a:r>
              <a:rPr lang="en-GB" altLang="en-US" sz="3600">
                <a:solidFill>
                  <a:srgbClr val="87BD31"/>
                </a:solidFill>
                <a:latin typeface="Twinkl SemiBold" pitchFamily="2" charset="0"/>
                <a:ea typeface="Sassoon Infant Rg" pitchFamily="50" charset="0"/>
                <a:cs typeface="Sassoon Infant Rg" pitchFamily="50" charset="0"/>
              </a:rPr>
              <a:t>Concentration</a:t>
            </a:r>
          </a:p>
        </p:txBody>
      </p:sp>
      <p:pic>
        <p:nvPicPr>
          <p:cNvPr id="6" name="Picture 7"/>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23361" y="2031047"/>
            <a:ext cx="4340225" cy="1671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p:cNvPicPr>
            <a:picLocks noChangeAspect="1"/>
          </p:cNvPicPr>
          <p:nvPr/>
        </p:nvPicPr>
        <p:blipFill rotWithShape="1">
          <a:blip r:embed="rId3"/>
          <a:srcRect l="23326" t="20298" r="23965" b="25082"/>
          <a:stretch/>
        </p:blipFill>
        <p:spPr>
          <a:xfrm>
            <a:off x="0" y="4308652"/>
            <a:ext cx="6858000" cy="3995531"/>
          </a:xfrm>
          <a:prstGeom prst="rect">
            <a:avLst/>
          </a:prstGeom>
        </p:spPr>
      </p:pic>
    </p:spTree>
    <p:extLst>
      <p:ext uri="{BB962C8B-B14F-4D97-AF65-F5344CB8AC3E}">
        <p14:creationId xmlns:p14="http://schemas.microsoft.com/office/powerpoint/2010/main" val="424974753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endParaRPr lang="en-GB"/>
          </a:p>
        </p:txBody>
      </p:sp>
      <p:sp>
        <p:nvSpPr>
          <p:cNvPr id="4" name="Text Box 2"/>
          <p:cNvSpPr txBox="1">
            <a:spLocks noChangeArrowheads="1"/>
          </p:cNvSpPr>
          <p:nvPr/>
        </p:nvSpPr>
        <p:spPr bwMode="auto">
          <a:xfrm>
            <a:off x="250346" y="835587"/>
            <a:ext cx="6409397" cy="2228850"/>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noAutofit/>
          </a:bodyPr>
          <a:lstStyle/>
          <a:p>
            <a:pPr>
              <a:lnSpc>
                <a:spcPct val="200000"/>
              </a:lnSpc>
              <a:spcAft>
                <a:spcPts val="0"/>
              </a:spcAft>
            </a:pPr>
            <a:r>
              <a:rPr lang="en-GB" sz="1400" kern="12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When food cooks, you can smell it because some </a:t>
            </a:r>
            <a:r>
              <a:rPr lang="en-GB" sz="1400" kern="1200">
                <a:solidFill>
                  <a:srgbClr val="000000"/>
                </a:solidFill>
                <a:effectLst/>
                <a:latin typeface="Tw Cen MT" panose="020B0602020104020603" pitchFamily="34" charset="0"/>
                <a:ea typeface="Times New Roman" panose="02020603050405020304" pitchFamily="18" charset="0"/>
                <a:cs typeface="Times New Roman" panose="02020603050405020304" pitchFamily="18" charset="0"/>
              </a:rPr>
              <a:t>………</a:t>
            </a:r>
            <a:r>
              <a:rPr lang="en-GB" sz="1400" kern="12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leave the food.</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a:lnSpc>
                <a:spcPct val="200000"/>
              </a:lnSpc>
              <a:spcAft>
                <a:spcPts val="0"/>
              </a:spcAft>
            </a:pPr>
            <a:r>
              <a:rPr lang="en-GB" sz="1400" kern="12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The particles move </a:t>
            </a:r>
            <a:r>
              <a:rPr lang="en-GB" sz="1400" kern="1200">
                <a:solidFill>
                  <a:srgbClr val="000000"/>
                </a:solidFill>
                <a:effectLst/>
                <a:latin typeface="Tw Cen MT" panose="020B0602020104020603" pitchFamily="34" charset="0"/>
                <a:ea typeface="Times New Roman" panose="02020603050405020304" pitchFamily="18" charset="0"/>
                <a:cs typeface="Times New Roman" panose="02020603050405020304" pitchFamily="18" charset="0"/>
              </a:rPr>
              <a:t>…………</a:t>
            </a:r>
            <a:r>
              <a:rPr lang="en-GB" sz="1400" kern="12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and mix with the </a:t>
            </a:r>
            <a:r>
              <a:rPr lang="en-GB" sz="1400" kern="1200">
                <a:solidFill>
                  <a:srgbClr val="000000"/>
                </a:solidFill>
                <a:effectLst/>
                <a:latin typeface="Tw Cen MT" panose="020B0602020104020603" pitchFamily="34" charset="0"/>
                <a:ea typeface="Times New Roman" panose="02020603050405020304" pitchFamily="18" charset="0"/>
                <a:cs typeface="Times New Roman" panose="02020603050405020304" pitchFamily="18" charset="0"/>
              </a:rPr>
              <a:t>…</a:t>
            </a:r>
            <a:r>
              <a:rPr lang="en-GB" sz="1400" kern="12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r>
              <a:rPr lang="en-GB" sz="1400" kern="1200">
                <a:solidFill>
                  <a:srgbClr val="000000"/>
                </a:solidFill>
                <a:effectLst/>
                <a:latin typeface="Tw Cen MT" panose="020B0602020104020603" pitchFamily="34" charset="0"/>
                <a:ea typeface="Times New Roman" panose="02020603050405020304" pitchFamily="18" charset="0"/>
                <a:cs typeface="Times New Roman" panose="02020603050405020304" pitchFamily="18" charset="0"/>
              </a:rPr>
              <a:t>……</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a:lnSpc>
                <a:spcPct val="200000"/>
              </a:lnSpc>
              <a:spcAft>
                <a:spcPts val="0"/>
              </a:spcAft>
            </a:pPr>
            <a:r>
              <a:rPr lang="en-GB" sz="1400" kern="12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This is called </a:t>
            </a:r>
            <a:r>
              <a:rPr lang="en-GB" sz="1400" kern="1200">
                <a:solidFill>
                  <a:srgbClr val="000000"/>
                </a:solidFill>
                <a:effectLst/>
                <a:latin typeface="Tw Cen MT" panose="020B0602020104020603" pitchFamily="34" charset="0"/>
                <a:ea typeface="Times New Roman" panose="02020603050405020304" pitchFamily="18" charset="0"/>
                <a:cs typeface="Times New Roman" panose="02020603050405020304" pitchFamily="18" charset="0"/>
              </a:rPr>
              <a:t>……</a:t>
            </a:r>
            <a:r>
              <a:rPr lang="en-GB" sz="1400" kern="12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r>
              <a:rPr lang="en-GB" sz="1400" kern="1200">
                <a:solidFill>
                  <a:srgbClr val="000000"/>
                </a:solidFill>
                <a:effectLst/>
                <a:latin typeface="Tw Cen MT" panose="020B0602020104020603" pitchFamily="34" charset="0"/>
                <a:ea typeface="Times New Roman" panose="02020603050405020304" pitchFamily="18" charset="0"/>
                <a:cs typeface="Times New Roman" panose="02020603050405020304" pitchFamily="18" charset="0"/>
              </a:rPr>
              <a:t>……</a:t>
            </a:r>
            <a:r>
              <a:rPr lang="en-GB" sz="1400" kern="12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a:lnSpc>
                <a:spcPct val="200000"/>
              </a:lnSpc>
              <a:spcAft>
                <a:spcPts val="0"/>
              </a:spcAft>
            </a:pPr>
            <a:r>
              <a:rPr lang="en-GB" sz="1400" kern="12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Particles diffuse because </a:t>
            </a:r>
            <a:r>
              <a:rPr lang="en-GB" sz="1400" kern="1200">
                <a:solidFill>
                  <a:srgbClr val="000000"/>
                </a:solidFill>
                <a:effectLst/>
                <a:latin typeface="Tw Cen MT" panose="020B0602020104020603" pitchFamily="34" charset="0"/>
                <a:ea typeface="Times New Roman" panose="02020603050405020304" pitchFamily="18" charset="0"/>
                <a:cs typeface="Times New Roman" panose="02020603050405020304" pitchFamily="18" charset="0"/>
              </a:rPr>
              <a:t>…………</a:t>
            </a:r>
            <a:r>
              <a:rPr lang="en-GB" sz="1400" kern="12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is transferred.</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GB" sz="1400" kern="12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The higher the temperature, the </a:t>
            </a:r>
            <a:r>
              <a:rPr lang="en-GB" sz="1400" kern="1200">
                <a:solidFill>
                  <a:srgbClr val="000000"/>
                </a:solidFill>
                <a:effectLst/>
                <a:latin typeface="Tw Cen MT" panose="020B0602020104020603" pitchFamily="34" charset="0"/>
                <a:ea typeface="Times New Roman" panose="02020603050405020304" pitchFamily="18" charset="0"/>
                <a:cs typeface="Times New Roman" panose="02020603050405020304" pitchFamily="18" charset="0"/>
              </a:rPr>
              <a:t>……</a:t>
            </a:r>
            <a:r>
              <a:rPr lang="en-GB" sz="1400" kern="12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a:t>
            </a:r>
            <a:r>
              <a:rPr lang="en-GB" sz="1400" kern="1200">
                <a:solidFill>
                  <a:srgbClr val="000000"/>
                </a:solidFill>
                <a:effectLst/>
                <a:latin typeface="Tw Cen MT" panose="020B0602020104020603" pitchFamily="34" charset="0"/>
                <a:ea typeface="Times New Roman" panose="02020603050405020304" pitchFamily="18" charset="0"/>
                <a:cs typeface="Times New Roman" panose="02020603050405020304" pitchFamily="18" charset="0"/>
              </a:rPr>
              <a:t>…</a:t>
            </a:r>
            <a:r>
              <a:rPr lang="en-GB" sz="1400" kern="12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the diffusion</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Text Box 2"/>
          <p:cNvSpPr txBox="1">
            <a:spLocks noChangeArrowheads="1"/>
          </p:cNvSpPr>
          <p:nvPr/>
        </p:nvSpPr>
        <p:spPr bwMode="auto">
          <a:xfrm>
            <a:off x="250347" y="408395"/>
            <a:ext cx="6409397" cy="295275"/>
          </a:xfrm>
          <a:prstGeom prst="rect">
            <a:avLst/>
          </a:prstGeom>
          <a:solidFill>
            <a:srgbClr val="FFFF00"/>
          </a:solidFill>
          <a:ln w="9525">
            <a:solidFill>
              <a:srgbClr val="000000"/>
            </a:solidFill>
            <a:miter lim="800000"/>
            <a:headEnd/>
            <a:tailEnd/>
          </a:ln>
        </p:spPr>
        <p:txBody>
          <a:bodyPr rot="0" vert="horz" wrap="square" lIns="91440" tIns="45720" rIns="91440" bIns="45720" anchor="t" anchorCtr="0">
            <a:noAutofit/>
          </a:bodyPr>
          <a:lstStyle/>
          <a:p>
            <a:pPr algn="ctr">
              <a:lnSpc>
                <a:spcPct val="115000"/>
              </a:lnSpc>
              <a:spcAft>
                <a:spcPts val="1000"/>
              </a:spcAft>
            </a:pPr>
            <a:r>
              <a:rPr lang="en-GB" sz="1600" dirty="0">
                <a:effectLst/>
                <a:latin typeface="Calibri" panose="020F0502020204030204" pitchFamily="34" charset="0"/>
                <a:ea typeface="Calibri" panose="020F0502020204030204" pitchFamily="34" charset="0"/>
                <a:cs typeface="Times New Roman" panose="02020603050405020304" pitchFamily="18" charset="0"/>
              </a:rPr>
              <a:t>Randomly, </a:t>
            </a:r>
            <a:r>
              <a:rPr lang="en-GB" sz="1600" dirty="0" smtClean="0">
                <a:effectLst/>
                <a:latin typeface="Calibri" panose="020F0502020204030204" pitchFamily="34" charset="0"/>
                <a:ea typeface="Calibri" panose="020F0502020204030204" pitchFamily="34" charset="0"/>
                <a:cs typeface="Times New Roman" panose="02020603050405020304" pitchFamily="18" charset="0"/>
              </a:rPr>
              <a:t>   energy</a:t>
            </a:r>
            <a:r>
              <a:rPr lang="en-GB" sz="1600" dirty="0">
                <a:effectLst/>
                <a:latin typeface="Calibri" panose="020F0502020204030204" pitchFamily="34" charset="0"/>
                <a:ea typeface="Calibri" panose="020F0502020204030204" pitchFamily="34" charset="0"/>
                <a:cs typeface="Times New Roman" panose="02020603050405020304" pitchFamily="18" charset="0"/>
              </a:rPr>
              <a:t>, </a:t>
            </a:r>
            <a:r>
              <a:rPr lang="en-GB" sz="1600" dirty="0" smtClean="0">
                <a:effectLst/>
                <a:latin typeface="Calibri" panose="020F0502020204030204" pitchFamily="34" charset="0"/>
                <a:ea typeface="Calibri" panose="020F0502020204030204" pitchFamily="34" charset="0"/>
                <a:cs typeface="Times New Roman" panose="02020603050405020304" pitchFamily="18" charset="0"/>
              </a:rPr>
              <a:t>    diffusion</a:t>
            </a:r>
            <a:r>
              <a:rPr lang="en-GB" sz="1600" dirty="0">
                <a:effectLst/>
                <a:latin typeface="Calibri" panose="020F0502020204030204" pitchFamily="34" charset="0"/>
                <a:ea typeface="Calibri" panose="020F0502020204030204" pitchFamily="34" charset="0"/>
                <a:cs typeface="Times New Roman" panose="02020603050405020304" pitchFamily="18" charset="0"/>
              </a:rPr>
              <a:t>, </a:t>
            </a:r>
            <a:r>
              <a:rPr lang="en-GB" sz="1600" dirty="0" smtClean="0">
                <a:effectLst/>
                <a:latin typeface="Calibri" panose="020F0502020204030204" pitchFamily="34" charset="0"/>
                <a:ea typeface="Calibri" panose="020F0502020204030204" pitchFamily="34" charset="0"/>
                <a:cs typeface="Times New Roman" panose="02020603050405020304" pitchFamily="18" charset="0"/>
              </a:rPr>
              <a:t>     air,       </a:t>
            </a:r>
            <a:r>
              <a:rPr lang="en-GB" sz="1600" dirty="0">
                <a:effectLst/>
                <a:latin typeface="Calibri" panose="020F0502020204030204" pitchFamily="34" charset="0"/>
                <a:ea typeface="Calibri" panose="020F0502020204030204" pitchFamily="34" charset="0"/>
                <a:cs typeface="Times New Roman" panose="02020603050405020304" pitchFamily="18" charset="0"/>
              </a:rPr>
              <a:t>faster, </a:t>
            </a:r>
            <a:r>
              <a:rPr lang="en-GB" sz="1600" dirty="0" smtClean="0">
                <a:effectLst/>
                <a:latin typeface="Calibri" panose="020F0502020204030204" pitchFamily="34" charset="0"/>
                <a:ea typeface="Calibri" panose="020F0502020204030204" pitchFamily="34" charset="0"/>
                <a:cs typeface="Times New Roman" panose="02020603050405020304" pitchFamily="18" charset="0"/>
              </a:rPr>
              <a:t>    </a:t>
            </a:r>
            <a:r>
              <a:rPr lang="en-GB" sz="1600" smtClean="0">
                <a:effectLst/>
                <a:latin typeface="Calibri" panose="020F0502020204030204" pitchFamily="34" charset="0"/>
                <a:ea typeface="Calibri" panose="020F0502020204030204" pitchFamily="34" charset="0"/>
                <a:cs typeface="Times New Roman" panose="02020603050405020304" pitchFamily="18" charset="0"/>
              </a:rPr>
              <a:t>particles    </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Picture 5"/>
          <p:cNvPicPr/>
          <p:nvPr/>
        </p:nvPicPr>
        <p:blipFill>
          <a:blip r:embed="rId2">
            <a:extLst>
              <a:ext uri="{28A0092B-C50C-407E-A947-70E740481C1C}">
                <a14:useLocalDpi xmlns:a14="http://schemas.microsoft.com/office/drawing/2010/main" val="0"/>
              </a:ext>
            </a:extLst>
          </a:blip>
          <a:srcRect l="23006" t="32014" r="23558" b="9245"/>
          <a:stretch>
            <a:fillRect/>
          </a:stretch>
        </p:blipFill>
        <p:spPr bwMode="auto">
          <a:xfrm>
            <a:off x="0" y="3196354"/>
            <a:ext cx="5981700" cy="3524250"/>
          </a:xfrm>
          <a:prstGeom prst="rect">
            <a:avLst/>
          </a:prstGeom>
          <a:noFill/>
          <a:ln>
            <a:noFill/>
          </a:ln>
        </p:spPr>
      </p:pic>
      <p:pic>
        <p:nvPicPr>
          <p:cNvPr id="7" name="Picture 6"/>
          <p:cNvPicPr/>
          <p:nvPr/>
        </p:nvPicPr>
        <p:blipFill>
          <a:blip r:embed="rId3">
            <a:extLst>
              <a:ext uri="{28A0092B-C50C-407E-A947-70E740481C1C}">
                <a14:useLocalDpi xmlns:a14="http://schemas.microsoft.com/office/drawing/2010/main" val="0"/>
              </a:ext>
            </a:extLst>
          </a:blip>
          <a:srcRect l="22635" t="25078" r="22446" b="22769"/>
          <a:stretch>
            <a:fillRect/>
          </a:stretch>
        </p:blipFill>
        <p:spPr bwMode="auto">
          <a:xfrm>
            <a:off x="0" y="6939353"/>
            <a:ext cx="6505575" cy="3286125"/>
          </a:xfrm>
          <a:prstGeom prst="rect">
            <a:avLst/>
          </a:prstGeom>
          <a:noFill/>
          <a:ln>
            <a:noFill/>
          </a:ln>
        </p:spPr>
      </p:pic>
    </p:spTree>
    <p:extLst>
      <p:ext uri="{BB962C8B-B14F-4D97-AF65-F5344CB8AC3E}">
        <p14:creationId xmlns:p14="http://schemas.microsoft.com/office/powerpoint/2010/main" val="380745980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rotWithShape="1">
          <a:blip r:embed="rId2"/>
          <a:srcRect l="27632" t="20968" r="29258" b="20077"/>
          <a:stretch/>
        </p:blipFill>
        <p:spPr>
          <a:xfrm>
            <a:off x="272955" y="264695"/>
            <a:ext cx="6365504" cy="4894158"/>
          </a:xfrm>
          <a:prstGeom prst="rect">
            <a:avLst/>
          </a:prstGeom>
        </p:spPr>
      </p:pic>
      <p:pic>
        <p:nvPicPr>
          <p:cNvPr id="5" name="Picture 4"/>
          <p:cNvPicPr>
            <a:picLocks noChangeAspect="1"/>
          </p:cNvPicPr>
          <p:nvPr/>
        </p:nvPicPr>
        <p:blipFill rotWithShape="1">
          <a:blip r:embed="rId3"/>
          <a:srcRect l="27212" t="30240" r="27999" b="24238"/>
          <a:stretch/>
        </p:blipFill>
        <p:spPr>
          <a:xfrm>
            <a:off x="192246" y="5128874"/>
            <a:ext cx="6638458" cy="3793406"/>
          </a:xfrm>
          <a:prstGeom prst="rect">
            <a:avLst/>
          </a:prstGeom>
        </p:spPr>
      </p:pic>
    </p:spTree>
    <p:extLst>
      <p:ext uri="{BB962C8B-B14F-4D97-AF65-F5344CB8AC3E}">
        <p14:creationId xmlns:p14="http://schemas.microsoft.com/office/powerpoint/2010/main" val="400189544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722312"/>
            <a:ext cx="3710863" cy="1914702"/>
          </a:xfrm>
        </p:spPr>
        <p:txBody>
          <a:bodyPr>
            <a:normAutofit fontScale="90000"/>
          </a:bodyPr>
          <a:lstStyle/>
          <a:p>
            <a:r>
              <a:rPr lang="en-GB" dirty="0" smtClean="0"/>
              <a:t>Creative task</a:t>
            </a:r>
            <a:br>
              <a:rPr lang="en-GB" dirty="0" smtClean="0"/>
            </a:br>
            <a:r>
              <a:rPr lang="en-GB" dirty="0"/>
              <a:t/>
            </a:r>
            <a:br>
              <a:rPr lang="en-GB" dirty="0"/>
            </a:br>
            <a:r>
              <a:rPr lang="en-GB" sz="2000" dirty="0" smtClean="0"/>
              <a:t>Choose a time in your life when diffusion has happened (</a:t>
            </a:r>
            <a:r>
              <a:rPr lang="en-GB" sz="2000" dirty="0" err="1" smtClean="0"/>
              <a:t>eg</a:t>
            </a:r>
            <a:r>
              <a:rPr lang="en-GB" sz="2000" dirty="0" smtClean="0"/>
              <a:t>, spraying perfume, smelling doughnuts, adding squash to water)</a:t>
            </a:r>
            <a:br>
              <a:rPr lang="en-GB" sz="2000" dirty="0" smtClean="0"/>
            </a:br>
            <a:r>
              <a:rPr lang="en-GB" sz="2000" dirty="0"/>
              <a:t/>
            </a:r>
            <a:br>
              <a:rPr lang="en-GB" sz="2000" dirty="0"/>
            </a:br>
            <a:r>
              <a:rPr lang="en-GB" sz="2000" b="1" dirty="0" smtClean="0"/>
              <a:t>Draw a picture to show the diffusion of the particles</a:t>
            </a:r>
            <a:br>
              <a:rPr lang="en-GB" sz="2000" b="1" dirty="0" smtClean="0"/>
            </a:br>
            <a:r>
              <a:rPr lang="en-GB" sz="2000" b="1" dirty="0" smtClean="0"/>
              <a:t/>
            </a:r>
            <a:br>
              <a:rPr lang="en-GB" sz="2000" b="1" dirty="0" smtClean="0"/>
            </a:br>
            <a:r>
              <a:rPr lang="en-GB" sz="2000" b="1" dirty="0" smtClean="0"/>
              <a:t>Add labels to show what is happening to the particles</a:t>
            </a:r>
            <a:endParaRPr lang="en-GB" sz="2000" b="1" dirty="0"/>
          </a:p>
        </p:txBody>
      </p:sp>
      <p:pic>
        <p:nvPicPr>
          <p:cNvPr id="4" name="Picture 3"/>
          <p:cNvPicPr>
            <a:picLocks noChangeAspect="1"/>
          </p:cNvPicPr>
          <p:nvPr/>
        </p:nvPicPr>
        <p:blipFill>
          <a:blip r:embed="rId2"/>
          <a:stretch>
            <a:fillRect/>
          </a:stretch>
        </p:blipFill>
        <p:spPr>
          <a:xfrm>
            <a:off x="3710864" y="276662"/>
            <a:ext cx="3147136" cy="2360352"/>
          </a:xfrm>
          <a:prstGeom prst="rect">
            <a:avLst/>
          </a:prstGeom>
        </p:spPr>
      </p:pic>
    </p:spTree>
    <p:extLst>
      <p:ext uri="{BB962C8B-B14F-4D97-AF65-F5344CB8AC3E}">
        <p14:creationId xmlns:p14="http://schemas.microsoft.com/office/powerpoint/2010/main" val="419037939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descr="Scan0003 (2)"/>
          <p:cNvPicPr/>
          <p:nvPr/>
        </p:nvPicPr>
        <p:blipFill>
          <a:blip r:embed="rId2">
            <a:extLst>
              <a:ext uri="{28A0092B-C50C-407E-A947-70E740481C1C}">
                <a14:useLocalDpi xmlns:a14="http://schemas.microsoft.com/office/drawing/2010/main" val="0"/>
              </a:ext>
            </a:extLst>
          </a:blip>
          <a:srcRect l="6496" t="16934" b="13115"/>
          <a:stretch>
            <a:fillRect/>
          </a:stretch>
        </p:blipFill>
        <p:spPr bwMode="auto">
          <a:xfrm>
            <a:off x="0" y="753623"/>
            <a:ext cx="7267575" cy="7467600"/>
          </a:xfrm>
          <a:prstGeom prst="rect">
            <a:avLst/>
          </a:prstGeom>
          <a:noFill/>
        </p:spPr>
      </p:pic>
    </p:spTree>
    <p:extLst>
      <p:ext uri="{BB962C8B-B14F-4D97-AF65-F5344CB8AC3E}">
        <p14:creationId xmlns:p14="http://schemas.microsoft.com/office/powerpoint/2010/main" val="216202891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Glossary </a:t>
            </a:r>
            <a:endParaRPr lang="en-GB" dirty="0"/>
          </a:p>
        </p:txBody>
      </p:sp>
      <p:graphicFrame>
        <p:nvGraphicFramePr>
          <p:cNvPr id="5" name="Table 4"/>
          <p:cNvGraphicFramePr>
            <a:graphicFrameLocks noGrp="1"/>
          </p:cNvGraphicFramePr>
          <p:nvPr>
            <p:extLst>
              <p:ext uri="{D42A27DB-BD31-4B8C-83A1-F6EECF244321}">
                <p14:modId xmlns:p14="http://schemas.microsoft.com/office/powerpoint/2010/main" val="3222384226"/>
              </p:ext>
            </p:extLst>
          </p:nvPr>
        </p:nvGraphicFramePr>
        <p:xfrm>
          <a:off x="87918" y="40813"/>
          <a:ext cx="6615307" cy="4802588"/>
        </p:xfrm>
        <a:graphic>
          <a:graphicData uri="http://schemas.openxmlformats.org/drawingml/2006/table">
            <a:tbl>
              <a:tblPr firstRow="1" bandRow="1">
                <a:tableStyleId>{5C22544A-7EE6-4342-B048-85BDC9FD1C3A}</a:tableStyleId>
              </a:tblPr>
              <a:tblGrid>
                <a:gridCol w="1131880">
                  <a:extLst>
                    <a:ext uri="{9D8B030D-6E8A-4147-A177-3AD203B41FA5}">
                      <a16:colId xmlns:a16="http://schemas.microsoft.com/office/drawing/2014/main" val="3004253688"/>
                    </a:ext>
                  </a:extLst>
                </a:gridCol>
                <a:gridCol w="5483427">
                  <a:extLst>
                    <a:ext uri="{9D8B030D-6E8A-4147-A177-3AD203B41FA5}">
                      <a16:colId xmlns:a16="http://schemas.microsoft.com/office/drawing/2014/main" val="398317928"/>
                    </a:ext>
                  </a:extLst>
                </a:gridCol>
              </a:tblGrid>
              <a:tr h="406262">
                <a:tc>
                  <a:txBody>
                    <a:bodyPr/>
                    <a:lstStyle/>
                    <a:p>
                      <a:r>
                        <a:rPr lang="en-GB" sz="1200" dirty="0" smtClean="0">
                          <a:solidFill>
                            <a:schemeClr val="tx1"/>
                          </a:solidFill>
                        </a:rPr>
                        <a:t>Keyword</a:t>
                      </a:r>
                      <a:endParaRPr lang="en-GB"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200" dirty="0" smtClean="0">
                          <a:solidFill>
                            <a:schemeClr val="tx1"/>
                          </a:solidFill>
                        </a:rPr>
                        <a:t>Definition</a:t>
                      </a:r>
                      <a:endParaRPr lang="en-GB"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613367952"/>
                  </a:ext>
                </a:extLst>
              </a:tr>
              <a:tr h="406262">
                <a:tc>
                  <a:txBody>
                    <a:bodyPr/>
                    <a:lstStyle/>
                    <a:p>
                      <a:r>
                        <a:rPr lang="en-GB" sz="1200" dirty="0" smtClean="0">
                          <a:solidFill>
                            <a:schemeClr val="tx1"/>
                          </a:solidFill>
                        </a:rPr>
                        <a:t>State</a:t>
                      </a:r>
                      <a:endParaRPr lang="en-GB"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200" dirty="0" smtClean="0">
                          <a:solidFill>
                            <a:schemeClr val="tx1"/>
                          </a:solidFill>
                        </a:rPr>
                        <a:t>A state of matter refers to if something is a solid liquid or gas</a:t>
                      </a:r>
                      <a:endParaRPr lang="en-GB"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791095569"/>
                  </a:ext>
                </a:extLst>
              </a:tr>
              <a:tr h="406262">
                <a:tc>
                  <a:txBody>
                    <a:bodyPr/>
                    <a:lstStyle/>
                    <a:p>
                      <a:r>
                        <a:rPr lang="en-GB" sz="1200" dirty="0" smtClean="0">
                          <a:solidFill>
                            <a:schemeClr val="tx1"/>
                          </a:solidFill>
                        </a:rPr>
                        <a:t>Solid</a:t>
                      </a:r>
                      <a:endParaRPr lang="en-GB"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200" dirty="0" smtClean="0">
                          <a:solidFill>
                            <a:schemeClr val="tx1"/>
                          </a:solidFill>
                        </a:rPr>
                        <a:t>A state of matter where the particles are closely packed together. They</a:t>
                      </a:r>
                      <a:r>
                        <a:rPr lang="en-GB" sz="1200" baseline="0" dirty="0" smtClean="0">
                          <a:solidFill>
                            <a:schemeClr val="tx1"/>
                          </a:solidFill>
                        </a:rPr>
                        <a:t> cannot be compressed and particles cannot move but can vibrate</a:t>
                      </a:r>
                      <a:endParaRPr lang="en-GB"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1175440"/>
                  </a:ext>
                </a:extLst>
              </a:tr>
              <a:tr h="406262">
                <a:tc>
                  <a:txBody>
                    <a:bodyPr/>
                    <a:lstStyle/>
                    <a:p>
                      <a:r>
                        <a:rPr lang="en-GB" sz="1200" dirty="0" smtClean="0">
                          <a:solidFill>
                            <a:schemeClr val="tx1"/>
                          </a:solidFill>
                        </a:rPr>
                        <a:t>Liquid</a:t>
                      </a:r>
                      <a:endParaRPr lang="en-GB"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200" dirty="0" smtClean="0">
                          <a:solidFill>
                            <a:schemeClr val="tx1"/>
                          </a:solidFill>
                        </a:rPr>
                        <a:t>A state of matter where the particles</a:t>
                      </a:r>
                      <a:r>
                        <a:rPr lang="en-GB" sz="1200" baseline="0" dirty="0" smtClean="0">
                          <a:solidFill>
                            <a:schemeClr val="tx1"/>
                          </a:solidFill>
                        </a:rPr>
                        <a:t> are quite close together but are able to move over each other. The particles cannot be compressed</a:t>
                      </a:r>
                      <a:endParaRPr lang="en-GB"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37553478"/>
                  </a:ext>
                </a:extLst>
              </a:tr>
              <a:tr h="406262">
                <a:tc>
                  <a:txBody>
                    <a:bodyPr/>
                    <a:lstStyle/>
                    <a:p>
                      <a:r>
                        <a:rPr lang="en-GB" sz="1200" dirty="0" smtClean="0">
                          <a:solidFill>
                            <a:schemeClr val="tx1"/>
                          </a:solidFill>
                        </a:rPr>
                        <a:t>Gas</a:t>
                      </a:r>
                      <a:endParaRPr lang="en-GB"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200" dirty="0" smtClean="0">
                          <a:solidFill>
                            <a:schemeClr val="tx1"/>
                          </a:solidFill>
                        </a:rPr>
                        <a:t>A state of matter where</a:t>
                      </a:r>
                      <a:r>
                        <a:rPr lang="en-GB" sz="1200" baseline="0" dirty="0" smtClean="0">
                          <a:solidFill>
                            <a:schemeClr val="tx1"/>
                          </a:solidFill>
                        </a:rPr>
                        <a:t> the particles are not touching, the particles move around the space freely and can be compressed</a:t>
                      </a:r>
                      <a:endParaRPr lang="en-GB"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262647255"/>
                  </a:ext>
                </a:extLst>
              </a:tr>
              <a:tr h="406262">
                <a:tc>
                  <a:txBody>
                    <a:bodyPr/>
                    <a:lstStyle/>
                    <a:p>
                      <a:r>
                        <a:rPr lang="en-GB" sz="1200" dirty="0" smtClean="0">
                          <a:solidFill>
                            <a:schemeClr val="tx1"/>
                          </a:solidFill>
                        </a:rPr>
                        <a:t>Particle</a:t>
                      </a:r>
                      <a:endParaRPr lang="en-GB"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200" dirty="0" smtClean="0">
                          <a:solidFill>
                            <a:schemeClr val="tx1"/>
                          </a:solidFill>
                        </a:rPr>
                        <a:t>A small piece of something that makes up matter</a:t>
                      </a:r>
                      <a:endParaRPr lang="en-GB"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582178807"/>
                  </a:ext>
                </a:extLst>
              </a:tr>
              <a:tr h="406262">
                <a:tc>
                  <a:txBody>
                    <a:bodyPr/>
                    <a:lstStyle/>
                    <a:p>
                      <a:r>
                        <a:rPr lang="en-GB" sz="1200" dirty="0" smtClean="0">
                          <a:solidFill>
                            <a:schemeClr val="tx1"/>
                          </a:solidFill>
                        </a:rPr>
                        <a:t>Compressed</a:t>
                      </a:r>
                      <a:endParaRPr lang="en-GB"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200" dirty="0" smtClean="0">
                          <a:solidFill>
                            <a:schemeClr val="tx1"/>
                          </a:solidFill>
                        </a:rPr>
                        <a:t>The actions of squashing something into a smaller space</a:t>
                      </a:r>
                      <a:endParaRPr lang="en-GB"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557180099"/>
                  </a:ext>
                </a:extLst>
              </a:tr>
              <a:tr h="406262">
                <a:tc>
                  <a:txBody>
                    <a:bodyPr/>
                    <a:lstStyle/>
                    <a:p>
                      <a:r>
                        <a:rPr lang="en-GB" sz="1200" dirty="0" smtClean="0">
                          <a:solidFill>
                            <a:schemeClr val="tx1"/>
                          </a:solidFill>
                        </a:rPr>
                        <a:t>Density</a:t>
                      </a:r>
                      <a:endParaRPr lang="en-GB"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200" dirty="0" smtClean="0">
                          <a:solidFill>
                            <a:schemeClr val="tx1"/>
                          </a:solidFill>
                        </a:rPr>
                        <a:t>A measure of mass per unit of volume. If something is dense the particles are close together and heavy</a:t>
                      </a:r>
                      <a:endParaRPr lang="en-GB"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604301088"/>
                  </a:ext>
                </a:extLst>
              </a:tr>
              <a:tr h="406262">
                <a:tc>
                  <a:txBody>
                    <a:bodyPr/>
                    <a:lstStyle/>
                    <a:p>
                      <a:r>
                        <a:rPr lang="en-GB" sz="1200" dirty="0" smtClean="0">
                          <a:solidFill>
                            <a:schemeClr val="tx1"/>
                          </a:solidFill>
                        </a:rPr>
                        <a:t>Diffusion</a:t>
                      </a:r>
                      <a:endParaRPr lang="en-GB"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200" b="1" i="0" kern="1200" dirty="0" smtClean="0">
                          <a:solidFill>
                            <a:schemeClr val="dk1"/>
                          </a:solidFill>
                          <a:effectLst/>
                          <a:latin typeface="+mn-lt"/>
                          <a:ea typeface="+mn-ea"/>
                          <a:cs typeface="+mn-cs"/>
                        </a:rPr>
                        <a:t>Diffusion</a:t>
                      </a:r>
                      <a:r>
                        <a:rPr lang="en-GB" sz="1200" b="0" i="0" kern="1200" dirty="0" smtClean="0">
                          <a:solidFill>
                            <a:schemeClr val="dk1"/>
                          </a:solidFill>
                          <a:effectLst/>
                          <a:latin typeface="+mn-lt"/>
                          <a:ea typeface="+mn-ea"/>
                          <a:cs typeface="+mn-cs"/>
                        </a:rPr>
                        <a:t> is the movement of a substance from an area of high concentration (lots of it) to an area of low concentration. </a:t>
                      </a:r>
                      <a:r>
                        <a:rPr lang="en-GB" sz="1200" b="1" i="0" kern="1200" dirty="0" smtClean="0">
                          <a:solidFill>
                            <a:schemeClr val="dk1"/>
                          </a:solidFill>
                          <a:effectLst/>
                          <a:latin typeface="+mn-lt"/>
                          <a:ea typeface="+mn-ea"/>
                          <a:cs typeface="+mn-cs"/>
                        </a:rPr>
                        <a:t>Diffusion</a:t>
                      </a:r>
                      <a:r>
                        <a:rPr lang="en-GB" sz="1200" b="0" i="0" kern="1200" dirty="0" smtClean="0">
                          <a:solidFill>
                            <a:schemeClr val="dk1"/>
                          </a:solidFill>
                          <a:effectLst/>
                          <a:latin typeface="+mn-lt"/>
                          <a:ea typeface="+mn-ea"/>
                          <a:cs typeface="+mn-cs"/>
                        </a:rPr>
                        <a:t> happens in liquids and gases because their particles move randomly from place to place.</a:t>
                      </a:r>
                      <a:endParaRPr lang="en-GB"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04271012"/>
                  </a:ext>
                </a:extLst>
              </a:tr>
              <a:tr h="406262">
                <a:tc>
                  <a:txBody>
                    <a:bodyPr/>
                    <a:lstStyle/>
                    <a:p>
                      <a:r>
                        <a:rPr lang="en-GB" sz="1200" dirty="0" smtClean="0">
                          <a:solidFill>
                            <a:schemeClr val="tx1"/>
                          </a:solidFill>
                        </a:rPr>
                        <a:t>Concentration </a:t>
                      </a:r>
                      <a:endParaRPr lang="en-GB"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350" b="0" i="0" kern="1200" dirty="0" smtClean="0">
                          <a:solidFill>
                            <a:schemeClr val="dk1"/>
                          </a:solidFill>
                          <a:effectLst/>
                          <a:latin typeface="+mn-lt"/>
                          <a:ea typeface="+mn-ea"/>
                          <a:cs typeface="+mn-cs"/>
                        </a:rPr>
                        <a:t>The </a:t>
                      </a:r>
                      <a:r>
                        <a:rPr lang="en-GB" sz="1350" b="1" i="0" kern="1200" dirty="0" smtClean="0">
                          <a:solidFill>
                            <a:schemeClr val="dk1"/>
                          </a:solidFill>
                          <a:effectLst/>
                          <a:latin typeface="+mn-lt"/>
                          <a:ea typeface="+mn-ea"/>
                          <a:cs typeface="+mn-cs"/>
                        </a:rPr>
                        <a:t>concentration</a:t>
                      </a:r>
                      <a:r>
                        <a:rPr lang="en-GB" sz="1350" b="0" i="0" kern="1200" dirty="0" smtClean="0">
                          <a:solidFill>
                            <a:schemeClr val="dk1"/>
                          </a:solidFill>
                          <a:effectLst/>
                          <a:latin typeface="+mn-lt"/>
                          <a:ea typeface="+mn-ea"/>
                          <a:cs typeface="+mn-cs"/>
                        </a:rPr>
                        <a:t> of a solution is a measure of how 'crowded' the solute particles are. The more concentrated the solution, the more particles it contains in a </a:t>
                      </a:r>
                      <a:r>
                        <a:rPr lang="en-GB" sz="1350" b="0" i="0" kern="1200" smtClean="0">
                          <a:solidFill>
                            <a:schemeClr val="dk1"/>
                          </a:solidFill>
                          <a:effectLst/>
                          <a:latin typeface="+mn-lt"/>
                          <a:ea typeface="+mn-ea"/>
                          <a:cs typeface="+mn-cs"/>
                        </a:rPr>
                        <a:t>given volume.</a:t>
                      </a:r>
                      <a:endParaRPr lang="en-GB"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867515247"/>
                  </a:ext>
                </a:extLst>
              </a:tr>
            </a:tbl>
          </a:graphicData>
        </a:graphic>
      </p:graphicFrame>
      <p:pic>
        <p:nvPicPr>
          <p:cNvPr id="8" name="Picture 7"/>
          <p:cNvPicPr>
            <a:picLocks noChangeAspect="1"/>
          </p:cNvPicPr>
          <p:nvPr/>
        </p:nvPicPr>
        <p:blipFill rotWithShape="1">
          <a:blip r:embed="rId2"/>
          <a:srcRect l="22702" t="16434" r="25901" b="7447"/>
          <a:stretch/>
        </p:blipFill>
        <p:spPr>
          <a:xfrm>
            <a:off x="404632" y="4911919"/>
            <a:ext cx="5981881" cy="4980831"/>
          </a:xfrm>
          <a:prstGeom prst="rect">
            <a:avLst/>
          </a:prstGeom>
        </p:spPr>
      </p:pic>
    </p:spTree>
    <p:extLst>
      <p:ext uri="{BB962C8B-B14F-4D97-AF65-F5344CB8AC3E}">
        <p14:creationId xmlns:p14="http://schemas.microsoft.com/office/powerpoint/2010/main" val="3376183804"/>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479</TotalTime>
  <Words>754</Words>
  <Application>Microsoft Office PowerPoint</Application>
  <PresentationFormat>A4 Paper (210x297 mm)</PresentationFormat>
  <Paragraphs>62</Paragraphs>
  <Slides>10</Slides>
  <Notes>0</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10</vt:i4>
      </vt:variant>
    </vt:vector>
  </HeadingPairs>
  <TitlesOfParts>
    <vt:vector size="22" baseType="lpstr">
      <vt:lpstr>Arial</vt:lpstr>
      <vt:lpstr>Calibri</vt:lpstr>
      <vt:lpstr>Calibri Light</vt:lpstr>
      <vt:lpstr>Cambria</vt:lpstr>
      <vt:lpstr>Comic Sans MS</vt:lpstr>
      <vt:lpstr>MS Mincho</vt:lpstr>
      <vt:lpstr>Sassoon Infant Rg</vt:lpstr>
      <vt:lpstr>Times New Roman</vt:lpstr>
      <vt:lpstr>Tw Cen MT</vt:lpstr>
      <vt:lpstr>Twinkl Light</vt:lpstr>
      <vt:lpstr>Twinkl SemiBold</vt:lpstr>
      <vt:lpstr>Office Theme</vt:lpstr>
      <vt:lpstr>PowerPoint Presentation</vt:lpstr>
      <vt:lpstr>What is diffusion?</vt:lpstr>
      <vt:lpstr>PowerPoint Presentation</vt:lpstr>
      <vt:lpstr>PowerPoint Presentation</vt:lpstr>
      <vt:lpstr>PowerPoint Presentation</vt:lpstr>
      <vt:lpstr>PowerPoint Presentation</vt:lpstr>
      <vt:lpstr>PowerPoint Presentation</vt:lpstr>
      <vt:lpstr>Creative task  Choose a time in your life when diffusion has happened (eg, spraying perfume, smelling doughnuts, adding squash to water)  Draw a picture to show the diffusion of the particles  Add labels to show what is happening to the particles</vt:lpstr>
      <vt:lpstr>PowerPoint Presentation</vt:lpstr>
      <vt:lpstr>Glossary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Hannah Grant</dc:creator>
  <cp:lastModifiedBy>Hannah Grant</cp:lastModifiedBy>
  <cp:revision>38</cp:revision>
  <cp:lastPrinted>2020-04-24T08:22:05Z</cp:lastPrinted>
  <dcterms:created xsi:type="dcterms:W3CDTF">2020-03-25T07:28:48Z</dcterms:created>
  <dcterms:modified xsi:type="dcterms:W3CDTF">2020-04-29T07:22:56Z</dcterms:modified>
</cp:coreProperties>
</file>