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sldIdLst>
    <p:sldId id="256" r:id="rId2"/>
    <p:sldId id="257" r:id="rId3"/>
    <p:sldId id="258" r:id="rId4"/>
    <p:sldId id="308" r:id="rId5"/>
    <p:sldId id="309" r:id="rId6"/>
    <p:sldId id="302" r:id="rId7"/>
    <p:sldId id="303" r:id="rId8"/>
    <p:sldId id="304" r:id="rId9"/>
    <p:sldId id="259" r:id="rId10"/>
    <p:sldId id="266" r:id="rId11"/>
    <p:sldId id="268" r:id="rId12"/>
    <p:sldId id="269" r:id="rId13"/>
    <p:sldId id="270" r:id="rId14"/>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0093"/>
    <a:srgbClr val="006600"/>
    <a:srgbClr val="4F81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7691" autoAdjust="0"/>
  </p:normalViewPr>
  <p:slideViewPr>
    <p:cSldViewPr>
      <p:cViewPr varScale="1">
        <p:scale>
          <a:sx n="52" d="100"/>
          <a:sy n="52" d="100"/>
        </p:scale>
        <p:origin x="2292" y="84"/>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73"/>
            <a:ext cx="5829300" cy="1960033"/>
          </a:xfrm>
        </p:spPr>
        <p:txBody>
          <a:bodyPr/>
          <a:lstStyle/>
          <a:p>
            <a:r>
              <a:rPr lang="en-US" smtClean="0"/>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9275358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692488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541735" y="3875620"/>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18E9F17-3DA9-44E6-A4BD-1C73B8F576DC}" type="datetimeFigureOut">
              <a:rPr lang="en-GB" smtClean="0"/>
              <a:pPr/>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078803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257185" y="2844805"/>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2628908" y="2844805"/>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18E9F17-3DA9-44E6-A4BD-1C73B8F576DC}" type="datetimeFigureOut">
              <a:rPr lang="en-GB" smtClean="0"/>
              <a:pPr/>
              <a:t>13/05/2020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9292584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342900" y="2046818"/>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3483779" y="2046818"/>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7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18E9F17-3DA9-44E6-A4BD-1C73B8F576DC}" type="datetimeFigureOut">
              <a:rPr lang="en-GB" smtClean="0"/>
              <a:pPr/>
              <a:t>13/05/2020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2725612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18E9F17-3DA9-44E6-A4BD-1C73B8F576DC}" type="datetimeFigureOut">
              <a:rPr lang="en-GB" smtClean="0"/>
              <a:pPr/>
              <a:t>13/05/2020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2954571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8E9F17-3DA9-44E6-A4BD-1C73B8F576DC}" type="datetimeFigureOut">
              <a:rPr lang="en-GB" smtClean="0"/>
              <a:pPr/>
              <a:t>13/05/2020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6839171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10" y="364070"/>
            <a:ext cx="2256235" cy="154940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2681297" y="364072"/>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34291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8E9F17-3DA9-44E6-A4BD-1C73B8F576DC}" type="datetimeFigureOut">
              <a:rPr lang="en-GB" smtClean="0"/>
              <a:pPr/>
              <a:t>13/05/2020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2546808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5"/>
            <a:ext cx="4114800" cy="755651"/>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6"/>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8E9F17-3DA9-44E6-A4BD-1C73B8F576DC}" type="datetimeFigureOut">
              <a:rPr lang="en-GB" smtClean="0"/>
              <a:pPr/>
              <a:t>13/05/2020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267519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1436886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2"/>
            <a:ext cx="1157288" cy="104013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57176" y="488952"/>
            <a:ext cx="3357563" cy="10401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347965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342900" y="2133606"/>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342900" y="8475136"/>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318E9F17-3DA9-44E6-A4BD-1C73B8F576DC}" type="datetimeFigureOut">
              <a:rPr lang="en-GB" smtClean="0"/>
              <a:pPr/>
              <a:t>13/05/2020</a:t>
            </a:fld>
            <a:endParaRPr lang="en-GB"/>
          </a:p>
        </p:txBody>
      </p:sp>
      <p:sp>
        <p:nvSpPr>
          <p:cNvPr id="5" name="Footer Placeholder 4"/>
          <p:cNvSpPr>
            <a:spLocks noGrp="1"/>
          </p:cNvSpPr>
          <p:nvPr>
            <p:ph type="ftr" sz="quarter" idx="3"/>
          </p:nvPr>
        </p:nvSpPr>
        <p:spPr>
          <a:xfrm>
            <a:off x="2343150" y="8475136"/>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6"/>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501A4668-717E-4394-BF1D-AADFCC2C4277}" type="slidenum">
              <a:rPr lang="en-GB" smtClean="0"/>
              <a:pPr/>
              <a:t>‹#›</a:t>
            </a:fld>
            <a:endParaRPr lang="en-GB"/>
          </a:p>
        </p:txBody>
      </p:sp>
    </p:spTree>
    <p:extLst>
      <p:ext uri="{BB962C8B-B14F-4D97-AF65-F5344CB8AC3E}">
        <p14:creationId xmlns:p14="http://schemas.microsoft.com/office/powerpoint/2010/main" val="22448205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12.pn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4.jpeg"/><Relationship Id="rId7" Type="http://schemas.openxmlformats.org/officeDocument/2006/relationships/image" Target="../media/image17.jpeg"/><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21.jpeg"/><Relationship Id="rId5" Type="http://schemas.openxmlformats.org/officeDocument/2006/relationships/image" Target="../media/image15.jpeg"/><Relationship Id="rId10" Type="http://schemas.openxmlformats.org/officeDocument/2006/relationships/image" Target="../media/image20.jpeg"/><Relationship Id="rId4" Type="http://schemas.openxmlformats.org/officeDocument/2006/relationships/image" Target="../media/image8.jpeg"/><Relationship Id="rId9"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5.png"/><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xml"/><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s://brsresults.files.wordpress.com/2012/12/brain-cogs.jpg"/>
          <p:cNvPicPr>
            <a:picLocks noChangeAspect="1" noChangeArrowheads="1"/>
          </p:cNvPicPr>
          <p:nvPr/>
        </p:nvPicPr>
        <p:blipFill>
          <a:blip r:embed="rId2" cstate="print"/>
          <a:srcRect/>
          <a:stretch>
            <a:fillRect/>
          </a:stretch>
        </p:blipFill>
        <p:spPr bwMode="auto">
          <a:xfrm>
            <a:off x="1246448" y="0"/>
            <a:ext cx="4365104" cy="4384591"/>
          </a:xfrm>
          <a:prstGeom prst="rect">
            <a:avLst/>
          </a:prstGeom>
          <a:noFill/>
        </p:spPr>
      </p:pic>
      <p:sp>
        <p:nvSpPr>
          <p:cNvPr id="6" name="TextBox 5"/>
          <p:cNvSpPr txBox="1"/>
          <p:nvPr/>
        </p:nvSpPr>
        <p:spPr>
          <a:xfrm>
            <a:off x="866448" y="5936084"/>
            <a:ext cx="5125122" cy="2862322"/>
          </a:xfrm>
          <a:prstGeom prst="rect">
            <a:avLst/>
          </a:prstGeom>
          <a:noFill/>
        </p:spPr>
        <p:txBody>
          <a:bodyPr wrap="none" rtlCol="0">
            <a:spAutoFit/>
          </a:bodyPr>
          <a:lstStyle/>
          <a:p>
            <a:pPr algn="ctr"/>
            <a:r>
              <a:rPr lang="en-GB" sz="3600" dirty="0" smtClean="0">
                <a:latin typeface="Comic Sans MS" pitchFamily="66" charset="0"/>
              </a:rPr>
              <a:t>English Home Learning</a:t>
            </a:r>
          </a:p>
          <a:p>
            <a:pPr algn="ctr"/>
            <a:r>
              <a:rPr lang="en-GB" sz="3600" dirty="0" smtClean="0">
                <a:latin typeface="Comic Sans MS" pitchFamily="66" charset="0"/>
              </a:rPr>
              <a:t>Week 7</a:t>
            </a:r>
          </a:p>
          <a:p>
            <a:pPr algn="ctr"/>
            <a:endParaRPr lang="en-GB" sz="3600" dirty="0">
              <a:latin typeface="Comic Sans MS" pitchFamily="66" charset="0"/>
            </a:endParaRPr>
          </a:p>
          <a:p>
            <a:pPr algn="ctr"/>
            <a:r>
              <a:rPr lang="en-GB" sz="2400" dirty="0">
                <a:latin typeface="Comic Sans MS" pitchFamily="66" charset="0"/>
              </a:rPr>
              <a:t>Name:_____________________</a:t>
            </a:r>
          </a:p>
          <a:p>
            <a:pPr algn="ctr"/>
            <a:r>
              <a:rPr lang="en-GB" sz="2400">
                <a:latin typeface="Comic Sans MS" pitchFamily="66" charset="0"/>
              </a:rPr>
              <a:t>Teacher:___________________</a:t>
            </a:r>
          </a:p>
          <a:p>
            <a:pPr algn="ctr"/>
            <a:endParaRPr lang="en-GB" sz="2400" dirty="0">
              <a:latin typeface="Comic Sans MS" pitchFamily="66" charset="0"/>
            </a:endParaRPr>
          </a:p>
        </p:txBody>
      </p:sp>
    </p:spTree>
    <p:extLst>
      <p:ext uri="{BB962C8B-B14F-4D97-AF65-F5344CB8AC3E}">
        <p14:creationId xmlns:p14="http://schemas.microsoft.com/office/powerpoint/2010/main" val="37346774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60655" y="450927"/>
            <a:ext cx="3816423" cy="369332"/>
          </a:xfrm>
          <a:prstGeom prst="rect">
            <a:avLst/>
          </a:prstGeom>
          <a:noFill/>
        </p:spPr>
        <p:txBody>
          <a:bodyPr wrap="square" rtlCol="0">
            <a:spAutoFit/>
          </a:bodyPr>
          <a:lstStyle/>
          <a:p>
            <a:r>
              <a:rPr lang="en-GB" dirty="0" smtClean="0">
                <a:solidFill>
                  <a:srgbClr val="FF0066"/>
                </a:solidFill>
                <a:latin typeface="Comic Sans MS" pitchFamily="66" charset="0"/>
              </a:rPr>
              <a:t>Section one: </a:t>
            </a:r>
            <a:r>
              <a:rPr lang="en-GB" dirty="0" smtClean="0">
                <a:solidFill>
                  <a:srgbClr val="FF0066"/>
                </a:solidFill>
                <a:latin typeface="Comic Sans MS" pitchFamily="66" charset="0"/>
              </a:rPr>
              <a:t>Apostrophe</a:t>
            </a:r>
            <a:endParaRPr lang="en-GB" dirty="0" smtClean="0">
              <a:solidFill>
                <a:srgbClr val="FF0066"/>
              </a:solidFill>
              <a:latin typeface="Comic Sans MS" pitchFamily="66" charset="0"/>
            </a:endParaRPr>
          </a:p>
        </p:txBody>
      </p:sp>
      <p:sp>
        <p:nvSpPr>
          <p:cNvPr id="6" name="TextBox 5"/>
          <p:cNvSpPr txBox="1"/>
          <p:nvPr/>
        </p:nvSpPr>
        <p:spPr>
          <a:xfrm>
            <a:off x="1937248" y="2217222"/>
            <a:ext cx="2983509" cy="338554"/>
          </a:xfrm>
          <a:prstGeom prst="rect">
            <a:avLst/>
          </a:prstGeom>
          <a:noFill/>
        </p:spPr>
        <p:txBody>
          <a:bodyPr wrap="none" rtlCol="0">
            <a:spAutoFit/>
          </a:bodyPr>
          <a:lstStyle/>
          <a:p>
            <a:pPr algn="ctr"/>
            <a:r>
              <a:rPr lang="en-GB" sz="1600" dirty="0" smtClean="0">
                <a:solidFill>
                  <a:srgbClr val="FF0066"/>
                </a:solidFill>
                <a:latin typeface="Comic Sans MS" pitchFamily="66" charset="0"/>
              </a:rPr>
              <a:t>What do I need to </a:t>
            </a:r>
            <a:r>
              <a:rPr lang="en-GB" sz="1600" smtClean="0">
                <a:solidFill>
                  <a:srgbClr val="FF0066"/>
                </a:solidFill>
                <a:latin typeface="Comic Sans MS" pitchFamily="66" charset="0"/>
              </a:rPr>
              <a:t>complete?</a:t>
            </a:r>
            <a:endParaRPr lang="en-GB" sz="1600" dirty="0">
              <a:solidFill>
                <a:srgbClr val="FF0066"/>
              </a:solidFill>
              <a:latin typeface="Comic Sans MS" pitchFamily="66" charset="0"/>
            </a:endParaRPr>
          </a:p>
        </p:txBody>
      </p:sp>
      <p:graphicFrame>
        <p:nvGraphicFramePr>
          <p:cNvPr id="7" name="Table 6"/>
          <p:cNvGraphicFramePr>
            <a:graphicFrameLocks noGrp="1"/>
          </p:cNvGraphicFramePr>
          <p:nvPr>
            <p:extLst>
              <p:ext uri="{D42A27DB-BD31-4B8C-83A1-F6EECF244321}">
                <p14:modId xmlns:p14="http://schemas.microsoft.com/office/powerpoint/2010/main" val="1637313419"/>
              </p:ext>
            </p:extLst>
          </p:nvPr>
        </p:nvGraphicFramePr>
        <p:xfrm>
          <a:off x="1143000" y="2915816"/>
          <a:ext cx="4572000" cy="2812581"/>
        </p:xfrm>
        <a:graphic>
          <a:graphicData uri="http://schemas.openxmlformats.org/drawingml/2006/table">
            <a:tbl>
              <a:tblPr firstRow="1" bandRow="1">
                <a:tableStyleId>{5C22544A-7EE6-4342-B048-85BDC9FD1C3A}</a:tableStyleId>
              </a:tblPr>
              <a:tblGrid>
                <a:gridCol w="4158208">
                  <a:extLst>
                    <a:ext uri="{9D8B030D-6E8A-4147-A177-3AD203B41FA5}">
                      <a16:colId xmlns:a16="http://schemas.microsoft.com/office/drawing/2014/main" val="20000"/>
                    </a:ext>
                  </a:extLst>
                </a:gridCol>
                <a:gridCol w="413792">
                  <a:extLst>
                    <a:ext uri="{9D8B030D-6E8A-4147-A177-3AD203B41FA5}">
                      <a16:colId xmlns:a16="http://schemas.microsoft.com/office/drawing/2014/main" val="20001"/>
                    </a:ext>
                  </a:extLst>
                </a:gridCol>
              </a:tblGrid>
              <a:tr h="342314">
                <a:tc>
                  <a:txBody>
                    <a:bodyPr/>
                    <a:lstStyle/>
                    <a:p>
                      <a:r>
                        <a:rPr lang="en-GB" sz="1300" b="0" dirty="0" smtClean="0">
                          <a:solidFill>
                            <a:schemeClr val="tx1"/>
                          </a:solidFill>
                          <a:latin typeface="Comic Sans MS" pitchFamily="66" charset="0"/>
                        </a:rPr>
                        <a:t>Spelling</a:t>
                      </a:r>
                      <a:r>
                        <a:rPr lang="en-GB" sz="1300" b="0" baseline="0" dirty="0" smtClean="0">
                          <a:solidFill>
                            <a:schemeClr val="tx1"/>
                          </a:solidFill>
                          <a:latin typeface="Comic Sans MS" pitchFamily="66" charset="0"/>
                        </a:rPr>
                        <a:t> test</a:t>
                      </a:r>
                      <a:r>
                        <a:rPr lang="en-GB" sz="1300" b="0" dirty="0" smtClean="0">
                          <a:solidFill>
                            <a:schemeClr val="tx1"/>
                          </a:solidFill>
                          <a:latin typeface="Comic Sans MS" pitchFamily="66" charset="0"/>
                        </a:rPr>
                        <a:t> 1</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416383">
                <a:tc>
                  <a:txBody>
                    <a:bodyPr/>
                    <a:lstStyle/>
                    <a:p>
                      <a:r>
                        <a:rPr lang="en-GB" sz="1300" b="0" dirty="0" smtClean="0">
                          <a:solidFill>
                            <a:schemeClr val="tx1"/>
                          </a:solidFill>
                          <a:latin typeface="Comic Sans MS" pitchFamily="66" charset="0"/>
                        </a:rPr>
                        <a:t>Read the information page on social networking</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b="0" dirty="0" smtClean="0">
                          <a:solidFill>
                            <a:schemeClr val="tx1"/>
                          </a:solidFill>
                          <a:latin typeface="Comic Sans MS" pitchFamily="66" charset="0"/>
                        </a:rPr>
                        <a:t>Complete the</a:t>
                      </a:r>
                      <a:r>
                        <a:rPr lang="en-GB" sz="1300" b="0" baseline="0" dirty="0" smtClean="0">
                          <a:solidFill>
                            <a:schemeClr val="tx1"/>
                          </a:solidFill>
                          <a:latin typeface="Comic Sans MS" pitchFamily="66" charset="0"/>
                        </a:rPr>
                        <a:t> Re-tweet task </a:t>
                      </a:r>
                      <a:endParaRPr lang="en-GB" sz="1300" b="0" dirty="0" smtClean="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a:txBody>
                    <a:bodyPr/>
                    <a:lstStyle/>
                    <a:p>
                      <a:r>
                        <a:rPr lang="en-GB" sz="1300" b="0" dirty="0" smtClean="0">
                          <a:solidFill>
                            <a:schemeClr val="tx1"/>
                          </a:solidFill>
                          <a:latin typeface="Comic Sans MS" pitchFamily="66" charset="0"/>
                        </a:rPr>
                        <a:t>Read page on apostrophes</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a:txBody>
                    <a:bodyPr/>
                    <a:lstStyle/>
                    <a:p>
                      <a:r>
                        <a:rPr lang="en-GB" sz="1300" b="0" dirty="0" smtClean="0">
                          <a:solidFill>
                            <a:schemeClr val="tx1"/>
                          </a:solidFill>
                          <a:latin typeface="Comic Sans MS" pitchFamily="66" charset="0"/>
                        </a:rPr>
                        <a:t>Complete the task on apostrophes</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2314">
                <a:tc>
                  <a:txBody>
                    <a:bodyPr/>
                    <a:lstStyle/>
                    <a:p>
                      <a:r>
                        <a:rPr lang="en-GB" sz="1300" b="0" dirty="0" smtClean="0">
                          <a:solidFill>
                            <a:schemeClr val="tx1"/>
                          </a:solidFill>
                          <a:latin typeface="Comic Sans MS" pitchFamily="66" charset="0"/>
                        </a:rPr>
                        <a:t>Complete the task on Don’t and Doesn’t </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23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b="0" dirty="0" smtClean="0">
                          <a:solidFill>
                            <a:schemeClr val="tx1"/>
                          </a:solidFill>
                          <a:latin typeface="Comic Sans MS" pitchFamily="66" charset="0"/>
                        </a:rPr>
                        <a:t>New vocabulary  M and N</a:t>
                      </a: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2314">
                <a:tc>
                  <a:txBody>
                    <a:bodyPr/>
                    <a:lstStyle/>
                    <a:p>
                      <a:r>
                        <a:rPr lang="en-GB" sz="1300" b="0" dirty="0" smtClean="0">
                          <a:solidFill>
                            <a:schemeClr val="tx1"/>
                          </a:solidFill>
                          <a:latin typeface="Comic Sans MS" pitchFamily="66" charset="0"/>
                        </a:rPr>
                        <a:t>Reading comprehension:</a:t>
                      </a:r>
                      <a:r>
                        <a:rPr lang="en-GB" sz="1300" b="0" baseline="0" dirty="0" smtClean="0">
                          <a:solidFill>
                            <a:schemeClr val="tx1"/>
                          </a:solidFill>
                          <a:latin typeface="Comic Sans MS" pitchFamily="66" charset="0"/>
                        </a:rPr>
                        <a:t> </a:t>
                      </a:r>
                      <a:r>
                        <a:rPr lang="en-GB" sz="1300" b="0" i="1" baseline="0" dirty="0" smtClean="0">
                          <a:solidFill>
                            <a:schemeClr val="tx1"/>
                          </a:solidFill>
                          <a:latin typeface="Comic Sans MS" pitchFamily="66" charset="0"/>
                        </a:rPr>
                        <a:t>Wuthering Heights </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bl>
          </a:graphicData>
        </a:graphic>
      </p:graphicFrame>
      <p:pic>
        <p:nvPicPr>
          <p:cNvPr id="46083" name="Picture 3" descr="I:\Images\thumb_pg18_lo.jpg"/>
          <p:cNvPicPr>
            <a:picLocks noChangeAspect="1" noChangeArrowheads="1"/>
          </p:cNvPicPr>
          <p:nvPr/>
        </p:nvPicPr>
        <p:blipFill>
          <a:blip r:embed="rId2" cstate="print"/>
          <a:srcRect/>
          <a:stretch>
            <a:fillRect/>
          </a:stretch>
        </p:blipFill>
        <p:spPr bwMode="auto">
          <a:xfrm>
            <a:off x="332663" y="3109683"/>
            <a:ext cx="687685" cy="843678"/>
          </a:xfrm>
          <a:prstGeom prst="rect">
            <a:avLst/>
          </a:prstGeom>
          <a:noFill/>
        </p:spPr>
      </p:pic>
      <p:sp>
        <p:nvSpPr>
          <p:cNvPr id="9" name="Rectangle 8"/>
          <p:cNvSpPr/>
          <p:nvPr/>
        </p:nvSpPr>
        <p:spPr>
          <a:xfrm>
            <a:off x="260648" y="6084168"/>
            <a:ext cx="6336704" cy="2808312"/>
          </a:xfrm>
          <a:prstGeom prst="rect">
            <a:avLst/>
          </a:prstGeom>
          <a:solidFill>
            <a:schemeClr val="bg1"/>
          </a:solidFill>
          <a:ln>
            <a:solidFill>
              <a:srgbClr val="7030A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smtClean="0">
                <a:solidFill>
                  <a:srgbClr val="7030A0"/>
                </a:solidFill>
                <a:latin typeface="Comic Sans MS" pitchFamily="66" charset="0"/>
              </a:rPr>
              <a:t>Self Assessment: What do I still need to practise from this section? </a:t>
            </a:r>
            <a:endParaRPr lang="en-GB" sz="1400" dirty="0">
              <a:solidFill>
                <a:srgbClr val="7030A0"/>
              </a:solidFill>
              <a:latin typeface="Comic Sans MS" pitchFamily="66" charset="0"/>
            </a:endParaRPr>
          </a:p>
        </p:txBody>
      </p:sp>
      <p:pic>
        <p:nvPicPr>
          <p:cNvPr id="43010" name="Picture 2" descr="http://sd.keepcalm-o-matic.co.uk/i/keep-calm-it-s-only-an-apostrophe.png"/>
          <p:cNvPicPr>
            <a:picLocks noChangeAspect="1" noChangeArrowheads="1"/>
          </p:cNvPicPr>
          <p:nvPr/>
        </p:nvPicPr>
        <p:blipFill>
          <a:blip r:embed="rId3" cstate="print"/>
          <a:srcRect/>
          <a:stretch>
            <a:fillRect/>
          </a:stretch>
        </p:blipFill>
        <p:spPr bwMode="auto">
          <a:xfrm>
            <a:off x="5117247" y="107504"/>
            <a:ext cx="1604749" cy="18722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75396" y="185051"/>
            <a:ext cx="1901483" cy="400110"/>
          </a:xfrm>
          <a:prstGeom prst="rect">
            <a:avLst/>
          </a:prstGeom>
          <a:noFill/>
        </p:spPr>
        <p:txBody>
          <a:bodyPr wrap="none" rtlCol="0">
            <a:spAutoFit/>
          </a:bodyPr>
          <a:lstStyle/>
          <a:p>
            <a:r>
              <a:rPr lang="en-GB" sz="2000" dirty="0" smtClean="0">
                <a:solidFill>
                  <a:srgbClr val="7030A0"/>
                </a:solidFill>
                <a:latin typeface="Comic Sans MS" pitchFamily="66" charset="0"/>
              </a:rPr>
              <a:t>Spelling test 1</a:t>
            </a:r>
            <a:endParaRPr lang="en-GB" sz="2000" dirty="0">
              <a:solidFill>
                <a:srgbClr val="7030A0"/>
              </a:solidFill>
              <a:latin typeface="Comic Sans MS" pitchFamily="66" charset="0"/>
            </a:endParaRPr>
          </a:p>
        </p:txBody>
      </p:sp>
      <p:pic>
        <p:nvPicPr>
          <p:cNvPr id="1026" name="Picture 2" descr="http://locosbajitoszarzablog.blogia.com/upload/20130118095754-spelling-tes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65111" y="219206"/>
            <a:ext cx="2407709" cy="149463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04665" y="709836"/>
            <a:ext cx="6120681" cy="1015663"/>
          </a:xfrm>
          <a:prstGeom prst="rect">
            <a:avLst/>
          </a:prstGeom>
          <a:noFill/>
        </p:spPr>
        <p:txBody>
          <a:bodyPr wrap="square" rtlCol="0">
            <a:spAutoFit/>
          </a:bodyPr>
          <a:lstStyle/>
          <a:p>
            <a:r>
              <a:rPr lang="en-GB" sz="1200" dirty="0" smtClean="0">
                <a:latin typeface="Comic Sans MS" pitchFamily="66" charset="0"/>
              </a:rPr>
              <a:t>You will be tested on your spellings  in  every</a:t>
            </a:r>
          </a:p>
          <a:p>
            <a:r>
              <a:rPr lang="en-GB" sz="1200" dirty="0" smtClean="0">
                <a:latin typeface="Comic Sans MS" pitchFamily="66" charset="0"/>
              </a:rPr>
              <a:t>literacy lesson. </a:t>
            </a:r>
          </a:p>
          <a:p>
            <a:endParaRPr lang="en-GB" sz="1200" dirty="0" smtClean="0">
              <a:latin typeface="Comic Sans MS" pitchFamily="66" charset="0"/>
            </a:endParaRPr>
          </a:p>
          <a:p>
            <a:r>
              <a:rPr lang="en-GB" sz="1200" dirty="0" smtClean="0">
                <a:latin typeface="Comic Sans MS" pitchFamily="66" charset="0"/>
              </a:rPr>
              <a:t>You are expected to get at least 17/20 right each time. If you do not manage this you will need to re-take the test at another time. </a:t>
            </a:r>
            <a:endParaRPr lang="en-GB" sz="1200" dirty="0">
              <a:latin typeface="Comic Sans MS" pitchFamily="66" charset="0"/>
            </a:endParaRPr>
          </a:p>
        </p:txBody>
      </p:sp>
      <p:graphicFrame>
        <p:nvGraphicFramePr>
          <p:cNvPr id="6" name="Table 5"/>
          <p:cNvGraphicFramePr>
            <a:graphicFrameLocks noGrp="1"/>
          </p:cNvGraphicFramePr>
          <p:nvPr>
            <p:extLst>
              <p:ext uri="{D42A27DB-BD31-4B8C-83A1-F6EECF244321}">
                <p14:modId xmlns:p14="http://schemas.microsoft.com/office/powerpoint/2010/main" val="4089943736"/>
              </p:ext>
            </p:extLst>
          </p:nvPr>
        </p:nvGraphicFramePr>
        <p:xfrm>
          <a:off x="476672" y="1846774"/>
          <a:ext cx="6048670" cy="7188594"/>
        </p:xfrm>
        <a:graphic>
          <a:graphicData uri="http://schemas.openxmlformats.org/drawingml/2006/table">
            <a:tbl>
              <a:tblPr firstRow="1" bandRow="1">
                <a:tableStyleId>{5C22544A-7EE6-4342-B048-85BDC9FD1C3A}</a:tableStyleId>
              </a:tblPr>
              <a:tblGrid>
                <a:gridCol w="555316">
                  <a:extLst>
                    <a:ext uri="{9D8B030D-6E8A-4147-A177-3AD203B41FA5}">
                      <a16:colId xmlns:a16="http://schemas.microsoft.com/office/drawing/2014/main" val="20000"/>
                    </a:ext>
                  </a:extLst>
                </a:gridCol>
                <a:gridCol w="1831118">
                  <a:extLst>
                    <a:ext uri="{9D8B030D-6E8A-4147-A177-3AD203B41FA5}">
                      <a16:colId xmlns:a16="http://schemas.microsoft.com/office/drawing/2014/main" val="20001"/>
                    </a:ext>
                  </a:extLst>
                </a:gridCol>
                <a:gridCol w="1831118">
                  <a:extLst>
                    <a:ext uri="{9D8B030D-6E8A-4147-A177-3AD203B41FA5}">
                      <a16:colId xmlns:a16="http://schemas.microsoft.com/office/drawing/2014/main" val="20002"/>
                    </a:ext>
                  </a:extLst>
                </a:gridCol>
                <a:gridCol w="1831118">
                  <a:extLst>
                    <a:ext uri="{9D8B030D-6E8A-4147-A177-3AD203B41FA5}">
                      <a16:colId xmlns:a16="http://schemas.microsoft.com/office/drawing/2014/main" val="20003"/>
                    </a:ext>
                  </a:extLst>
                </a:gridCol>
              </a:tblGrid>
              <a:tr h="342314">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300" dirty="0" smtClean="0">
                          <a:solidFill>
                            <a:schemeClr val="tx1"/>
                          </a:solidFill>
                        </a:rPr>
                        <a:t>Read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300" dirty="0" smtClean="0">
                          <a:solidFill>
                            <a:schemeClr val="tx1"/>
                          </a:solidFill>
                        </a:rPr>
                        <a:t>Write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300" dirty="0" smtClean="0">
                          <a:solidFill>
                            <a:schemeClr val="tx1"/>
                          </a:solidFill>
                        </a:rPr>
                        <a:t>Cover and write</a:t>
                      </a:r>
                      <a:r>
                        <a:rPr lang="en-GB" sz="1300" baseline="0" dirty="0" smtClean="0">
                          <a:solidFill>
                            <a:schemeClr val="tx1"/>
                          </a:solidFill>
                        </a:rPr>
                        <a:t>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0000"/>
                  </a:ext>
                </a:extLst>
              </a:tr>
              <a:tr h="342314">
                <a:tc rowSpan="15">
                  <a:txBody>
                    <a:bodyPr/>
                    <a:lstStyle/>
                    <a:p>
                      <a:pPr algn="ctr"/>
                      <a:r>
                        <a:rPr lang="en-GB" sz="1300" dirty="0" smtClean="0">
                          <a:solidFill>
                            <a:schemeClr val="tx1"/>
                          </a:solidFill>
                        </a:rPr>
                        <a:t>Commonly misspelt words </a:t>
                      </a: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Advise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Advice</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Affect</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Effect</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Allowed</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2314">
                <a:tc vMerge="1">
                  <a:txBody>
                    <a:bodyPr/>
                    <a:lstStyle/>
                    <a:p>
                      <a:pPr algn="ct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Aloud</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Bought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Brought</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Breaking</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Braking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2314">
                <a:tc vMerge="1">
                  <a:txBody>
                    <a:bodyPr/>
                    <a:lstStyle/>
                    <a:p>
                      <a:pPr algn="ct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Chose</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Choose</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Cloth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Clothe</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baseline="0" dirty="0" smtClean="0">
                          <a:solidFill>
                            <a:schemeClr val="tx1"/>
                          </a:solidFill>
                        </a:rPr>
                        <a:t>Analyse </a:t>
                      </a: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2314">
                <a:tc rowSpan="5">
                  <a:txBody>
                    <a:bodyPr/>
                    <a:lstStyle/>
                    <a:p>
                      <a:pPr algn="ctr"/>
                      <a:r>
                        <a:rPr lang="en-GB" sz="1300" dirty="0" smtClean="0">
                          <a:solidFill>
                            <a:schemeClr val="tx1"/>
                          </a:solidFill>
                        </a:rPr>
                        <a:t>Topic specific words</a:t>
                      </a: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bl>
          </a:graphicData>
        </a:graphic>
      </p:graphicFrame>
    </p:spTree>
    <p:extLst>
      <p:ext uri="{BB962C8B-B14F-4D97-AF65-F5344CB8AC3E}">
        <p14:creationId xmlns:p14="http://schemas.microsoft.com/office/powerpoint/2010/main" val="27491874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78396" y="107504"/>
            <a:ext cx="5301208" cy="576064"/>
          </a:xfrm>
          <a:prstGeom prst="rect">
            <a:avLst/>
          </a:prstGeom>
          <a:solidFill>
            <a:srgbClr val="D6009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latin typeface="Comic Sans MS" pitchFamily="66" charset="0"/>
              </a:rPr>
              <a:t>Social networking has unleashed a new trend: bad grammar.  </a:t>
            </a:r>
            <a:endParaRPr lang="en-GB" sz="1400" dirty="0">
              <a:latin typeface="Comic Sans MS" pitchFamily="66" charset="0"/>
            </a:endParaRPr>
          </a:p>
        </p:txBody>
      </p:sp>
      <p:pic>
        <p:nvPicPr>
          <p:cNvPr id="1026" name="Picture 2" descr="http://upload.wikimedia.org/wikipedia/commons/c/cd/Facebook_logo_%28square%29.png"/>
          <p:cNvPicPr>
            <a:picLocks noChangeAspect="1" noChangeArrowheads="1"/>
          </p:cNvPicPr>
          <p:nvPr/>
        </p:nvPicPr>
        <p:blipFill>
          <a:blip r:embed="rId2" cstate="print"/>
          <a:srcRect/>
          <a:stretch>
            <a:fillRect/>
          </a:stretch>
        </p:blipFill>
        <p:spPr bwMode="auto">
          <a:xfrm>
            <a:off x="188640" y="179512"/>
            <a:ext cx="432048" cy="432048"/>
          </a:xfrm>
          <a:prstGeom prst="rect">
            <a:avLst/>
          </a:prstGeom>
          <a:noFill/>
        </p:spPr>
      </p:pic>
      <p:pic>
        <p:nvPicPr>
          <p:cNvPr id="1028" name="Picture 4" descr="https://g.twimg.com/Twitter_logo_blue.png"/>
          <p:cNvPicPr>
            <a:picLocks noChangeAspect="1" noChangeArrowheads="1"/>
          </p:cNvPicPr>
          <p:nvPr/>
        </p:nvPicPr>
        <p:blipFill>
          <a:blip r:embed="rId3" cstate="print"/>
          <a:srcRect/>
          <a:stretch>
            <a:fillRect/>
          </a:stretch>
        </p:blipFill>
        <p:spPr bwMode="auto">
          <a:xfrm>
            <a:off x="6165304" y="179512"/>
            <a:ext cx="531302" cy="432048"/>
          </a:xfrm>
          <a:prstGeom prst="rect">
            <a:avLst/>
          </a:prstGeom>
          <a:noFill/>
        </p:spPr>
      </p:pic>
      <p:sp>
        <p:nvSpPr>
          <p:cNvPr id="7" name="TextBox 6"/>
          <p:cNvSpPr txBox="1"/>
          <p:nvPr/>
        </p:nvSpPr>
        <p:spPr>
          <a:xfrm>
            <a:off x="260648" y="755576"/>
            <a:ext cx="6336704" cy="1384995"/>
          </a:xfrm>
          <a:prstGeom prst="rect">
            <a:avLst/>
          </a:prstGeom>
          <a:noFill/>
        </p:spPr>
        <p:txBody>
          <a:bodyPr wrap="square" rtlCol="0">
            <a:spAutoFit/>
          </a:bodyPr>
          <a:lstStyle/>
          <a:p>
            <a:pPr algn="just"/>
            <a:r>
              <a:rPr lang="en-GB" sz="1200" dirty="0" smtClean="0">
                <a:latin typeface="Comic Sans MS" pitchFamily="66" charset="0"/>
              </a:rPr>
              <a:t>We are now surrounded by social media, it is everywhere we look. Most of us like to follow our favourite celebrities but what kind of role model are they to us if they can’t get their spelling and grammar right? In every section of this book there will be a chance to tell these celebrities how to do it properly. You will need to do </a:t>
            </a:r>
            <a:r>
              <a:rPr lang="en-GB" sz="1200" u="sng" dirty="0" smtClean="0">
                <a:latin typeface="Comic Sans MS" pitchFamily="66" charset="0"/>
              </a:rPr>
              <a:t>two</a:t>
            </a:r>
            <a:r>
              <a:rPr lang="en-GB" sz="1200" dirty="0" smtClean="0">
                <a:latin typeface="Comic Sans MS" pitchFamily="66" charset="0"/>
              </a:rPr>
              <a:t> things: </a:t>
            </a:r>
          </a:p>
          <a:p>
            <a:pPr marL="228600" indent="-228600" algn="just">
              <a:buFont typeface="+mj-lt"/>
              <a:buAutoNum type="arabicPeriod"/>
            </a:pPr>
            <a:r>
              <a:rPr lang="en-GB" sz="1200" dirty="0" smtClean="0">
                <a:latin typeface="Comic Sans MS" pitchFamily="66" charset="0"/>
              </a:rPr>
              <a:t>Explain to this celebrity what they need to do to make sure they don’t make the same error</a:t>
            </a:r>
          </a:p>
          <a:p>
            <a:pPr marL="228600" indent="-228600" algn="just">
              <a:buFont typeface="+mj-lt"/>
              <a:buAutoNum type="arabicPeriod"/>
            </a:pPr>
            <a:r>
              <a:rPr lang="en-GB" sz="1200" dirty="0" smtClean="0">
                <a:latin typeface="Comic Sans MS" pitchFamily="66" charset="0"/>
              </a:rPr>
              <a:t>Re-write their post ensuring that it is grammatically correct. </a:t>
            </a:r>
            <a:endParaRPr lang="en-GB" sz="1200" dirty="0">
              <a:latin typeface="Comic Sans MS" pitchFamily="66" charset="0"/>
            </a:endParaRPr>
          </a:p>
        </p:txBody>
      </p:sp>
      <p:pic>
        <p:nvPicPr>
          <p:cNvPr id="1029" name="Picture 5"/>
          <p:cNvPicPr>
            <a:picLocks noChangeAspect="1" noChangeArrowheads="1"/>
          </p:cNvPicPr>
          <p:nvPr/>
        </p:nvPicPr>
        <p:blipFill>
          <a:blip r:embed="rId4" cstate="print"/>
          <a:srcRect/>
          <a:stretch>
            <a:fillRect/>
          </a:stretch>
        </p:blipFill>
        <p:spPr bwMode="auto">
          <a:xfrm>
            <a:off x="1763265" y="2195736"/>
            <a:ext cx="4906095" cy="1584176"/>
          </a:xfrm>
          <a:prstGeom prst="rect">
            <a:avLst/>
          </a:prstGeom>
          <a:noFill/>
          <a:ln w="9525">
            <a:noFill/>
            <a:miter lim="800000"/>
            <a:headEnd/>
            <a:tailEnd/>
          </a:ln>
        </p:spPr>
      </p:pic>
      <p:pic>
        <p:nvPicPr>
          <p:cNvPr id="1030" name="Picture 6" descr="G:\Images\purple_Lined_speach_bubble.jpg"/>
          <p:cNvPicPr>
            <a:picLocks noChangeAspect="1" noChangeArrowheads="1"/>
          </p:cNvPicPr>
          <p:nvPr/>
        </p:nvPicPr>
        <p:blipFill>
          <a:blip r:embed="rId5" cstate="print"/>
          <a:srcRect/>
          <a:stretch>
            <a:fillRect/>
          </a:stretch>
        </p:blipFill>
        <p:spPr bwMode="auto">
          <a:xfrm>
            <a:off x="103520" y="2411760"/>
            <a:ext cx="1525280" cy="1152128"/>
          </a:xfrm>
          <a:prstGeom prst="rect">
            <a:avLst/>
          </a:prstGeom>
          <a:noFill/>
        </p:spPr>
      </p:pic>
      <p:sp>
        <p:nvSpPr>
          <p:cNvPr id="10" name="TextBox 9"/>
          <p:cNvSpPr txBox="1"/>
          <p:nvPr/>
        </p:nvSpPr>
        <p:spPr>
          <a:xfrm>
            <a:off x="188641" y="2557517"/>
            <a:ext cx="1296144" cy="646331"/>
          </a:xfrm>
          <a:prstGeom prst="rect">
            <a:avLst/>
          </a:prstGeom>
          <a:noFill/>
        </p:spPr>
        <p:txBody>
          <a:bodyPr wrap="square" rtlCol="0">
            <a:spAutoFit/>
          </a:bodyPr>
          <a:lstStyle/>
          <a:p>
            <a:pPr algn="ctr"/>
            <a:r>
              <a:rPr lang="en-GB" sz="1200" dirty="0" smtClean="0">
                <a:latin typeface="Comic Sans MS" pitchFamily="66" charset="0"/>
              </a:rPr>
              <a:t>I have done this one for you.</a:t>
            </a:r>
            <a:endParaRPr lang="en-GB" sz="1200" dirty="0">
              <a:latin typeface="Comic Sans MS" pitchFamily="66" charset="0"/>
            </a:endParaRPr>
          </a:p>
        </p:txBody>
      </p:sp>
      <p:grpSp>
        <p:nvGrpSpPr>
          <p:cNvPr id="24" name="Group 23"/>
          <p:cNvGrpSpPr/>
          <p:nvPr/>
        </p:nvGrpSpPr>
        <p:grpSpPr>
          <a:xfrm>
            <a:off x="188640" y="3923928"/>
            <a:ext cx="5256584" cy="2448272"/>
            <a:chOff x="188640" y="3923928"/>
            <a:chExt cx="5256584" cy="2448272"/>
          </a:xfrm>
        </p:grpSpPr>
        <p:grpSp>
          <p:nvGrpSpPr>
            <p:cNvPr id="21" name="Group 20"/>
            <p:cNvGrpSpPr/>
            <p:nvPr/>
          </p:nvGrpSpPr>
          <p:grpSpPr>
            <a:xfrm>
              <a:off x="188640" y="3923928"/>
              <a:ext cx="5256584" cy="2448272"/>
              <a:chOff x="188640" y="3923928"/>
              <a:chExt cx="5256584" cy="2448272"/>
            </a:xfrm>
          </p:grpSpPr>
          <p:pic>
            <p:nvPicPr>
              <p:cNvPr id="11" name="Picture 5"/>
              <p:cNvPicPr>
                <a:picLocks noChangeAspect="1" noChangeArrowheads="1"/>
              </p:cNvPicPr>
              <p:nvPr/>
            </p:nvPicPr>
            <p:blipFill>
              <a:blip r:embed="rId4" cstate="print"/>
              <a:srcRect/>
              <a:stretch>
                <a:fillRect/>
              </a:stretch>
            </p:blipFill>
            <p:spPr bwMode="auto">
              <a:xfrm>
                <a:off x="188640" y="3923928"/>
                <a:ext cx="5256584" cy="2448272"/>
              </a:xfrm>
              <a:prstGeom prst="rect">
                <a:avLst/>
              </a:prstGeom>
              <a:noFill/>
              <a:ln w="9525">
                <a:noFill/>
                <a:miter lim="800000"/>
                <a:headEnd/>
                <a:tailEnd/>
              </a:ln>
            </p:spPr>
          </p:pic>
          <p:sp>
            <p:nvSpPr>
              <p:cNvPr id="15" name="Rectangle 14"/>
              <p:cNvSpPr/>
              <p:nvPr/>
            </p:nvSpPr>
            <p:spPr>
              <a:xfrm>
                <a:off x="404664" y="3995936"/>
                <a:ext cx="223224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692696" y="4067944"/>
                <a:ext cx="1584176"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b="1" dirty="0" smtClean="0">
                    <a:solidFill>
                      <a:schemeClr val="tx1"/>
                    </a:solidFill>
                    <a:latin typeface="Arial Black" pitchFamily="34" charset="0"/>
                  </a:rPr>
                  <a:t>Miss Killick</a:t>
                </a:r>
              </a:p>
              <a:p>
                <a:r>
                  <a:rPr lang="en-GB" sz="1200" dirty="0" smtClean="0">
                    <a:solidFill>
                      <a:schemeClr val="bg1">
                        <a:lumMod val="65000"/>
                      </a:schemeClr>
                    </a:solidFill>
                    <a:latin typeface="+mj-lt"/>
                  </a:rPr>
                  <a:t>@MissKEnglish</a:t>
                </a:r>
                <a:endParaRPr lang="en-GB" sz="1200" dirty="0">
                  <a:solidFill>
                    <a:schemeClr val="bg1">
                      <a:lumMod val="65000"/>
                    </a:schemeClr>
                  </a:solidFill>
                  <a:latin typeface="+mj-lt"/>
                </a:endParaRPr>
              </a:p>
            </p:txBody>
          </p:sp>
          <p:pic>
            <p:nvPicPr>
              <p:cNvPr id="1031" name="Picture 7"/>
              <p:cNvPicPr>
                <a:picLocks noChangeAspect="1" noChangeArrowheads="1"/>
              </p:cNvPicPr>
              <p:nvPr/>
            </p:nvPicPr>
            <p:blipFill>
              <a:blip r:embed="rId6" cstate="print"/>
              <a:srcRect/>
              <a:stretch>
                <a:fillRect/>
              </a:stretch>
            </p:blipFill>
            <p:spPr bwMode="auto">
              <a:xfrm>
                <a:off x="260648" y="4067944"/>
                <a:ext cx="515778" cy="504056"/>
              </a:xfrm>
              <a:prstGeom prst="rect">
                <a:avLst/>
              </a:prstGeom>
              <a:noFill/>
              <a:ln w="9525">
                <a:noFill/>
                <a:miter lim="800000"/>
                <a:headEnd/>
                <a:tailEnd/>
              </a:ln>
            </p:spPr>
          </p:pic>
          <p:sp>
            <p:nvSpPr>
              <p:cNvPr id="16" name="Rectangle 15"/>
              <p:cNvSpPr/>
              <p:nvPr/>
            </p:nvSpPr>
            <p:spPr>
              <a:xfrm>
                <a:off x="332656" y="4644008"/>
                <a:ext cx="4896544" cy="11521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smtClean="0">
                    <a:solidFill>
                      <a:schemeClr val="tx1"/>
                    </a:solidFill>
                  </a:rPr>
                  <a:t>@</a:t>
                </a:r>
                <a:r>
                  <a:rPr lang="en-GB" sz="1200" dirty="0" err="1" smtClean="0">
                    <a:solidFill>
                      <a:schemeClr val="tx1"/>
                    </a:solidFill>
                  </a:rPr>
                  <a:t>KimKardashian</a:t>
                </a:r>
                <a:r>
                  <a:rPr lang="en-GB" sz="1200" dirty="0" smtClean="0">
                    <a:solidFill>
                      <a:schemeClr val="tx1"/>
                    </a:solidFill>
                  </a:rPr>
                  <a:t> I noticed in your recent tweet that you have made a few grammatical errors. You have missed out the word ‘are’ in your first sentence and have added too many question marks, only one is required to show this is a question. You would also need a capital letter for ‘Coast’ as it is a proper noun. Well done for using an apostrophe correctly. </a:t>
                </a:r>
              </a:p>
              <a:p>
                <a:endParaRPr lang="en-GB" sz="200" dirty="0" smtClean="0">
                  <a:solidFill>
                    <a:schemeClr val="tx1"/>
                  </a:solidFill>
                </a:endParaRPr>
              </a:p>
              <a:p>
                <a:r>
                  <a:rPr lang="en-GB" sz="1100" dirty="0" smtClean="0">
                    <a:solidFill>
                      <a:schemeClr val="bg1">
                        <a:lumMod val="50000"/>
                      </a:schemeClr>
                    </a:solidFill>
                  </a:rPr>
                  <a:t>4.18 PM – 2 Jan 2015</a:t>
                </a:r>
                <a:endParaRPr lang="en-GB" sz="1100" dirty="0">
                  <a:solidFill>
                    <a:schemeClr val="bg1">
                      <a:lumMod val="50000"/>
                    </a:schemeClr>
                  </a:solidFill>
                </a:endParaRPr>
              </a:p>
            </p:txBody>
          </p:sp>
          <p:sp>
            <p:nvSpPr>
              <p:cNvPr id="18" name="Rectangle 17"/>
              <p:cNvSpPr/>
              <p:nvPr/>
            </p:nvSpPr>
            <p:spPr>
              <a:xfrm>
                <a:off x="260648" y="5918886"/>
                <a:ext cx="360040"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b="1" dirty="0">
                  <a:solidFill>
                    <a:schemeClr val="bg1">
                      <a:lumMod val="50000"/>
                    </a:schemeClr>
                  </a:solidFill>
                </a:endParaRPr>
              </a:p>
            </p:txBody>
          </p:sp>
          <p:sp>
            <p:nvSpPr>
              <p:cNvPr id="19" name="Rectangle 18"/>
              <p:cNvSpPr/>
              <p:nvPr/>
            </p:nvSpPr>
            <p:spPr>
              <a:xfrm>
                <a:off x="1196752" y="5921309"/>
                <a:ext cx="216024"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b="1" dirty="0">
                  <a:solidFill>
                    <a:schemeClr val="bg1">
                      <a:lumMod val="50000"/>
                    </a:schemeClr>
                  </a:solidFill>
                </a:endParaRPr>
              </a:p>
            </p:txBody>
          </p:sp>
          <p:sp>
            <p:nvSpPr>
              <p:cNvPr id="17" name="Rectangle 16"/>
              <p:cNvSpPr/>
              <p:nvPr/>
            </p:nvSpPr>
            <p:spPr>
              <a:xfrm>
                <a:off x="311390" y="5940152"/>
                <a:ext cx="792088"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smtClean="0">
                    <a:solidFill>
                      <a:schemeClr val="bg1">
                        <a:lumMod val="50000"/>
                      </a:schemeClr>
                    </a:solidFill>
                  </a:rPr>
                  <a:t>212</a:t>
                </a:r>
                <a:endParaRPr lang="en-GB" sz="1100" b="1" dirty="0">
                  <a:solidFill>
                    <a:schemeClr val="bg1">
                      <a:lumMod val="50000"/>
                    </a:schemeClr>
                  </a:solidFill>
                </a:endParaRPr>
              </a:p>
            </p:txBody>
          </p:sp>
          <p:sp>
            <p:nvSpPr>
              <p:cNvPr id="20" name="Rectangle 19"/>
              <p:cNvSpPr/>
              <p:nvPr/>
            </p:nvSpPr>
            <p:spPr>
              <a:xfrm>
                <a:off x="1091137" y="5940152"/>
                <a:ext cx="792088"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smtClean="0">
                    <a:solidFill>
                      <a:schemeClr val="bg1">
                        <a:lumMod val="50000"/>
                      </a:schemeClr>
                    </a:solidFill>
                  </a:rPr>
                  <a:t>101</a:t>
                </a:r>
                <a:endParaRPr lang="en-GB" sz="1100" b="1" dirty="0">
                  <a:solidFill>
                    <a:schemeClr val="bg1">
                      <a:lumMod val="50000"/>
                    </a:schemeClr>
                  </a:solidFill>
                </a:endParaRPr>
              </a:p>
            </p:txBody>
          </p:sp>
        </p:grpSp>
        <p:pic>
          <p:nvPicPr>
            <p:cNvPr id="1032" name="Picture 8"/>
            <p:cNvPicPr>
              <a:picLocks noChangeAspect="1" noChangeArrowheads="1"/>
            </p:cNvPicPr>
            <p:nvPr/>
          </p:nvPicPr>
          <p:blipFill>
            <a:blip r:embed="rId7" cstate="print"/>
            <a:srcRect/>
            <a:stretch>
              <a:fillRect/>
            </a:stretch>
          </p:blipFill>
          <p:spPr bwMode="auto">
            <a:xfrm>
              <a:off x="1751550" y="4072235"/>
              <a:ext cx="314325" cy="323850"/>
            </a:xfrm>
            <a:prstGeom prst="rect">
              <a:avLst/>
            </a:prstGeom>
            <a:noFill/>
            <a:ln w="9525">
              <a:noFill/>
              <a:miter lim="800000"/>
              <a:headEnd/>
              <a:tailEnd/>
            </a:ln>
          </p:spPr>
        </p:pic>
        <p:sp>
          <p:nvSpPr>
            <p:cNvPr id="23" name="Rectangle 22"/>
            <p:cNvSpPr/>
            <p:nvPr/>
          </p:nvSpPr>
          <p:spPr>
            <a:xfrm>
              <a:off x="2420888" y="4139952"/>
              <a:ext cx="648072"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5" name="Group 24"/>
          <p:cNvGrpSpPr/>
          <p:nvPr/>
        </p:nvGrpSpPr>
        <p:grpSpPr>
          <a:xfrm>
            <a:off x="1340768" y="6444208"/>
            <a:ext cx="5256584" cy="2304256"/>
            <a:chOff x="188640" y="3923928"/>
            <a:chExt cx="5256584" cy="2304256"/>
          </a:xfrm>
        </p:grpSpPr>
        <p:grpSp>
          <p:nvGrpSpPr>
            <p:cNvPr id="26" name="Group 20"/>
            <p:cNvGrpSpPr/>
            <p:nvPr/>
          </p:nvGrpSpPr>
          <p:grpSpPr>
            <a:xfrm>
              <a:off x="188640" y="3923928"/>
              <a:ext cx="5256584" cy="2304256"/>
              <a:chOff x="188640" y="3923928"/>
              <a:chExt cx="5256584" cy="2304256"/>
            </a:xfrm>
          </p:grpSpPr>
          <p:pic>
            <p:nvPicPr>
              <p:cNvPr id="29" name="Picture 5"/>
              <p:cNvPicPr>
                <a:picLocks noChangeAspect="1" noChangeArrowheads="1"/>
              </p:cNvPicPr>
              <p:nvPr/>
            </p:nvPicPr>
            <p:blipFill>
              <a:blip r:embed="rId4" cstate="print"/>
              <a:srcRect/>
              <a:stretch>
                <a:fillRect/>
              </a:stretch>
            </p:blipFill>
            <p:spPr bwMode="auto">
              <a:xfrm>
                <a:off x="188640" y="3923928"/>
                <a:ext cx="5256584" cy="2304256"/>
              </a:xfrm>
              <a:prstGeom prst="rect">
                <a:avLst/>
              </a:prstGeom>
              <a:noFill/>
              <a:ln w="9525">
                <a:noFill/>
                <a:miter lim="800000"/>
                <a:headEnd/>
                <a:tailEnd/>
              </a:ln>
            </p:spPr>
          </p:pic>
          <p:sp>
            <p:nvSpPr>
              <p:cNvPr id="30" name="Rectangle 29"/>
              <p:cNvSpPr/>
              <p:nvPr/>
            </p:nvSpPr>
            <p:spPr>
              <a:xfrm>
                <a:off x="404664" y="3995936"/>
                <a:ext cx="223224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692696" y="4067944"/>
                <a:ext cx="1584176"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b="1" dirty="0" smtClean="0">
                    <a:solidFill>
                      <a:schemeClr val="tx1"/>
                    </a:solidFill>
                    <a:latin typeface="Arial Black" pitchFamily="34" charset="0"/>
                  </a:rPr>
                  <a:t>Miss Killick</a:t>
                </a:r>
              </a:p>
              <a:p>
                <a:r>
                  <a:rPr lang="en-GB" sz="1200" dirty="0" smtClean="0">
                    <a:solidFill>
                      <a:schemeClr val="bg1">
                        <a:lumMod val="65000"/>
                      </a:schemeClr>
                    </a:solidFill>
                    <a:latin typeface="+mj-lt"/>
                  </a:rPr>
                  <a:t>@MissKEnglish</a:t>
                </a:r>
                <a:endParaRPr lang="en-GB" sz="1200" dirty="0">
                  <a:solidFill>
                    <a:schemeClr val="bg1">
                      <a:lumMod val="65000"/>
                    </a:schemeClr>
                  </a:solidFill>
                  <a:latin typeface="+mj-lt"/>
                </a:endParaRPr>
              </a:p>
            </p:txBody>
          </p:sp>
          <p:pic>
            <p:nvPicPr>
              <p:cNvPr id="32" name="Picture 7"/>
              <p:cNvPicPr>
                <a:picLocks noChangeAspect="1" noChangeArrowheads="1"/>
              </p:cNvPicPr>
              <p:nvPr/>
            </p:nvPicPr>
            <p:blipFill>
              <a:blip r:embed="rId6" cstate="print"/>
              <a:srcRect/>
              <a:stretch>
                <a:fillRect/>
              </a:stretch>
            </p:blipFill>
            <p:spPr bwMode="auto">
              <a:xfrm>
                <a:off x="260648" y="4067944"/>
                <a:ext cx="515778" cy="504056"/>
              </a:xfrm>
              <a:prstGeom prst="rect">
                <a:avLst/>
              </a:prstGeom>
              <a:noFill/>
              <a:ln w="9525">
                <a:noFill/>
                <a:miter lim="800000"/>
                <a:headEnd/>
                <a:tailEnd/>
              </a:ln>
            </p:spPr>
          </p:pic>
          <p:sp>
            <p:nvSpPr>
              <p:cNvPr id="33" name="Rectangle 32"/>
              <p:cNvSpPr/>
              <p:nvPr/>
            </p:nvSpPr>
            <p:spPr>
              <a:xfrm>
                <a:off x="332656" y="4644008"/>
                <a:ext cx="4896544" cy="10081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smtClean="0">
                    <a:solidFill>
                      <a:schemeClr val="tx1"/>
                    </a:solidFill>
                  </a:rPr>
                  <a:t>@</a:t>
                </a:r>
                <a:r>
                  <a:rPr lang="en-GB" sz="1200" dirty="0" err="1" smtClean="0">
                    <a:solidFill>
                      <a:schemeClr val="tx1"/>
                    </a:solidFill>
                  </a:rPr>
                  <a:t>KimKardashian</a:t>
                </a:r>
                <a:r>
                  <a:rPr lang="en-GB" sz="1200" dirty="0" smtClean="0">
                    <a:solidFill>
                      <a:schemeClr val="tx1"/>
                    </a:solidFill>
                  </a:rPr>
                  <a:t> here is how you could re-write this text correctly – West Coast </a:t>
                </a:r>
                <a:r>
                  <a:rPr lang="en-GB" sz="1200" b="1" dirty="0" smtClean="0">
                    <a:solidFill>
                      <a:srgbClr val="FF0000"/>
                    </a:solidFill>
                  </a:rPr>
                  <a:t>are</a:t>
                </a:r>
                <a:r>
                  <a:rPr lang="en-GB" sz="1200" dirty="0" smtClean="0">
                    <a:solidFill>
                      <a:srgbClr val="FF0000"/>
                    </a:solidFill>
                  </a:rPr>
                  <a:t> </a:t>
                </a:r>
                <a:r>
                  <a:rPr lang="en-GB" sz="1200" dirty="0" smtClean="0">
                    <a:solidFill>
                      <a:schemeClr val="tx1"/>
                    </a:solidFill>
                  </a:rPr>
                  <a:t>you ready?  Tonight’s episode is intense! Tune into E!</a:t>
                </a:r>
              </a:p>
              <a:p>
                <a:endParaRPr lang="en-GB" sz="200" dirty="0" smtClean="0">
                  <a:solidFill>
                    <a:schemeClr val="tx1"/>
                  </a:solidFill>
                </a:endParaRPr>
              </a:p>
              <a:p>
                <a:endParaRPr lang="en-GB" sz="1100" dirty="0" smtClean="0">
                  <a:solidFill>
                    <a:schemeClr val="bg1">
                      <a:lumMod val="50000"/>
                    </a:schemeClr>
                  </a:solidFill>
                </a:endParaRPr>
              </a:p>
              <a:p>
                <a:r>
                  <a:rPr lang="en-GB" sz="1100" dirty="0" smtClean="0">
                    <a:solidFill>
                      <a:schemeClr val="bg1">
                        <a:lumMod val="50000"/>
                      </a:schemeClr>
                    </a:solidFill>
                  </a:rPr>
                  <a:t>4.26 PM – 2 Jan 2015</a:t>
                </a:r>
                <a:endParaRPr lang="en-GB" sz="1100" dirty="0">
                  <a:solidFill>
                    <a:schemeClr val="bg1">
                      <a:lumMod val="50000"/>
                    </a:schemeClr>
                  </a:solidFill>
                </a:endParaRPr>
              </a:p>
            </p:txBody>
          </p:sp>
          <p:sp>
            <p:nvSpPr>
              <p:cNvPr id="34" name="Rectangle 33"/>
              <p:cNvSpPr/>
              <p:nvPr/>
            </p:nvSpPr>
            <p:spPr>
              <a:xfrm>
                <a:off x="260648" y="5796136"/>
                <a:ext cx="360040"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b="1" dirty="0">
                  <a:solidFill>
                    <a:schemeClr val="bg1">
                      <a:lumMod val="50000"/>
                    </a:schemeClr>
                  </a:solidFill>
                </a:endParaRPr>
              </a:p>
            </p:txBody>
          </p:sp>
          <p:sp>
            <p:nvSpPr>
              <p:cNvPr id="35" name="Rectangle 34"/>
              <p:cNvSpPr/>
              <p:nvPr/>
            </p:nvSpPr>
            <p:spPr>
              <a:xfrm>
                <a:off x="1196752" y="5796136"/>
                <a:ext cx="216024"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b="1" dirty="0">
                  <a:solidFill>
                    <a:schemeClr val="bg1">
                      <a:lumMod val="50000"/>
                    </a:schemeClr>
                  </a:solidFill>
                </a:endParaRPr>
              </a:p>
            </p:txBody>
          </p:sp>
          <p:sp>
            <p:nvSpPr>
              <p:cNvPr id="36" name="Rectangle 35"/>
              <p:cNvSpPr/>
              <p:nvPr/>
            </p:nvSpPr>
            <p:spPr>
              <a:xfrm>
                <a:off x="311390" y="5817402"/>
                <a:ext cx="792088"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smtClean="0">
                    <a:solidFill>
                      <a:schemeClr val="bg1">
                        <a:lumMod val="50000"/>
                      </a:schemeClr>
                    </a:solidFill>
                  </a:rPr>
                  <a:t>189</a:t>
                </a:r>
                <a:endParaRPr lang="en-GB" sz="1100" b="1" dirty="0">
                  <a:solidFill>
                    <a:schemeClr val="bg1">
                      <a:lumMod val="50000"/>
                    </a:schemeClr>
                  </a:solidFill>
                </a:endParaRPr>
              </a:p>
            </p:txBody>
          </p:sp>
          <p:sp>
            <p:nvSpPr>
              <p:cNvPr id="37" name="Rectangle 36"/>
              <p:cNvSpPr/>
              <p:nvPr/>
            </p:nvSpPr>
            <p:spPr>
              <a:xfrm>
                <a:off x="1124744" y="5814979"/>
                <a:ext cx="792088"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smtClean="0">
                    <a:solidFill>
                      <a:schemeClr val="bg1">
                        <a:lumMod val="50000"/>
                      </a:schemeClr>
                    </a:solidFill>
                  </a:rPr>
                  <a:t>78</a:t>
                </a:r>
                <a:endParaRPr lang="en-GB" sz="1100" b="1" dirty="0">
                  <a:solidFill>
                    <a:schemeClr val="bg1">
                      <a:lumMod val="50000"/>
                    </a:schemeClr>
                  </a:solidFill>
                </a:endParaRPr>
              </a:p>
            </p:txBody>
          </p:sp>
        </p:grpSp>
        <p:pic>
          <p:nvPicPr>
            <p:cNvPr id="27" name="Picture 8"/>
            <p:cNvPicPr>
              <a:picLocks noChangeAspect="1" noChangeArrowheads="1"/>
            </p:cNvPicPr>
            <p:nvPr/>
          </p:nvPicPr>
          <p:blipFill>
            <a:blip r:embed="rId7" cstate="print"/>
            <a:srcRect/>
            <a:stretch>
              <a:fillRect/>
            </a:stretch>
          </p:blipFill>
          <p:spPr bwMode="auto">
            <a:xfrm>
              <a:off x="1751550" y="4072235"/>
              <a:ext cx="314325" cy="323850"/>
            </a:xfrm>
            <a:prstGeom prst="rect">
              <a:avLst/>
            </a:prstGeom>
            <a:noFill/>
            <a:ln w="9525">
              <a:noFill/>
              <a:miter lim="800000"/>
              <a:headEnd/>
              <a:tailEnd/>
            </a:ln>
          </p:spPr>
        </p:pic>
        <p:sp>
          <p:nvSpPr>
            <p:cNvPr id="28" name="Rectangle 27"/>
            <p:cNvSpPr/>
            <p:nvPr/>
          </p:nvSpPr>
          <p:spPr>
            <a:xfrm>
              <a:off x="2420888" y="4139952"/>
              <a:ext cx="648072"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78396" y="107504"/>
            <a:ext cx="5301208" cy="576064"/>
          </a:xfrm>
          <a:prstGeom prst="rect">
            <a:avLst/>
          </a:prstGeom>
          <a:solidFill>
            <a:srgbClr val="D6009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latin typeface="Comic Sans MS" pitchFamily="66" charset="0"/>
              </a:rPr>
              <a:t>Social networking has unleashed a new trend: bad grammar.  </a:t>
            </a:r>
            <a:endParaRPr lang="en-GB" sz="1400" dirty="0">
              <a:latin typeface="Comic Sans MS" pitchFamily="66" charset="0"/>
            </a:endParaRPr>
          </a:p>
        </p:txBody>
      </p:sp>
      <p:pic>
        <p:nvPicPr>
          <p:cNvPr id="5" name="Picture 2" descr="http://upload.wikimedia.org/wikipedia/commons/c/cd/Facebook_logo_%28square%29.png"/>
          <p:cNvPicPr>
            <a:picLocks noChangeAspect="1" noChangeArrowheads="1"/>
          </p:cNvPicPr>
          <p:nvPr/>
        </p:nvPicPr>
        <p:blipFill>
          <a:blip r:embed="rId2" cstate="print"/>
          <a:srcRect/>
          <a:stretch>
            <a:fillRect/>
          </a:stretch>
        </p:blipFill>
        <p:spPr bwMode="auto">
          <a:xfrm>
            <a:off x="188640" y="179512"/>
            <a:ext cx="432048" cy="432048"/>
          </a:xfrm>
          <a:prstGeom prst="rect">
            <a:avLst/>
          </a:prstGeom>
          <a:noFill/>
        </p:spPr>
      </p:pic>
      <p:pic>
        <p:nvPicPr>
          <p:cNvPr id="6" name="Picture 4" descr="https://g.twimg.com/Twitter_logo_blue.png"/>
          <p:cNvPicPr>
            <a:picLocks noChangeAspect="1" noChangeArrowheads="1"/>
          </p:cNvPicPr>
          <p:nvPr/>
        </p:nvPicPr>
        <p:blipFill>
          <a:blip r:embed="rId3" cstate="print"/>
          <a:srcRect/>
          <a:stretch>
            <a:fillRect/>
          </a:stretch>
        </p:blipFill>
        <p:spPr bwMode="auto">
          <a:xfrm>
            <a:off x="6165304" y="179512"/>
            <a:ext cx="531302" cy="432048"/>
          </a:xfrm>
          <a:prstGeom prst="rect">
            <a:avLst/>
          </a:prstGeom>
          <a:noFill/>
        </p:spPr>
      </p:pic>
      <p:pic>
        <p:nvPicPr>
          <p:cNvPr id="65538" name="Picture 2" descr="G:\Images\pencil_speach_bubble.jpg"/>
          <p:cNvPicPr>
            <a:picLocks noChangeAspect="1" noChangeArrowheads="1"/>
          </p:cNvPicPr>
          <p:nvPr/>
        </p:nvPicPr>
        <p:blipFill>
          <a:blip r:embed="rId4" cstate="print"/>
          <a:srcRect/>
          <a:stretch>
            <a:fillRect/>
          </a:stretch>
        </p:blipFill>
        <p:spPr bwMode="auto">
          <a:xfrm>
            <a:off x="188640" y="769917"/>
            <a:ext cx="1872208" cy="1281803"/>
          </a:xfrm>
          <a:prstGeom prst="rect">
            <a:avLst/>
          </a:prstGeom>
          <a:noFill/>
        </p:spPr>
      </p:pic>
      <p:sp>
        <p:nvSpPr>
          <p:cNvPr id="9" name="TextBox 8"/>
          <p:cNvSpPr txBox="1"/>
          <p:nvPr/>
        </p:nvSpPr>
        <p:spPr>
          <a:xfrm rot="20867615">
            <a:off x="200424" y="1061397"/>
            <a:ext cx="1626313" cy="523220"/>
          </a:xfrm>
          <a:prstGeom prst="rect">
            <a:avLst/>
          </a:prstGeom>
          <a:noFill/>
        </p:spPr>
        <p:txBody>
          <a:bodyPr wrap="square" rtlCol="0">
            <a:spAutoFit/>
          </a:bodyPr>
          <a:lstStyle/>
          <a:p>
            <a:pPr algn="ctr"/>
            <a:r>
              <a:rPr lang="en-GB" sz="1400" b="1" dirty="0" smtClean="0">
                <a:solidFill>
                  <a:schemeClr val="bg1"/>
                </a:solidFill>
                <a:latin typeface="Comic Sans MS" pitchFamily="66" charset="0"/>
              </a:rPr>
              <a:t>Correct the following tweets </a:t>
            </a:r>
            <a:endParaRPr lang="en-GB" sz="1400" b="1" dirty="0">
              <a:solidFill>
                <a:schemeClr val="bg1"/>
              </a:solidFill>
              <a:latin typeface="Comic Sans MS" pitchFamily="66" charset="0"/>
            </a:endParaRPr>
          </a:p>
        </p:txBody>
      </p:sp>
      <p:pic>
        <p:nvPicPr>
          <p:cNvPr id="65539" name="Picture 3"/>
          <p:cNvPicPr>
            <a:picLocks noChangeAspect="1" noChangeArrowheads="1"/>
          </p:cNvPicPr>
          <p:nvPr/>
        </p:nvPicPr>
        <p:blipFill>
          <a:blip r:embed="rId5" cstate="print"/>
          <a:srcRect/>
          <a:stretch>
            <a:fillRect/>
          </a:stretch>
        </p:blipFill>
        <p:spPr bwMode="auto">
          <a:xfrm>
            <a:off x="3280569" y="755576"/>
            <a:ext cx="3388791" cy="1322615"/>
          </a:xfrm>
          <a:prstGeom prst="rect">
            <a:avLst/>
          </a:prstGeom>
          <a:noFill/>
          <a:ln w="9525">
            <a:noFill/>
            <a:miter lim="800000"/>
            <a:headEnd/>
            <a:tailEnd/>
          </a:ln>
        </p:spPr>
      </p:pic>
      <p:grpSp>
        <p:nvGrpSpPr>
          <p:cNvPr id="39" name="Group 38"/>
          <p:cNvGrpSpPr/>
          <p:nvPr/>
        </p:nvGrpSpPr>
        <p:grpSpPr>
          <a:xfrm>
            <a:off x="188640" y="2195736"/>
            <a:ext cx="6048672" cy="2448272"/>
            <a:chOff x="188640" y="2411760"/>
            <a:chExt cx="6048672" cy="2448272"/>
          </a:xfrm>
        </p:grpSpPr>
        <p:grpSp>
          <p:nvGrpSpPr>
            <p:cNvPr id="11" name="Group 10"/>
            <p:cNvGrpSpPr/>
            <p:nvPr/>
          </p:nvGrpSpPr>
          <p:grpSpPr>
            <a:xfrm>
              <a:off x="188640" y="2411760"/>
              <a:ext cx="6048672" cy="2448272"/>
              <a:chOff x="188640" y="3923928"/>
              <a:chExt cx="5256584" cy="2448272"/>
            </a:xfrm>
          </p:grpSpPr>
          <p:grpSp>
            <p:nvGrpSpPr>
              <p:cNvPr id="12" name="Group 20"/>
              <p:cNvGrpSpPr/>
              <p:nvPr/>
            </p:nvGrpSpPr>
            <p:grpSpPr>
              <a:xfrm>
                <a:off x="188640" y="3923928"/>
                <a:ext cx="5256584" cy="2448272"/>
                <a:chOff x="188640" y="3923928"/>
                <a:chExt cx="5256584" cy="2448272"/>
              </a:xfrm>
            </p:grpSpPr>
            <p:pic>
              <p:nvPicPr>
                <p:cNvPr id="15" name="Picture 5"/>
                <p:cNvPicPr>
                  <a:picLocks noChangeAspect="1" noChangeArrowheads="1"/>
                </p:cNvPicPr>
                <p:nvPr/>
              </p:nvPicPr>
              <p:blipFill>
                <a:blip r:embed="rId6" cstate="print"/>
                <a:srcRect/>
                <a:stretch>
                  <a:fillRect/>
                </a:stretch>
              </p:blipFill>
              <p:spPr bwMode="auto">
                <a:xfrm>
                  <a:off x="188640" y="3923928"/>
                  <a:ext cx="5256584" cy="2448272"/>
                </a:xfrm>
                <a:prstGeom prst="rect">
                  <a:avLst/>
                </a:prstGeom>
                <a:noFill/>
                <a:ln w="9525">
                  <a:noFill/>
                  <a:miter lim="800000"/>
                  <a:headEnd/>
                  <a:tailEnd/>
                </a:ln>
              </p:spPr>
            </p:pic>
            <p:sp>
              <p:nvSpPr>
                <p:cNvPr id="16" name="Rectangle 15"/>
                <p:cNvSpPr/>
                <p:nvPr/>
              </p:nvSpPr>
              <p:spPr>
                <a:xfrm>
                  <a:off x="404664" y="3995936"/>
                  <a:ext cx="223224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732805" y="4099843"/>
                  <a:ext cx="1584176"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200" dirty="0" smtClean="0">
                    <a:solidFill>
                      <a:schemeClr val="bg1">
                        <a:lumMod val="65000"/>
                      </a:schemeClr>
                    </a:solidFill>
                    <a:latin typeface="+mj-lt"/>
                  </a:endParaRPr>
                </a:p>
                <a:p>
                  <a:r>
                    <a:rPr lang="en-GB" sz="1200" dirty="0" smtClean="0">
                      <a:solidFill>
                        <a:schemeClr val="bg1">
                          <a:lumMod val="65000"/>
                        </a:schemeClr>
                      </a:solidFill>
                      <a:latin typeface="+mj-lt"/>
                    </a:rPr>
                    <a:t>@</a:t>
                  </a:r>
                  <a:endParaRPr lang="en-GB" sz="1200" dirty="0">
                    <a:solidFill>
                      <a:schemeClr val="bg1">
                        <a:lumMod val="65000"/>
                      </a:schemeClr>
                    </a:solidFill>
                    <a:latin typeface="+mj-lt"/>
                  </a:endParaRPr>
                </a:p>
              </p:txBody>
            </p:sp>
            <p:sp>
              <p:nvSpPr>
                <p:cNvPr id="19" name="Rectangle 18"/>
                <p:cNvSpPr/>
                <p:nvPr/>
              </p:nvSpPr>
              <p:spPr>
                <a:xfrm>
                  <a:off x="332656" y="4644008"/>
                  <a:ext cx="4896544" cy="11521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smtClean="0">
                      <a:solidFill>
                        <a:schemeClr val="tx1"/>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100" dirty="0">
                    <a:solidFill>
                      <a:schemeClr val="bg1">
                        <a:lumMod val="50000"/>
                      </a:schemeClr>
                    </a:solidFill>
                  </a:endParaRPr>
                </a:p>
              </p:txBody>
            </p:sp>
            <p:sp>
              <p:nvSpPr>
                <p:cNvPr id="20" name="Rectangle 19"/>
                <p:cNvSpPr/>
                <p:nvPr/>
              </p:nvSpPr>
              <p:spPr>
                <a:xfrm>
                  <a:off x="260648" y="5918886"/>
                  <a:ext cx="360040"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b="1" dirty="0">
                    <a:solidFill>
                      <a:schemeClr val="bg1">
                        <a:lumMod val="50000"/>
                      </a:schemeClr>
                    </a:solidFill>
                  </a:endParaRPr>
                </a:p>
              </p:txBody>
            </p:sp>
            <p:sp>
              <p:nvSpPr>
                <p:cNvPr id="21" name="Rectangle 20"/>
                <p:cNvSpPr/>
                <p:nvPr/>
              </p:nvSpPr>
              <p:spPr>
                <a:xfrm>
                  <a:off x="1196752" y="5921309"/>
                  <a:ext cx="216024"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b="1" dirty="0">
                    <a:solidFill>
                      <a:schemeClr val="bg1">
                        <a:lumMod val="50000"/>
                      </a:schemeClr>
                    </a:solidFill>
                  </a:endParaRPr>
                </a:p>
              </p:txBody>
            </p:sp>
            <p:sp>
              <p:nvSpPr>
                <p:cNvPr id="22" name="Rectangle 21"/>
                <p:cNvSpPr/>
                <p:nvPr/>
              </p:nvSpPr>
              <p:spPr>
                <a:xfrm>
                  <a:off x="311390" y="5940152"/>
                  <a:ext cx="792088"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smtClean="0">
                      <a:solidFill>
                        <a:schemeClr val="bg1">
                          <a:lumMod val="50000"/>
                        </a:schemeClr>
                      </a:solidFill>
                    </a:rPr>
                    <a:t>212</a:t>
                  </a:r>
                  <a:endParaRPr lang="en-GB" sz="1100" b="1" dirty="0">
                    <a:solidFill>
                      <a:schemeClr val="bg1">
                        <a:lumMod val="50000"/>
                      </a:schemeClr>
                    </a:solidFill>
                  </a:endParaRPr>
                </a:p>
              </p:txBody>
            </p:sp>
            <p:sp>
              <p:nvSpPr>
                <p:cNvPr id="23" name="Rectangle 22"/>
                <p:cNvSpPr/>
                <p:nvPr/>
              </p:nvSpPr>
              <p:spPr>
                <a:xfrm>
                  <a:off x="1091137" y="5940152"/>
                  <a:ext cx="792088"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smtClean="0">
                      <a:solidFill>
                        <a:schemeClr val="bg1">
                          <a:lumMod val="50000"/>
                        </a:schemeClr>
                      </a:solidFill>
                    </a:rPr>
                    <a:t>101</a:t>
                  </a:r>
                  <a:endParaRPr lang="en-GB" sz="1100" b="1" dirty="0">
                    <a:solidFill>
                      <a:schemeClr val="bg1">
                        <a:lumMod val="50000"/>
                      </a:schemeClr>
                    </a:solidFill>
                  </a:endParaRPr>
                </a:p>
              </p:txBody>
            </p:sp>
          </p:grpSp>
          <p:pic>
            <p:nvPicPr>
              <p:cNvPr id="13" name="Picture 8"/>
              <p:cNvPicPr>
                <a:picLocks noChangeAspect="1" noChangeArrowheads="1"/>
              </p:cNvPicPr>
              <p:nvPr/>
            </p:nvPicPr>
            <p:blipFill>
              <a:blip r:embed="rId7" cstate="print"/>
              <a:srcRect/>
              <a:stretch>
                <a:fillRect/>
              </a:stretch>
            </p:blipFill>
            <p:spPr bwMode="auto">
              <a:xfrm>
                <a:off x="1844824" y="4104134"/>
                <a:ext cx="314325" cy="323850"/>
              </a:xfrm>
              <a:prstGeom prst="rect">
                <a:avLst/>
              </a:prstGeom>
              <a:noFill/>
              <a:ln w="9525">
                <a:noFill/>
                <a:miter lim="800000"/>
                <a:headEnd/>
                <a:tailEnd/>
              </a:ln>
            </p:spPr>
          </p:pic>
          <p:sp>
            <p:nvSpPr>
              <p:cNvPr id="14" name="Rectangle 13"/>
              <p:cNvSpPr/>
              <p:nvPr/>
            </p:nvSpPr>
            <p:spPr>
              <a:xfrm>
                <a:off x="2420888" y="4139952"/>
                <a:ext cx="648072"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7" name="Rectangle 36"/>
            <p:cNvSpPr/>
            <p:nvPr/>
          </p:nvSpPr>
          <p:spPr>
            <a:xfrm>
              <a:off x="353922" y="2587675"/>
              <a:ext cx="504056" cy="43204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0" name="Group 39"/>
          <p:cNvGrpSpPr/>
          <p:nvPr/>
        </p:nvGrpSpPr>
        <p:grpSpPr>
          <a:xfrm>
            <a:off x="1052736" y="4716016"/>
            <a:ext cx="5688632" cy="2088232"/>
            <a:chOff x="1052736" y="4932040"/>
            <a:chExt cx="5688632" cy="2088232"/>
          </a:xfrm>
        </p:grpSpPr>
        <p:grpSp>
          <p:nvGrpSpPr>
            <p:cNvPr id="24" name="Group 23"/>
            <p:cNvGrpSpPr/>
            <p:nvPr/>
          </p:nvGrpSpPr>
          <p:grpSpPr>
            <a:xfrm>
              <a:off x="1052736" y="4932040"/>
              <a:ext cx="5688632" cy="2088232"/>
              <a:chOff x="188640" y="3923928"/>
              <a:chExt cx="5256584" cy="2304256"/>
            </a:xfrm>
          </p:grpSpPr>
          <p:grpSp>
            <p:nvGrpSpPr>
              <p:cNvPr id="25" name="Group 24"/>
              <p:cNvGrpSpPr/>
              <p:nvPr/>
            </p:nvGrpSpPr>
            <p:grpSpPr>
              <a:xfrm>
                <a:off x="188640" y="3923928"/>
                <a:ext cx="5256584" cy="2304256"/>
                <a:chOff x="188640" y="3923928"/>
                <a:chExt cx="5256584" cy="2304256"/>
              </a:xfrm>
            </p:grpSpPr>
            <p:pic>
              <p:nvPicPr>
                <p:cNvPr id="28" name="Picture 5"/>
                <p:cNvPicPr>
                  <a:picLocks noChangeAspect="1" noChangeArrowheads="1"/>
                </p:cNvPicPr>
                <p:nvPr/>
              </p:nvPicPr>
              <p:blipFill>
                <a:blip r:embed="rId6" cstate="print"/>
                <a:srcRect/>
                <a:stretch>
                  <a:fillRect/>
                </a:stretch>
              </p:blipFill>
              <p:spPr bwMode="auto">
                <a:xfrm>
                  <a:off x="188640" y="3923928"/>
                  <a:ext cx="5256584" cy="2304256"/>
                </a:xfrm>
                <a:prstGeom prst="rect">
                  <a:avLst/>
                </a:prstGeom>
                <a:noFill/>
                <a:ln w="9525">
                  <a:noFill/>
                  <a:miter lim="800000"/>
                  <a:headEnd/>
                  <a:tailEnd/>
                </a:ln>
              </p:spPr>
            </p:pic>
            <p:sp>
              <p:nvSpPr>
                <p:cNvPr id="29" name="Rectangle 28"/>
                <p:cNvSpPr/>
                <p:nvPr/>
              </p:nvSpPr>
              <p:spPr>
                <a:xfrm>
                  <a:off x="404664" y="3995936"/>
                  <a:ext cx="223224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692696" y="4067944"/>
                  <a:ext cx="1584176"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200" dirty="0" smtClean="0">
                    <a:solidFill>
                      <a:schemeClr val="bg1">
                        <a:lumMod val="65000"/>
                      </a:schemeClr>
                    </a:solidFill>
                    <a:latin typeface="+mj-lt"/>
                  </a:endParaRPr>
                </a:p>
                <a:p>
                  <a:r>
                    <a:rPr lang="en-GB" sz="1200" dirty="0" smtClean="0">
                      <a:solidFill>
                        <a:schemeClr val="bg1">
                          <a:lumMod val="65000"/>
                        </a:schemeClr>
                      </a:solidFill>
                      <a:latin typeface="+mj-lt"/>
                    </a:rPr>
                    <a:t>@</a:t>
                  </a:r>
                  <a:endParaRPr lang="en-GB" sz="1200" dirty="0">
                    <a:solidFill>
                      <a:schemeClr val="bg1">
                        <a:lumMod val="65000"/>
                      </a:schemeClr>
                    </a:solidFill>
                    <a:latin typeface="+mj-lt"/>
                  </a:endParaRPr>
                </a:p>
              </p:txBody>
            </p:sp>
            <p:sp>
              <p:nvSpPr>
                <p:cNvPr id="32" name="Rectangle 31"/>
                <p:cNvSpPr/>
                <p:nvPr/>
              </p:nvSpPr>
              <p:spPr>
                <a:xfrm>
                  <a:off x="332656" y="4644008"/>
                  <a:ext cx="4896544" cy="10081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smtClean="0">
                      <a:solidFill>
                        <a:schemeClr val="tx1"/>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100" dirty="0">
                    <a:solidFill>
                      <a:schemeClr val="bg1">
                        <a:lumMod val="50000"/>
                      </a:schemeClr>
                    </a:solidFill>
                  </a:endParaRPr>
                </a:p>
              </p:txBody>
            </p:sp>
            <p:sp>
              <p:nvSpPr>
                <p:cNvPr id="33" name="Rectangle 32"/>
                <p:cNvSpPr/>
                <p:nvPr/>
              </p:nvSpPr>
              <p:spPr>
                <a:xfrm>
                  <a:off x="260648" y="5796136"/>
                  <a:ext cx="360040"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b="1" dirty="0">
                    <a:solidFill>
                      <a:schemeClr val="bg1">
                        <a:lumMod val="50000"/>
                      </a:schemeClr>
                    </a:solidFill>
                  </a:endParaRPr>
                </a:p>
              </p:txBody>
            </p:sp>
            <p:sp>
              <p:nvSpPr>
                <p:cNvPr id="34" name="Rectangle 33"/>
                <p:cNvSpPr/>
                <p:nvPr/>
              </p:nvSpPr>
              <p:spPr>
                <a:xfrm>
                  <a:off x="1196752" y="5796136"/>
                  <a:ext cx="216024"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b="1" dirty="0">
                    <a:solidFill>
                      <a:schemeClr val="bg1">
                        <a:lumMod val="50000"/>
                      </a:schemeClr>
                    </a:solidFill>
                  </a:endParaRPr>
                </a:p>
              </p:txBody>
            </p:sp>
            <p:sp>
              <p:nvSpPr>
                <p:cNvPr id="35" name="Rectangle 34"/>
                <p:cNvSpPr/>
                <p:nvPr/>
              </p:nvSpPr>
              <p:spPr>
                <a:xfrm>
                  <a:off x="311390" y="5817402"/>
                  <a:ext cx="792088"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smtClean="0">
                      <a:solidFill>
                        <a:schemeClr val="bg1">
                          <a:lumMod val="50000"/>
                        </a:schemeClr>
                      </a:solidFill>
                    </a:rPr>
                    <a:t>189</a:t>
                  </a:r>
                  <a:endParaRPr lang="en-GB" sz="1100" b="1" dirty="0">
                    <a:solidFill>
                      <a:schemeClr val="bg1">
                        <a:lumMod val="50000"/>
                      </a:schemeClr>
                    </a:solidFill>
                  </a:endParaRPr>
                </a:p>
              </p:txBody>
            </p:sp>
            <p:sp>
              <p:nvSpPr>
                <p:cNvPr id="36" name="Rectangle 35"/>
                <p:cNvSpPr/>
                <p:nvPr/>
              </p:nvSpPr>
              <p:spPr>
                <a:xfrm>
                  <a:off x="1124744" y="5814979"/>
                  <a:ext cx="792088"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smtClean="0">
                      <a:solidFill>
                        <a:schemeClr val="bg1">
                          <a:lumMod val="50000"/>
                        </a:schemeClr>
                      </a:solidFill>
                    </a:rPr>
                    <a:t>78</a:t>
                  </a:r>
                  <a:endParaRPr lang="en-GB" sz="1100" b="1" dirty="0">
                    <a:solidFill>
                      <a:schemeClr val="bg1">
                        <a:lumMod val="50000"/>
                      </a:schemeClr>
                    </a:solidFill>
                  </a:endParaRPr>
                </a:p>
              </p:txBody>
            </p:sp>
          </p:grpSp>
          <p:pic>
            <p:nvPicPr>
              <p:cNvPr id="26" name="Picture 8"/>
              <p:cNvPicPr>
                <a:picLocks noChangeAspect="1" noChangeArrowheads="1"/>
              </p:cNvPicPr>
              <p:nvPr/>
            </p:nvPicPr>
            <p:blipFill>
              <a:blip r:embed="rId7" cstate="print"/>
              <a:srcRect/>
              <a:stretch>
                <a:fillRect/>
              </a:stretch>
            </p:blipFill>
            <p:spPr bwMode="auto">
              <a:xfrm>
                <a:off x="1751550" y="4072235"/>
                <a:ext cx="314325" cy="323850"/>
              </a:xfrm>
              <a:prstGeom prst="rect">
                <a:avLst/>
              </a:prstGeom>
              <a:noFill/>
              <a:ln w="9525">
                <a:noFill/>
                <a:miter lim="800000"/>
                <a:headEnd/>
                <a:tailEnd/>
              </a:ln>
            </p:spPr>
          </p:pic>
          <p:sp>
            <p:nvSpPr>
              <p:cNvPr id="27" name="Rectangle 26"/>
              <p:cNvSpPr/>
              <p:nvPr/>
            </p:nvSpPr>
            <p:spPr>
              <a:xfrm>
                <a:off x="2420888" y="4139952"/>
                <a:ext cx="648072"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8" name="Rectangle 37"/>
            <p:cNvSpPr/>
            <p:nvPr/>
          </p:nvSpPr>
          <p:spPr>
            <a:xfrm>
              <a:off x="1164853" y="5126798"/>
              <a:ext cx="504056" cy="43204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1" name="TextBox 40"/>
          <p:cNvSpPr txBox="1"/>
          <p:nvPr/>
        </p:nvSpPr>
        <p:spPr>
          <a:xfrm rot="5400000">
            <a:off x="6113113" y="3153158"/>
            <a:ext cx="761747" cy="369332"/>
          </a:xfrm>
          <a:prstGeom prst="rect">
            <a:avLst/>
          </a:prstGeom>
          <a:noFill/>
        </p:spPr>
        <p:txBody>
          <a:bodyPr wrap="none" rtlCol="0">
            <a:spAutoFit/>
          </a:bodyPr>
          <a:lstStyle/>
          <a:p>
            <a:r>
              <a:rPr lang="en-GB" dirty="0" smtClean="0">
                <a:latin typeface="Comic Sans MS" pitchFamily="66" charset="0"/>
              </a:rPr>
              <a:t>Reply</a:t>
            </a:r>
            <a:endParaRPr lang="en-GB" dirty="0">
              <a:latin typeface="Comic Sans MS" pitchFamily="66" charset="0"/>
            </a:endParaRPr>
          </a:p>
        </p:txBody>
      </p:sp>
      <p:sp>
        <p:nvSpPr>
          <p:cNvPr id="42" name="TextBox 41"/>
          <p:cNvSpPr txBox="1"/>
          <p:nvPr/>
        </p:nvSpPr>
        <p:spPr>
          <a:xfrm rot="16200000">
            <a:off x="273195" y="5632303"/>
            <a:ext cx="1189749" cy="369332"/>
          </a:xfrm>
          <a:prstGeom prst="rect">
            <a:avLst/>
          </a:prstGeom>
          <a:noFill/>
        </p:spPr>
        <p:txBody>
          <a:bodyPr wrap="none" rtlCol="0">
            <a:spAutoFit/>
          </a:bodyPr>
          <a:lstStyle/>
          <a:p>
            <a:r>
              <a:rPr lang="en-GB" dirty="0" smtClean="0">
                <a:latin typeface="Comic Sans MS" pitchFamily="66" charset="0"/>
              </a:rPr>
              <a:t>Re-write </a:t>
            </a:r>
            <a:endParaRPr lang="en-GB" dirty="0">
              <a:latin typeface="Comic Sans MS" pitchFamily="66" charset="0"/>
            </a:endParaRPr>
          </a:p>
        </p:txBody>
      </p:sp>
      <p:grpSp>
        <p:nvGrpSpPr>
          <p:cNvPr id="43" name="Group 42"/>
          <p:cNvGrpSpPr/>
          <p:nvPr/>
        </p:nvGrpSpPr>
        <p:grpSpPr>
          <a:xfrm>
            <a:off x="1556792" y="6948264"/>
            <a:ext cx="5157192" cy="2088232"/>
            <a:chOff x="1052736" y="4932040"/>
            <a:chExt cx="5688632" cy="2088232"/>
          </a:xfrm>
        </p:grpSpPr>
        <p:grpSp>
          <p:nvGrpSpPr>
            <p:cNvPr id="44" name="Group 23"/>
            <p:cNvGrpSpPr/>
            <p:nvPr/>
          </p:nvGrpSpPr>
          <p:grpSpPr>
            <a:xfrm>
              <a:off x="1052736" y="4932040"/>
              <a:ext cx="5688632" cy="2088232"/>
              <a:chOff x="188640" y="3923928"/>
              <a:chExt cx="5256584" cy="2304256"/>
            </a:xfrm>
          </p:grpSpPr>
          <p:grpSp>
            <p:nvGrpSpPr>
              <p:cNvPr id="46" name="Group 24"/>
              <p:cNvGrpSpPr/>
              <p:nvPr/>
            </p:nvGrpSpPr>
            <p:grpSpPr>
              <a:xfrm>
                <a:off x="188640" y="3923928"/>
                <a:ext cx="5256584" cy="2304256"/>
                <a:chOff x="188640" y="3923928"/>
                <a:chExt cx="5256584" cy="2304256"/>
              </a:xfrm>
            </p:grpSpPr>
            <p:pic>
              <p:nvPicPr>
                <p:cNvPr id="49" name="Picture 5"/>
                <p:cNvPicPr>
                  <a:picLocks noChangeAspect="1" noChangeArrowheads="1"/>
                </p:cNvPicPr>
                <p:nvPr/>
              </p:nvPicPr>
              <p:blipFill>
                <a:blip r:embed="rId6" cstate="print"/>
                <a:srcRect/>
                <a:stretch>
                  <a:fillRect/>
                </a:stretch>
              </p:blipFill>
              <p:spPr bwMode="auto">
                <a:xfrm>
                  <a:off x="188640" y="3923928"/>
                  <a:ext cx="5256584" cy="2304256"/>
                </a:xfrm>
                <a:prstGeom prst="rect">
                  <a:avLst/>
                </a:prstGeom>
                <a:noFill/>
                <a:ln w="9525">
                  <a:noFill/>
                  <a:miter lim="800000"/>
                  <a:headEnd/>
                  <a:tailEnd/>
                </a:ln>
              </p:spPr>
            </p:pic>
            <p:sp>
              <p:nvSpPr>
                <p:cNvPr id="50" name="Rectangle 49"/>
                <p:cNvSpPr/>
                <p:nvPr/>
              </p:nvSpPr>
              <p:spPr>
                <a:xfrm>
                  <a:off x="404664" y="3995936"/>
                  <a:ext cx="223224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p:cNvSpPr/>
                <p:nvPr/>
              </p:nvSpPr>
              <p:spPr>
                <a:xfrm>
                  <a:off x="692696" y="4067944"/>
                  <a:ext cx="1584176"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200" dirty="0" smtClean="0">
                    <a:solidFill>
                      <a:schemeClr val="bg1">
                        <a:lumMod val="65000"/>
                      </a:schemeClr>
                    </a:solidFill>
                    <a:latin typeface="+mj-lt"/>
                  </a:endParaRPr>
                </a:p>
                <a:p>
                  <a:r>
                    <a:rPr lang="en-GB" sz="1200" dirty="0" smtClean="0">
                      <a:solidFill>
                        <a:schemeClr val="bg1">
                          <a:lumMod val="65000"/>
                        </a:schemeClr>
                      </a:solidFill>
                      <a:latin typeface="+mj-lt"/>
                    </a:rPr>
                    <a:t>@</a:t>
                  </a:r>
                  <a:endParaRPr lang="en-GB" sz="1200" dirty="0">
                    <a:solidFill>
                      <a:schemeClr val="bg1">
                        <a:lumMod val="65000"/>
                      </a:schemeClr>
                    </a:solidFill>
                    <a:latin typeface="+mj-lt"/>
                  </a:endParaRPr>
                </a:p>
              </p:txBody>
            </p:sp>
            <p:sp>
              <p:nvSpPr>
                <p:cNvPr id="52" name="Rectangle 51"/>
                <p:cNvSpPr/>
                <p:nvPr/>
              </p:nvSpPr>
              <p:spPr>
                <a:xfrm>
                  <a:off x="332656" y="4644008"/>
                  <a:ext cx="4896544" cy="10081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smtClean="0">
                      <a:solidFill>
                        <a:schemeClr val="tx1"/>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100" dirty="0">
                    <a:solidFill>
                      <a:schemeClr val="bg1">
                        <a:lumMod val="50000"/>
                      </a:schemeClr>
                    </a:solidFill>
                  </a:endParaRPr>
                </a:p>
              </p:txBody>
            </p:sp>
            <p:sp>
              <p:nvSpPr>
                <p:cNvPr id="53" name="Rectangle 52"/>
                <p:cNvSpPr/>
                <p:nvPr/>
              </p:nvSpPr>
              <p:spPr>
                <a:xfrm>
                  <a:off x="260648" y="5796136"/>
                  <a:ext cx="360040"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b="1" dirty="0">
                    <a:solidFill>
                      <a:schemeClr val="bg1">
                        <a:lumMod val="50000"/>
                      </a:schemeClr>
                    </a:solidFill>
                  </a:endParaRPr>
                </a:p>
              </p:txBody>
            </p:sp>
            <p:sp>
              <p:nvSpPr>
                <p:cNvPr id="54" name="Rectangle 53"/>
                <p:cNvSpPr/>
                <p:nvPr/>
              </p:nvSpPr>
              <p:spPr>
                <a:xfrm>
                  <a:off x="1196752" y="5796136"/>
                  <a:ext cx="216024"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b="1" dirty="0">
                    <a:solidFill>
                      <a:schemeClr val="bg1">
                        <a:lumMod val="50000"/>
                      </a:schemeClr>
                    </a:solidFill>
                  </a:endParaRPr>
                </a:p>
              </p:txBody>
            </p:sp>
            <p:sp>
              <p:nvSpPr>
                <p:cNvPr id="55" name="Rectangle 54"/>
                <p:cNvSpPr/>
                <p:nvPr/>
              </p:nvSpPr>
              <p:spPr>
                <a:xfrm>
                  <a:off x="311390" y="5817402"/>
                  <a:ext cx="792088"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smtClean="0">
                      <a:solidFill>
                        <a:schemeClr val="bg1">
                          <a:lumMod val="50000"/>
                        </a:schemeClr>
                      </a:solidFill>
                    </a:rPr>
                    <a:t>189</a:t>
                  </a:r>
                  <a:endParaRPr lang="en-GB" sz="1100" b="1" dirty="0">
                    <a:solidFill>
                      <a:schemeClr val="bg1">
                        <a:lumMod val="50000"/>
                      </a:schemeClr>
                    </a:solidFill>
                  </a:endParaRPr>
                </a:p>
              </p:txBody>
            </p:sp>
            <p:sp>
              <p:nvSpPr>
                <p:cNvPr id="56" name="Rectangle 55"/>
                <p:cNvSpPr/>
                <p:nvPr/>
              </p:nvSpPr>
              <p:spPr>
                <a:xfrm>
                  <a:off x="1124744" y="5814979"/>
                  <a:ext cx="792088"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smtClean="0">
                      <a:solidFill>
                        <a:schemeClr val="bg1">
                          <a:lumMod val="50000"/>
                        </a:schemeClr>
                      </a:solidFill>
                    </a:rPr>
                    <a:t>78</a:t>
                  </a:r>
                  <a:endParaRPr lang="en-GB" sz="1100" b="1" dirty="0">
                    <a:solidFill>
                      <a:schemeClr val="bg1">
                        <a:lumMod val="50000"/>
                      </a:schemeClr>
                    </a:solidFill>
                  </a:endParaRPr>
                </a:p>
              </p:txBody>
            </p:sp>
          </p:grpSp>
          <p:pic>
            <p:nvPicPr>
              <p:cNvPr id="47" name="Picture 8"/>
              <p:cNvPicPr>
                <a:picLocks noChangeAspect="1" noChangeArrowheads="1"/>
              </p:cNvPicPr>
              <p:nvPr/>
            </p:nvPicPr>
            <p:blipFill>
              <a:blip r:embed="rId7" cstate="print"/>
              <a:srcRect/>
              <a:stretch>
                <a:fillRect/>
              </a:stretch>
            </p:blipFill>
            <p:spPr bwMode="auto">
              <a:xfrm>
                <a:off x="1751550" y="4072235"/>
                <a:ext cx="314325" cy="323850"/>
              </a:xfrm>
              <a:prstGeom prst="rect">
                <a:avLst/>
              </a:prstGeom>
              <a:noFill/>
              <a:ln w="9525">
                <a:noFill/>
                <a:miter lim="800000"/>
                <a:headEnd/>
                <a:tailEnd/>
              </a:ln>
            </p:spPr>
          </p:pic>
          <p:sp>
            <p:nvSpPr>
              <p:cNvPr id="48" name="Rectangle 47"/>
              <p:cNvSpPr/>
              <p:nvPr/>
            </p:nvSpPr>
            <p:spPr>
              <a:xfrm>
                <a:off x="2420888" y="4139952"/>
                <a:ext cx="648072"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Rectangle 44"/>
            <p:cNvSpPr/>
            <p:nvPr/>
          </p:nvSpPr>
          <p:spPr>
            <a:xfrm>
              <a:off x="1164853" y="5126798"/>
              <a:ext cx="504056" cy="43204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7" name="Rectangle 56"/>
          <p:cNvSpPr/>
          <p:nvPr/>
        </p:nvSpPr>
        <p:spPr>
          <a:xfrm>
            <a:off x="144016" y="7524328"/>
            <a:ext cx="1412776" cy="1440160"/>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latin typeface="Comic Sans MS" pitchFamily="66" charset="0"/>
              </a:rPr>
              <a:t>This space has been left blank for you to find your own celebrity who commits crimes against grammar.  </a:t>
            </a:r>
            <a:endParaRPr lang="en-GB" sz="1200" dirty="0">
              <a:latin typeface="Comic Sans MS" pitchFamily="66" charset="0"/>
            </a:endParaRPr>
          </a:p>
        </p:txBody>
      </p:sp>
      <p:sp>
        <p:nvSpPr>
          <p:cNvPr id="58" name="Bent-Up Arrow 57"/>
          <p:cNvSpPr/>
          <p:nvPr/>
        </p:nvSpPr>
        <p:spPr>
          <a:xfrm rot="16200000" flipV="1">
            <a:off x="692696" y="6660232"/>
            <a:ext cx="504056" cy="1224136"/>
          </a:xfrm>
          <a:prstGeom prst="bentUpArrow">
            <a:avLst>
              <a:gd name="adj1" fmla="val 36358"/>
              <a:gd name="adj2" fmla="val 38926"/>
              <a:gd name="adj3" fmla="val 50000"/>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68" name="Picture 16" descr="G:\Images\yellow_postit.jpg"/>
          <p:cNvPicPr>
            <a:picLocks noChangeAspect="1" noChangeArrowheads="1"/>
          </p:cNvPicPr>
          <p:nvPr/>
        </p:nvPicPr>
        <p:blipFill>
          <a:blip r:embed="rId2" cstate="print"/>
          <a:srcRect/>
          <a:stretch>
            <a:fillRect/>
          </a:stretch>
        </p:blipFill>
        <p:spPr bwMode="auto">
          <a:xfrm>
            <a:off x="110473" y="5220072"/>
            <a:ext cx="1590335" cy="1584176"/>
          </a:xfrm>
          <a:prstGeom prst="rect">
            <a:avLst/>
          </a:prstGeom>
          <a:noFill/>
        </p:spPr>
      </p:pic>
      <p:pic>
        <p:nvPicPr>
          <p:cNvPr id="49154" name="Picture 2" descr="http://www-static.weddingbee.com/pics/169103/gp.jpg"/>
          <p:cNvPicPr>
            <a:picLocks noChangeAspect="1" noChangeArrowheads="1"/>
          </p:cNvPicPr>
          <p:nvPr/>
        </p:nvPicPr>
        <p:blipFill>
          <a:blip r:embed="rId3" cstate="print"/>
          <a:srcRect b="12600"/>
          <a:stretch>
            <a:fillRect/>
          </a:stretch>
        </p:blipFill>
        <p:spPr bwMode="auto">
          <a:xfrm>
            <a:off x="4941168" y="125759"/>
            <a:ext cx="1800200" cy="1258703"/>
          </a:xfrm>
          <a:prstGeom prst="rect">
            <a:avLst/>
          </a:prstGeom>
          <a:noFill/>
        </p:spPr>
      </p:pic>
      <p:pic>
        <p:nvPicPr>
          <p:cNvPr id="49155" name="Picture 3" descr="G:\Images\purple_Lined_speach_bubble.jpg"/>
          <p:cNvPicPr>
            <a:picLocks noChangeAspect="1" noChangeArrowheads="1"/>
          </p:cNvPicPr>
          <p:nvPr/>
        </p:nvPicPr>
        <p:blipFill>
          <a:blip r:embed="rId4" cstate="print"/>
          <a:srcRect/>
          <a:stretch>
            <a:fillRect/>
          </a:stretch>
        </p:blipFill>
        <p:spPr bwMode="auto">
          <a:xfrm>
            <a:off x="0" y="288033"/>
            <a:ext cx="4869160" cy="971599"/>
          </a:xfrm>
          <a:prstGeom prst="rect">
            <a:avLst/>
          </a:prstGeom>
          <a:noFill/>
        </p:spPr>
      </p:pic>
      <p:sp>
        <p:nvSpPr>
          <p:cNvPr id="8" name="TextBox 7"/>
          <p:cNvSpPr txBox="1"/>
          <p:nvPr/>
        </p:nvSpPr>
        <p:spPr>
          <a:xfrm>
            <a:off x="745838" y="467544"/>
            <a:ext cx="3259226" cy="369332"/>
          </a:xfrm>
          <a:prstGeom prst="rect">
            <a:avLst/>
          </a:prstGeom>
          <a:noFill/>
        </p:spPr>
        <p:txBody>
          <a:bodyPr wrap="none" rtlCol="0">
            <a:spAutoFit/>
          </a:bodyPr>
          <a:lstStyle/>
          <a:p>
            <a:r>
              <a:rPr lang="en-GB" dirty="0" smtClean="0">
                <a:latin typeface="Comic Sans MS" pitchFamily="66" charset="0"/>
              </a:rPr>
              <a:t>The rules about apostrophes</a:t>
            </a:r>
            <a:endParaRPr lang="en-GB" dirty="0">
              <a:latin typeface="Comic Sans MS" pitchFamily="66" charset="0"/>
            </a:endParaRPr>
          </a:p>
        </p:txBody>
      </p:sp>
      <p:sp>
        <p:nvSpPr>
          <p:cNvPr id="9" name="TextBox 8"/>
          <p:cNvSpPr txBox="1"/>
          <p:nvPr/>
        </p:nvSpPr>
        <p:spPr>
          <a:xfrm>
            <a:off x="296652" y="1456492"/>
            <a:ext cx="6264696" cy="738664"/>
          </a:xfrm>
          <a:prstGeom prst="rect">
            <a:avLst/>
          </a:prstGeom>
          <a:solidFill>
            <a:srgbClr val="7030A0"/>
          </a:solidFill>
          <a:ln>
            <a:solidFill>
              <a:schemeClr val="tx1"/>
            </a:solidFill>
          </a:ln>
        </p:spPr>
        <p:txBody>
          <a:bodyPr wrap="square" rtlCol="0">
            <a:spAutoFit/>
          </a:bodyPr>
          <a:lstStyle/>
          <a:p>
            <a:pPr algn="just"/>
            <a:r>
              <a:rPr lang="en-GB" sz="1400" dirty="0" smtClean="0">
                <a:solidFill>
                  <a:schemeClr val="bg1"/>
                </a:solidFill>
                <a:latin typeface="Comic Sans MS" pitchFamily="66" charset="0"/>
              </a:rPr>
              <a:t>You will have seen in booklet one a little bit about how to use an apostrophe but now we are going to really practice and get those rules embedded into all our work. </a:t>
            </a:r>
            <a:endParaRPr lang="en-GB" sz="1400" dirty="0">
              <a:solidFill>
                <a:schemeClr val="bg1"/>
              </a:solidFill>
              <a:latin typeface="Comic Sans MS" pitchFamily="66" charset="0"/>
            </a:endParaRPr>
          </a:p>
        </p:txBody>
      </p:sp>
      <p:sp>
        <p:nvSpPr>
          <p:cNvPr id="49157" name="AutoShape 5" descr="data:image/jpeg;base64,/9j/4AAQSkZJRgABAQAAAQABAAD/2wCEAAkGBxMHBhUUExQWFhUVGCAZGBcYFR0YHBkgGBgYGBgcHhsfHCggGCAnHRgaIzEiJSkrLjAuGSAzODMtNygtLi0BCgoKBQUFDgUFDisZExkrKysrKysrKysrKysrKysrKysrKysrKysrKysrKysrKysrKysrKysrKysrKysrKysrK//AABEIATYAowMBIgACEQEDEQH/xAAcAAEBAAIDAQEAAAAAAAAAAAAABwUGAQMEAgj/xABQEAABAwIDBAUGCAoIBAcAAAABAAIDBBEFBiEHEjFBEyJRYXEUMkKBkaEIFSNSYpLBwhYkM1NjcoKisbMXQ4OTssPS4SZz0fA0Njd0o8TU/8QAFAEBAAAAAAAAAAAAAAAAAAAAAP/EABQRAQAAAAAAAAAAAAAAAAAAAAD/2gAMAwEAAhEDEQA/ALiiIgLStpOf48m0rWMb0tVL+Si17bb7ra7t9ABq46DgSNzkeI4ySbAC5PYBxUa2TUf4aZsqsXqOtuSbkDDqGaXGnC7WFoHe4njYoPukyTjmao+mrcRkpS7VsMd+qDwu1j2tafWT26roxCjxzZszp21Jr6VmsjZN4uaOZIcS5gHa1xA4kWVrXxNEJ4XNcLtcCCO0EWIQYrKWYos04DHUw3DX6Fp4tcDZzT4HnzFiswpBsNkdg2M4jhrz+RlL2X0JAJjc7wIER9ar6AiIgIiICIiAiIgIiICIiAiIgIiINZ2l4h8V5CrJL2PQlgPYZLRt97wsXsTw74v2dU+lnSl0ru/ecQ0/Ua1Y/wCEDV+TbPy387Mxns3pPuLdcq0Xxdlili/NwRtPi1jQfegyqIiCP4p/w98IGF40ZWxBru8lpjAHfvxRn1qwKRbe2/F9ThtaP6iex79WSN/lO9qrjXbzQRwKDlERAREQEREBERAREQEREBERAREQST4Qo8pw6hgv+VqPu7v31WgLBSPbT8rnLBWdtRr65acf9VXUBERBOtvdIKnZ1I781JG8et3R/wCYtryVWGvyhSSHUvp4y7x3G73vuvFtOpRWbP61pF7QOf8A3fyg97Vj9i9T5Vs2pb8Wh7PqyvA91kG7oiICIiAiIgIiICIiAiIgIiICIiCSbU29LtQwZv6QH2SsP2KtqTbS/wD1Xwf9f/MCrKAiIg8GPU/lmBzx2vvxPbbt3mEfap/8Hmp6fIbm/m6h7fa2N/3lTnN3mkdqkfweHdDh9dBziqAbeLS3/LKCuoiICIiAiIgIiICIiAiIgIiICIiCSbUdNqWDf8wfzWKtqQ7YB0e0HBXds4Hsmg/1KvICIiApDsZ/F88Y1H2T/wCCaoH2qvKRZBApdteKxj0ml9vF8bj/AI0FdREQEREBERAREQEREBERAREQEREEi24gx5iwd/JtQf5lOfsVdUj+EM/yagoZfzdRf90O+6q4gIiICkOXyIfhEVw+dAPeymcf4FV5SWlb0Xwipfp01/8A4mD7qCtIiICIiAiIgIiICIiAiIgIiICIiCUfCPj3smwnsqW++KVVGik6ajY75zQfaAVPdv0HTbPHH5ksbvaSz7y3DJ0/lOUaR/zqeI+2NpKDMIiICkcx3PhFs+lT+35F3/RVxSHEj0fwjab6UB/kT/6UFeREQEREBERAREQEREBERAREQEREGjbbIul2Z1XaOjPsnjv7rrJ7NJemyBRH9AwfVG79i69qbOk2eVo/RE+wg/YujZBJ0uzejPYxw9kjx9iDcUREBSLGG2+EZR99Of5NSPsVdUkx02+ETQ/+3d/LqkFbREQEU0zltNkpMdNDhtP5VVN0ebEsYRxFm2LrczcBvC972xbs25lw4b82GxvYNSIwS63duSuI+qUFfRS/BttlHPL0dXFLSSDRwc0vaD2EgB49bVRcMxOHFqUSQSslYfSY4OHhpwPcg9aIiAiIgIiICIiAiIg1naX/AOQK3/kP/gsbsUN9mdL/AGn86Re7alJ0Wz2tP6Ej6xDftXn2PRdDs3pB2tcfrSPP2oNyREQFHtrLvwe2i4ZiHoX6KQ8gGu19ZZK/6qsK07azls5myXLGwXlj+ViHMuZe7R3uaXAd5CDcRqsBnvMIyvlWeo03mttGDze7qsHeLm57gViNkWaW5myfHd15oAIpRfXqizHn9ZovftDhyWpbW5HZqzzQ4Swnd3hLNble/sLYg8/2gQZnYbls4Zlo1coJnrT0hc7U7lyWfWuX357wvwVKXxFEIYg1oAa0AADgABYBfaDGY1l+lx6LdqYI5RyLmgkeDvOb6iFM8Z2SzYHUmpwWpkhkGvQufo63oh50I+jICDzIVfRBP9mm0B2Y55KSrj6Gtg85trB4Bs4gHVrgeLe8EaXAoCj+0anGD7XMKqYgGyVEgiksLbw32REntO5Lu+DR2KwICIiAiIgIiICIiDQNulSINm04vrI6No/vWv8A4NKz+z+m8kyPRMIsRTxkjsLmBx95Whbd5jitbh+HMPWqJg51uIFxGw27Ou8/sqtRRiGINGgaAB4AWCD7REQEREEfzjk2ryjjUuKYU9rWkOfUQOIDbec8i5DSzQu3bgtPm8gPjYlTS5hx2sxaoA35T0cdgQBwL7A8g0RtBufSCyO3bHHx4XDh8Gs1a8NsDruhwAHdvPIHeA4LfMqYGzLeXYaZnCJtifnOOr3etxJ9aDLIiICIsNnDH2ZYy5NUvsejb1Wk233nRjfW63gLnkgkG07M0Ee1+k6Ukw0O65+63eO/rLYa6/1Xhr2LbYtt+FvfY9O3vMWnucSsbsZyg2vw+TEa6Nk01W8uZ0rA6zbm7wHDql7ieHohttCqXNl+knj3X00Dh2GFhHsLUGOwDPWH5heG09VG554McSx58GvAJ9S2NT7Mmx/DcZjJjj8mk5Pi0bfleM9Ujwse9athmaa/Zli7KXFC6ejebR1Iu4tHbfi4Dmw9YDhcAAhakXxFK2aIOaQ5rgCCDcEEXBB5iy+0BERARFw526254BBIKYfhF8IN7uLKGGw7Lhu7buO/O4/sqwKQ7BQcTrsSrjxnnsL8RcukcP32+xV5AREQEJsEWl7X8wfg9kaZzTaSb5GPWxvIDvEd4YHHxAQaZkb/AI62sVOIO1gpOpB2ek2Mjt0339xeO5Wdabsjy/8Ag7kaFrhaSUdNJpY3kAIB7wzdb4grckBERAUUzzUO2j7RIsMhcfJqZxfUOB0u3SQ/s36MfSe7kt02sZyGUcuHcP4zPdkI5g260lvo3HrLR2rr2Q5OOVsu70w/Gajryk6lvzGX7gbn6TjxsEG700DaWnaxjQ1jAGtaNAA0WAHcAF2IiAsTmrL8OZ8Dkpph1XjR1tWOHmvb3g+3UcCVlkQSzYZi0sdNU4dUG8lFJut1v1S5zS0cyA5pt3PHYqmpBsvkGJ7VsWqI/wAkLsvyJMgAPffonH1qvoCIiAsJnat+Lsn1co4sgeR47hDfeQs2tE23VXk2zaosbF5jZ7ZWE+4EIPNsGoRSbO43WsZpJJD9box7owqItd2dU3kmRKJtrfi7HHxe0PPvcu7OGaYMpYOZ5z3MYPOkdya0fxPIIPZjuNwZfw109RII428zxJ5Bo4uJ7Apd/TDVYxOfi7DJZmA233Bzu/UMBaw2+kV4suZYqtqOKivxPeZSD8hTglu83u5hp0u/i7lYWtaKOlZQ0zY42NYxgs1rQGgDsAHBBI/6U8Wpj8rg0tu5krfeYyFo20LPhzTjFJ5TSyQwQO3pISbl93N3+LWjzW2Fxpc9q/TaIJEzb5Rbv/hqgeG5/rR232jA0pqg+O4PvKsugY7i1p9QXLYWtOjQPUEEgbtxdWA+T4bNL4P/ANMbl2DPmP4mL0+Ebg/TB/3nR+1V5EH55oKioqdr1M/HIixzrCBth0YcDaK2pBbv3OhPWIvov0Mo9tgPle0XB4R5wlDj3B00Qv8AuOPqVhQEREBTbbLn0ZXwnyeF341O3S39Uw6F/idQ3vueVjtWds0xZRwF9RLqeEbL2MjyOq0fxJ5AFaFskyrJite/GK8b0053oWkeaCLCS3Lq2awcmi/MWDVtlu0eiyZgwgmgnD5Hb75Whrg6+jTukghoaBwvzPOyuWAZgpsxUfSUszZW87HVvc5p6zT3EL2VtHHX05ZKxkjHaFr2hwPiDoo3n3I7siy/GmFOdF0RvLDcubuuIBsOJZe2808BqLWQWtFissY5HmLAIalmjZWXtfzSNHN9TgR6kQZVSn4Rs5jyXE0enUtv4COU/wAbKrKN/CMqGNp6Bjyd0yuc62p3WhgPjo5BQ8ax2DJWVWyTmzY2NY1g857g2zWNHM6eoAk6BTPKOXKjaZjnxliQtTNPyFPruuAOgt8wcz6R7tF1YPh822HNXldS10eHU7i2KK/n213fE6F7h3NHaLhFGIow1oAaBYACwAGgAHIIOWtDGgAWA0AHJcoiAiIgIiICIpjtV2hjDYzQ0RMtbN8n1Nei3tOXGQ3sGjhxNtAQw+Cv/DHbtLO3WGhYWNdyJaDGBfneR8jhbk1WZabssyb+BuWwx9jPKd+Yjtt1WA8w0aeJcea3JAXnxCujw2hfLK4MjjaXOceAA/74LvJsFEM04rLtWzY3D6NxFFC7enmbwdY6uv6Q5MbzPW4C4DjAqKXa9nE1lQ0tw+mO7FGfTOh3ey50c8/qt7xcGtDW2GgHJePBsKiwTC44IGhkcYs0D2kntJNyTzJJXtQFhc7PZHk6sMnmeTyX9cbgs0pFtjxuTG8ThwakIMs7mmcg+aPPa09gsOkd3Nb2oPFsyoKibI9O5gdunftY/ppAfeireA4UzA8Gip4/MiYGAnibDUnvJuT4og9xNgoPju9tjz22GC7aKjuHTcyHEbzhfS7twBo10aXHmBu+2vMxwLKvQxE9PVkxMA84N/rCBxvYho73jsWa2cZXGUsqRQ2HSEb8x7XuA3hfmBo0dzUGewzD48Kw9kMLAyONu61o5AfxPMnmSvUiICIiAtNzjtDp8nYuyKpD92SPfaWN3iCHFtjcjj9i3JfnvbjiUcW06lMjd+OBkRkYLHeHSue5tjpq23HtQbs/bnhjR5tSf7Jv2vWOqdusUzT5LRVErgL9YhoHed3fNltWG5kwKWkEkctCwEXs7oonDtux1nA+paRtG2lMxbDpKDCmOmMjXCWRkZ3QwA9I1gtd1wDd1rAHS97gPLh2NY9tOid5O6Okpd4sdIw7nYS3euZHHdI83dB7lQcg7NqXJo3xeaoI60zwLi/EMb6APiSb8baLHbA52S7PGNaRvMkkDx3l28L/ALJaqMgIimW1/aQMsUhpqZwNXINSNegaR5x+mR5o9Z5Ahj9qWbpsZxT4nw7rTSHdneODQR1mX5C2rzyGnG4G95FylFk7AWwR9Zx60slrGR3M9wHADkO+5OB2Q5Niy/ggqN9s1RUtDnzA7w3XdYMa7svqTzI14C1AQERYzMmPQ5bwh9RUO3WMHrcTwa0c3H/fgCUGJ2iZxjyZgBldZ0r7thj+c63E/RbxJ8BxIWu7HsoSYfA/EKy7qyr6x3h1mNcd7Xsc7QkcgGiw1UhzPW1maMSgxGpbuwzTiKBhNwGscCQ0EajWxdzdfwH6pQEREEbib+Gu3RxPWgw1ug4jfYbeAd0rifCIdisikmxEt/CLF7/lfKOtfjbfm+9e/qVbQEREBERB8SyCGIucQA0XJPAAakqMbLaNudc6YjiM8YfC8mJjXtDmuDrWBB5tiYwH9dbHtzzEcJyn5PHfpqw9E0DU7mnSWHO4IZb6a2TZ9l0ZWylDT6b4bvSkc3v1frzseqD2NCDD1GyDCJ597yYtubkNlkDfZvaeqy2TAcs0mXoC2mgjiBFnEC7nAcN5xu53E8TzWXRBFcWytiGzjH5KzCm9NSym8lMAXFovfd3Rq4C53XN1aDY6XJzWD7cKCpZaoZLTSDzgWmRoPMAt63taFUFi8Uy5R4u689NDKfnPia5w8HEXCCa5o2u/GThS4Ox89RLoJejIDL82tcLkjtcA0cdV7cobIoYMOkfiP4zVVDTvuJLuj3tTuuOpkvqZOPIaXvv2DZfpcDDvJqeKHe84sYGk8xc8SBfQclk0EKpKyu2M4kY5WvqcNkddr2+gSeXJj+1hsHcQeJVcy5mmkzLTb9NMyTtbez2/rMPWb7LdiylTTsq6dzJGtexws5rmhzXA8QQdCFNce2JUVbOZKaSSlfxG4d9gJ5hpIcPAOA8EG/Y7jcGX8OdNUSNjY0czqe5o4uJ7Ao7htDU7ZMxCoqA6LDYXWjjvbfsdQDzcfSeOHAdqzGG7DYRVh9ZWTVIHBu70YPcTvudbwIVVo6VlDStjjaGMYA1rWiwAHAAIJNt0p200OFxxtDWtn3WNaLAAdGAABwHDRV9SLbgTJmLCIx6VQf8AHAPtVdQEREEYzi07OdpseIsv5LWHcqABoCbb+gHcJBzJDxwVlY8SMBBBBFwRqCDwKwWecttzXliWndYOcLxuPovbqw+3Q9xK1PYfmR1fgb6Ke4qKI9GWnjuAlrfqkFh8G9qCloiICIiDU8ZyLFi+dKevkkefJxYQkAsu25Y4c2kOO9zuQOFltiIgIi1fOOeIMo1dOydr7VD93pABuRgEBznEnlvA2GtrnxDaEXAO8NFygIiICIiAiIgkW021btZwiG+rHCQju6UH/KPsVdUhrD8a/CKiA1FLB1v7p7h75mqvICIiAoztJpn5Fz3Bi8DSYpT0dSxvMkWPO3WYLj6UdzxVmWNzJgseYsDlppfMlba/Np4tcO8OAI8EHso6pldSMkjcHMkaHNcOBDhcH2FdykmxrG5MIxCbBqw2mp3Ew3PnN85zW9osd9vPdceAaq2gIiICIiAtZ2i5ZbmvKksFh0gG/CeyRoJbryB1ae5xWzIgn2xHMLsbyY1khPS0ruhdfiWgAxk/s9X9gqgqQ7JR5HtJxiFvmdIXacBuyyWH759iryAiIgIiICIsTmzFfiPLNRUc4onOH61rMHrdYetBNtlh+Odp+K1nENPRMPIgvsP3YW+1V9TT4P8AhJoMi9KeNRK540sd1to2j2scf2lS0BERAREQSzbRluRrY8VpOrU0di8j0o2knetz3Te/a0uvwAW65JzNHm3LsdRHYE9WRl77jwBvN99x2gg81nXND2kEXB0IPNRCoa/Y9nvfAccMrD1gBfozqbeLL3HzmEjUi4C4IuunnbUwNexwcx4DmuBuCCLgg8wQuxAREQF0V1WzD6J8sh3WRtL3E8g0XJ9gXeuqqpmVlM6ORrXscLOa4BzXA8QQdCglOwendXz4hiDxbyqcho/adI/xF5Gj9kqtrx4RhcODYe2GBgjjZfdaL2G84uPHXiSvYgIiICIiApTt/wAUd8SwUMWstXKOqObWEWHdeRzLfqlVZRjLJ/D7bFLWcaahG5EeIcRvNYe8FxkkB7moKzgWGtwfBoYGebDG1g791oF/Xx9a9yIgIiICIiAsZmPA4cx4PJTztux49bT6LmnkQdf9lk0QRXKeYZ9mONfFuJG9K4k09RY7rQT7m3Oo9AnmDdWiOQSxhzSCCLgg3BB1BB5hYrM+W6fNOFmCpZvNOoI0cw8nNd6J/jwNxopc3KeOZAJ+LphVUwJIgfxFyT5hI9sbgSeSC0IpNhu2uOnn6LEaSallHGzS4eJa6z2jwDlvOD52w/GgOhq4XE8Gl+4/6jrO9yDYEXANwuUBERARF01NUyki3pHtY0c3ODR7Sg7kWhZg2u4ZgzSGzeUPHowDfH1zZnsJPctTkxbHNpHVp4vIKN3GRxLXOafpWDn3HzAByJQZjahn/cBw7D7zVk/yZ6PXot7RwuPTtf8AV1JIsto2bZUGT8rMhNjK7rzOGt3uAuAewABo8L811ZE2fUuTILxjpJ3Cz53DrHtDR6Db8h3XJstuQEREBERAREQEREBERB5MRw2HFKfcnijlZ82RgePYQtJxjY3hWJElsT4HHnDIR+67eaPUERBgf6GJsOP4lik8I+bZw/eY9v8ABcOylmSgsI8VjcAOMjnE/vRPv7URB43SZkpjrX0xt9Bv/wCcL7hbmWukG7X0zb/QA/8ArlEQeoZFx/Em/L4vuC+vROeP8LY7+C7KbYbDPLv1lbUVDuZFm37iXb5t6wiIN1wHIGHYA4GGlj3xqHvHSPB7Q59y31WWzIiAiIgIiICIiD//2Q=="/>
          <p:cNvSpPr>
            <a:spLocks noChangeAspect="1" noChangeArrowheads="1"/>
          </p:cNvSpPr>
          <p:nvPr/>
        </p:nvSpPr>
        <p:spPr bwMode="auto">
          <a:xfrm>
            <a:off x="155575" y="-2217738"/>
            <a:ext cx="2428875" cy="4619626"/>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49159" name="AutoShape 7" descr="data:image/jpeg;base64,/9j/4AAQSkZJRgABAQAAAQABAAD/2wCEAAkGBxMHBhUUExQWFhUVGCAZGBcYFR0YHBkgGBgYGBgcHhsfHCggGCAnHRgaIzEiJSkrLjAuGSAzODMtNygtLi0BCgoKBQUFDgUFDisZExkrKysrKysrKysrKysrKysrKysrKysrKysrKysrKysrKysrKysrKysrKysrKysrKysrK//AABEIATYAowMBIgACEQEDEQH/xAAcAAEBAAIDAQEAAAAAAAAAAAAABwUGAQMEAgj/xABQEAABAwIDBAUGCAoIBAcAAAABAAIDBBEFBiEHEjFBEyJRYXEUMkKBkaEIFSNSYpLBwhYkM1NjcoKisbMXQ4OTssPS4SZz0fA0Njd0o8TU/8QAFAEBAAAAAAAAAAAAAAAAAAAAAP/EABQRAQAAAAAAAAAAAAAAAAAAAAD/2gAMAwEAAhEDEQA/ALiiIgLStpOf48m0rWMb0tVL+Si17bb7ra7t9ABq46DgSNzkeI4ySbAC5PYBxUa2TUf4aZsqsXqOtuSbkDDqGaXGnC7WFoHe4njYoPukyTjmao+mrcRkpS7VsMd+qDwu1j2tafWT26roxCjxzZszp21Jr6VmsjZN4uaOZIcS5gHa1xA4kWVrXxNEJ4XNcLtcCCO0EWIQYrKWYos04DHUw3DX6Fp4tcDZzT4HnzFiswpBsNkdg2M4jhrz+RlL2X0JAJjc7wIER9ar6AiIgIiICIiAiIgIiICIiAiIgIiINZ2l4h8V5CrJL2PQlgPYZLRt97wsXsTw74v2dU+lnSl0ru/ecQ0/Ua1Y/wCEDV+TbPy387Mxns3pPuLdcq0Xxdlili/NwRtPi1jQfegyqIiCP4p/w98IGF40ZWxBru8lpjAHfvxRn1qwKRbe2/F9ThtaP6iex79WSN/lO9qrjXbzQRwKDlERAREQEREBERAREQEREBERAREQST4Qo8pw6hgv+VqPu7v31WgLBSPbT8rnLBWdtRr65acf9VXUBERBOtvdIKnZ1I781JG8et3R/wCYtryVWGvyhSSHUvp4y7x3G73vuvFtOpRWbP61pF7QOf8A3fyg97Vj9i9T5Vs2pb8Wh7PqyvA91kG7oiICIiAiIgIiICIiAiIgIiICIiCSbU29LtQwZv6QH2SsP2KtqTbS/wD1Xwf9f/MCrKAiIg8GPU/lmBzx2vvxPbbt3mEfap/8Hmp6fIbm/m6h7fa2N/3lTnN3mkdqkfweHdDh9dBziqAbeLS3/LKCuoiICIiAiIgIiICIiAiIgIiICIiCSbUdNqWDf8wfzWKtqQ7YB0e0HBXds4Hsmg/1KvICIiApDsZ/F88Y1H2T/wCCaoH2qvKRZBApdteKxj0ml9vF8bj/AI0FdREQEREBERAREQEREBERAREQEREEi24gx5iwd/JtQf5lOfsVdUj+EM/yagoZfzdRf90O+6q4gIiICkOXyIfhEVw+dAPeymcf4FV5SWlb0Xwipfp01/8A4mD7qCtIiICIiAiIgIiICIiAiIgIiICIiCUfCPj3smwnsqW++KVVGik6ajY75zQfaAVPdv0HTbPHH5ksbvaSz7y3DJ0/lOUaR/zqeI+2NpKDMIiICkcx3PhFs+lT+35F3/RVxSHEj0fwjab6UB/kT/6UFeREQEREBERAREQEREBERAREQEREGjbbIul2Z1XaOjPsnjv7rrJ7NJemyBRH9AwfVG79i69qbOk2eVo/RE+wg/YujZBJ0uzejPYxw9kjx9iDcUREBSLGG2+EZR99Of5NSPsVdUkx02+ETQ/+3d/LqkFbREQEU0zltNkpMdNDhtP5VVN0ebEsYRxFm2LrczcBvC972xbs25lw4b82GxvYNSIwS63duSuI+qUFfRS/BttlHPL0dXFLSSDRwc0vaD2EgB49bVRcMxOHFqUSQSslYfSY4OHhpwPcg9aIiAiIgIiICIiAiIg1naX/AOQK3/kP/gsbsUN9mdL/AGn86Re7alJ0Wz2tP6Ej6xDftXn2PRdDs3pB2tcfrSPP2oNyREQFHtrLvwe2i4ZiHoX6KQ8gGu19ZZK/6qsK07azls5myXLGwXlj+ViHMuZe7R3uaXAd5CDcRqsBnvMIyvlWeo03mttGDze7qsHeLm57gViNkWaW5myfHd15oAIpRfXqizHn9ZovftDhyWpbW5HZqzzQ4Swnd3hLNble/sLYg8/2gQZnYbls4Zlo1coJnrT0hc7U7lyWfWuX357wvwVKXxFEIYg1oAa0AADgABYBfaDGY1l+lx6LdqYI5RyLmgkeDvOb6iFM8Z2SzYHUmpwWpkhkGvQufo63oh50I+jICDzIVfRBP9mm0B2Y55KSrj6Gtg85trB4Bs4gHVrgeLe8EaXAoCj+0anGD7XMKqYgGyVEgiksLbw32REntO5Lu+DR2KwICIiAiIgIiICIiDQNulSINm04vrI6No/vWv8A4NKz+z+m8kyPRMIsRTxkjsLmBx95Whbd5jitbh+HMPWqJg51uIFxGw27Ou8/sqtRRiGINGgaAB4AWCD7REQEREEfzjk2ryjjUuKYU9rWkOfUQOIDbec8i5DSzQu3bgtPm8gPjYlTS5hx2sxaoA35T0cdgQBwL7A8g0RtBufSCyO3bHHx4XDh8Gs1a8NsDruhwAHdvPIHeA4LfMqYGzLeXYaZnCJtifnOOr3etxJ9aDLIiICIsNnDH2ZYy5NUvsejb1Wk233nRjfW63gLnkgkG07M0Ee1+k6Ukw0O65+63eO/rLYa6/1Xhr2LbYtt+FvfY9O3vMWnucSsbsZyg2vw+TEa6Nk01W8uZ0rA6zbm7wHDql7ieHohttCqXNl+knj3X00Dh2GFhHsLUGOwDPWH5heG09VG554McSx58GvAJ9S2NT7Mmx/DcZjJjj8mk5Pi0bfleM9Ujwse9athmaa/Zli7KXFC6ejebR1Iu4tHbfi4Dmw9YDhcAAhakXxFK2aIOaQ5rgCCDcEEXBB5iy+0BERARFw526254BBIKYfhF8IN7uLKGGw7Lhu7buO/O4/sqwKQ7BQcTrsSrjxnnsL8RcukcP32+xV5AREQEJsEWl7X8wfg9kaZzTaSb5GPWxvIDvEd4YHHxAQaZkb/AI62sVOIO1gpOpB2ek2Mjt0339xeO5Wdabsjy/8Ag7kaFrhaSUdNJpY3kAIB7wzdb4grckBERAUUzzUO2j7RIsMhcfJqZxfUOB0u3SQ/s36MfSe7kt02sZyGUcuHcP4zPdkI5g260lvo3HrLR2rr2Q5OOVsu70w/Gajryk6lvzGX7gbn6TjxsEG700DaWnaxjQ1jAGtaNAA0WAHcAF2IiAsTmrL8OZ8Dkpph1XjR1tWOHmvb3g+3UcCVlkQSzYZi0sdNU4dUG8lFJut1v1S5zS0cyA5pt3PHYqmpBsvkGJ7VsWqI/wAkLsvyJMgAPffonH1qvoCIiAsJnat+Lsn1co4sgeR47hDfeQs2tE23VXk2zaosbF5jZ7ZWE+4EIPNsGoRSbO43WsZpJJD9box7owqItd2dU3kmRKJtrfi7HHxe0PPvcu7OGaYMpYOZ5z3MYPOkdya0fxPIIPZjuNwZfw109RII428zxJ5Bo4uJ7Apd/TDVYxOfi7DJZmA233Bzu/UMBaw2+kV4suZYqtqOKivxPeZSD8hTglu83u5hp0u/i7lYWtaKOlZQ0zY42NYxgs1rQGgDsAHBBI/6U8Wpj8rg0tu5krfeYyFo20LPhzTjFJ5TSyQwQO3pISbl93N3+LWjzW2Fxpc9q/TaIJEzb5Rbv/hqgeG5/rR232jA0pqg+O4PvKsugY7i1p9QXLYWtOjQPUEEgbtxdWA+T4bNL4P/ANMbl2DPmP4mL0+Ebg/TB/3nR+1V5EH55oKioqdr1M/HIixzrCBth0YcDaK2pBbv3OhPWIvov0Mo9tgPle0XB4R5wlDj3B00Qv8AuOPqVhQEREBTbbLn0ZXwnyeF341O3S39Uw6F/idQ3vueVjtWds0xZRwF9RLqeEbL2MjyOq0fxJ5AFaFskyrJite/GK8b0053oWkeaCLCS3Lq2awcmi/MWDVtlu0eiyZgwgmgnD5Hb75Whrg6+jTukghoaBwvzPOyuWAZgpsxUfSUszZW87HVvc5p6zT3EL2VtHHX05ZKxkjHaFr2hwPiDoo3n3I7siy/GmFOdF0RvLDcubuuIBsOJZe2808BqLWQWtFissY5HmLAIalmjZWXtfzSNHN9TgR6kQZVSn4Rs5jyXE0enUtv4COU/wAbKrKN/CMqGNp6Bjyd0yuc62p3WhgPjo5BQ8ax2DJWVWyTmzY2NY1g857g2zWNHM6eoAk6BTPKOXKjaZjnxliQtTNPyFPruuAOgt8wcz6R7tF1YPh822HNXldS10eHU7i2KK/n213fE6F7h3NHaLhFGIow1oAaBYACwAGgAHIIOWtDGgAWA0AHJcoiAiIgIiICIpjtV2hjDYzQ0RMtbN8n1Nei3tOXGQ3sGjhxNtAQw+Cv/DHbtLO3WGhYWNdyJaDGBfneR8jhbk1WZabssyb+BuWwx9jPKd+Yjtt1WA8w0aeJcea3JAXnxCujw2hfLK4MjjaXOceAA/74LvJsFEM04rLtWzY3D6NxFFC7enmbwdY6uv6Q5MbzPW4C4DjAqKXa9nE1lQ0tw+mO7FGfTOh3ey50c8/qt7xcGtDW2GgHJePBsKiwTC44IGhkcYs0D2kntJNyTzJJXtQFhc7PZHk6sMnmeTyX9cbgs0pFtjxuTG8ThwakIMs7mmcg+aPPa09gsOkd3Nb2oPFsyoKibI9O5gdunftY/ppAfeireA4UzA8Gip4/MiYGAnibDUnvJuT4og9xNgoPju9tjz22GC7aKjuHTcyHEbzhfS7twBo10aXHmBu+2vMxwLKvQxE9PVkxMA84N/rCBxvYho73jsWa2cZXGUsqRQ2HSEb8x7XuA3hfmBo0dzUGewzD48Kw9kMLAyONu61o5AfxPMnmSvUiICIiAtNzjtDp8nYuyKpD92SPfaWN3iCHFtjcjj9i3JfnvbjiUcW06lMjd+OBkRkYLHeHSue5tjpq23HtQbs/bnhjR5tSf7Jv2vWOqdusUzT5LRVErgL9YhoHed3fNltWG5kwKWkEkctCwEXs7oonDtux1nA+paRtG2lMxbDpKDCmOmMjXCWRkZ3QwA9I1gtd1wDd1rAHS97gPLh2NY9tOid5O6Okpd4sdIw7nYS3euZHHdI83dB7lQcg7NqXJo3xeaoI60zwLi/EMb6APiSb8baLHbA52S7PGNaRvMkkDx3l28L/ALJaqMgIimW1/aQMsUhpqZwNXINSNegaR5x+mR5o9Z5Ahj9qWbpsZxT4nw7rTSHdneODQR1mX5C2rzyGnG4G95FylFk7AWwR9Zx60slrGR3M9wHADkO+5OB2Q5Niy/ggqN9s1RUtDnzA7w3XdYMa7svqTzI14C1AQERYzMmPQ5bwh9RUO3WMHrcTwa0c3H/fgCUGJ2iZxjyZgBldZ0r7thj+c63E/RbxJ8BxIWu7HsoSYfA/EKy7qyr6x3h1mNcd7Xsc7QkcgGiw1UhzPW1maMSgxGpbuwzTiKBhNwGscCQ0EajWxdzdfwH6pQEREEbib+Gu3RxPWgw1ug4jfYbeAd0rifCIdisikmxEt/CLF7/lfKOtfjbfm+9e/qVbQEREBERB8SyCGIucQA0XJPAAakqMbLaNudc6YjiM8YfC8mJjXtDmuDrWBB5tiYwH9dbHtzzEcJyn5PHfpqw9E0DU7mnSWHO4IZb6a2TZ9l0ZWylDT6b4bvSkc3v1frzseqD2NCDD1GyDCJ597yYtubkNlkDfZvaeqy2TAcs0mXoC2mgjiBFnEC7nAcN5xu53E8TzWXRBFcWytiGzjH5KzCm9NSym8lMAXFovfd3Rq4C53XN1aDY6XJzWD7cKCpZaoZLTSDzgWmRoPMAt63taFUFi8Uy5R4u689NDKfnPia5w8HEXCCa5o2u/GThS4Ox89RLoJejIDL82tcLkjtcA0cdV7cobIoYMOkfiP4zVVDTvuJLuj3tTuuOpkvqZOPIaXvv2DZfpcDDvJqeKHe84sYGk8xc8SBfQclk0EKpKyu2M4kY5WvqcNkddr2+gSeXJj+1hsHcQeJVcy5mmkzLTb9NMyTtbez2/rMPWb7LdiylTTsq6dzJGtexws5rmhzXA8QQdCFNce2JUVbOZKaSSlfxG4d9gJ5hpIcPAOA8EG/Y7jcGX8OdNUSNjY0czqe5o4uJ7Ao7htDU7ZMxCoqA6LDYXWjjvbfsdQDzcfSeOHAdqzGG7DYRVh9ZWTVIHBu70YPcTvudbwIVVo6VlDStjjaGMYA1rWiwAHAAIJNt0p200OFxxtDWtn3WNaLAAdGAABwHDRV9SLbgTJmLCIx6VQf8AHAPtVdQEREEYzi07OdpseIsv5LWHcqABoCbb+gHcJBzJDxwVlY8SMBBBBFwRqCDwKwWecttzXliWndYOcLxuPovbqw+3Q9xK1PYfmR1fgb6Ke4qKI9GWnjuAlrfqkFh8G9qCloiICIiDU8ZyLFi+dKevkkefJxYQkAsu25Y4c2kOO9zuQOFltiIgIi1fOOeIMo1dOydr7VD93pABuRgEBznEnlvA2GtrnxDaEXAO8NFygIiICIiAiIgkW021btZwiG+rHCQju6UH/KPsVdUhrD8a/CKiA1FLB1v7p7h75mqvICIiAoztJpn5Fz3Bi8DSYpT0dSxvMkWPO3WYLj6UdzxVmWNzJgseYsDlppfMlba/Np4tcO8OAI8EHso6pldSMkjcHMkaHNcOBDhcH2FdykmxrG5MIxCbBqw2mp3Ew3PnN85zW9osd9vPdceAaq2gIiICIiAtZ2i5ZbmvKksFh0gG/CeyRoJbryB1ae5xWzIgn2xHMLsbyY1khPS0ruhdfiWgAxk/s9X9gqgqQ7JR5HtJxiFvmdIXacBuyyWH759iryAiIgIiICIsTmzFfiPLNRUc4onOH61rMHrdYetBNtlh+Odp+K1nENPRMPIgvsP3YW+1V9TT4P8AhJoMi9KeNRK540sd1to2j2scf2lS0BERAREQSzbRluRrY8VpOrU0di8j0o2knetz3Te/a0uvwAW65JzNHm3LsdRHYE9WRl77jwBvN99x2gg81nXND2kEXB0IPNRCoa/Y9nvfAccMrD1gBfozqbeLL3HzmEjUi4C4IuunnbUwNexwcx4DmuBuCCLgg8wQuxAREQF0V1WzD6J8sh3WRtL3E8g0XJ9gXeuqqpmVlM6ORrXscLOa4BzXA8QQdCglOwendXz4hiDxbyqcho/adI/xF5Gj9kqtrx4RhcODYe2GBgjjZfdaL2G84uPHXiSvYgIiICIiApTt/wAUd8SwUMWstXKOqObWEWHdeRzLfqlVZRjLJ/D7bFLWcaahG5EeIcRvNYe8FxkkB7moKzgWGtwfBoYGebDG1g791oF/Xx9a9yIgIiICIiAsZmPA4cx4PJTztux49bT6LmnkQdf9lk0QRXKeYZ9mONfFuJG9K4k09RY7rQT7m3Oo9AnmDdWiOQSxhzSCCLgg3BB1BB5hYrM+W6fNOFmCpZvNOoI0cw8nNd6J/jwNxopc3KeOZAJ+LphVUwJIgfxFyT5hI9sbgSeSC0IpNhu2uOnn6LEaSallHGzS4eJa6z2jwDlvOD52w/GgOhq4XE8Gl+4/6jrO9yDYEXANwuUBERARF01NUyki3pHtY0c3ODR7Sg7kWhZg2u4ZgzSGzeUPHowDfH1zZnsJPctTkxbHNpHVp4vIKN3GRxLXOafpWDn3HzAByJQZjahn/cBw7D7zVk/yZ6PXot7RwuPTtf8AV1JIsto2bZUGT8rMhNjK7rzOGt3uAuAewABo8L811ZE2fUuTILxjpJ3Cz53DrHtDR6Db8h3XJstuQEREBERAREQEREBERB5MRw2HFKfcnijlZ82RgePYQtJxjY3hWJElsT4HHnDIR+67eaPUERBgf6GJsOP4lik8I+bZw/eY9v8ABcOylmSgsI8VjcAOMjnE/vRPv7URB43SZkpjrX0xt9Bv/wCcL7hbmWukG7X0zb/QA/8ArlEQeoZFx/Em/L4vuC+vROeP8LY7+C7KbYbDPLv1lbUVDuZFm37iXb5t6wiIN1wHIGHYA4GGlj3xqHvHSPB7Q59y31WWzIiAiIgIiICIiD//2Q=="/>
          <p:cNvSpPr>
            <a:spLocks noChangeAspect="1" noChangeArrowheads="1"/>
          </p:cNvSpPr>
          <p:nvPr/>
        </p:nvSpPr>
        <p:spPr bwMode="auto">
          <a:xfrm>
            <a:off x="155575" y="-2217738"/>
            <a:ext cx="2428875" cy="4619626"/>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49161" name="AutoShape 9" descr="data:image/jpeg;base64,/9j/4AAQSkZJRgABAQAAAQABAAD/2wCEAAkGBxMHBhUUExQWFhUVGCAZGBcYFR0YHBkgGBgYGBgcHhsfHCggGCAnHRgaIzEiJSkrLjAuGSAzODMtNygtLi0BCgoKBQUFDgUFDisZExkrKysrKysrKysrKysrKysrKysrKysrKysrKysrKysrKysrKysrKysrKysrKysrKysrK//AABEIATYAowMBIgACEQEDEQH/xAAcAAEBAAIDAQEAAAAAAAAAAAAABwUGAQMEAgj/xABQEAABAwIDBAUGCAoIBAcAAAABAAIDBBEFBiEHEjFBEyJRYXEUMkKBkaEIFSNSYpLBwhYkM1NjcoKisbMXQ4OTssPS4SZz0fA0Njd0o8TU/8QAFAEBAAAAAAAAAAAAAAAAAAAAAP/EABQRAQAAAAAAAAAAAAAAAAAAAAD/2gAMAwEAAhEDEQA/ALiiIgLStpOf48m0rWMb0tVL+Si17bb7ra7t9ABq46DgSNzkeI4ySbAC5PYBxUa2TUf4aZsqsXqOtuSbkDDqGaXGnC7WFoHe4njYoPukyTjmao+mrcRkpS7VsMd+qDwu1j2tafWT26roxCjxzZszp21Jr6VmsjZN4uaOZIcS5gHa1xA4kWVrXxNEJ4XNcLtcCCO0EWIQYrKWYos04DHUw3DX6Fp4tcDZzT4HnzFiswpBsNkdg2M4jhrz+RlL2X0JAJjc7wIER9ar6AiIgIiICIiAiIgIiICIiAiIgIiINZ2l4h8V5CrJL2PQlgPYZLRt97wsXsTw74v2dU+lnSl0ru/ecQ0/Ua1Y/wCEDV+TbPy387Mxns3pPuLdcq0Xxdlili/NwRtPi1jQfegyqIiCP4p/w98IGF40ZWxBru8lpjAHfvxRn1qwKRbe2/F9ThtaP6iex79WSN/lO9qrjXbzQRwKDlERAREQEREBERAREQEREBERAREQST4Qo8pw6hgv+VqPu7v31WgLBSPbT8rnLBWdtRr65acf9VXUBERBOtvdIKnZ1I781JG8et3R/wCYtryVWGvyhSSHUvp4y7x3G73vuvFtOpRWbP61pF7QOf8A3fyg97Vj9i9T5Vs2pb8Wh7PqyvA91kG7oiICIiAiIgIiICIiAiIgIiICIiCSbU29LtQwZv6QH2SsP2KtqTbS/wD1Xwf9f/MCrKAiIg8GPU/lmBzx2vvxPbbt3mEfap/8Hmp6fIbm/m6h7fa2N/3lTnN3mkdqkfweHdDh9dBziqAbeLS3/LKCuoiICIiAiIgIiICIiAiIgIiICIiCSbUdNqWDf8wfzWKtqQ7YB0e0HBXds4Hsmg/1KvICIiApDsZ/F88Y1H2T/wCCaoH2qvKRZBApdteKxj0ml9vF8bj/AI0FdREQEREBERAREQEREBERAREQEREEi24gx5iwd/JtQf5lOfsVdUj+EM/yagoZfzdRf90O+6q4gIiICkOXyIfhEVw+dAPeymcf4FV5SWlb0Xwipfp01/8A4mD7qCtIiICIiAiIgIiICIiAiIgIiICIiCUfCPj3smwnsqW++KVVGik6ajY75zQfaAVPdv0HTbPHH5ksbvaSz7y3DJ0/lOUaR/zqeI+2NpKDMIiICkcx3PhFs+lT+35F3/RVxSHEj0fwjab6UB/kT/6UFeREQEREBERAREQEREBERAREQEREGjbbIul2Z1XaOjPsnjv7rrJ7NJemyBRH9AwfVG79i69qbOk2eVo/RE+wg/YujZBJ0uzejPYxw9kjx9iDcUREBSLGG2+EZR99Of5NSPsVdUkx02+ETQ/+3d/LqkFbREQEU0zltNkpMdNDhtP5VVN0ebEsYRxFm2LrczcBvC972xbs25lw4b82GxvYNSIwS63duSuI+qUFfRS/BttlHPL0dXFLSSDRwc0vaD2EgB49bVRcMxOHFqUSQSslYfSY4OHhpwPcg9aIiAiIgIiICIiAiIg1naX/AOQK3/kP/gsbsUN9mdL/AGn86Re7alJ0Wz2tP6Ej6xDftXn2PRdDs3pB2tcfrSPP2oNyREQFHtrLvwe2i4ZiHoX6KQ8gGu19ZZK/6qsK07azls5myXLGwXlj+ViHMuZe7R3uaXAd5CDcRqsBnvMIyvlWeo03mttGDze7qsHeLm57gViNkWaW5myfHd15oAIpRfXqizHn9ZovftDhyWpbW5HZqzzQ4Swnd3hLNble/sLYg8/2gQZnYbls4Zlo1coJnrT0hc7U7lyWfWuX357wvwVKXxFEIYg1oAa0AADgABYBfaDGY1l+lx6LdqYI5RyLmgkeDvOb6iFM8Z2SzYHUmpwWpkhkGvQufo63oh50I+jICDzIVfRBP9mm0B2Y55KSrj6Gtg85trB4Bs4gHVrgeLe8EaXAoCj+0anGD7XMKqYgGyVEgiksLbw32REntO5Lu+DR2KwICIiAiIgIiICIiDQNulSINm04vrI6No/vWv8A4NKz+z+m8kyPRMIsRTxkjsLmBx95Whbd5jitbh+HMPWqJg51uIFxGw27Ou8/sqtRRiGINGgaAB4AWCD7REQEREEfzjk2ryjjUuKYU9rWkOfUQOIDbec8i5DSzQu3bgtPm8gPjYlTS5hx2sxaoA35T0cdgQBwL7A8g0RtBufSCyO3bHHx4XDh8Gs1a8NsDruhwAHdvPIHeA4LfMqYGzLeXYaZnCJtifnOOr3etxJ9aDLIiICIsNnDH2ZYy5NUvsejb1Wk233nRjfW63gLnkgkG07M0Ee1+k6Ukw0O65+63eO/rLYa6/1Xhr2LbYtt+FvfY9O3vMWnucSsbsZyg2vw+TEa6Nk01W8uZ0rA6zbm7wHDql7ieHohttCqXNl+knj3X00Dh2GFhHsLUGOwDPWH5heG09VG554McSx58GvAJ9S2NT7Mmx/DcZjJjj8mk5Pi0bfleM9Ujwse9athmaa/Zli7KXFC6ejebR1Iu4tHbfi4Dmw9YDhcAAhakXxFK2aIOaQ5rgCCDcEEXBB5iy+0BERARFw526254BBIKYfhF8IN7uLKGGw7Lhu7buO/O4/sqwKQ7BQcTrsSrjxnnsL8RcukcP32+xV5AREQEJsEWl7X8wfg9kaZzTaSb5GPWxvIDvEd4YHHxAQaZkb/AI62sVOIO1gpOpB2ek2Mjt0339xeO5Wdabsjy/8Ag7kaFrhaSUdNJpY3kAIB7wzdb4grckBERAUUzzUO2j7RIsMhcfJqZxfUOB0u3SQ/s36MfSe7kt02sZyGUcuHcP4zPdkI5g260lvo3HrLR2rr2Q5OOVsu70w/Gajryk6lvzGX7gbn6TjxsEG700DaWnaxjQ1jAGtaNAA0WAHcAF2IiAsTmrL8OZ8Dkpph1XjR1tWOHmvb3g+3UcCVlkQSzYZi0sdNU4dUG8lFJut1v1S5zS0cyA5pt3PHYqmpBsvkGJ7VsWqI/wAkLsvyJMgAPffonH1qvoCIiAsJnat+Lsn1co4sgeR47hDfeQs2tE23VXk2zaosbF5jZ7ZWE+4EIPNsGoRSbO43WsZpJJD9box7owqItd2dU3kmRKJtrfi7HHxe0PPvcu7OGaYMpYOZ5z3MYPOkdya0fxPIIPZjuNwZfw109RII428zxJ5Bo4uJ7Apd/TDVYxOfi7DJZmA233Bzu/UMBaw2+kV4suZYqtqOKivxPeZSD8hTglu83u5hp0u/i7lYWtaKOlZQ0zY42NYxgs1rQGgDsAHBBI/6U8Wpj8rg0tu5krfeYyFo20LPhzTjFJ5TSyQwQO3pISbl93N3+LWjzW2Fxpc9q/TaIJEzb5Rbv/hqgeG5/rR232jA0pqg+O4PvKsugY7i1p9QXLYWtOjQPUEEgbtxdWA+T4bNL4P/ANMbl2DPmP4mL0+Ebg/TB/3nR+1V5EH55oKioqdr1M/HIixzrCBth0YcDaK2pBbv3OhPWIvov0Mo9tgPle0XB4R5wlDj3B00Qv8AuOPqVhQEREBTbbLn0ZXwnyeF341O3S39Uw6F/idQ3vueVjtWds0xZRwF9RLqeEbL2MjyOq0fxJ5AFaFskyrJite/GK8b0053oWkeaCLCS3Lq2awcmi/MWDVtlu0eiyZgwgmgnD5Hb75Whrg6+jTukghoaBwvzPOyuWAZgpsxUfSUszZW87HVvc5p6zT3EL2VtHHX05ZKxkjHaFr2hwPiDoo3n3I7siy/GmFOdF0RvLDcubuuIBsOJZe2808BqLWQWtFissY5HmLAIalmjZWXtfzSNHN9TgR6kQZVSn4Rs5jyXE0enUtv4COU/wAbKrKN/CMqGNp6Bjyd0yuc62p3WhgPjo5BQ8ax2DJWVWyTmzY2NY1g857g2zWNHM6eoAk6BTPKOXKjaZjnxliQtTNPyFPruuAOgt8wcz6R7tF1YPh822HNXldS10eHU7i2KK/n213fE6F7h3NHaLhFGIow1oAaBYACwAGgAHIIOWtDGgAWA0AHJcoiAiIgIiICIpjtV2hjDYzQ0RMtbN8n1Nei3tOXGQ3sGjhxNtAQw+Cv/DHbtLO3WGhYWNdyJaDGBfneR8jhbk1WZabssyb+BuWwx9jPKd+Yjtt1WA8w0aeJcea3JAXnxCujw2hfLK4MjjaXOceAA/74LvJsFEM04rLtWzY3D6NxFFC7enmbwdY6uv6Q5MbzPW4C4DjAqKXa9nE1lQ0tw+mO7FGfTOh3ey50c8/qt7xcGtDW2GgHJePBsKiwTC44IGhkcYs0D2kntJNyTzJJXtQFhc7PZHk6sMnmeTyX9cbgs0pFtjxuTG8ThwakIMs7mmcg+aPPa09gsOkd3Nb2oPFsyoKibI9O5gdunftY/ppAfeireA4UzA8Gip4/MiYGAnibDUnvJuT4og9xNgoPju9tjz22GC7aKjuHTcyHEbzhfS7twBo10aXHmBu+2vMxwLKvQxE9PVkxMA84N/rCBxvYho73jsWa2cZXGUsqRQ2HSEb8x7XuA3hfmBo0dzUGewzD48Kw9kMLAyONu61o5AfxPMnmSvUiICIiAtNzjtDp8nYuyKpD92SPfaWN3iCHFtjcjj9i3JfnvbjiUcW06lMjd+OBkRkYLHeHSue5tjpq23HtQbs/bnhjR5tSf7Jv2vWOqdusUzT5LRVErgL9YhoHed3fNltWG5kwKWkEkctCwEXs7oonDtux1nA+paRtG2lMxbDpKDCmOmMjXCWRkZ3QwA9I1gtd1wDd1rAHS97gPLh2NY9tOid5O6Okpd4sdIw7nYS3euZHHdI83dB7lQcg7NqXJo3xeaoI60zwLi/EMb6APiSb8baLHbA52S7PGNaRvMkkDx3l28L/ALJaqMgIimW1/aQMsUhpqZwNXINSNegaR5x+mR5o9Z5Ahj9qWbpsZxT4nw7rTSHdneODQR1mX5C2rzyGnG4G95FylFk7AWwR9Zx60slrGR3M9wHADkO+5OB2Q5Niy/ggqN9s1RUtDnzA7w3XdYMa7svqTzI14C1AQERYzMmPQ5bwh9RUO3WMHrcTwa0c3H/fgCUGJ2iZxjyZgBldZ0r7thj+c63E/RbxJ8BxIWu7HsoSYfA/EKy7qyr6x3h1mNcd7Xsc7QkcgGiw1UhzPW1maMSgxGpbuwzTiKBhNwGscCQ0EajWxdzdfwH6pQEREEbib+Gu3RxPWgw1ug4jfYbeAd0rifCIdisikmxEt/CLF7/lfKOtfjbfm+9e/qVbQEREBERB8SyCGIucQA0XJPAAakqMbLaNudc6YjiM8YfC8mJjXtDmuDrWBB5tiYwH9dbHtzzEcJyn5PHfpqw9E0DU7mnSWHO4IZb6a2TZ9l0ZWylDT6b4bvSkc3v1frzseqD2NCDD1GyDCJ597yYtubkNlkDfZvaeqy2TAcs0mXoC2mgjiBFnEC7nAcN5xu53E8TzWXRBFcWytiGzjH5KzCm9NSym8lMAXFovfd3Rq4C53XN1aDY6XJzWD7cKCpZaoZLTSDzgWmRoPMAt63taFUFi8Uy5R4u689NDKfnPia5w8HEXCCa5o2u/GThS4Ox89RLoJejIDL82tcLkjtcA0cdV7cobIoYMOkfiP4zVVDTvuJLuj3tTuuOpkvqZOPIaXvv2DZfpcDDvJqeKHe84sYGk8xc8SBfQclk0EKpKyu2M4kY5WvqcNkddr2+gSeXJj+1hsHcQeJVcy5mmkzLTb9NMyTtbez2/rMPWb7LdiylTTsq6dzJGtexws5rmhzXA8QQdCFNce2JUVbOZKaSSlfxG4d9gJ5hpIcPAOA8EG/Y7jcGX8OdNUSNjY0czqe5o4uJ7Ao7htDU7ZMxCoqA6LDYXWjjvbfsdQDzcfSeOHAdqzGG7DYRVh9ZWTVIHBu70YPcTvudbwIVVo6VlDStjjaGMYA1rWiwAHAAIJNt0p200OFxxtDWtn3WNaLAAdGAABwHDRV9SLbgTJmLCIx6VQf8AHAPtVdQEREEYzi07OdpseIsv5LWHcqABoCbb+gHcJBzJDxwVlY8SMBBBBFwRqCDwKwWecttzXliWndYOcLxuPovbqw+3Q9xK1PYfmR1fgb6Ke4qKI9GWnjuAlrfqkFh8G9qCloiICIiDU8ZyLFi+dKevkkefJxYQkAsu25Y4c2kOO9zuQOFltiIgIi1fOOeIMo1dOydr7VD93pABuRgEBznEnlvA2GtrnxDaEXAO8NFygIiICIiAiIgkW021btZwiG+rHCQju6UH/KPsVdUhrD8a/CKiA1FLB1v7p7h75mqvICIiAoztJpn5Fz3Bi8DSYpT0dSxvMkWPO3WYLj6UdzxVmWNzJgseYsDlppfMlba/Np4tcO8OAI8EHso6pldSMkjcHMkaHNcOBDhcH2FdykmxrG5MIxCbBqw2mp3Ew3PnN85zW9osd9vPdceAaq2gIiICIiAtZ2i5ZbmvKksFh0gG/CeyRoJbryB1ae5xWzIgn2xHMLsbyY1khPS0ruhdfiWgAxk/s9X9gqgqQ7JR5HtJxiFvmdIXacBuyyWH759iryAiIgIiICIsTmzFfiPLNRUc4onOH61rMHrdYetBNtlh+Odp+K1nENPRMPIgvsP3YW+1V9TT4P8AhJoMi9KeNRK540sd1to2j2scf2lS0BERAREQSzbRluRrY8VpOrU0di8j0o2knetz3Te/a0uvwAW65JzNHm3LsdRHYE9WRl77jwBvN99x2gg81nXND2kEXB0IPNRCoa/Y9nvfAccMrD1gBfozqbeLL3HzmEjUi4C4IuunnbUwNexwcx4DmuBuCCLgg8wQuxAREQF0V1WzD6J8sh3WRtL3E8g0XJ9gXeuqqpmVlM6ORrXscLOa4BzXA8QQdCglOwendXz4hiDxbyqcho/adI/xF5Gj9kqtrx4RhcODYe2GBgjjZfdaL2G84uPHXiSvYgIiICIiApTt/wAUd8SwUMWstXKOqObWEWHdeRzLfqlVZRjLJ/D7bFLWcaahG5EeIcRvNYe8FxkkB7moKzgWGtwfBoYGebDG1g791oF/Xx9a9yIgIiICIiAsZmPA4cx4PJTztux49bT6LmnkQdf9lk0QRXKeYZ9mONfFuJG9K4k09RY7rQT7m3Oo9AnmDdWiOQSxhzSCCLgg3BB1BB5hYrM+W6fNOFmCpZvNOoI0cw8nNd6J/jwNxopc3KeOZAJ+LphVUwJIgfxFyT5hI9sbgSeSC0IpNhu2uOnn6LEaSallHGzS4eJa6z2jwDlvOD52w/GgOhq4XE8Gl+4/6jrO9yDYEXANwuUBERARF01NUyki3pHtY0c3ODR7Sg7kWhZg2u4ZgzSGzeUPHowDfH1zZnsJPctTkxbHNpHVp4vIKN3GRxLXOafpWDn3HzAByJQZjahn/cBw7D7zVk/yZ6PXot7RwuPTtf8AV1JIsto2bZUGT8rMhNjK7rzOGt3uAuAewABo8L811ZE2fUuTILxjpJ3Cz53DrHtDR6Db8h3XJstuQEREBERAREQEREBERB5MRw2HFKfcnijlZ82RgePYQtJxjY3hWJElsT4HHnDIR+67eaPUERBgf6GJsOP4lik8I+bZw/eY9v8ABcOylmSgsI8VjcAOMjnE/vRPv7URB43SZkpjrX0xt9Bv/wCcL7hbmWukG7X0zb/QA/8ArlEQeoZFx/Em/L4vuC+vROeP8LY7+C7KbYbDPLv1lbUVDuZFm37iXb5t6wiIN1wHIGHYA4GGlj3xqHvHSPB7Q59y31WWzIiAiIgIiICIiD//2Q=="/>
          <p:cNvSpPr>
            <a:spLocks noChangeAspect="1" noChangeArrowheads="1"/>
          </p:cNvSpPr>
          <p:nvPr/>
        </p:nvSpPr>
        <p:spPr bwMode="auto">
          <a:xfrm>
            <a:off x="155575" y="-2217738"/>
            <a:ext cx="2428875" cy="4619626"/>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49163" name="Picture 11" descr="http://media.tumblr.com/tumblr_m07iyfLy0F1qce1ag.jpg"/>
          <p:cNvPicPr>
            <a:picLocks noChangeAspect="1" noChangeArrowheads="1"/>
          </p:cNvPicPr>
          <p:nvPr/>
        </p:nvPicPr>
        <p:blipFill>
          <a:blip r:embed="rId5" cstate="print"/>
          <a:srcRect l="9744" r="10495"/>
          <a:stretch>
            <a:fillRect/>
          </a:stretch>
        </p:blipFill>
        <p:spPr bwMode="auto">
          <a:xfrm>
            <a:off x="332656" y="2267745"/>
            <a:ext cx="464681" cy="648072"/>
          </a:xfrm>
          <a:prstGeom prst="rect">
            <a:avLst/>
          </a:prstGeom>
          <a:noFill/>
        </p:spPr>
      </p:pic>
      <p:sp>
        <p:nvSpPr>
          <p:cNvPr id="14" name="TextBox 13"/>
          <p:cNvSpPr txBox="1"/>
          <p:nvPr/>
        </p:nvSpPr>
        <p:spPr>
          <a:xfrm>
            <a:off x="836712" y="2339752"/>
            <a:ext cx="5832648" cy="461665"/>
          </a:xfrm>
          <a:prstGeom prst="rect">
            <a:avLst/>
          </a:prstGeom>
          <a:noFill/>
        </p:spPr>
        <p:txBody>
          <a:bodyPr wrap="square" rtlCol="0">
            <a:spAutoFit/>
          </a:bodyPr>
          <a:lstStyle/>
          <a:p>
            <a:r>
              <a:rPr lang="en-GB" sz="1200" dirty="0" smtClean="0">
                <a:latin typeface="Comic Sans MS" pitchFamily="66" charset="0"/>
              </a:rPr>
              <a:t>You never use an apostrophe when you are talking about a plural, for example, you would have one shoe and two shoes – it would </a:t>
            </a:r>
            <a:r>
              <a:rPr lang="en-GB" sz="1200" u="sng" dirty="0" smtClean="0">
                <a:latin typeface="Comic Sans MS" pitchFamily="66" charset="0"/>
              </a:rPr>
              <a:t>never</a:t>
            </a:r>
            <a:r>
              <a:rPr lang="en-GB" sz="1200" dirty="0" smtClean="0">
                <a:latin typeface="Comic Sans MS" pitchFamily="66" charset="0"/>
              </a:rPr>
              <a:t> be shoe’s. </a:t>
            </a:r>
            <a:endParaRPr lang="en-GB" sz="1200" dirty="0">
              <a:latin typeface="Comic Sans MS" pitchFamily="66" charset="0"/>
            </a:endParaRPr>
          </a:p>
        </p:txBody>
      </p:sp>
      <p:pic>
        <p:nvPicPr>
          <p:cNvPr id="49165" name="Picture 13" descr="http://img.tamindir.com/ti_e_ul/canerdil/p/plants-vs-zombies-2-logo-wL_300x300.png"/>
          <p:cNvPicPr>
            <a:picLocks noChangeAspect="1" noChangeArrowheads="1"/>
          </p:cNvPicPr>
          <p:nvPr/>
        </p:nvPicPr>
        <p:blipFill>
          <a:blip r:embed="rId6" cstate="print"/>
          <a:srcRect/>
          <a:stretch>
            <a:fillRect/>
          </a:stretch>
        </p:blipFill>
        <p:spPr bwMode="auto">
          <a:xfrm>
            <a:off x="332656" y="3131840"/>
            <a:ext cx="504056" cy="504056"/>
          </a:xfrm>
          <a:prstGeom prst="rect">
            <a:avLst/>
          </a:prstGeom>
          <a:noFill/>
        </p:spPr>
      </p:pic>
      <p:sp>
        <p:nvSpPr>
          <p:cNvPr id="16" name="TextBox 15"/>
          <p:cNvSpPr txBox="1"/>
          <p:nvPr/>
        </p:nvSpPr>
        <p:spPr>
          <a:xfrm>
            <a:off x="836712" y="3081098"/>
            <a:ext cx="5832648" cy="646331"/>
          </a:xfrm>
          <a:prstGeom prst="rect">
            <a:avLst/>
          </a:prstGeom>
          <a:noFill/>
        </p:spPr>
        <p:txBody>
          <a:bodyPr wrap="square" rtlCol="0">
            <a:spAutoFit/>
          </a:bodyPr>
          <a:lstStyle/>
          <a:p>
            <a:r>
              <a:rPr lang="en-GB" sz="1200" dirty="0" smtClean="0">
                <a:latin typeface="Comic Sans MS" pitchFamily="66" charset="0"/>
              </a:rPr>
              <a:t>You use an apostrophe in omission – to omit something is to take it away, this is your root word – in this case, when you omit one or more letters. For example, do not becomes don’t – you use the apostrophe in the place of the </a:t>
            </a:r>
            <a:r>
              <a:rPr lang="en-GB" sz="1200" i="1" dirty="0" smtClean="0">
                <a:latin typeface="Comic Sans MS" pitchFamily="66" charset="0"/>
              </a:rPr>
              <a:t>o </a:t>
            </a:r>
            <a:r>
              <a:rPr lang="en-GB" sz="1200" dirty="0" smtClean="0">
                <a:latin typeface="Comic Sans MS" pitchFamily="66" charset="0"/>
              </a:rPr>
              <a:t>here.   </a:t>
            </a:r>
            <a:endParaRPr lang="en-GB" sz="1200" dirty="0">
              <a:latin typeface="Comic Sans MS" pitchFamily="66" charset="0"/>
            </a:endParaRPr>
          </a:p>
        </p:txBody>
      </p:sp>
      <p:pic>
        <p:nvPicPr>
          <p:cNvPr id="49167" name="Picture 15" descr="http://buyfastcontestvote.com/wp-content/uploads/2014/09/Examp254725le.jpg"/>
          <p:cNvPicPr>
            <a:picLocks noChangeAspect="1" noChangeArrowheads="1"/>
          </p:cNvPicPr>
          <p:nvPr/>
        </p:nvPicPr>
        <p:blipFill>
          <a:blip r:embed="rId7" cstate="print"/>
          <a:srcRect l="16380" r="13061"/>
          <a:stretch>
            <a:fillRect/>
          </a:stretch>
        </p:blipFill>
        <p:spPr bwMode="auto">
          <a:xfrm>
            <a:off x="260648" y="3851920"/>
            <a:ext cx="648072" cy="719478"/>
          </a:xfrm>
          <a:prstGeom prst="rect">
            <a:avLst/>
          </a:prstGeom>
          <a:noFill/>
        </p:spPr>
      </p:pic>
      <p:sp>
        <p:nvSpPr>
          <p:cNvPr id="18" name="TextBox 17"/>
          <p:cNvSpPr txBox="1"/>
          <p:nvPr/>
        </p:nvSpPr>
        <p:spPr>
          <a:xfrm>
            <a:off x="836712" y="3853661"/>
            <a:ext cx="5832648" cy="1384995"/>
          </a:xfrm>
          <a:prstGeom prst="rect">
            <a:avLst/>
          </a:prstGeom>
          <a:noFill/>
        </p:spPr>
        <p:txBody>
          <a:bodyPr wrap="square" rtlCol="0">
            <a:spAutoFit/>
          </a:bodyPr>
          <a:lstStyle/>
          <a:p>
            <a:r>
              <a:rPr lang="en-GB" sz="1200" dirty="0" smtClean="0">
                <a:latin typeface="Comic Sans MS" pitchFamily="66" charset="0"/>
              </a:rPr>
              <a:t>You can also use an apostrophe to show </a:t>
            </a:r>
            <a:r>
              <a:rPr lang="en-GB" sz="1200" dirty="0" err="1" smtClean="0">
                <a:latin typeface="Comic Sans MS" pitchFamily="66" charset="0"/>
              </a:rPr>
              <a:t>posession</a:t>
            </a:r>
            <a:r>
              <a:rPr lang="en-GB" sz="1200" dirty="0" smtClean="0">
                <a:latin typeface="Comic Sans MS" pitchFamily="66" charset="0"/>
              </a:rPr>
              <a:t>, before an s to say that one subject of a sentence owns the next subject in a sentence. For example, Katie’s pencil case – this tells us that Katie owns the pencil case. </a:t>
            </a:r>
          </a:p>
          <a:p>
            <a:endParaRPr lang="en-GB" sz="1200" dirty="0" smtClean="0">
              <a:latin typeface="Comic Sans MS" pitchFamily="66" charset="0"/>
            </a:endParaRPr>
          </a:p>
          <a:p>
            <a:r>
              <a:rPr lang="en-GB" sz="1200" b="1" dirty="0" smtClean="0">
                <a:latin typeface="Comic Sans MS" pitchFamily="66" charset="0"/>
              </a:rPr>
              <a:t>Exception to the rule: </a:t>
            </a:r>
            <a:r>
              <a:rPr lang="en-GB" sz="1200" dirty="0" smtClean="0">
                <a:latin typeface="Comic Sans MS" pitchFamily="66" charset="0"/>
              </a:rPr>
              <a:t>If the person or subject already ends in an s then the apostrophe comes </a:t>
            </a:r>
            <a:r>
              <a:rPr lang="en-GB" sz="1200" b="1" dirty="0" smtClean="0">
                <a:latin typeface="Comic Sans MS" pitchFamily="66" charset="0"/>
              </a:rPr>
              <a:t>after</a:t>
            </a:r>
            <a:r>
              <a:rPr lang="en-GB" sz="1200" dirty="0" smtClean="0">
                <a:latin typeface="Comic Sans MS" pitchFamily="66" charset="0"/>
              </a:rPr>
              <a:t> the s and no extra s is added. For example, James’ pile of books. </a:t>
            </a:r>
            <a:endParaRPr lang="en-GB" sz="1200" b="1" dirty="0">
              <a:latin typeface="Comic Sans MS" pitchFamily="66" charset="0"/>
            </a:endParaRPr>
          </a:p>
        </p:txBody>
      </p:sp>
      <p:sp>
        <p:nvSpPr>
          <p:cNvPr id="20" name="TextBox 19"/>
          <p:cNvSpPr txBox="1"/>
          <p:nvPr/>
        </p:nvSpPr>
        <p:spPr>
          <a:xfrm>
            <a:off x="260648" y="5580112"/>
            <a:ext cx="1368152" cy="954107"/>
          </a:xfrm>
          <a:prstGeom prst="rect">
            <a:avLst/>
          </a:prstGeom>
          <a:noFill/>
        </p:spPr>
        <p:txBody>
          <a:bodyPr wrap="square" rtlCol="0">
            <a:spAutoFit/>
          </a:bodyPr>
          <a:lstStyle/>
          <a:p>
            <a:r>
              <a:rPr lang="en-GB" sz="1400" dirty="0" smtClean="0">
                <a:latin typeface="Comic Sans MS" pitchFamily="66" charset="0"/>
              </a:rPr>
              <a:t>Task:</a:t>
            </a:r>
          </a:p>
          <a:p>
            <a:r>
              <a:rPr lang="en-GB" sz="1400" dirty="0" smtClean="0">
                <a:latin typeface="Comic Sans MS" pitchFamily="66" charset="0"/>
              </a:rPr>
              <a:t>Can you correct these errors? </a:t>
            </a:r>
            <a:endParaRPr lang="en-GB" sz="1400" dirty="0">
              <a:latin typeface="Comic Sans MS" pitchFamily="66" charset="0"/>
            </a:endParaRPr>
          </a:p>
        </p:txBody>
      </p:sp>
      <p:pic>
        <p:nvPicPr>
          <p:cNvPr id="49170" name="Picture 18" descr="https://djpaterson.files.wordpress.com/2010/01/p2180320.jpg"/>
          <p:cNvPicPr>
            <a:picLocks noChangeAspect="1" noChangeArrowheads="1"/>
          </p:cNvPicPr>
          <p:nvPr/>
        </p:nvPicPr>
        <p:blipFill>
          <a:blip r:embed="rId8" cstate="print"/>
          <a:srcRect/>
          <a:stretch>
            <a:fillRect/>
          </a:stretch>
        </p:blipFill>
        <p:spPr bwMode="auto">
          <a:xfrm>
            <a:off x="1772816" y="5292081"/>
            <a:ext cx="2016224" cy="14211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9172" name="Picture 20" descr="http://nitpickersnook.files.wordpress.com/2011/12/apostrophe.jpg"/>
          <p:cNvPicPr>
            <a:picLocks noChangeAspect="1" noChangeArrowheads="1"/>
          </p:cNvPicPr>
          <p:nvPr/>
        </p:nvPicPr>
        <p:blipFill>
          <a:blip r:embed="rId9" cstate="print"/>
          <a:srcRect l="18556" t="18979" r="16476" b="13014"/>
          <a:stretch>
            <a:fillRect/>
          </a:stretch>
        </p:blipFill>
        <p:spPr bwMode="auto">
          <a:xfrm>
            <a:off x="4077072" y="5283870"/>
            <a:ext cx="1872208" cy="144837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9174" name="Picture 22" descr="https://olsgw.files.wordpress.com/2014/04/bad_apostrophe.jpg"/>
          <p:cNvPicPr>
            <a:picLocks noChangeAspect="1" noChangeArrowheads="1"/>
          </p:cNvPicPr>
          <p:nvPr/>
        </p:nvPicPr>
        <p:blipFill>
          <a:blip r:embed="rId10" cstate="print"/>
          <a:srcRect/>
          <a:stretch>
            <a:fillRect/>
          </a:stretch>
        </p:blipFill>
        <p:spPr bwMode="auto">
          <a:xfrm>
            <a:off x="332656" y="6948264"/>
            <a:ext cx="2300992" cy="17281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9178" name="Picture 26" descr="http://www.copyunlimited.com/blogpics/toothpaste.jpg"/>
          <p:cNvPicPr>
            <a:picLocks noChangeAspect="1" noChangeArrowheads="1"/>
          </p:cNvPicPr>
          <p:nvPr/>
        </p:nvPicPr>
        <p:blipFill>
          <a:blip r:embed="rId11" cstate="print"/>
          <a:srcRect/>
          <a:stretch>
            <a:fillRect/>
          </a:stretch>
        </p:blipFill>
        <p:spPr bwMode="auto">
          <a:xfrm>
            <a:off x="2852936" y="6948265"/>
            <a:ext cx="3528392" cy="17218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Images\long_speach_bubbl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718" y="39611"/>
            <a:ext cx="5294498" cy="1796086"/>
          </a:xfrm>
          <a:prstGeom prst="rect">
            <a:avLst/>
          </a:prstGeom>
          <a:noFill/>
          <a:extLst>
            <a:ext uri="{909E8E84-426E-40DD-AFC4-6F175D3DCCD1}">
              <a14:hiddenFill xmlns:a14="http://schemas.microsoft.com/office/drawing/2010/main">
                <a:solidFill>
                  <a:srgbClr val="FFFFFF"/>
                </a:solidFill>
              </a14:hiddenFill>
            </a:ext>
          </a:extLst>
        </p:spPr>
      </p:pic>
      <p:pic>
        <p:nvPicPr>
          <p:cNvPr id="48130" name="Picture 2" descr="http://www.grammarics.com/wp-content/uploads/Apostrophe-Man-with-Comma.png"/>
          <p:cNvPicPr>
            <a:picLocks noChangeAspect="1" noChangeArrowheads="1"/>
          </p:cNvPicPr>
          <p:nvPr/>
        </p:nvPicPr>
        <p:blipFill>
          <a:blip r:embed="rId3" cstate="print"/>
          <a:srcRect/>
          <a:stretch>
            <a:fillRect/>
          </a:stretch>
        </p:blipFill>
        <p:spPr bwMode="auto">
          <a:xfrm>
            <a:off x="5373216" y="179513"/>
            <a:ext cx="1361728" cy="136513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extBox 3"/>
          <p:cNvSpPr txBox="1"/>
          <p:nvPr/>
        </p:nvSpPr>
        <p:spPr>
          <a:xfrm>
            <a:off x="407067" y="310530"/>
            <a:ext cx="4678118" cy="1169551"/>
          </a:xfrm>
          <a:prstGeom prst="rect">
            <a:avLst/>
          </a:prstGeom>
          <a:noFill/>
        </p:spPr>
        <p:txBody>
          <a:bodyPr wrap="square" rtlCol="0">
            <a:spAutoFit/>
          </a:bodyPr>
          <a:lstStyle/>
          <a:p>
            <a:r>
              <a:rPr lang="en-GB" sz="1400" b="1" dirty="0" smtClean="0">
                <a:solidFill>
                  <a:schemeClr val="bg1"/>
                </a:solidFill>
                <a:latin typeface="Comic Sans MS" pitchFamily="66" charset="0"/>
              </a:rPr>
              <a:t>Task: With a green pen, go through the written work below and correct it using our marking scheme. Look out for the incorrect use of homophones and apostrophes. Don’t forget the rules you have learnt. </a:t>
            </a:r>
            <a:endParaRPr lang="en-GB" sz="1400" b="1" dirty="0">
              <a:solidFill>
                <a:schemeClr val="bg1"/>
              </a:solidFill>
              <a:latin typeface="Comic Sans MS" pitchFamily="66" charset="0"/>
            </a:endParaRPr>
          </a:p>
        </p:txBody>
      </p:sp>
      <p:sp>
        <p:nvSpPr>
          <p:cNvPr id="6" name="Rectangle 5"/>
          <p:cNvSpPr/>
          <p:nvPr/>
        </p:nvSpPr>
        <p:spPr>
          <a:xfrm>
            <a:off x="1700808" y="5760132"/>
            <a:ext cx="4896544" cy="1080120"/>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2563"/>
            <a:r>
              <a:rPr lang="en-GB" sz="1200" dirty="0" smtClean="0">
                <a:solidFill>
                  <a:schemeClr val="tx1"/>
                </a:solidFill>
                <a:latin typeface="Comic Sans MS" pitchFamily="66" charset="0"/>
              </a:rPr>
              <a:t>Set this writer a target to move forward with their work. </a:t>
            </a:r>
          </a:p>
          <a:p>
            <a:pPr marL="182563"/>
            <a:endParaRPr lang="en-GB" sz="1200" dirty="0">
              <a:solidFill>
                <a:schemeClr val="tx1"/>
              </a:solidFill>
              <a:latin typeface="Comic Sans MS" pitchFamily="66" charset="0"/>
            </a:endParaRPr>
          </a:p>
          <a:p>
            <a:pPr marL="182563"/>
            <a:r>
              <a:rPr lang="en-GB" sz="1200" dirty="0" smtClean="0">
                <a:solidFill>
                  <a:schemeClr val="tx1"/>
                </a:solidFill>
                <a:latin typeface="Comic Sans MS" pitchFamily="66" charset="0"/>
              </a:rPr>
              <a:t>What do they need to improve on specifically? </a:t>
            </a:r>
            <a:endParaRPr lang="en-GB" sz="1200" dirty="0">
              <a:solidFill>
                <a:schemeClr val="tx1"/>
              </a:solidFill>
              <a:latin typeface="Comic Sans MS" pitchFamily="66" charset="0"/>
            </a:endParaRPr>
          </a:p>
        </p:txBody>
      </p:sp>
      <p:pic>
        <p:nvPicPr>
          <p:cNvPr id="7" name="Picture 6" descr="F:\Images\luggage_tag.jpg"/>
          <p:cNvPicPr>
            <a:picLocks noChangeAspect="1" noChangeArrowheads="1"/>
          </p:cNvPicPr>
          <p:nvPr/>
        </p:nvPicPr>
        <p:blipFill>
          <a:blip r:embed="rId4" cstate="print">
            <a:clrChange>
              <a:clrFrom>
                <a:srgbClr val="FFFFFE"/>
              </a:clrFrom>
              <a:clrTo>
                <a:srgbClr val="FFFFFE">
                  <a:alpha val="0"/>
                </a:srgbClr>
              </a:clrTo>
            </a:clrChange>
            <a:extLst>
              <a:ext uri="{28A0092B-C50C-407E-A947-70E740481C1C}">
                <a14:useLocalDpi xmlns:a14="http://schemas.microsoft.com/office/drawing/2010/main" val="0"/>
              </a:ext>
            </a:extLst>
          </a:blip>
          <a:srcRect/>
          <a:stretch>
            <a:fillRect/>
          </a:stretch>
        </p:blipFill>
        <p:spPr bwMode="auto">
          <a:xfrm>
            <a:off x="116632" y="5781432"/>
            <a:ext cx="1990062" cy="113082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p:cNvGraphicFramePr>
            <a:graphicFrameLocks noGrp="1"/>
          </p:cNvGraphicFramePr>
          <p:nvPr>
            <p:extLst>
              <p:ext uri="{D42A27DB-BD31-4B8C-83A1-F6EECF244321}">
                <p14:modId xmlns:p14="http://schemas.microsoft.com/office/powerpoint/2010/main" val="3810265063"/>
              </p:ext>
            </p:extLst>
          </p:nvPr>
        </p:nvGraphicFramePr>
        <p:xfrm>
          <a:off x="333858" y="7236296"/>
          <a:ext cx="6190285" cy="1584176"/>
        </p:xfrm>
        <a:graphic>
          <a:graphicData uri="http://schemas.openxmlformats.org/drawingml/2006/table">
            <a:tbl>
              <a:tblPr firstRow="1" bandRow="1">
                <a:tableStyleId>{5C22544A-7EE6-4342-B048-85BDC9FD1C3A}</a:tableStyleId>
              </a:tblPr>
              <a:tblGrid>
                <a:gridCol w="6190285">
                  <a:extLst>
                    <a:ext uri="{9D8B030D-6E8A-4147-A177-3AD203B41FA5}">
                      <a16:colId xmlns:a16="http://schemas.microsoft.com/office/drawing/2014/main" val="20000"/>
                    </a:ext>
                  </a:extLst>
                </a:gridCol>
              </a:tblGrid>
              <a:tr h="396044">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6044">
                <a:tc>
                  <a:txBody>
                    <a:bodyPr/>
                    <a:lstStyle/>
                    <a:p>
                      <a:endParaRPr lang="en-GB"/>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6044">
                <a:tc>
                  <a:txBody>
                    <a:bodyPr/>
                    <a:lstStyle/>
                    <a:p>
                      <a:endParaRPr lang="en-GB"/>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6044">
                <a:tc>
                  <a:txBody>
                    <a:bodyPr/>
                    <a:lstStyle/>
                    <a:p>
                      <a:endParaRPr lang="en-GB"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
        <p:nvSpPr>
          <p:cNvPr id="8" name="TextBox 7"/>
          <p:cNvSpPr txBox="1"/>
          <p:nvPr/>
        </p:nvSpPr>
        <p:spPr>
          <a:xfrm rot="21090093">
            <a:off x="420950" y="6035555"/>
            <a:ext cx="1538131" cy="646331"/>
          </a:xfrm>
          <a:prstGeom prst="rect">
            <a:avLst/>
          </a:prstGeom>
          <a:noFill/>
        </p:spPr>
        <p:txBody>
          <a:bodyPr wrap="square" rtlCol="0">
            <a:spAutoFit/>
          </a:bodyPr>
          <a:lstStyle/>
          <a:p>
            <a:r>
              <a:rPr lang="en-GB" b="1" dirty="0" smtClean="0">
                <a:latin typeface="Comic Sans MS" pitchFamily="66" charset="0"/>
              </a:rPr>
              <a:t>You are the teacher</a:t>
            </a:r>
            <a:endParaRPr lang="en-GB" b="1" dirty="0">
              <a:latin typeface="Comic Sans MS" pitchFamily="66" charset="0"/>
            </a:endParaRPr>
          </a:p>
        </p:txBody>
      </p:sp>
      <p:pic>
        <p:nvPicPr>
          <p:cNvPr id="1026" name="Picture 2" descr="http://ts4.mm.bing.net/th?id=HN.607990592970817821&amp;pid=1.7"/>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5856795" y="6444208"/>
            <a:ext cx="1006563" cy="936104"/>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21142" y="1835697"/>
            <a:ext cx="6215716" cy="360039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smtClean="0">
                <a:solidFill>
                  <a:sysClr val="windowText" lastClr="000000"/>
                </a:solidFill>
                <a:latin typeface="Comic Sans MS" pitchFamily="66" charset="0"/>
              </a:rPr>
              <a:t>When my workdays over, and I have closed my notebook, hidden my pen, and sawed hole’s in my rented canoe so that it cant be found, I often like to spend the evening in conversation with my few surviving friend’s. </a:t>
            </a:r>
            <a:r>
              <a:rPr lang="en-GB" sz="1200" dirty="0" err="1" smtClean="0">
                <a:solidFill>
                  <a:sysClr val="windowText" lastClr="000000"/>
                </a:solidFill>
                <a:latin typeface="Comic Sans MS" pitchFamily="66" charset="0"/>
              </a:rPr>
              <a:t>Sometime’s</a:t>
            </a:r>
            <a:r>
              <a:rPr lang="en-GB" sz="1200" dirty="0" smtClean="0">
                <a:solidFill>
                  <a:sysClr val="windowText" lastClr="000000"/>
                </a:solidFill>
                <a:latin typeface="Comic Sans MS" pitchFamily="66" charset="0"/>
              </a:rPr>
              <a:t> we discuss literature. </a:t>
            </a:r>
            <a:r>
              <a:rPr lang="en-GB" sz="1200" dirty="0" err="1" smtClean="0">
                <a:solidFill>
                  <a:sysClr val="windowText" lastClr="000000"/>
                </a:solidFill>
                <a:latin typeface="Comic Sans MS" pitchFamily="66" charset="0"/>
              </a:rPr>
              <a:t>Sometime’s</a:t>
            </a:r>
            <a:r>
              <a:rPr lang="en-GB" sz="1200" dirty="0" smtClean="0">
                <a:solidFill>
                  <a:sysClr val="windowText" lastClr="000000"/>
                </a:solidFill>
                <a:latin typeface="Comic Sans MS" pitchFamily="66" charset="0"/>
              </a:rPr>
              <a:t> we discuss the people who are trying to destroy us, and if </a:t>
            </a:r>
            <a:r>
              <a:rPr lang="en-GB" sz="1200" dirty="0" err="1" smtClean="0">
                <a:solidFill>
                  <a:sysClr val="windowText" lastClr="000000"/>
                </a:solidFill>
                <a:latin typeface="Comic Sans MS" pitchFamily="66" charset="0"/>
              </a:rPr>
              <a:t>theres</a:t>
            </a:r>
            <a:r>
              <a:rPr lang="en-GB" sz="1200" dirty="0" smtClean="0">
                <a:solidFill>
                  <a:sysClr val="windowText" lastClr="000000"/>
                </a:solidFill>
                <a:latin typeface="Comic Sans MS" pitchFamily="66" charset="0"/>
              </a:rPr>
              <a:t> any hope of escaping from them. And </a:t>
            </a:r>
            <a:r>
              <a:rPr lang="en-GB" sz="1200" dirty="0" err="1" smtClean="0">
                <a:solidFill>
                  <a:sysClr val="windowText" lastClr="000000"/>
                </a:solidFill>
                <a:latin typeface="Comic Sans MS" pitchFamily="66" charset="0"/>
              </a:rPr>
              <a:t>sometime’s</a:t>
            </a:r>
            <a:r>
              <a:rPr lang="en-GB" sz="1200" dirty="0" smtClean="0">
                <a:solidFill>
                  <a:sysClr val="windowText" lastClr="000000"/>
                </a:solidFill>
                <a:latin typeface="Comic Sans MS" pitchFamily="66" charset="0"/>
              </a:rPr>
              <a:t> we discuss frightening and troublesome animal’s that might be nearby, and this topic always lead’s to much disagreement over which part of a frightening and troublesome beast is the most frightening and troublesome. Some say the teeth of the beast, because teeth are used for eating children, and often they’re parents, and </a:t>
            </a:r>
            <a:r>
              <a:rPr lang="en-GB" sz="1200" dirty="0" err="1" smtClean="0">
                <a:solidFill>
                  <a:sysClr val="windowText" lastClr="000000"/>
                </a:solidFill>
                <a:latin typeface="Comic Sans MS" pitchFamily="66" charset="0"/>
              </a:rPr>
              <a:t>nawing</a:t>
            </a:r>
            <a:r>
              <a:rPr lang="en-GB" sz="1200" dirty="0" smtClean="0">
                <a:solidFill>
                  <a:sysClr val="windowText" lastClr="000000"/>
                </a:solidFill>
                <a:latin typeface="Comic Sans MS" pitchFamily="66" charset="0"/>
              </a:rPr>
              <a:t> on there bones. Some say the claw’s of the beast, because claws are used for ripping things to shreds. And some say the hair of the beast, because the hair can make allergic people sneeze. </a:t>
            </a:r>
          </a:p>
          <a:p>
            <a:r>
              <a:rPr lang="en-GB" sz="1200" dirty="0" smtClean="0">
                <a:solidFill>
                  <a:sysClr val="windowText" lastClr="000000"/>
                </a:solidFill>
                <a:latin typeface="Comic Sans MS" pitchFamily="66" charset="0"/>
              </a:rPr>
              <a:t>	But I </a:t>
            </a:r>
            <a:r>
              <a:rPr lang="en-GB" sz="1200" dirty="0" err="1" smtClean="0">
                <a:solidFill>
                  <a:sysClr val="windowText" lastClr="000000"/>
                </a:solidFill>
                <a:latin typeface="Comic Sans MS" pitchFamily="66" charset="0"/>
              </a:rPr>
              <a:t>always’s</a:t>
            </a:r>
            <a:r>
              <a:rPr lang="en-GB" sz="1200" dirty="0" smtClean="0">
                <a:solidFill>
                  <a:sysClr val="windowText" lastClr="000000"/>
                </a:solidFill>
                <a:latin typeface="Comic Sans MS" pitchFamily="66" charset="0"/>
              </a:rPr>
              <a:t> insist that the most frightening part of any beast is it’s belly, for the simple reason that if you are seeing the belly of the beast it mean’s you have already seen the teeth and the claw’s of the beast and even the hair of the beast, and now you are trapped and there is probably no hope for you. For this reason, the phrase “in the belly of the best” has become an expression which means “inside some terrible place with little chance of escaping safely,” and its not an expression one should look forward to using. </a:t>
            </a:r>
            <a:endParaRPr lang="en-GB" sz="1200" dirty="0">
              <a:solidFill>
                <a:sysClr val="windowText" lastClr="000000"/>
              </a:solidFill>
              <a:latin typeface="Comic Sans MS" pitchFamily="66"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3961" y="179512"/>
            <a:ext cx="1814919" cy="92333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GB"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Don’t</a:t>
            </a:r>
            <a:endParaRPr lang="en-GB"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6" name="TextBox 5"/>
          <p:cNvSpPr txBox="1"/>
          <p:nvPr/>
        </p:nvSpPr>
        <p:spPr>
          <a:xfrm>
            <a:off x="2780928" y="212611"/>
            <a:ext cx="805029" cy="830997"/>
          </a:xfrm>
          <a:prstGeom prst="rect">
            <a:avLst/>
          </a:prstGeom>
          <a:noFill/>
        </p:spPr>
        <p:txBody>
          <a:bodyPr wrap="none" rtlCol="0">
            <a:spAutoFit/>
          </a:bodyPr>
          <a:lstStyle/>
          <a:p>
            <a:r>
              <a:rPr lang="en-GB" sz="4800" dirty="0" smtClean="0">
                <a:latin typeface="Comic Sans MS" pitchFamily="66" charset="0"/>
              </a:rPr>
              <a:t>or</a:t>
            </a:r>
            <a:endParaRPr lang="en-GB" sz="4800" dirty="0">
              <a:latin typeface="Comic Sans MS" pitchFamily="66" charset="0"/>
            </a:endParaRPr>
          </a:p>
        </p:txBody>
      </p:sp>
      <p:sp>
        <p:nvSpPr>
          <p:cNvPr id="7" name="TextBox 6"/>
          <p:cNvSpPr txBox="1"/>
          <p:nvPr/>
        </p:nvSpPr>
        <p:spPr>
          <a:xfrm>
            <a:off x="3933056" y="179512"/>
            <a:ext cx="2406428" cy="92333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n-GB" sz="5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Doesn’t</a:t>
            </a:r>
            <a:endParaRPr lang="en-GB" sz="5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9" name="Picture 8" descr="F:\Images\yellow_postit.jpg"/>
          <p:cNvPicPr>
            <a:picLocks noChangeAspect="1" noChangeArrowheads="1"/>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rcRect/>
          <a:stretch>
            <a:fillRect/>
          </a:stretch>
        </p:blipFill>
        <p:spPr bwMode="auto">
          <a:xfrm>
            <a:off x="44624" y="1043608"/>
            <a:ext cx="3016878" cy="300519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26740" y="1732007"/>
            <a:ext cx="2354188" cy="1754326"/>
          </a:xfrm>
          <a:prstGeom prst="rect">
            <a:avLst/>
          </a:prstGeom>
          <a:noFill/>
        </p:spPr>
        <p:txBody>
          <a:bodyPr wrap="square" rtlCol="0">
            <a:spAutoFit/>
          </a:bodyPr>
          <a:lstStyle/>
          <a:p>
            <a:r>
              <a:rPr lang="en-GB" sz="1200" dirty="0" smtClean="0">
                <a:latin typeface="Comic Sans MS" pitchFamily="66" charset="0"/>
              </a:rPr>
              <a:t>When we use don’t or doesn’t we use an apostrophe to omit the letter o. Without the apostrophe we have two separate words: </a:t>
            </a:r>
          </a:p>
          <a:p>
            <a:endParaRPr lang="en-GB" sz="1200" dirty="0">
              <a:latin typeface="Comic Sans MS" pitchFamily="66" charset="0"/>
            </a:endParaRPr>
          </a:p>
          <a:p>
            <a:r>
              <a:rPr lang="en-GB" sz="1200" dirty="0" smtClean="0">
                <a:latin typeface="Comic Sans MS" pitchFamily="66" charset="0"/>
              </a:rPr>
              <a:t>Do not</a:t>
            </a:r>
          </a:p>
          <a:p>
            <a:endParaRPr lang="en-GB" sz="1200" dirty="0">
              <a:latin typeface="Comic Sans MS" pitchFamily="66" charset="0"/>
            </a:endParaRPr>
          </a:p>
          <a:p>
            <a:r>
              <a:rPr lang="en-GB" sz="1200" dirty="0" smtClean="0">
                <a:latin typeface="Comic Sans MS" pitchFamily="66" charset="0"/>
              </a:rPr>
              <a:t>Does not</a:t>
            </a:r>
            <a:endParaRPr lang="en-GB" sz="1200" dirty="0">
              <a:latin typeface="Comic Sans MS" pitchFamily="66" charset="0"/>
            </a:endParaRPr>
          </a:p>
        </p:txBody>
      </p:sp>
      <p:sp>
        <p:nvSpPr>
          <p:cNvPr id="3" name="Left Arrow 2"/>
          <p:cNvSpPr/>
          <p:nvPr/>
        </p:nvSpPr>
        <p:spPr>
          <a:xfrm rot="19806833">
            <a:off x="2159574" y="2102461"/>
            <a:ext cx="1912066" cy="657643"/>
          </a:xfrm>
          <a:prstGeom prst="leftArrow">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4108349" y="1436878"/>
            <a:ext cx="2354188" cy="1754326"/>
          </a:xfrm>
          <a:prstGeom prst="rect">
            <a:avLst/>
          </a:prstGeom>
          <a:noFill/>
        </p:spPr>
        <p:txBody>
          <a:bodyPr wrap="square" rtlCol="0">
            <a:spAutoFit/>
          </a:bodyPr>
          <a:lstStyle/>
          <a:p>
            <a:r>
              <a:rPr lang="en-GB" sz="1200" dirty="0" smtClean="0">
                <a:latin typeface="Comic Sans MS" pitchFamily="66" charset="0"/>
              </a:rPr>
              <a:t>This seems simple enough but we often put the wrong word into our writing which means it is grammatically incorrect. </a:t>
            </a:r>
          </a:p>
          <a:p>
            <a:endParaRPr lang="en-GB" sz="1200" dirty="0">
              <a:latin typeface="Comic Sans MS" pitchFamily="66" charset="0"/>
            </a:endParaRPr>
          </a:p>
          <a:p>
            <a:r>
              <a:rPr lang="en-GB" sz="1200" dirty="0" smtClean="0">
                <a:latin typeface="Comic Sans MS" pitchFamily="66" charset="0"/>
              </a:rPr>
              <a:t>When in doubt, use the words without an apostrophe, this way you will make sure it makes sense. </a:t>
            </a:r>
            <a:endParaRPr lang="en-GB" sz="1200" dirty="0">
              <a:latin typeface="Comic Sans MS" pitchFamily="66" charset="0"/>
            </a:endParaRPr>
          </a:p>
        </p:txBody>
      </p:sp>
      <p:pic>
        <p:nvPicPr>
          <p:cNvPr id="11" name="Picture 3" descr="G:\Images\purple_Lined_speach_bubble.jpg"/>
          <p:cNvPicPr>
            <a:picLocks noChangeAspect="1" noChangeArrowheads="1"/>
          </p:cNvPicPr>
          <p:nvPr/>
        </p:nvPicPr>
        <p:blipFill>
          <a:blip r:embed="rId3" cstate="print">
            <a:extLst>
              <a:ext uri="{BEBA8EAE-BF5A-486C-A8C5-ECC9F3942E4B}">
                <a14:imgProps xmlns:a14="http://schemas.microsoft.com/office/drawing/2010/main">
                  <a14:imgLayer r:embed="rId4">
                    <a14:imgEffect>
                      <a14:saturation sat="400000"/>
                    </a14:imgEffect>
                  </a14:imgLayer>
                </a14:imgProps>
              </a:ext>
            </a:extLst>
          </a:blip>
          <a:srcRect/>
          <a:stretch>
            <a:fillRect/>
          </a:stretch>
        </p:blipFill>
        <p:spPr bwMode="auto">
          <a:xfrm>
            <a:off x="44624" y="4051085"/>
            <a:ext cx="6813376" cy="1457019"/>
          </a:xfrm>
          <a:prstGeom prst="rect">
            <a:avLst/>
          </a:prstGeom>
          <a:noFill/>
        </p:spPr>
      </p:pic>
      <p:sp>
        <p:nvSpPr>
          <p:cNvPr id="12" name="TextBox 11"/>
          <p:cNvSpPr txBox="1"/>
          <p:nvPr/>
        </p:nvSpPr>
        <p:spPr>
          <a:xfrm>
            <a:off x="601638" y="4319617"/>
            <a:ext cx="5646789" cy="646331"/>
          </a:xfrm>
          <a:prstGeom prst="rect">
            <a:avLst/>
          </a:prstGeom>
          <a:noFill/>
        </p:spPr>
        <p:txBody>
          <a:bodyPr wrap="square" rtlCol="0">
            <a:spAutoFit/>
          </a:bodyPr>
          <a:lstStyle/>
          <a:p>
            <a:pPr algn="ctr"/>
            <a:r>
              <a:rPr lang="en-GB" dirty="0" smtClean="0">
                <a:latin typeface="Comic Sans MS" pitchFamily="66" charset="0"/>
              </a:rPr>
              <a:t>Task: Complete the sentences below using the correct word – don’t or doesn’t. </a:t>
            </a:r>
            <a:endParaRPr lang="en-GB" dirty="0">
              <a:latin typeface="Comic Sans MS" pitchFamily="66" charset="0"/>
            </a:endParaRPr>
          </a:p>
        </p:txBody>
      </p:sp>
      <p:sp>
        <p:nvSpPr>
          <p:cNvPr id="13" name="TextBox 12"/>
          <p:cNvSpPr txBox="1"/>
          <p:nvPr/>
        </p:nvSpPr>
        <p:spPr>
          <a:xfrm>
            <a:off x="601638" y="5633536"/>
            <a:ext cx="5860899" cy="2893100"/>
          </a:xfrm>
          <a:prstGeom prst="rect">
            <a:avLst/>
          </a:prstGeom>
          <a:noFill/>
        </p:spPr>
        <p:txBody>
          <a:bodyPr wrap="square" rtlCol="0">
            <a:spAutoFit/>
          </a:bodyPr>
          <a:lstStyle/>
          <a:p>
            <a:pPr marL="342900" indent="-342900">
              <a:buAutoNum type="arabicPeriod"/>
            </a:pPr>
            <a:r>
              <a:rPr lang="en-GB" sz="1400" dirty="0" smtClean="0">
                <a:latin typeface="Comic Sans MS" pitchFamily="66" charset="0"/>
              </a:rPr>
              <a:t>The cat _____________ want to go out in the rain. </a:t>
            </a:r>
          </a:p>
          <a:p>
            <a:pPr marL="342900" indent="-342900">
              <a:buAutoNum type="arabicPeriod"/>
            </a:pPr>
            <a:r>
              <a:rPr lang="en-GB" sz="1400" dirty="0" smtClean="0">
                <a:latin typeface="Comic Sans MS" pitchFamily="66" charset="0"/>
              </a:rPr>
              <a:t>__________ step in the mud and then come in the house with your trainers on. </a:t>
            </a:r>
          </a:p>
          <a:p>
            <a:pPr marL="342900" indent="-342900">
              <a:buAutoNum type="arabicPeriod"/>
            </a:pPr>
            <a:r>
              <a:rPr lang="en-GB" sz="1400" dirty="0" smtClean="0">
                <a:latin typeface="Comic Sans MS" pitchFamily="66" charset="0"/>
              </a:rPr>
              <a:t>It ____________ matter if you _________ get the right answer, as long as you try. </a:t>
            </a:r>
          </a:p>
          <a:p>
            <a:pPr marL="342900" indent="-342900">
              <a:buAutoNum type="arabicPeriod"/>
            </a:pPr>
            <a:r>
              <a:rPr lang="en-GB" sz="1400" dirty="0" smtClean="0">
                <a:latin typeface="Comic Sans MS" pitchFamily="66" charset="0"/>
              </a:rPr>
              <a:t>Life is short, ____________ let it pass you by. </a:t>
            </a:r>
          </a:p>
          <a:p>
            <a:pPr marL="342900" indent="-342900">
              <a:buAutoNum type="arabicPeriod"/>
            </a:pPr>
            <a:r>
              <a:rPr lang="en-GB" sz="1400" dirty="0" smtClean="0">
                <a:latin typeface="Comic Sans MS" pitchFamily="66" charset="0"/>
              </a:rPr>
              <a:t>I _________ want to get up early in the morning. </a:t>
            </a:r>
          </a:p>
          <a:p>
            <a:pPr marL="342900" indent="-342900">
              <a:buAutoNum type="arabicPeriod"/>
            </a:pPr>
            <a:r>
              <a:rPr lang="en-GB" sz="1400" dirty="0" smtClean="0">
                <a:latin typeface="Comic Sans MS" pitchFamily="66" charset="0"/>
              </a:rPr>
              <a:t>I don’t believe that Romeo is cruel as he ________ intentionally fall in love with Juliet. </a:t>
            </a:r>
          </a:p>
          <a:p>
            <a:pPr marL="342900" indent="-342900">
              <a:buAutoNum type="arabicPeriod"/>
            </a:pPr>
            <a:r>
              <a:rPr lang="en-GB" sz="1400" dirty="0" smtClean="0">
                <a:latin typeface="Comic Sans MS" pitchFamily="66" charset="0"/>
              </a:rPr>
              <a:t>Curley’s Wife ______ deserve to be called names because she is mistreated by Curley. </a:t>
            </a:r>
          </a:p>
          <a:p>
            <a:pPr marL="342900" indent="-342900">
              <a:buAutoNum type="arabicPeriod"/>
            </a:pPr>
            <a:r>
              <a:rPr lang="en-GB" sz="1400" dirty="0" smtClean="0">
                <a:latin typeface="Comic Sans MS" pitchFamily="66" charset="0"/>
              </a:rPr>
              <a:t>He __________ like me because I am better football </a:t>
            </a:r>
            <a:r>
              <a:rPr lang="en-GB" sz="1400" smtClean="0">
                <a:latin typeface="Comic Sans MS" pitchFamily="66" charset="0"/>
              </a:rPr>
              <a:t>player than he is. </a:t>
            </a:r>
            <a:endParaRPr lang="en-GB" sz="1400" dirty="0">
              <a:latin typeface="Comic Sans MS" pitchFamily="66"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3207904171"/>
              </p:ext>
            </p:extLst>
          </p:nvPr>
        </p:nvGraphicFramePr>
        <p:xfrm>
          <a:off x="332656" y="1399262"/>
          <a:ext cx="6336704" cy="1711570"/>
        </p:xfrm>
        <a:graphic>
          <a:graphicData uri="http://schemas.openxmlformats.org/drawingml/2006/table">
            <a:tbl>
              <a:tblPr firstRow="1" bandRow="1">
                <a:tableStyleId>{5C22544A-7EE6-4342-B048-85BDC9FD1C3A}</a:tableStyleId>
              </a:tblPr>
              <a:tblGrid>
                <a:gridCol w="3168352">
                  <a:extLst>
                    <a:ext uri="{9D8B030D-6E8A-4147-A177-3AD203B41FA5}">
                      <a16:colId xmlns:a16="http://schemas.microsoft.com/office/drawing/2014/main" val="20000"/>
                    </a:ext>
                  </a:extLst>
                </a:gridCol>
                <a:gridCol w="3168352">
                  <a:extLst>
                    <a:ext uri="{9D8B030D-6E8A-4147-A177-3AD203B41FA5}">
                      <a16:colId xmlns:a16="http://schemas.microsoft.com/office/drawing/2014/main" val="20001"/>
                    </a:ext>
                  </a:extLst>
                </a:gridCol>
              </a:tblGrid>
              <a:tr h="342314">
                <a:tc>
                  <a:txBody>
                    <a:bodyPr/>
                    <a:lstStyle/>
                    <a:p>
                      <a:r>
                        <a:rPr lang="en-GB" sz="1300" dirty="0" smtClean="0">
                          <a:solidFill>
                            <a:schemeClr val="tx1"/>
                          </a:solidFill>
                          <a:latin typeface="Comic Sans MS" pitchFamily="66" charset="0"/>
                        </a:rPr>
                        <a:t>          </a:t>
                      </a:r>
                      <a:r>
                        <a:rPr lang="en-GB" sz="1300" baseline="0" dirty="0" smtClean="0">
                          <a:solidFill>
                            <a:schemeClr val="tx1"/>
                          </a:solidFill>
                          <a:latin typeface="Comic Sans MS" pitchFamily="66" charset="0"/>
                        </a:rPr>
                        <a:t> </a:t>
                      </a:r>
                      <a:r>
                        <a:rPr lang="en-GB" sz="1300" dirty="0" smtClean="0">
                          <a:solidFill>
                            <a:schemeClr val="tx1"/>
                          </a:solidFill>
                          <a:latin typeface="Comic Sans MS" pitchFamily="66" charset="0"/>
                        </a:rPr>
                        <a:t>Definition </a:t>
                      </a:r>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a:txBody>
                    <a:bodyPr/>
                    <a:lstStyle/>
                    <a:p>
                      <a:r>
                        <a:rPr lang="en-GB" sz="1300" dirty="0" smtClean="0">
                          <a:solidFill>
                            <a:schemeClr val="tx1"/>
                          </a:solidFill>
                          <a:latin typeface="Comic Sans MS" pitchFamily="66" charset="0"/>
                        </a:rPr>
                        <a:t>Sentence</a:t>
                      </a:r>
                      <a:r>
                        <a:rPr lang="en-GB" sz="1300" baseline="0" dirty="0" smtClean="0">
                          <a:solidFill>
                            <a:schemeClr val="tx1"/>
                          </a:solidFill>
                          <a:latin typeface="Comic Sans MS" pitchFamily="66" charset="0"/>
                        </a:rPr>
                        <a:t> (using your word): </a:t>
                      </a:r>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Rectangle 4"/>
          <p:cNvSpPr/>
          <p:nvPr/>
        </p:nvSpPr>
        <p:spPr>
          <a:xfrm>
            <a:off x="332656" y="774450"/>
            <a:ext cx="828092" cy="897330"/>
          </a:xfrm>
          <a:prstGeom prst="rect">
            <a:avLst/>
          </a:prstGeom>
          <a:solidFill>
            <a:schemeClr val="bg1"/>
          </a:solidFill>
          <a:ln w="38100">
            <a:solidFill>
              <a:srgbClr val="FF000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smtClean="0">
                <a:solidFill>
                  <a:srgbClr val="FF0000"/>
                </a:solidFill>
                <a:latin typeface="Comic Sans MS" pitchFamily="66" charset="0"/>
              </a:rPr>
              <a:t>M</a:t>
            </a:r>
            <a:endParaRPr lang="en-GB" sz="6600" dirty="0">
              <a:solidFill>
                <a:srgbClr val="FF0000"/>
              </a:solidFill>
              <a:latin typeface="Comic Sans MS" pitchFamily="66" charset="0"/>
            </a:endParaRPr>
          </a:p>
        </p:txBody>
      </p:sp>
      <p:sp>
        <p:nvSpPr>
          <p:cNvPr id="7" name="TextBox 6"/>
          <p:cNvSpPr txBox="1"/>
          <p:nvPr/>
        </p:nvSpPr>
        <p:spPr>
          <a:xfrm>
            <a:off x="332662" y="442107"/>
            <a:ext cx="828091" cy="307777"/>
          </a:xfrm>
          <a:prstGeom prst="rect">
            <a:avLst/>
          </a:prstGeom>
          <a:noFill/>
        </p:spPr>
        <p:txBody>
          <a:bodyPr wrap="square" rtlCol="0">
            <a:spAutoFit/>
          </a:bodyPr>
          <a:lstStyle/>
          <a:p>
            <a:pPr algn="ctr"/>
            <a:r>
              <a:rPr lang="en-GB" sz="1400" dirty="0" smtClean="0">
                <a:solidFill>
                  <a:srgbClr val="FF0000"/>
                </a:solidFill>
                <a:latin typeface="Comic Sans MS" pitchFamily="66" charset="0"/>
              </a:rPr>
              <a:t>Letter </a:t>
            </a:r>
            <a:endParaRPr lang="en-GB" sz="1400" dirty="0">
              <a:solidFill>
                <a:srgbClr val="FF0000"/>
              </a:solidFill>
              <a:latin typeface="Comic Sans MS" pitchFamily="66" charset="0"/>
            </a:endParaRPr>
          </a:p>
        </p:txBody>
      </p:sp>
      <p:sp>
        <p:nvSpPr>
          <p:cNvPr id="9" name="Rectangle 8"/>
          <p:cNvSpPr/>
          <p:nvPr/>
        </p:nvSpPr>
        <p:spPr>
          <a:xfrm>
            <a:off x="1384014" y="726207"/>
            <a:ext cx="5285346" cy="496908"/>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2348880" y="251520"/>
            <a:ext cx="3074721" cy="461665"/>
          </a:xfrm>
          <a:prstGeom prst="rect">
            <a:avLst/>
          </a:prstGeom>
          <a:noFill/>
        </p:spPr>
        <p:txBody>
          <a:bodyPr wrap="square" rtlCol="0">
            <a:spAutoFit/>
          </a:bodyPr>
          <a:lstStyle/>
          <a:p>
            <a:pPr algn="ctr"/>
            <a:r>
              <a:rPr lang="en-GB" sz="2400" dirty="0" smtClean="0">
                <a:solidFill>
                  <a:srgbClr val="00B0F0"/>
                </a:solidFill>
                <a:latin typeface="Comic Sans MS" pitchFamily="66" charset="0"/>
              </a:rPr>
              <a:t>Word (Adjective)</a:t>
            </a:r>
            <a:endParaRPr lang="en-GB" sz="2400" dirty="0">
              <a:solidFill>
                <a:srgbClr val="00B0F0"/>
              </a:solidFill>
              <a:latin typeface="Comic Sans MS" pitchFamily="66" charset="0"/>
            </a:endParaRPr>
          </a:p>
        </p:txBody>
      </p:sp>
      <p:sp>
        <p:nvSpPr>
          <p:cNvPr id="12" name="Rectangle 11"/>
          <p:cNvSpPr/>
          <p:nvPr/>
        </p:nvSpPr>
        <p:spPr>
          <a:xfrm>
            <a:off x="332659" y="3233800"/>
            <a:ext cx="2952327" cy="112997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00B0F0"/>
                </a:solidFill>
                <a:latin typeface="Comic Sans MS" pitchFamily="66" charset="0"/>
              </a:rPr>
              <a:t>Synonyms</a:t>
            </a:r>
            <a:endParaRPr lang="en-GB" sz="1200" b="1" dirty="0">
              <a:solidFill>
                <a:srgbClr val="00B0F0"/>
              </a:solidFill>
              <a:latin typeface="Comic Sans MS" pitchFamily="66" charset="0"/>
            </a:endParaRPr>
          </a:p>
        </p:txBody>
      </p:sp>
      <p:sp>
        <p:nvSpPr>
          <p:cNvPr id="13" name="Rectangle 12"/>
          <p:cNvSpPr/>
          <p:nvPr/>
        </p:nvSpPr>
        <p:spPr>
          <a:xfrm>
            <a:off x="3645024" y="3233800"/>
            <a:ext cx="3024336" cy="1129972"/>
          </a:xfrm>
          <a:prstGeom prst="rect">
            <a:avLst/>
          </a:prstGeom>
          <a:noFill/>
          <a:ln w="38100">
            <a:solidFill>
              <a:srgbClr val="7030A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7030A0"/>
                </a:solidFill>
                <a:latin typeface="Comic Sans MS" pitchFamily="66" charset="0"/>
              </a:rPr>
              <a:t>Antonyms</a:t>
            </a:r>
            <a:endParaRPr lang="en-GB" sz="1200" b="1" dirty="0">
              <a:solidFill>
                <a:srgbClr val="7030A0"/>
              </a:solidFill>
              <a:latin typeface="Comic Sans MS" pitchFamily="66" charset="0"/>
            </a:endParaRPr>
          </a:p>
        </p:txBody>
      </p:sp>
      <p:graphicFrame>
        <p:nvGraphicFramePr>
          <p:cNvPr id="14" name="Table 13"/>
          <p:cNvGraphicFramePr>
            <a:graphicFrameLocks noGrp="1"/>
          </p:cNvGraphicFramePr>
          <p:nvPr>
            <p:extLst>
              <p:ext uri="{D42A27DB-BD31-4B8C-83A1-F6EECF244321}">
                <p14:modId xmlns:p14="http://schemas.microsoft.com/office/powerpoint/2010/main" val="1197969782"/>
              </p:ext>
            </p:extLst>
          </p:nvPr>
        </p:nvGraphicFramePr>
        <p:xfrm>
          <a:off x="332656" y="5985618"/>
          <a:ext cx="6336704" cy="1711570"/>
        </p:xfrm>
        <a:graphic>
          <a:graphicData uri="http://schemas.openxmlformats.org/drawingml/2006/table">
            <a:tbl>
              <a:tblPr firstRow="1" bandRow="1">
                <a:tableStyleId>{5C22544A-7EE6-4342-B048-85BDC9FD1C3A}</a:tableStyleId>
              </a:tblPr>
              <a:tblGrid>
                <a:gridCol w="3168352">
                  <a:extLst>
                    <a:ext uri="{9D8B030D-6E8A-4147-A177-3AD203B41FA5}">
                      <a16:colId xmlns:a16="http://schemas.microsoft.com/office/drawing/2014/main" val="20000"/>
                    </a:ext>
                  </a:extLst>
                </a:gridCol>
                <a:gridCol w="3168352">
                  <a:extLst>
                    <a:ext uri="{9D8B030D-6E8A-4147-A177-3AD203B41FA5}">
                      <a16:colId xmlns:a16="http://schemas.microsoft.com/office/drawing/2014/main" val="20001"/>
                    </a:ext>
                  </a:extLst>
                </a:gridCol>
              </a:tblGrid>
              <a:tr h="342314">
                <a:tc>
                  <a:txBody>
                    <a:bodyPr/>
                    <a:lstStyle/>
                    <a:p>
                      <a:r>
                        <a:rPr lang="en-GB" sz="1300" dirty="0" smtClean="0">
                          <a:solidFill>
                            <a:schemeClr val="tx1"/>
                          </a:solidFill>
                          <a:latin typeface="Comic Sans MS" pitchFamily="66" charset="0"/>
                        </a:rPr>
                        <a:t>          </a:t>
                      </a:r>
                      <a:r>
                        <a:rPr lang="en-GB" sz="1300" baseline="0" dirty="0" smtClean="0">
                          <a:solidFill>
                            <a:schemeClr val="tx1"/>
                          </a:solidFill>
                          <a:latin typeface="Comic Sans MS" pitchFamily="66" charset="0"/>
                        </a:rPr>
                        <a:t> </a:t>
                      </a:r>
                      <a:r>
                        <a:rPr lang="en-GB" sz="1300" dirty="0" smtClean="0">
                          <a:solidFill>
                            <a:schemeClr val="tx1"/>
                          </a:solidFill>
                          <a:latin typeface="Comic Sans MS" pitchFamily="66" charset="0"/>
                        </a:rPr>
                        <a:t>Definition </a:t>
                      </a:r>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a:txBody>
                    <a:bodyPr/>
                    <a:lstStyle/>
                    <a:p>
                      <a:r>
                        <a:rPr lang="en-GB" sz="1300" dirty="0" smtClean="0">
                          <a:solidFill>
                            <a:schemeClr val="tx1"/>
                          </a:solidFill>
                          <a:latin typeface="Comic Sans MS" pitchFamily="66" charset="0"/>
                        </a:rPr>
                        <a:t>Sentence</a:t>
                      </a:r>
                      <a:r>
                        <a:rPr lang="en-GB" sz="1300" baseline="0" dirty="0" smtClean="0">
                          <a:solidFill>
                            <a:schemeClr val="tx1"/>
                          </a:solidFill>
                          <a:latin typeface="Comic Sans MS" pitchFamily="66" charset="0"/>
                        </a:rPr>
                        <a:t> (using your word): </a:t>
                      </a:r>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5" name="Rectangle 14"/>
          <p:cNvSpPr/>
          <p:nvPr/>
        </p:nvSpPr>
        <p:spPr>
          <a:xfrm>
            <a:off x="332656" y="5360805"/>
            <a:ext cx="828092" cy="897330"/>
          </a:xfrm>
          <a:prstGeom prst="rect">
            <a:avLst/>
          </a:prstGeom>
          <a:solidFill>
            <a:schemeClr val="bg1"/>
          </a:solidFill>
          <a:ln w="38100">
            <a:solidFill>
              <a:srgbClr val="FF000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a:solidFill>
                  <a:srgbClr val="FF0000"/>
                </a:solidFill>
                <a:latin typeface="Comic Sans MS" pitchFamily="66" charset="0"/>
              </a:rPr>
              <a:t>N</a:t>
            </a:r>
          </a:p>
        </p:txBody>
      </p:sp>
      <p:sp>
        <p:nvSpPr>
          <p:cNvPr id="16" name="TextBox 15"/>
          <p:cNvSpPr txBox="1"/>
          <p:nvPr/>
        </p:nvSpPr>
        <p:spPr>
          <a:xfrm>
            <a:off x="332662" y="5028463"/>
            <a:ext cx="828091" cy="307777"/>
          </a:xfrm>
          <a:prstGeom prst="rect">
            <a:avLst/>
          </a:prstGeom>
          <a:noFill/>
        </p:spPr>
        <p:txBody>
          <a:bodyPr wrap="square" rtlCol="0">
            <a:spAutoFit/>
          </a:bodyPr>
          <a:lstStyle/>
          <a:p>
            <a:pPr algn="ctr"/>
            <a:r>
              <a:rPr lang="en-GB" sz="1400" dirty="0" smtClean="0">
                <a:solidFill>
                  <a:srgbClr val="FF0000"/>
                </a:solidFill>
                <a:latin typeface="Comic Sans MS" pitchFamily="66" charset="0"/>
              </a:rPr>
              <a:t>Letter </a:t>
            </a:r>
            <a:endParaRPr lang="en-GB" sz="1400" dirty="0">
              <a:solidFill>
                <a:srgbClr val="FF0000"/>
              </a:solidFill>
              <a:latin typeface="Comic Sans MS" pitchFamily="66" charset="0"/>
            </a:endParaRPr>
          </a:p>
        </p:txBody>
      </p:sp>
      <p:sp>
        <p:nvSpPr>
          <p:cNvPr id="17" name="Rectangle 16"/>
          <p:cNvSpPr/>
          <p:nvPr/>
        </p:nvSpPr>
        <p:spPr>
          <a:xfrm>
            <a:off x="1384014" y="5312565"/>
            <a:ext cx="5285346" cy="496908"/>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2492896" y="4830415"/>
            <a:ext cx="3218737" cy="461665"/>
          </a:xfrm>
          <a:prstGeom prst="rect">
            <a:avLst/>
          </a:prstGeom>
          <a:noFill/>
        </p:spPr>
        <p:txBody>
          <a:bodyPr wrap="square" rtlCol="0">
            <a:spAutoFit/>
          </a:bodyPr>
          <a:lstStyle/>
          <a:p>
            <a:pPr algn="ctr"/>
            <a:r>
              <a:rPr lang="en-GB" sz="2400" dirty="0" smtClean="0">
                <a:solidFill>
                  <a:srgbClr val="00B0F0"/>
                </a:solidFill>
                <a:latin typeface="Comic Sans MS" pitchFamily="66" charset="0"/>
              </a:rPr>
              <a:t>Word (Adjective) </a:t>
            </a:r>
            <a:endParaRPr lang="en-GB" sz="2400" dirty="0">
              <a:solidFill>
                <a:srgbClr val="00B0F0"/>
              </a:solidFill>
              <a:latin typeface="Comic Sans MS" pitchFamily="66" charset="0"/>
            </a:endParaRPr>
          </a:p>
        </p:txBody>
      </p:sp>
      <p:sp>
        <p:nvSpPr>
          <p:cNvPr id="19" name="Rectangle 18"/>
          <p:cNvSpPr/>
          <p:nvPr/>
        </p:nvSpPr>
        <p:spPr>
          <a:xfrm>
            <a:off x="332659" y="7820155"/>
            <a:ext cx="2952327" cy="112997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00B0F0"/>
                </a:solidFill>
                <a:latin typeface="Comic Sans MS" pitchFamily="66" charset="0"/>
              </a:rPr>
              <a:t>Synonyms</a:t>
            </a:r>
            <a:endParaRPr lang="en-GB" sz="1200" b="1" dirty="0">
              <a:solidFill>
                <a:srgbClr val="00B0F0"/>
              </a:solidFill>
              <a:latin typeface="Comic Sans MS" pitchFamily="66" charset="0"/>
            </a:endParaRPr>
          </a:p>
        </p:txBody>
      </p:sp>
      <p:sp>
        <p:nvSpPr>
          <p:cNvPr id="20" name="Rectangle 19"/>
          <p:cNvSpPr/>
          <p:nvPr/>
        </p:nvSpPr>
        <p:spPr>
          <a:xfrm>
            <a:off x="3645024" y="7820155"/>
            <a:ext cx="3024336" cy="1129972"/>
          </a:xfrm>
          <a:prstGeom prst="rect">
            <a:avLst/>
          </a:prstGeom>
          <a:noFill/>
          <a:ln w="38100">
            <a:solidFill>
              <a:srgbClr val="7030A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7030A0"/>
                </a:solidFill>
                <a:latin typeface="Comic Sans MS" pitchFamily="66" charset="0"/>
              </a:rPr>
              <a:t>Antonyms</a:t>
            </a:r>
            <a:endParaRPr lang="en-GB" sz="1200" b="1" dirty="0">
              <a:solidFill>
                <a:srgbClr val="7030A0"/>
              </a:solidFill>
              <a:latin typeface="Comic Sans MS" pitchFamily="66" charset="0"/>
            </a:endParaRPr>
          </a:p>
        </p:txBody>
      </p:sp>
    </p:spTree>
    <p:extLst>
      <p:ext uri="{BB962C8B-B14F-4D97-AF65-F5344CB8AC3E}">
        <p14:creationId xmlns:p14="http://schemas.microsoft.com/office/powerpoint/2010/main" val="36273277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60652" y="179514"/>
            <a:ext cx="4946425" cy="1138773"/>
          </a:xfrm>
          <a:prstGeom prst="rect">
            <a:avLst/>
          </a:prstGeom>
          <a:noFill/>
        </p:spPr>
        <p:txBody>
          <a:bodyPr wrap="square" rtlCol="0">
            <a:spAutoFit/>
          </a:bodyPr>
          <a:lstStyle/>
          <a:p>
            <a:r>
              <a:rPr lang="en-GB" i="1" dirty="0" smtClean="0">
                <a:solidFill>
                  <a:srgbClr val="00B0F0"/>
                </a:solidFill>
                <a:latin typeface="Comic Sans MS" pitchFamily="66" charset="0"/>
              </a:rPr>
              <a:t>Wuthering Heights </a:t>
            </a:r>
            <a:r>
              <a:rPr lang="en-GB" dirty="0" smtClean="0">
                <a:solidFill>
                  <a:srgbClr val="00B0F0"/>
                </a:solidFill>
                <a:latin typeface="Comic Sans MS" pitchFamily="66" charset="0"/>
              </a:rPr>
              <a:t>by Emily Bronte </a:t>
            </a:r>
          </a:p>
          <a:p>
            <a:endParaRPr lang="en-GB" dirty="0" smtClean="0">
              <a:solidFill>
                <a:srgbClr val="00B0F0"/>
              </a:solidFill>
              <a:latin typeface="Comic Sans MS" pitchFamily="66" charset="0"/>
            </a:endParaRPr>
          </a:p>
          <a:p>
            <a:r>
              <a:rPr lang="en-GB" sz="1600" dirty="0" smtClean="0">
                <a:solidFill>
                  <a:srgbClr val="7030A0"/>
                </a:solidFill>
                <a:latin typeface="Comic Sans MS" pitchFamily="66" charset="0"/>
              </a:rPr>
              <a:t>Reading comprehension : Read the extract and answer the questions in as much detail as possible. </a:t>
            </a:r>
            <a:endParaRPr lang="en-GB" sz="1600" dirty="0">
              <a:solidFill>
                <a:srgbClr val="7030A0"/>
              </a:solidFill>
              <a:latin typeface="Comic Sans MS" pitchFamily="66" charset="0"/>
            </a:endParaRPr>
          </a:p>
        </p:txBody>
      </p:sp>
      <p:pic>
        <p:nvPicPr>
          <p:cNvPr id="36866" name="Picture 2" descr="https://p.gr-assets.com/540x540/fit/hostedimages/1380325814/691160.jpg"/>
          <p:cNvPicPr>
            <a:picLocks noChangeAspect="1" noChangeArrowheads="1"/>
          </p:cNvPicPr>
          <p:nvPr/>
        </p:nvPicPr>
        <p:blipFill>
          <a:blip r:embed="rId2" cstate="print"/>
          <a:srcRect/>
          <a:stretch>
            <a:fillRect/>
          </a:stretch>
        </p:blipFill>
        <p:spPr bwMode="auto">
          <a:xfrm>
            <a:off x="5215124" y="107504"/>
            <a:ext cx="1539242" cy="11521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Rectangle 1"/>
          <p:cNvSpPr/>
          <p:nvPr/>
        </p:nvSpPr>
        <p:spPr>
          <a:xfrm>
            <a:off x="260652" y="1341502"/>
            <a:ext cx="6493714" cy="7663636"/>
          </a:xfrm>
          <a:prstGeom prst="rect">
            <a:avLst/>
          </a:prstGeom>
        </p:spPr>
        <p:txBody>
          <a:bodyPr wrap="square">
            <a:spAutoFit/>
          </a:bodyPr>
          <a:lstStyle/>
          <a:p>
            <a:endParaRPr lang="en-GB" sz="1200" dirty="0">
              <a:latin typeface="Comic Sans MS" pitchFamily="66" charset="0"/>
            </a:endParaRPr>
          </a:p>
          <a:p>
            <a:r>
              <a:rPr lang="en-GB" sz="1200" i="1" dirty="0">
                <a:latin typeface="Comic Sans MS" pitchFamily="66" charset="0"/>
              </a:rPr>
              <a:t> The narrator, Mr Lockwood, is here visiting Wuthering Heights. He was prevented by heavy snow from leaving for home but Heathcliff, the bad tempered owner of Wuthering Heights is unwilling to let Lockwood stay the night. A servant takes pity on him, and shows him upstairs, where he finds an unused room in which he decides to spend the night. He is unable to sleep because of noises outside the window and disturbing dreams. </a:t>
            </a:r>
            <a:endParaRPr lang="en-GB" sz="1200" i="1" dirty="0" smtClean="0">
              <a:latin typeface="Comic Sans MS" pitchFamily="66" charset="0"/>
            </a:endParaRPr>
          </a:p>
          <a:p>
            <a:endParaRPr lang="en-GB" sz="1200" i="1" dirty="0">
              <a:latin typeface="Comic Sans MS" pitchFamily="66" charset="0"/>
            </a:endParaRPr>
          </a:p>
          <a:p>
            <a:r>
              <a:rPr lang="en-GB" sz="1200" dirty="0" smtClean="0">
                <a:latin typeface="Comic Sans MS" pitchFamily="66" charset="0"/>
              </a:rPr>
              <a:t>This </a:t>
            </a:r>
            <a:r>
              <a:rPr lang="en-GB" sz="1200" dirty="0">
                <a:latin typeface="Comic Sans MS" pitchFamily="66" charset="0"/>
              </a:rPr>
              <a:t>time, I remembered I was lying in the oak closet, and I heard distinctly the gusty wind, and the driving of the snow; I heard, also, the fir bough repeat its teasing sound, and ascribed it to the right cause: but it annoyed me so much, that I resolved to silence it, if possible; and, I thought, I rose and endeavoured to </a:t>
            </a:r>
            <a:r>
              <a:rPr lang="en-GB" sz="1200" dirty="0" err="1">
                <a:latin typeface="Comic Sans MS" pitchFamily="66" charset="0"/>
              </a:rPr>
              <a:t>unhasp</a:t>
            </a:r>
            <a:r>
              <a:rPr lang="en-GB" sz="1200" dirty="0">
                <a:latin typeface="Comic Sans MS" pitchFamily="66" charset="0"/>
              </a:rPr>
              <a:t> the casement. </a:t>
            </a:r>
          </a:p>
          <a:p>
            <a:r>
              <a:rPr lang="en-GB" sz="1200" dirty="0">
                <a:latin typeface="Comic Sans MS" pitchFamily="66" charset="0"/>
              </a:rPr>
              <a:t>The hook was soldered into the staple: a circumstance observed by me when awake, but forgotten. 'I must stop it, nevertheless!' I muttered, knocking my knuckles through the glass, and stretching an arm out to seize the importunate branch; instead of which, my fingers closed on the fingers of a little, ice-cold hand! The intense horror of nightmare came over me: I tried to draw back my arm, but the hand clung to it, and a most melancholy voice sobbed, 'Let me in--let me in!' 'Who are you?' I asked, struggling, meanwhile, to disengage myself. 'Catherine Linton,' it replied, </a:t>
            </a:r>
            <a:r>
              <a:rPr lang="en-GB" sz="1200" dirty="0" err="1">
                <a:latin typeface="Comic Sans MS" pitchFamily="66" charset="0"/>
              </a:rPr>
              <a:t>shiveringly</a:t>
            </a:r>
            <a:r>
              <a:rPr lang="en-GB" sz="1200" dirty="0">
                <a:latin typeface="Comic Sans MS" pitchFamily="66" charset="0"/>
              </a:rPr>
              <a:t> (why did I think of Linton? I had read </a:t>
            </a:r>
            <a:r>
              <a:rPr lang="en-GB" sz="1200" dirty="0" err="1" smtClean="0">
                <a:latin typeface="Comic Sans MS" pitchFamily="66" charset="0"/>
              </a:rPr>
              <a:t>Earnshaw</a:t>
            </a:r>
            <a:r>
              <a:rPr lang="en-GB" sz="1200" dirty="0" smtClean="0">
                <a:latin typeface="Comic Sans MS" pitchFamily="66" charset="0"/>
              </a:rPr>
              <a:t> </a:t>
            </a:r>
            <a:r>
              <a:rPr lang="en-GB" sz="1200" dirty="0">
                <a:latin typeface="Comic Sans MS" pitchFamily="66" charset="0"/>
              </a:rPr>
              <a:t>twenty times for Linton). 'I'm come home: I'd lost my way on the moor!' As it spoke, I discerned, obscurely, a child's face looking through the window. Terror made me cruel; and, finding it useless to attempt shaking the creature off, I pulled its wrist on to the broken pane, and rubbed it to and fro till the blood ran down and soaked the bedclothes: still it wailed, 'Let me in!' and maintained its tenacious grip, almost maddening me with fear. </a:t>
            </a:r>
          </a:p>
          <a:p>
            <a:r>
              <a:rPr lang="en-GB" sz="1200" dirty="0">
                <a:latin typeface="Comic Sans MS" pitchFamily="66" charset="0"/>
              </a:rPr>
              <a:t>'How can I!' I said at length. 'Let me go, if you want me to let you in!' The fingers relaxed, I snatched mine through the hole, hurriedly piled the books up in a pyramid against it, and stopped my ears to exclude the lamentable prayer. I seemed to keep them closed above a quarter of an hour; yet, the instant I listened again, there was the doleful cry moaning on! '</a:t>
            </a:r>
            <a:r>
              <a:rPr lang="en-GB" sz="1200" dirty="0" err="1">
                <a:latin typeface="Comic Sans MS" pitchFamily="66" charset="0"/>
              </a:rPr>
              <a:t>Begone</a:t>
            </a:r>
            <a:r>
              <a:rPr lang="en-GB" sz="1200" dirty="0">
                <a:latin typeface="Comic Sans MS" pitchFamily="66" charset="0"/>
              </a:rPr>
              <a:t>!' I shouted. 'I'll never let you in, not if you beg for twenty years.' 'It is twenty years,' mourned the voice: 'twenty years. I've been a waif for twenty years!' Thereat began a feeble scratching outside, and the pile of books moved as if thrust forward. I tried to jump up; but could not stir a limb; and so yelled aloud, in a frenzy of fright. To my confusion, I discovered the yell was not ideal: hasty footsteps approached my chamber door; somebody pushed it open, with a vigorous hand, and a light glimmered through the squares at the top of the bed. I sat shuddering yet, and wiping the perspiration from my forehead: the intruder appeared to hesitate, and muttered to himself. At last, he said, in a half-whisper, plainly not expecting an answer, 'Is anyone here?' I considered it best to confess my presence; for I knew Heathcliff's accents, and feared he might </a:t>
            </a:r>
            <a:r>
              <a:rPr lang="en-GB" sz="1200" dirty="0"/>
              <a:t>search further, if I kept quiet. With this intention, I turned and opened the panels. I shall not soon forget the effect my action produced. </a:t>
            </a:r>
            <a:endParaRPr lang="en-GB" sz="1200" dirty="0">
              <a:latin typeface="Comic Sans MS" pitchFamily="66"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80732" y="458252"/>
            <a:ext cx="1071127" cy="369332"/>
          </a:xfrm>
          <a:prstGeom prst="rect">
            <a:avLst/>
          </a:prstGeom>
          <a:noFill/>
        </p:spPr>
        <p:txBody>
          <a:bodyPr wrap="none" rtlCol="0">
            <a:spAutoFit/>
          </a:bodyPr>
          <a:lstStyle/>
          <a:p>
            <a:r>
              <a:rPr lang="en-GB" dirty="0" smtClean="0">
                <a:latin typeface="Comic Sans MS" pitchFamily="66" charset="0"/>
              </a:rPr>
              <a:t>uestions</a:t>
            </a:r>
            <a:endParaRPr lang="en-GB" dirty="0">
              <a:latin typeface="Comic Sans MS" pitchFamily="66" charset="0"/>
            </a:endParaRPr>
          </a:p>
        </p:txBody>
      </p:sp>
      <p:pic>
        <p:nvPicPr>
          <p:cNvPr id="34818" name="Picture 2" descr="http://dailydropcap.com/images/Q-12.jpg"/>
          <p:cNvPicPr>
            <a:picLocks noChangeAspect="1" noChangeArrowheads="1"/>
          </p:cNvPicPr>
          <p:nvPr/>
        </p:nvPicPr>
        <p:blipFill>
          <a:blip r:embed="rId2" cstate="print"/>
          <a:srcRect l="11874" t="3638" r="12923" b="2958"/>
          <a:stretch>
            <a:fillRect/>
          </a:stretch>
        </p:blipFill>
        <p:spPr bwMode="auto">
          <a:xfrm>
            <a:off x="260648" y="179512"/>
            <a:ext cx="792088" cy="889362"/>
          </a:xfrm>
          <a:prstGeom prst="rect">
            <a:avLst/>
          </a:prstGeom>
          <a:noFill/>
        </p:spPr>
      </p:pic>
      <p:sp>
        <p:nvSpPr>
          <p:cNvPr id="5" name="TextBox 4"/>
          <p:cNvSpPr txBox="1"/>
          <p:nvPr/>
        </p:nvSpPr>
        <p:spPr>
          <a:xfrm>
            <a:off x="404664" y="1680642"/>
            <a:ext cx="6048672" cy="3539430"/>
          </a:xfrm>
          <a:prstGeom prst="rect">
            <a:avLst/>
          </a:prstGeom>
          <a:noFill/>
        </p:spPr>
        <p:txBody>
          <a:bodyPr wrap="square" rtlCol="0">
            <a:spAutoFit/>
          </a:bodyPr>
          <a:lstStyle/>
          <a:p>
            <a:pPr marL="342900" indent="-342900">
              <a:buFont typeface="+mj-lt"/>
              <a:buAutoNum type="arabicPeriod"/>
            </a:pPr>
            <a:r>
              <a:rPr lang="en-GB" sz="1400" dirty="0" smtClean="0">
                <a:latin typeface="Comic Sans MS" pitchFamily="66" charset="0"/>
              </a:rPr>
              <a:t>How does Bronte build up fear in the passage? </a:t>
            </a:r>
          </a:p>
          <a:p>
            <a:pPr marL="342900" indent="-342900">
              <a:buFont typeface="+mj-lt"/>
              <a:buAutoNum type="arabicPeriod"/>
            </a:pPr>
            <a:r>
              <a:rPr lang="en-GB" sz="1400" dirty="0" smtClean="0">
                <a:latin typeface="Comic Sans MS" pitchFamily="66" charset="0"/>
              </a:rPr>
              <a:t>How is this reflected in the way the narrator acts and talks? </a:t>
            </a:r>
          </a:p>
          <a:p>
            <a:pPr marL="342900" indent="-342900">
              <a:buFont typeface="+mj-lt"/>
              <a:buAutoNum type="arabicPeriod"/>
            </a:pPr>
            <a:r>
              <a:rPr lang="en-GB" sz="1400" dirty="0" smtClean="0">
                <a:latin typeface="Comic Sans MS" pitchFamily="66" charset="0"/>
              </a:rPr>
              <a:t>Why did Lockwood have to break the glass? </a:t>
            </a:r>
          </a:p>
          <a:p>
            <a:pPr marL="342900" indent="-342900">
              <a:buFont typeface="+mj-lt"/>
              <a:buAutoNum type="arabicPeriod"/>
            </a:pPr>
            <a:endParaRPr lang="en-GB" sz="1400" dirty="0" smtClean="0">
              <a:latin typeface="Comic Sans MS" pitchFamily="66" charset="0"/>
            </a:endParaRPr>
          </a:p>
          <a:p>
            <a:pPr marL="342900" indent="-342900">
              <a:buFont typeface="+mj-lt"/>
              <a:buAutoNum type="arabicPeriod"/>
            </a:pPr>
            <a:r>
              <a:rPr lang="en-GB" sz="1400" dirty="0" smtClean="0">
                <a:latin typeface="Comic Sans MS" pitchFamily="66" charset="0"/>
              </a:rPr>
              <a:t>What are the definitions of these words: </a:t>
            </a:r>
          </a:p>
          <a:p>
            <a:pPr marL="342900" indent="-342900">
              <a:buFont typeface="+mj-lt"/>
              <a:buAutoNum type="arabicPeriod"/>
            </a:pPr>
            <a:endParaRPr lang="en-GB" sz="1400" dirty="0" smtClean="0">
              <a:latin typeface="Comic Sans MS" pitchFamily="66" charset="0"/>
            </a:endParaRPr>
          </a:p>
          <a:p>
            <a:pPr marL="342900" indent="-342900">
              <a:buFont typeface="+mj-lt"/>
              <a:buAutoNum type="arabicPeriod"/>
            </a:pPr>
            <a:endParaRPr lang="en-GB" sz="1400" dirty="0" smtClean="0">
              <a:latin typeface="Comic Sans MS" pitchFamily="66" charset="0"/>
            </a:endParaRPr>
          </a:p>
          <a:p>
            <a:pPr marL="342900" indent="-342900">
              <a:buFont typeface="+mj-lt"/>
              <a:buAutoNum type="arabicPeriod"/>
            </a:pPr>
            <a:endParaRPr lang="en-GB" sz="1400" dirty="0" smtClean="0">
              <a:latin typeface="Comic Sans MS" pitchFamily="66" charset="0"/>
            </a:endParaRPr>
          </a:p>
          <a:p>
            <a:pPr marL="342900" indent="-342900">
              <a:buFont typeface="+mj-lt"/>
              <a:buAutoNum type="arabicPeriod"/>
            </a:pPr>
            <a:endParaRPr lang="en-GB" sz="1400" dirty="0" smtClean="0">
              <a:latin typeface="Comic Sans MS" pitchFamily="66" charset="0"/>
            </a:endParaRPr>
          </a:p>
          <a:p>
            <a:pPr marL="342900" indent="-342900">
              <a:buFont typeface="+mj-lt"/>
              <a:buAutoNum type="arabicPeriod"/>
            </a:pPr>
            <a:endParaRPr lang="en-GB" sz="1400" dirty="0" smtClean="0">
              <a:latin typeface="Comic Sans MS" pitchFamily="66" charset="0"/>
            </a:endParaRPr>
          </a:p>
          <a:p>
            <a:pPr marL="342900" indent="-342900">
              <a:buFont typeface="+mj-lt"/>
              <a:buAutoNum type="arabicPeriod"/>
            </a:pPr>
            <a:endParaRPr lang="en-GB" sz="1400" dirty="0" smtClean="0">
              <a:latin typeface="Comic Sans MS" pitchFamily="66" charset="0"/>
            </a:endParaRPr>
          </a:p>
          <a:p>
            <a:pPr marL="342900" indent="-342900">
              <a:buFont typeface="+mj-lt"/>
              <a:buAutoNum type="arabicPeriod"/>
            </a:pPr>
            <a:r>
              <a:rPr lang="en-GB" sz="1400" dirty="0" smtClean="0">
                <a:latin typeface="Comic Sans MS" pitchFamily="66" charset="0"/>
              </a:rPr>
              <a:t>What is the narrator’s attitude towards Catherine Linton? How do we know this? </a:t>
            </a:r>
          </a:p>
          <a:p>
            <a:pPr marL="342900" indent="-342900">
              <a:buFont typeface="+mj-lt"/>
              <a:buAutoNum type="arabicPeriod"/>
            </a:pPr>
            <a:r>
              <a:rPr lang="en-GB" sz="1400" dirty="0" smtClean="0">
                <a:latin typeface="Comic Sans MS" pitchFamily="66" charset="0"/>
              </a:rPr>
              <a:t>Extended writing task: Using the image write a paragraph describing East </a:t>
            </a:r>
            <a:r>
              <a:rPr lang="en-GB" sz="1400" dirty="0" err="1" smtClean="0">
                <a:latin typeface="Comic Sans MS" pitchFamily="66" charset="0"/>
              </a:rPr>
              <a:t>Riddlesden</a:t>
            </a:r>
            <a:r>
              <a:rPr lang="en-GB" sz="1400" dirty="0" smtClean="0">
                <a:latin typeface="Comic Sans MS" pitchFamily="66" charset="0"/>
              </a:rPr>
              <a:t> Hall. Think about your choice of adjectives. </a:t>
            </a:r>
            <a:endParaRPr lang="en-GB" sz="1400" dirty="0">
              <a:latin typeface="Comic Sans MS" pitchFamily="66" charset="0"/>
            </a:endParaRPr>
          </a:p>
        </p:txBody>
      </p:sp>
      <p:graphicFrame>
        <p:nvGraphicFramePr>
          <p:cNvPr id="7" name="Table 6"/>
          <p:cNvGraphicFramePr>
            <a:graphicFrameLocks noGrp="1"/>
          </p:cNvGraphicFramePr>
          <p:nvPr/>
        </p:nvGraphicFramePr>
        <p:xfrm>
          <a:off x="548680" y="3048794"/>
          <a:ext cx="5688632" cy="741680"/>
        </p:xfrm>
        <a:graphic>
          <a:graphicData uri="http://schemas.openxmlformats.org/drawingml/2006/table">
            <a:tbl>
              <a:tblPr firstRow="1" bandRow="1">
                <a:tableStyleId>{5C22544A-7EE6-4342-B048-85BDC9FD1C3A}</a:tableStyleId>
              </a:tblPr>
              <a:tblGrid>
                <a:gridCol w="1422158">
                  <a:extLst>
                    <a:ext uri="{9D8B030D-6E8A-4147-A177-3AD203B41FA5}">
                      <a16:colId xmlns:a16="http://schemas.microsoft.com/office/drawing/2014/main" val="20000"/>
                    </a:ext>
                  </a:extLst>
                </a:gridCol>
                <a:gridCol w="1422158">
                  <a:extLst>
                    <a:ext uri="{9D8B030D-6E8A-4147-A177-3AD203B41FA5}">
                      <a16:colId xmlns:a16="http://schemas.microsoft.com/office/drawing/2014/main" val="20001"/>
                    </a:ext>
                  </a:extLst>
                </a:gridCol>
                <a:gridCol w="1422158">
                  <a:extLst>
                    <a:ext uri="{9D8B030D-6E8A-4147-A177-3AD203B41FA5}">
                      <a16:colId xmlns:a16="http://schemas.microsoft.com/office/drawing/2014/main" val="20002"/>
                    </a:ext>
                  </a:extLst>
                </a:gridCol>
                <a:gridCol w="1422158">
                  <a:extLst>
                    <a:ext uri="{9D8B030D-6E8A-4147-A177-3AD203B41FA5}">
                      <a16:colId xmlns:a16="http://schemas.microsoft.com/office/drawing/2014/main" val="20003"/>
                    </a:ext>
                  </a:extLst>
                </a:gridCol>
              </a:tblGrid>
              <a:tr h="370840">
                <a:tc>
                  <a:txBody>
                    <a:bodyPr/>
                    <a:lstStyle/>
                    <a:p>
                      <a:pPr algn="ctr"/>
                      <a:r>
                        <a:rPr lang="en-GB" sz="1400" b="1" dirty="0" smtClean="0">
                          <a:solidFill>
                            <a:srgbClr val="D60093"/>
                          </a:solidFill>
                          <a:latin typeface="Comic Sans MS" pitchFamily="66" charset="0"/>
                        </a:rPr>
                        <a:t>Tenacious</a:t>
                      </a:r>
                      <a:endParaRPr lang="en-GB" sz="1400" b="1" dirty="0">
                        <a:solidFill>
                          <a:srgbClr val="D60093"/>
                        </a:solidFill>
                        <a:latin typeface="Comic Sans MS" pitchFamily="66"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solidFill>
                  </a:tcPr>
                </a:tc>
                <a:tc>
                  <a:txBody>
                    <a:bodyPr/>
                    <a:lstStyle/>
                    <a:p>
                      <a:pPr algn="ctr"/>
                      <a:r>
                        <a:rPr lang="en-GB" sz="1400" b="1" dirty="0" smtClean="0">
                          <a:solidFill>
                            <a:srgbClr val="D60093"/>
                          </a:solidFill>
                          <a:latin typeface="Comic Sans MS" pitchFamily="66" charset="0"/>
                        </a:rPr>
                        <a:t>Importunate</a:t>
                      </a:r>
                      <a:endParaRPr lang="en-GB" sz="1400" b="1" dirty="0">
                        <a:solidFill>
                          <a:srgbClr val="D60093"/>
                        </a:solidFill>
                        <a:latin typeface="Comic Sans MS" pitchFamily="66"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solidFill>
                  </a:tcPr>
                </a:tc>
                <a:tc>
                  <a:txBody>
                    <a:bodyPr/>
                    <a:lstStyle/>
                    <a:p>
                      <a:pPr algn="ctr"/>
                      <a:r>
                        <a:rPr lang="en-GB" sz="1400" b="1" dirty="0" smtClean="0">
                          <a:solidFill>
                            <a:srgbClr val="D60093"/>
                          </a:solidFill>
                          <a:latin typeface="Comic Sans MS" pitchFamily="66" charset="0"/>
                        </a:rPr>
                        <a:t>Casement </a:t>
                      </a:r>
                      <a:endParaRPr lang="en-GB" sz="1400" b="1" dirty="0">
                        <a:solidFill>
                          <a:srgbClr val="D60093"/>
                        </a:solidFill>
                        <a:latin typeface="Comic Sans MS" pitchFamily="66"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solidFill>
                  </a:tcPr>
                </a:tc>
                <a:tc>
                  <a:txBody>
                    <a:bodyPr/>
                    <a:lstStyle/>
                    <a:p>
                      <a:pPr algn="ctr"/>
                      <a:r>
                        <a:rPr lang="en-GB" sz="1400" b="1" dirty="0" smtClean="0">
                          <a:solidFill>
                            <a:srgbClr val="D60093"/>
                          </a:solidFill>
                          <a:latin typeface="Comic Sans MS" pitchFamily="66" charset="0"/>
                        </a:rPr>
                        <a:t>Ascribed </a:t>
                      </a:r>
                      <a:endParaRPr lang="en-GB" sz="1400" b="1" dirty="0">
                        <a:solidFill>
                          <a:srgbClr val="D60093"/>
                        </a:solidFill>
                        <a:latin typeface="Comic Sans MS" pitchFamily="66"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70840">
                <a:tc>
                  <a:txBody>
                    <a:bodyPr/>
                    <a:lstStyle/>
                    <a:p>
                      <a:pPr algn="ctr"/>
                      <a:r>
                        <a:rPr lang="en-GB" sz="1400" b="1" dirty="0" smtClean="0">
                          <a:solidFill>
                            <a:srgbClr val="D60093"/>
                          </a:solidFill>
                          <a:latin typeface="Comic Sans MS" pitchFamily="66" charset="0"/>
                        </a:rPr>
                        <a:t>Unhasp </a:t>
                      </a:r>
                      <a:endParaRPr lang="en-GB" sz="1400" b="1" dirty="0">
                        <a:solidFill>
                          <a:srgbClr val="D60093"/>
                        </a:solidFill>
                        <a:latin typeface="Comic Sans MS" pitchFamily="66"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1400" b="1" dirty="0" smtClean="0">
                          <a:solidFill>
                            <a:srgbClr val="D60093"/>
                          </a:solidFill>
                          <a:latin typeface="Comic Sans MS" pitchFamily="66" charset="0"/>
                        </a:rPr>
                        <a:t>Discerned </a:t>
                      </a:r>
                      <a:endParaRPr lang="en-GB" sz="1400" b="1" dirty="0">
                        <a:solidFill>
                          <a:srgbClr val="D60093"/>
                        </a:solidFill>
                        <a:latin typeface="Comic Sans MS" pitchFamily="66"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1400" b="1" dirty="0" smtClean="0">
                          <a:solidFill>
                            <a:srgbClr val="D60093"/>
                          </a:solidFill>
                          <a:latin typeface="Comic Sans MS" pitchFamily="66" charset="0"/>
                        </a:rPr>
                        <a:t>Doleful </a:t>
                      </a:r>
                      <a:endParaRPr lang="en-GB" sz="1400" b="1" dirty="0">
                        <a:solidFill>
                          <a:srgbClr val="D60093"/>
                        </a:solidFill>
                        <a:latin typeface="Comic Sans MS" pitchFamily="66"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1400" b="1" dirty="0" smtClean="0">
                          <a:solidFill>
                            <a:srgbClr val="D60093"/>
                          </a:solidFill>
                          <a:latin typeface="Comic Sans MS" pitchFamily="66" charset="0"/>
                        </a:rPr>
                        <a:t>Obscurely </a:t>
                      </a:r>
                      <a:endParaRPr lang="en-GB" sz="1400" b="1" dirty="0">
                        <a:solidFill>
                          <a:srgbClr val="D60093"/>
                        </a:solidFill>
                        <a:latin typeface="Comic Sans MS" pitchFamily="66"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bl>
          </a:graphicData>
        </a:graphic>
      </p:graphicFrame>
      <p:pic>
        <p:nvPicPr>
          <p:cNvPr id="39938" name="Picture 2" descr="http://s0.geograph.org.uk/geophotos/01/50/64/1506436_528d0f48.jpg"/>
          <p:cNvPicPr>
            <a:picLocks noChangeAspect="1" noChangeArrowheads="1"/>
          </p:cNvPicPr>
          <p:nvPr/>
        </p:nvPicPr>
        <p:blipFill>
          <a:blip r:embed="rId3" cstate="print"/>
          <a:srcRect/>
          <a:stretch>
            <a:fillRect/>
          </a:stretch>
        </p:blipFill>
        <p:spPr bwMode="auto">
          <a:xfrm>
            <a:off x="1268760" y="5436096"/>
            <a:ext cx="4320480" cy="29878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6632" y="467572"/>
          <a:ext cx="6597352" cy="858715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688" y="0"/>
            <a:ext cx="0" cy="9144000"/>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593395" y="208099"/>
            <a:ext cx="3337773" cy="307777"/>
          </a:xfrm>
          <a:prstGeom prst="rect">
            <a:avLst/>
          </a:prstGeom>
          <a:noFill/>
        </p:spPr>
        <p:txBody>
          <a:bodyPr wrap="none" rtlCol="0">
            <a:spAutoFit/>
          </a:bodyPr>
          <a:lstStyle/>
          <a:p>
            <a:r>
              <a:rPr lang="en-GB" sz="1400" dirty="0" smtClean="0">
                <a:latin typeface="Comic Sans MS" pitchFamily="66" charset="0"/>
              </a:rPr>
              <a:t>Answer your questions in detail here: </a:t>
            </a:r>
            <a:endParaRPr lang="en-GB" sz="1400" dirty="0">
              <a:latin typeface="Comic Sans MS" pitchFamily="66"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6632" y="467572"/>
          <a:ext cx="6597352" cy="858715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688" y="0"/>
            <a:ext cx="0" cy="91440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1416</TotalTime>
  <Words>2046</Words>
  <Application>Microsoft Office PowerPoint</Application>
  <PresentationFormat>On-screen Show (4:3)</PresentationFormat>
  <Paragraphs>163</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Arial Black</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RKillick</dc:creator>
  <cp:lastModifiedBy>Felicity Russell</cp:lastModifiedBy>
  <cp:revision>213</cp:revision>
  <cp:lastPrinted>2019-10-01T09:26:31Z</cp:lastPrinted>
  <dcterms:created xsi:type="dcterms:W3CDTF">2014-11-04T11:02:56Z</dcterms:created>
  <dcterms:modified xsi:type="dcterms:W3CDTF">2020-05-13T10:55:04Z</dcterms:modified>
</cp:coreProperties>
</file>