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xml" ContentType="application/vnd.openxmlformats-officedocument.presentationml.slide+xml"/>
  <Override PartName="/ppt/slides/slide8.xml" ContentType="application/vnd.openxmlformats-officedocument.presentationml.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82" r:id="rId4"/>
    <p:sldId id="285" r:id="rId5"/>
    <p:sldId id="286" r:id="rId6"/>
    <p:sldId id="287" r:id="rId7"/>
    <p:sldId id="288" r:id="rId8"/>
    <p:sldId id="289" r:id="rId9"/>
    <p:sldId id="272" r:id="rId10"/>
    <p:sldId id="271" r:id="rId11"/>
    <p:sldId id="273" r:id="rId12"/>
    <p:sldId id="270" r:id="rId13"/>
    <p:sldId id="277" r:id="rId14"/>
    <p:sldId id="279" r:id="rId15"/>
    <p:sldId id="284" r:id="rId16"/>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39" d="100"/>
          <a:sy n="39" d="100"/>
        </p:scale>
        <p:origin x="84" y="4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11/02/2021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11/02/2021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11/02/2021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11/02/2021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11/02/2021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11/02/2021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mailto:feedback@worldfoods.co.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A74A8ED2-A02A-4A45-BA75-42DC78967019}"/>
              </a:ext>
            </a:extLst>
          </p:cNvPr>
          <p:cNvSpPr txBox="1"/>
          <p:nvPr/>
        </p:nvSpPr>
        <p:spPr>
          <a:xfrm>
            <a:off x="1665889" y="1205726"/>
            <a:ext cx="8923283" cy="15142607"/>
          </a:xfrm>
          <a:prstGeom prst="rect">
            <a:avLst/>
          </a:prstGeom>
          <a:noFill/>
        </p:spPr>
        <p:txBody>
          <a:bodyPr wrap="square" rtlCol="0">
            <a:spAutoFit/>
          </a:bodyPr>
          <a:lstStyle/>
          <a:p>
            <a:pPr algn="ctr"/>
            <a:r>
              <a:rPr lang="en-GB" sz="5400" dirty="0">
                <a:latin typeface="Comic Sans MS" panose="030F0702030302020204" pitchFamily="66" charset="0"/>
              </a:rPr>
              <a:t>English Home Learning Booklet</a:t>
            </a:r>
          </a:p>
          <a:p>
            <a:pPr algn="ctr"/>
            <a:endParaRPr lang="en-GB" sz="5400" dirty="0">
              <a:latin typeface="Comic Sans MS" panose="030F0702030302020204" pitchFamily="66" charset="0"/>
            </a:endParaRPr>
          </a:p>
          <a:p>
            <a:pPr algn="ctr"/>
            <a:r>
              <a:rPr lang="en-GB" sz="5400" dirty="0">
                <a:latin typeface="Comic Sans MS" panose="030F0702030302020204" pitchFamily="66" charset="0"/>
              </a:rPr>
              <a:t>Transactional Writing:</a:t>
            </a:r>
          </a:p>
          <a:p>
            <a:pPr algn="ctr"/>
            <a:r>
              <a:rPr lang="en-GB" sz="5400" dirty="0">
                <a:latin typeface="Comic Sans MS" panose="030F0702030302020204" pitchFamily="66" charset="0"/>
              </a:rPr>
              <a:t>Letters and Emails</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r>
              <a:rPr lang="en-GB" sz="4800" dirty="0">
                <a:latin typeface="Comic Sans MS" panose="030F0702030302020204" pitchFamily="66" charset="0"/>
              </a:rPr>
              <a:t>Name: ___________</a:t>
            </a:r>
            <a:endParaRPr lang="en-GB" sz="44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7" name="Picture 2" descr="Image result for Letter Writing">
            <a:extLst>
              <a:ext uri="{FF2B5EF4-FFF2-40B4-BE49-F238E27FC236}">
                <a16:creationId xmlns:a16="http://schemas.microsoft.com/office/drawing/2014/main" id="{4473C5C2-9E8E-4612-B762-DE62B47119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6166" y="6517746"/>
            <a:ext cx="6779172" cy="4518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7" y="481724"/>
            <a:ext cx="11140966" cy="15292551"/>
          </a:xfrm>
          <a:prstGeom prst="rect">
            <a:avLst/>
          </a:prstGeom>
          <a:noFill/>
          <a:ln w="76200">
            <a:solidFill>
              <a:srgbClr val="0070C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EC1BAD56-B300-4C62-942D-BD1B7F6A6634}"/>
              </a:ext>
            </a:extLst>
          </p:cNvPr>
          <p:cNvSpPr txBox="1"/>
          <p:nvPr/>
        </p:nvSpPr>
        <p:spPr>
          <a:xfrm>
            <a:off x="3502269" y="970105"/>
            <a:ext cx="5187461" cy="1292662"/>
          </a:xfrm>
          <a:prstGeom prst="rect">
            <a:avLst/>
          </a:prstGeom>
          <a:noFill/>
        </p:spPr>
        <p:txBody>
          <a:bodyPr wrap="square" rtlCol="0">
            <a:spAutoFit/>
          </a:bodyPr>
          <a:lstStyle/>
          <a:p>
            <a:pPr algn="ctr"/>
            <a:r>
              <a:rPr lang="en-GB" sz="5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1" name="TextBox 10">
            <a:extLst>
              <a:ext uri="{FF2B5EF4-FFF2-40B4-BE49-F238E27FC236}">
                <a16:creationId xmlns:a16="http://schemas.microsoft.com/office/drawing/2014/main" id="{02A2FBE6-E345-4082-B832-C904707EB1F7}"/>
              </a:ext>
            </a:extLst>
          </p:cNvPr>
          <p:cNvSpPr txBox="1"/>
          <p:nvPr/>
        </p:nvSpPr>
        <p:spPr>
          <a:xfrm>
            <a:off x="1198179" y="2262767"/>
            <a:ext cx="9238593" cy="1384995"/>
          </a:xfrm>
          <a:prstGeom prst="rect">
            <a:avLst/>
          </a:prstGeom>
          <a:noFill/>
        </p:spPr>
        <p:txBody>
          <a:bodyPr wrap="square" rtlCol="0">
            <a:spAutoFit/>
          </a:bodyPr>
          <a:lstStyle/>
          <a:p>
            <a:r>
              <a:rPr lang="en-GB" sz="2800" dirty="0">
                <a:latin typeface="Comic Sans MS" panose="030F0702030302020204" pitchFamily="66" charset="0"/>
              </a:rPr>
              <a:t>Match up your definitions with the key words.</a:t>
            </a:r>
          </a:p>
          <a:p>
            <a:endParaRPr lang="en-GB" sz="2800" dirty="0">
              <a:latin typeface="Comic Sans MS" panose="030F0702030302020204" pitchFamily="66" charset="0"/>
            </a:endParaRPr>
          </a:p>
          <a:p>
            <a:r>
              <a:rPr lang="en-GB" sz="2800" dirty="0">
                <a:latin typeface="Comic Sans MS" panose="030F0702030302020204" pitchFamily="66" charset="0"/>
              </a:rPr>
              <a:t>Use Google or a dictionary to check your answers</a:t>
            </a:r>
          </a:p>
        </p:txBody>
      </p:sp>
      <p:graphicFrame>
        <p:nvGraphicFramePr>
          <p:cNvPr id="14" name="Table 13">
            <a:extLst>
              <a:ext uri="{FF2B5EF4-FFF2-40B4-BE49-F238E27FC236}">
                <a16:creationId xmlns:a16="http://schemas.microsoft.com/office/drawing/2014/main" id="{AE18E858-BFED-4831-A24A-97B961D9DCB5}"/>
              </a:ext>
            </a:extLst>
          </p:cNvPr>
          <p:cNvGraphicFramePr>
            <a:graphicFrameLocks noGrp="1"/>
          </p:cNvGraphicFramePr>
          <p:nvPr>
            <p:extLst>
              <p:ext uri="{D42A27DB-BD31-4B8C-83A1-F6EECF244321}">
                <p14:modId xmlns:p14="http://schemas.microsoft.com/office/powerpoint/2010/main" val="3882481150"/>
              </p:ext>
            </p:extLst>
          </p:nvPr>
        </p:nvGraphicFramePr>
        <p:xfrm>
          <a:off x="822131" y="5428805"/>
          <a:ext cx="2680138" cy="8574565"/>
        </p:xfrm>
        <a:graphic>
          <a:graphicData uri="http://schemas.openxmlformats.org/drawingml/2006/table">
            <a:tbl>
              <a:tblPr firstRow="1" bandRow="1">
                <a:tableStyleId>{5C22544A-7EE6-4342-B048-85BDC9FD1C3A}</a:tableStyleId>
              </a:tblPr>
              <a:tblGrid>
                <a:gridCol w="2680138">
                  <a:extLst>
                    <a:ext uri="{9D8B030D-6E8A-4147-A177-3AD203B41FA5}">
                      <a16:colId xmlns:a16="http://schemas.microsoft.com/office/drawing/2014/main" val="3856340627"/>
                    </a:ext>
                  </a:extLst>
                </a:gridCol>
              </a:tblGrid>
              <a:tr h="1714913">
                <a:tc>
                  <a:txBody>
                    <a:bodyPr/>
                    <a:lstStyle/>
                    <a:p>
                      <a:r>
                        <a:rPr lang="en-GB" sz="4000" dirty="0"/>
                        <a:t>Key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93929494"/>
                  </a:ext>
                </a:extLst>
              </a:tr>
              <a:tr h="171491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dirty="0"/>
                        <a:t>Non-Fiction</a:t>
                      </a:r>
                    </a:p>
                    <a:p>
                      <a:endParaRPr lang="en-GB" sz="4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257"/>
                  </a:ext>
                </a:extLst>
              </a:tr>
              <a:tr h="1714913">
                <a:tc>
                  <a:txBody>
                    <a:bodyPr/>
                    <a:lstStyle/>
                    <a:p>
                      <a:r>
                        <a:rPr lang="en-GB" sz="4000" dirty="0"/>
                        <a:t>Formal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65520846"/>
                  </a:ext>
                </a:extLst>
              </a:tr>
              <a:tr h="1714913">
                <a:tc>
                  <a:txBody>
                    <a:bodyPr/>
                    <a:lstStyle/>
                    <a:p>
                      <a:r>
                        <a:rPr lang="en-GB" sz="4000" dirty="0"/>
                        <a:t>Informal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764868"/>
                  </a:ext>
                </a:extLst>
              </a:tr>
              <a:tr h="1714913">
                <a:tc>
                  <a:txBody>
                    <a:bodyPr/>
                    <a:lstStyle/>
                    <a:p>
                      <a:r>
                        <a:rPr lang="en-GB" sz="4000" dirty="0"/>
                        <a:t>Slang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1137197"/>
                  </a:ext>
                </a:extLst>
              </a:tr>
            </a:tbl>
          </a:graphicData>
        </a:graphic>
      </p:graphicFrame>
      <p:graphicFrame>
        <p:nvGraphicFramePr>
          <p:cNvPr id="15" name="Table 14">
            <a:extLst>
              <a:ext uri="{FF2B5EF4-FFF2-40B4-BE49-F238E27FC236}">
                <a16:creationId xmlns:a16="http://schemas.microsoft.com/office/drawing/2014/main" id="{59884F25-36C7-4A1C-95BD-CF1B1FE178D6}"/>
              </a:ext>
            </a:extLst>
          </p:cNvPr>
          <p:cNvGraphicFramePr>
            <a:graphicFrameLocks noGrp="1"/>
          </p:cNvGraphicFramePr>
          <p:nvPr>
            <p:extLst>
              <p:ext uri="{D42A27DB-BD31-4B8C-83A1-F6EECF244321}">
                <p14:modId xmlns:p14="http://schemas.microsoft.com/office/powerpoint/2010/main" val="3291511552"/>
              </p:ext>
            </p:extLst>
          </p:nvPr>
        </p:nvGraphicFramePr>
        <p:xfrm>
          <a:off x="4292857" y="5334610"/>
          <a:ext cx="7077012" cy="8574565"/>
        </p:xfrm>
        <a:graphic>
          <a:graphicData uri="http://schemas.openxmlformats.org/drawingml/2006/table">
            <a:tbl>
              <a:tblPr firstRow="1" bandRow="1">
                <a:tableStyleId>{5C22544A-7EE6-4342-B048-85BDC9FD1C3A}</a:tableStyleId>
              </a:tblPr>
              <a:tblGrid>
                <a:gridCol w="7077012">
                  <a:extLst>
                    <a:ext uri="{9D8B030D-6E8A-4147-A177-3AD203B41FA5}">
                      <a16:colId xmlns:a16="http://schemas.microsoft.com/office/drawing/2014/main" val="3856340627"/>
                    </a:ext>
                  </a:extLst>
                </a:gridCol>
              </a:tblGrid>
              <a:tr h="1714913">
                <a:tc>
                  <a:txBody>
                    <a:bodyPr/>
                    <a:lstStyle/>
                    <a:p>
                      <a:r>
                        <a:rPr lang="en-GB" sz="4000" dirty="0"/>
                        <a:t>Definitions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93929494"/>
                  </a:ext>
                </a:extLst>
              </a:tr>
              <a:tr h="1714913">
                <a:tc>
                  <a:txBody>
                    <a:bodyPr/>
                    <a:lstStyle/>
                    <a:p>
                      <a:r>
                        <a:rPr lang="en-GB" sz="3200" dirty="0"/>
                        <a:t>A text which explores true or real events.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0257"/>
                  </a:ext>
                </a:extLst>
              </a:tr>
              <a:tr h="1714913">
                <a:tc>
                  <a:txBody>
                    <a:bodyPr/>
                    <a:lstStyle/>
                    <a:p>
                      <a:r>
                        <a:rPr lang="en-GB" sz="3200" dirty="0"/>
                        <a:t>Words you use with your friends which are not formal language.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65520846"/>
                  </a:ext>
                </a:extLst>
              </a:tr>
              <a:tr h="1714913">
                <a:tc>
                  <a:txBody>
                    <a:bodyPr/>
                    <a:lstStyle/>
                    <a:p>
                      <a:r>
                        <a:rPr lang="en-GB" sz="3200" dirty="0"/>
                        <a:t>Serious language used for serious situations.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764868"/>
                  </a:ext>
                </a:extLst>
              </a:tr>
              <a:tr h="1714913">
                <a:tc>
                  <a:txBody>
                    <a:bodyPr/>
                    <a:lstStyle/>
                    <a:p>
                      <a:r>
                        <a:rPr lang="en-GB" sz="3200" dirty="0"/>
                        <a:t>Casual language used for more casual situations.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71137197"/>
                  </a:ext>
                </a:extLst>
              </a:tr>
            </a:tbl>
          </a:graphicData>
        </a:graphic>
      </p:graphicFrame>
    </p:spTree>
    <p:extLst>
      <p:ext uri="{BB962C8B-B14F-4D97-AF65-F5344CB8AC3E}">
        <p14:creationId xmlns:p14="http://schemas.microsoft.com/office/powerpoint/2010/main" val="4111359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557048" y="666293"/>
            <a:ext cx="7543800" cy="1138773"/>
          </a:xfrm>
          <a:prstGeom prst="rect">
            <a:avLst/>
          </a:prstGeom>
          <a:noFill/>
        </p:spPr>
        <p:txBody>
          <a:bodyPr wrap="square" rtlCol="0">
            <a:spAutoFit/>
          </a:bodyPr>
          <a:lstStyle/>
          <a:p>
            <a:pPr algn="ctr"/>
            <a:r>
              <a:rPr lang="en-GB" sz="4400" u="sng" dirty="0">
                <a:latin typeface="Comic Sans MS" panose="030F0702030302020204" pitchFamily="66" charset="0"/>
              </a:rPr>
              <a:t>Introduction </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1041430" y="2059495"/>
            <a:ext cx="5567188" cy="4401205"/>
          </a:xfrm>
          <a:prstGeom prst="rect">
            <a:avLst/>
          </a:prstGeom>
          <a:noFill/>
        </p:spPr>
        <p:txBody>
          <a:bodyPr wrap="square" rtlCol="0">
            <a:spAutoFit/>
          </a:bodyPr>
          <a:lstStyle/>
          <a:p>
            <a:r>
              <a:rPr lang="en-GB" sz="2800" dirty="0">
                <a:latin typeface="Comic Sans MS" panose="030F0702030302020204" pitchFamily="66" charset="0"/>
              </a:rPr>
              <a:t>Transactional writings are non-fiction texts. </a:t>
            </a:r>
          </a:p>
          <a:p>
            <a:endParaRPr lang="en-GB" sz="2800" dirty="0">
              <a:latin typeface="Comic Sans MS" panose="030F0702030302020204" pitchFamily="66" charset="0"/>
            </a:endParaRPr>
          </a:p>
          <a:p>
            <a:r>
              <a:rPr lang="en-GB" sz="2800" dirty="0">
                <a:latin typeface="Comic Sans MS" panose="030F0702030302020204" pitchFamily="66" charset="0"/>
              </a:rPr>
              <a:t>We are going to look at examples of transactional writing this term. </a:t>
            </a:r>
          </a:p>
          <a:p>
            <a:endParaRPr lang="en-GB" sz="2800" dirty="0">
              <a:latin typeface="Comic Sans MS" panose="030F0702030302020204" pitchFamily="66" charset="0"/>
            </a:endParaRPr>
          </a:p>
          <a:p>
            <a:r>
              <a:rPr lang="en-GB" sz="2800" dirty="0">
                <a:latin typeface="Comic Sans MS" panose="030F0702030302020204" pitchFamily="66" charset="0"/>
              </a:rPr>
              <a:t>How many types of non-fiction texts can you think of? Use good to help.</a:t>
            </a:r>
          </a:p>
        </p:txBody>
      </p:sp>
      <p:sp>
        <p:nvSpPr>
          <p:cNvPr id="2" name="Oval 1">
            <a:extLst>
              <a:ext uri="{FF2B5EF4-FFF2-40B4-BE49-F238E27FC236}">
                <a16:creationId xmlns:a16="http://schemas.microsoft.com/office/drawing/2014/main" id="{8E7D5F00-9FBC-43BE-AA27-26B88B85D1EB}"/>
              </a:ext>
            </a:extLst>
          </p:cNvPr>
          <p:cNvSpPr/>
          <p:nvPr/>
        </p:nvSpPr>
        <p:spPr>
          <a:xfrm>
            <a:off x="4067503" y="11225048"/>
            <a:ext cx="4508938" cy="271166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Non-Fiction Texts</a:t>
            </a:r>
          </a:p>
        </p:txBody>
      </p:sp>
      <p:cxnSp>
        <p:nvCxnSpPr>
          <p:cNvPr id="5" name="Straight Arrow Connector 4">
            <a:extLst>
              <a:ext uri="{FF2B5EF4-FFF2-40B4-BE49-F238E27FC236}">
                <a16:creationId xmlns:a16="http://schemas.microsoft.com/office/drawing/2014/main" id="{9AF2057E-6B2A-497C-8F96-A0A4D8C14990}"/>
              </a:ext>
            </a:extLst>
          </p:cNvPr>
          <p:cNvCxnSpPr>
            <a:cxnSpLocks/>
          </p:cNvCxnSpPr>
          <p:nvPr/>
        </p:nvCxnSpPr>
        <p:spPr>
          <a:xfrm flipH="1">
            <a:off x="2888673" y="13271157"/>
            <a:ext cx="1178830" cy="919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514A65C-9AD5-4C0E-A59E-66AEBEAD1ED4}"/>
              </a:ext>
            </a:extLst>
          </p:cNvPr>
          <p:cNvSpPr txBox="1"/>
          <p:nvPr/>
        </p:nvSpPr>
        <p:spPr>
          <a:xfrm>
            <a:off x="1996130" y="14270445"/>
            <a:ext cx="1481958" cy="707886"/>
          </a:xfrm>
          <a:prstGeom prst="rect">
            <a:avLst/>
          </a:prstGeom>
          <a:noFill/>
        </p:spPr>
        <p:txBody>
          <a:bodyPr wrap="square" rtlCol="0">
            <a:spAutoFit/>
          </a:bodyPr>
          <a:lstStyle/>
          <a:p>
            <a:r>
              <a:rPr lang="en-GB" sz="4000" dirty="0"/>
              <a:t>Letter</a:t>
            </a:r>
          </a:p>
        </p:txBody>
      </p:sp>
      <p:cxnSp>
        <p:nvCxnSpPr>
          <p:cNvPr id="11" name="Straight Arrow Connector 10">
            <a:extLst>
              <a:ext uri="{FF2B5EF4-FFF2-40B4-BE49-F238E27FC236}">
                <a16:creationId xmlns:a16="http://schemas.microsoft.com/office/drawing/2014/main" id="{2F321B2C-1291-46D3-9ECE-AD6B0EEE814A}"/>
              </a:ext>
            </a:extLst>
          </p:cNvPr>
          <p:cNvCxnSpPr/>
          <p:nvPr/>
        </p:nvCxnSpPr>
        <p:spPr>
          <a:xfrm flipH="1" flipV="1">
            <a:off x="2888673" y="10848109"/>
            <a:ext cx="1178830" cy="11222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26" name="Picture 2" descr="Image result for Newspaper">
            <a:extLst>
              <a:ext uri="{FF2B5EF4-FFF2-40B4-BE49-F238E27FC236}">
                <a16:creationId xmlns:a16="http://schemas.microsoft.com/office/drawing/2014/main" id="{FDE501F1-0AE5-497D-BEFE-F14E22A1AC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37718" y="653333"/>
            <a:ext cx="2619375" cy="1752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ecipe">
            <a:extLst>
              <a:ext uri="{FF2B5EF4-FFF2-40B4-BE49-F238E27FC236}">
                <a16:creationId xmlns:a16="http://schemas.microsoft.com/office/drawing/2014/main" id="{BC8C986E-6E8E-474B-BA9D-3AA4D621CF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86073" y="2408312"/>
            <a:ext cx="1704975" cy="26860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Email">
            <a:extLst>
              <a:ext uri="{FF2B5EF4-FFF2-40B4-BE49-F238E27FC236}">
                <a16:creationId xmlns:a16="http://schemas.microsoft.com/office/drawing/2014/main" id="{58B54126-DAA9-4CD4-BA7A-CAA7AB889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5375" y="5247695"/>
            <a:ext cx="3604059" cy="253472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Leaflet">
            <a:extLst>
              <a:ext uri="{FF2B5EF4-FFF2-40B4-BE49-F238E27FC236}">
                <a16:creationId xmlns:a16="http://schemas.microsoft.com/office/drawing/2014/main" id="{9AB81AEF-0574-488B-B087-77109A02C5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80718" y="2782872"/>
            <a:ext cx="2876376" cy="212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7906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PAF </a:t>
            </a:r>
          </a:p>
          <a:p>
            <a:endParaRPr lang="en-GB" sz="2400" dirty="0">
              <a:latin typeface="Comic Sans MS" panose="030F0702030302020204" pitchFamily="66" charset="0"/>
            </a:endParaRPr>
          </a:p>
        </p:txBody>
      </p:sp>
      <p:sp>
        <p:nvSpPr>
          <p:cNvPr id="9" name="TextBox 8">
            <a:extLst>
              <a:ext uri="{FF2B5EF4-FFF2-40B4-BE49-F238E27FC236}">
                <a16:creationId xmlns:a16="http://schemas.microsoft.com/office/drawing/2014/main" id="{D2B56160-D18F-46F0-99EC-93FF3F1B9256}"/>
              </a:ext>
            </a:extLst>
          </p:cNvPr>
          <p:cNvSpPr txBox="1"/>
          <p:nvPr/>
        </p:nvSpPr>
        <p:spPr>
          <a:xfrm>
            <a:off x="839753" y="1752099"/>
            <a:ext cx="10108333" cy="10002738"/>
          </a:xfrm>
          <a:prstGeom prst="rect">
            <a:avLst/>
          </a:prstGeom>
          <a:noFill/>
        </p:spPr>
        <p:txBody>
          <a:bodyPr wrap="square" rtlCol="0">
            <a:spAutoFit/>
          </a:bodyPr>
          <a:lstStyle/>
          <a:p>
            <a:r>
              <a:rPr lang="en-GB" sz="2800" dirty="0">
                <a:latin typeface="Comic Sans MS" panose="030F0702030302020204" pitchFamily="66" charset="0"/>
              </a:rPr>
              <a:t>Non-fiction texts are written for different reasons. Each text will have a specific purpose, audience and form. </a:t>
            </a:r>
          </a:p>
          <a:p>
            <a:endParaRPr lang="en-GB" sz="2800" dirty="0">
              <a:latin typeface="Comic Sans MS" panose="030F0702030302020204" pitchFamily="66" charset="0"/>
            </a:endParaRPr>
          </a:p>
          <a:p>
            <a:r>
              <a:rPr lang="en-GB" sz="2800" b="1" dirty="0">
                <a:latin typeface="Comic Sans MS" panose="030F0702030302020204" pitchFamily="66" charset="0"/>
              </a:rPr>
              <a:t>Purpose: </a:t>
            </a:r>
            <a:r>
              <a:rPr lang="en-GB" sz="2800" dirty="0">
                <a:latin typeface="Comic Sans MS" panose="030F0702030302020204" pitchFamily="66" charset="0"/>
              </a:rPr>
              <a:t>Why the text is written.</a:t>
            </a:r>
          </a:p>
          <a:p>
            <a:r>
              <a:rPr lang="en-GB" sz="2800" dirty="0">
                <a:latin typeface="Comic Sans MS" panose="030F0702030302020204" pitchFamily="66" charset="0"/>
              </a:rPr>
              <a:t>Persuade, Inform, Explain, Argue, Entertain etc.</a:t>
            </a:r>
          </a:p>
          <a:p>
            <a:endParaRPr lang="en-GB" sz="2800" dirty="0">
              <a:latin typeface="Comic Sans MS" panose="030F0702030302020204" pitchFamily="66" charset="0"/>
            </a:endParaRPr>
          </a:p>
          <a:p>
            <a:r>
              <a:rPr lang="en-GB" sz="2800" b="1" dirty="0">
                <a:latin typeface="Comic Sans MS" panose="030F0702030302020204" pitchFamily="66" charset="0"/>
              </a:rPr>
              <a:t>Audience: </a:t>
            </a:r>
            <a:r>
              <a:rPr lang="en-GB" sz="2800" dirty="0">
                <a:latin typeface="Comic Sans MS" panose="030F0702030302020204" pitchFamily="66" charset="0"/>
              </a:rPr>
              <a:t>Who the text is written for.</a:t>
            </a:r>
          </a:p>
          <a:p>
            <a:r>
              <a:rPr lang="en-GB" sz="2800" dirty="0">
                <a:latin typeface="Comic Sans MS" panose="030F0702030302020204" pitchFamily="66" charset="0"/>
              </a:rPr>
              <a:t>Adults, Children, Elderly people etc. </a:t>
            </a:r>
          </a:p>
          <a:p>
            <a:endParaRPr lang="en-GB" sz="2800" dirty="0">
              <a:latin typeface="Comic Sans MS" panose="030F0702030302020204" pitchFamily="66" charset="0"/>
            </a:endParaRPr>
          </a:p>
          <a:p>
            <a:r>
              <a:rPr lang="en-GB" sz="2800" b="1" dirty="0">
                <a:latin typeface="Comic Sans MS" panose="030F0702030302020204" pitchFamily="66" charset="0"/>
              </a:rPr>
              <a:t>Form: </a:t>
            </a:r>
            <a:r>
              <a:rPr lang="en-GB" sz="2800" dirty="0">
                <a:latin typeface="Comic Sans MS" panose="030F0702030302020204" pitchFamily="66" charset="0"/>
              </a:rPr>
              <a:t>What kind of text it is. </a:t>
            </a:r>
          </a:p>
          <a:p>
            <a:r>
              <a:rPr lang="en-GB" sz="2800" dirty="0">
                <a:latin typeface="Comic Sans MS" panose="030F0702030302020204" pitchFamily="66" charset="0"/>
              </a:rPr>
              <a:t>Letter, Email, Article, Instructions, Newspaper etc.</a:t>
            </a:r>
          </a:p>
          <a:p>
            <a:endParaRPr lang="en-GB" sz="2800" dirty="0">
              <a:latin typeface="Comic Sans MS" panose="030F0702030302020204" pitchFamily="66" charset="0"/>
            </a:endParaRPr>
          </a:p>
          <a:p>
            <a:r>
              <a:rPr lang="en-GB" sz="2800" dirty="0">
                <a:latin typeface="Comic Sans MS" panose="030F0702030302020204" pitchFamily="66" charset="0"/>
              </a:rPr>
              <a:t>Task: For each text, complete the table, by putting the key words in the right place. </a:t>
            </a:r>
          </a:p>
          <a:p>
            <a:pPr>
              <a:lnSpc>
                <a:spcPct val="150000"/>
              </a:lnSpc>
            </a:pPr>
            <a:r>
              <a:rPr lang="en-GB" sz="2800" b="1" dirty="0">
                <a:solidFill>
                  <a:srgbClr val="00B050"/>
                </a:solidFill>
                <a:latin typeface="Comic Sans MS" panose="030F0702030302020204" pitchFamily="66" charset="0"/>
              </a:rPr>
              <a:t>Core: </a:t>
            </a:r>
            <a:r>
              <a:rPr lang="en-GB" sz="2800" dirty="0">
                <a:latin typeface="Comic Sans MS" panose="030F0702030302020204" pitchFamily="66" charset="0"/>
              </a:rPr>
              <a:t>Put the correct form into the table. </a:t>
            </a:r>
          </a:p>
          <a:p>
            <a:pPr>
              <a:lnSpc>
                <a:spcPct val="150000"/>
              </a:lnSpc>
            </a:pPr>
            <a:r>
              <a:rPr lang="en-GB" sz="2800" b="1" dirty="0">
                <a:solidFill>
                  <a:schemeClr val="accent2">
                    <a:lumMod val="75000"/>
                  </a:schemeClr>
                </a:solidFill>
                <a:latin typeface="Comic Sans MS" panose="030F0702030302020204" pitchFamily="66" charset="0"/>
              </a:rPr>
              <a:t>Emerging: </a:t>
            </a:r>
            <a:r>
              <a:rPr lang="en-GB" sz="2800" dirty="0">
                <a:latin typeface="Comic Sans MS" panose="030F0702030302020204" pitchFamily="66" charset="0"/>
              </a:rPr>
              <a:t>Put the correct purpose into the table. </a:t>
            </a:r>
          </a:p>
          <a:p>
            <a:pPr>
              <a:lnSpc>
                <a:spcPct val="150000"/>
              </a:lnSpc>
            </a:pPr>
            <a:r>
              <a:rPr lang="en-GB" sz="2800" b="1" dirty="0">
                <a:solidFill>
                  <a:srgbClr val="FF0000"/>
                </a:solidFill>
                <a:latin typeface="Comic Sans MS" panose="030F0702030302020204" pitchFamily="66" charset="0"/>
              </a:rPr>
              <a:t>Secure: </a:t>
            </a:r>
            <a:r>
              <a:rPr lang="en-GB" sz="2800" dirty="0">
                <a:latin typeface="Comic Sans MS" panose="030F0702030302020204" pitchFamily="66" charset="0"/>
              </a:rPr>
              <a:t>Put the correct audience into the table. </a:t>
            </a:r>
          </a:p>
          <a:p>
            <a:pPr>
              <a:lnSpc>
                <a:spcPct val="150000"/>
              </a:lnSpc>
            </a:pPr>
            <a:r>
              <a:rPr lang="en-GB" sz="2800" b="1" dirty="0">
                <a:solidFill>
                  <a:srgbClr val="7030A0"/>
                </a:solidFill>
                <a:latin typeface="Comic Sans MS" panose="030F0702030302020204" pitchFamily="66" charset="0"/>
              </a:rPr>
              <a:t>Mastered: </a:t>
            </a:r>
            <a:r>
              <a:rPr lang="en-GB" sz="2800" dirty="0">
                <a:latin typeface="Comic Sans MS" panose="030F0702030302020204" pitchFamily="66" charset="0"/>
              </a:rPr>
              <a:t>Explain your ideas. </a:t>
            </a:r>
          </a:p>
          <a:p>
            <a:endParaRPr lang="en-GB" sz="2800" dirty="0">
              <a:latin typeface="Comic Sans MS" panose="030F0702030302020204" pitchFamily="66" charset="0"/>
            </a:endParaRPr>
          </a:p>
          <a:p>
            <a:r>
              <a:rPr lang="en-GB" sz="2800" dirty="0">
                <a:latin typeface="Comic Sans MS" panose="030F0702030302020204" pitchFamily="66" charset="0"/>
              </a:rPr>
              <a:t>Text 1: Newspaper</a:t>
            </a:r>
          </a:p>
          <a:p>
            <a:endParaRPr lang="en-GB" sz="2800" dirty="0">
              <a:latin typeface="Comic Sans MS" panose="030F0702030302020204" pitchFamily="66" charset="0"/>
            </a:endParaRPr>
          </a:p>
        </p:txBody>
      </p:sp>
      <p:cxnSp>
        <p:nvCxnSpPr>
          <p:cNvPr id="5" name="Straight Connector 4">
            <a:extLst>
              <a:ext uri="{FF2B5EF4-FFF2-40B4-BE49-F238E27FC236}">
                <a16:creationId xmlns:a16="http://schemas.microsoft.com/office/drawing/2014/main" id="{2EFECDDC-2223-49FA-B82F-3B0DDD4F5880}"/>
              </a:ext>
            </a:extLst>
          </p:cNvPr>
          <p:cNvCxnSpPr/>
          <p:nvPr/>
        </p:nvCxnSpPr>
        <p:spPr>
          <a:xfrm>
            <a:off x="557048" y="10494818"/>
            <a:ext cx="11140966"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pic>
        <p:nvPicPr>
          <p:cNvPr id="3074" name="Picture 2" descr="Image result for Newspaper">
            <a:extLst>
              <a:ext uri="{FF2B5EF4-FFF2-40B4-BE49-F238E27FC236}">
                <a16:creationId xmlns:a16="http://schemas.microsoft.com/office/drawing/2014/main" id="{63846455-86D1-4D30-A869-CFF4981BD8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1618" y="11264915"/>
            <a:ext cx="6217508" cy="3730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6012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76709" y="481724"/>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4" y="827649"/>
            <a:ext cx="5437794" cy="1138773"/>
          </a:xfrm>
          <a:prstGeom prst="rect">
            <a:avLst/>
          </a:prstGeom>
          <a:noFill/>
        </p:spPr>
        <p:txBody>
          <a:bodyPr wrap="square" rtlCol="0">
            <a:spAutoFit/>
          </a:bodyPr>
          <a:lstStyle/>
          <a:p>
            <a:pPr algn="ctr"/>
            <a:r>
              <a:rPr lang="en-GB" sz="4400" u="sng" dirty="0">
                <a:latin typeface="Comic Sans MS" panose="030F0702030302020204" pitchFamily="66" charset="0"/>
              </a:rPr>
              <a:t>PAF </a:t>
            </a:r>
          </a:p>
          <a:p>
            <a:endParaRPr lang="en-GB" sz="2400" dirty="0">
              <a:latin typeface="Comic Sans MS" panose="030F0702030302020204" pitchFamily="66" charset="0"/>
            </a:endParaRPr>
          </a:p>
        </p:txBody>
      </p:sp>
      <p:sp>
        <p:nvSpPr>
          <p:cNvPr id="2" name="TextBox 1">
            <a:extLst>
              <a:ext uri="{FF2B5EF4-FFF2-40B4-BE49-F238E27FC236}">
                <a16:creationId xmlns:a16="http://schemas.microsoft.com/office/drawing/2014/main" id="{9D3E9A59-7DE1-4E3B-B72F-71B551A582DF}"/>
              </a:ext>
            </a:extLst>
          </p:cNvPr>
          <p:cNvSpPr txBox="1"/>
          <p:nvPr/>
        </p:nvSpPr>
        <p:spPr>
          <a:xfrm>
            <a:off x="3203992" y="2122243"/>
            <a:ext cx="2743200" cy="461665"/>
          </a:xfrm>
          <a:prstGeom prst="rect">
            <a:avLst/>
          </a:prstGeom>
          <a:noFill/>
        </p:spPr>
        <p:txBody>
          <a:bodyPr wrap="square" rtlCol="0">
            <a:spAutoFit/>
          </a:bodyPr>
          <a:lstStyle/>
          <a:p>
            <a:r>
              <a:rPr lang="en-GB" sz="2400" dirty="0">
                <a:latin typeface="Comic Sans MS" panose="030F0702030302020204" pitchFamily="66" charset="0"/>
              </a:rPr>
              <a:t>Text 2: Recipe</a:t>
            </a:r>
          </a:p>
        </p:txBody>
      </p:sp>
      <p:sp>
        <p:nvSpPr>
          <p:cNvPr id="7" name="TextBox 6">
            <a:extLst>
              <a:ext uri="{FF2B5EF4-FFF2-40B4-BE49-F238E27FC236}">
                <a16:creationId xmlns:a16="http://schemas.microsoft.com/office/drawing/2014/main" id="{123E3278-94A7-4A8F-A838-D7E5BD56CA0D}"/>
              </a:ext>
            </a:extLst>
          </p:cNvPr>
          <p:cNvSpPr txBox="1"/>
          <p:nvPr/>
        </p:nvSpPr>
        <p:spPr>
          <a:xfrm>
            <a:off x="1640922" y="4888206"/>
            <a:ext cx="2743200" cy="461665"/>
          </a:xfrm>
          <a:prstGeom prst="rect">
            <a:avLst/>
          </a:prstGeom>
          <a:noFill/>
        </p:spPr>
        <p:txBody>
          <a:bodyPr wrap="square" rtlCol="0">
            <a:spAutoFit/>
          </a:bodyPr>
          <a:lstStyle/>
          <a:p>
            <a:r>
              <a:rPr lang="en-GB" sz="2400" dirty="0">
                <a:latin typeface="Comic Sans MS" panose="030F0702030302020204" pitchFamily="66" charset="0"/>
              </a:rPr>
              <a:t>Text 3: Letter</a:t>
            </a:r>
          </a:p>
        </p:txBody>
      </p:sp>
      <p:sp>
        <p:nvSpPr>
          <p:cNvPr id="8" name="TextBox 7">
            <a:extLst>
              <a:ext uri="{FF2B5EF4-FFF2-40B4-BE49-F238E27FC236}">
                <a16:creationId xmlns:a16="http://schemas.microsoft.com/office/drawing/2014/main" id="{A76C2E9E-2884-4142-9842-AABF0E8E703B}"/>
              </a:ext>
            </a:extLst>
          </p:cNvPr>
          <p:cNvSpPr txBox="1"/>
          <p:nvPr/>
        </p:nvSpPr>
        <p:spPr>
          <a:xfrm>
            <a:off x="4384122" y="13210427"/>
            <a:ext cx="2743200" cy="461665"/>
          </a:xfrm>
          <a:prstGeom prst="rect">
            <a:avLst/>
          </a:prstGeom>
          <a:noFill/>
        </p:spPr>
        <p:txBody>
          <a:bodyPr wrap="square" rtlCol="0">
            <a:spAutoFit/>
          </a:bodyPr>
          <a:lstStyle/>
          <a:p>
            <a:r>
              <a:rPr lang="en-GB" sz="2400" dirty="0">
                <a:latin typeface="Comic Sans MS" panose="030F0702030302020204" pitchFamily="66" charset="0"/>
              </a:rPr>
              <a:t>Text 4: Leaflet</a:t>
            </a:r>
          </a:p>
        </p:txBody>
      </p:sp>
      <p:pic>
        <p:nvPicPr>
          <p:cNvPr id="3" name="Picture 2">
            <a:extLst>
              <a:ext uri="{FF2B5EF4-FFF2-40B4-BE49-F238E27FC236}">
                <a16:creationId xmlns:a16="http://schemas.microsoft.com/office/drawing/2014/main" id="{53ED672D-2D87-42C5-8B82-A00982E297D1}"/>
              </a:ext>
            </a:extLst>
          </p:cNvPr>
          <p:cNvPicPr>
            <a:picLocks noChangeAspect="1"/>
          </p:cNvPicPr>
          <p:nvPr/>
        </p:nvPicPr>
        <p:blipFill>
          <a:blip r:embed="rId2"/>
          <a:stretch>
            <a:fillRect/>
          </a:stretch>
        </p:blipFill>
        <p:spPr>
          <a:xfrm>
            <a:off x="926218" y="5349871"/>
            <a:ext cx="5600706" cy="6118980"/>
          </a:xfrm>
          <a:prstGeom prst="rect">
            <a:avLst/>
          </a:prstGeom>
        </p:spPr>
      </p:pic>
      <p:pic>
        <p:nvPicPr>
          <p:cNvPr id="11" name="Picture 10">
            <a:extLst>
              <a:ext uri="{FF2B5EF4-FFF2-40B4-BE49-F238E27FC236}">
                <a16:creationId xmlns:a16="http://schemas.microsoft.com/office/drawing/2014/main" id="{632272A8-D4F1-4333-8015-B6E73BC8104A}"/>
              </a:ext>
            </a:extLst>
          </p:cNvPr>
          <p:cNvPicPr>
            <a:picLocks noChangeAspect="1"/>
          </p:cNvPicPr>
          <p:nvPr/>
        </p:nvPicPr>
        <p:blipFill>
          <a:blip r:embed="rId3"/>
          <a:stretch>
            <a:fillRect/>
          </a:stretch>
        </p:blipFill>
        <p:spPr>
          <a:xfrm>
            <a:off x="6873769" y="9287252"/>
            <a:ext cx="4471709" cy="5910625"/>
          </a:xfrm>
          <a:prstGeom prst="rect">
            <a:avLst/>
          </a:prstGeom>
        </p:spPr>
      </p:pic>
      <p:pic>
        <p:nvPicPr>
          <p:cNvPr id="2050" name="Picture 2" descr="Image result for Children recipe">
            <a:extLst>
              <a:ext uri="{FF2B5EF4-FFF2-40B4-BE49-F238E27FC236}">
                <a16:creationId xmlns:a16="http://schemas.microsoft.com/office/drawing/2014/main" id="{2CDFC62C-FFD2-4C5E-A561-28C1347B43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5722" y="855312"/>
            <a:ext cx="5489835" cy="4263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45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PAF</a:t>
            </a:r>
          </a:p>
          <a:p>
            <a:endParaRPr lang="en-GB" sz="2400" dirty="0">
              <a:latin typeface="Comic Sans MS" panose="030F0702030302020204" pitchFamily="66" charset="0"/>
            </a:endParaRP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3667625506"/>
              </p:ext>
            </p:extLst>
          </p:nvPr>
        </p:nvGraphicFramePr>
        <p:xfrm>
          <a:off x="852501" y="1903360"/>
          <a:ext cx="10550060" cy="9830114"/>
        </p:xfrm>
        <a:graphic>
          <a:graphicData uri="http://schemas.openxmlformats.org/drawingml/2006/table">
            <a:tbl>
              <a:tblPr firstRow="1" bandRow="1">
                <a:tableStyleId>{5C22544A-7EE6-4342-B048-85BDC9FD1C3A}</a:tableStyleId>
              </a:tblPr>
              <a:tblGrid>
                <a:gridCol w="1296698">
                  <a:extLst>
                    <a:ext uri="{9D8B030D-6E8A-4147-A177-3AD203B41FA5}">
                      <a16:colId xmlns:a16="http://schemas.microsoft.com/office/drawing/2014/main" val="661628798"/>
                    </a:ext>
                  </a:extLst>
                </a:gridCol>
                <a:gridCol w="3084454">
                  <a:extLst>
                    <a:ext uri="{9D8B030D-6E8A-4147-A177-3AD203B41FA5}">
                      <a16:colId xmlns:a16="http://schemas.microsoft.com/office/drawing/2014/main" val="3830851643"/>
                    </a:ext>
                  </a:extLst>
                </a:gridCol>
                <a:gridCol w="3084454">
                  <a:extLst>
                    <a:ext uri="{9D8B030D-6E8A-4147-A177-3AD203B41FA5}">
                      <a16:colId xmlns:a16="http://schemas.microsoft.com/office/drawing/2014/main" val="1922047667"/>
                    </a:ext>
                  </a:extLst>
                </a:gridCol>
                <a:gridCol w="3084454">
                  <a:extLst>
                    <a:ext uri="{9D8B030D-6E8A-4147-A177-3AD203B41FA5}">
                      <a16:colId xmlns:a16="http://schemas.microsoft.com/office/drawing/2014/main" val="1650786792"/>
                    </a:ext>
                  </a:extLst>
                </a:gridCol>
              </a:tblGrid>
              <a:tr h="1527818">
                <a:tc>
                  <a:txBody>
                    <a:bodyPr/>
                    <a:lstStyle/>
                    <a:p>
                      <a:r>
                        <a:rPr lang="en-GB" sz="2400" dirty="0">
                          <a:solidFill>
                            <a:schemeClr val="tx1"/>
                          </a:solidFill>
                          <a:latin typeface="Comic Sans MS" panose="030F0702030302020204" pitchFamily="66" charset="0"/>
                        </a:rPr>
                        <a:t>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Purpose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Audience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Form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1985201">
                <a:tc>
                  <a:txBody>
                    <a:bodyPr/>
                    <a:lstStyle/>
                    <a:p>
                      <a:r>
                        <a:rPr lang="en-GB" sz="2800" dirty="0">
                          <a:latin typeface="Comic Sans MS" panose="030F0702030302020204" pitchFamily="66" charset="0"/>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1985201">
                <a:tc>
                  <a:txBody>
                    <a:bodyPr/>
                    <a:lstStyle/>
                    <a:p>
                      <a:r>
                        <a:rPr lang="en-GB" sz="2800" dirty="0">
                          <a:latin typeface="Comic Sans MS" panose="030F0702030302020204" pitchFamily="66" charset="0"/>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2346693">
                <a:tc>
                  <a:txBody>
                    <a:bodyPr/>
                    <a:lstStyle/>
                    <a:p>
                      <a:r>
                        <a:rPr lang="en-GB" sz="2800" dirty="0">
                          <a:latin typeface="Comic Sans MS" panose="030F0702030302020204" pitchFamily="66" charset="0"/>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1985201">
                <a:tc>
                  <a:txBody>
                    <a:bodyPr/>
                    <a:lstStyle/>
                    <a:p>
                      <a:r>
                        <a:rPr lang="en-GB" sz="2800" dirty="0">
                          <a:latin typeface="Comic Sans MS" panose="030F0702030302020204" pitchFamily="66" charset="0"/>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bl>
          </a:graphicData>
        </a:graphic>
      </p:graphicFrame>
      <p:sp>
        <p:nvSpPr>
          <p:cNvPr id="2" name="Rectangle: Rounded Corners 1">
            <a:extLst>
              <a:ext uri="{FF2B5EF4-FFF2-40B4-BE49-F238E27FC236}">
                <a16:creationId xmlns:a16="http://schemas.microsoft.com/office/drawing/2014/main" id="{14686ECD-3227-44A5-99B4-977BBD2B944A}"/>
              </a:ext>
            </a:extLst>
          </p:cNvPr>
          <p:cNvSpPr/>
          <p:nvPr/>
        </p:nvSpPr>
        <p:spPr>
          <a:xfrm>
            <a:off x="2348345" y="11991109"/>
            <a:ext cx="2826328" cy="328352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Persuade</a:t>
            </a:r>
          </a:p>
          <a:p>
            <a:pPr algn="ctr"/>
            <a:endParaRPr lang="en-GB" sz="2800" dirty="0"/>
          </a:p>
          <a:p>
            <a:pPr algn="ctr"/>
            <a:r>
              <a:rPr lang="en-GB" sz="2800" dirty="0"/>
              <a:t>Inform</a:t>
            </a:r>
          </a:p>
          <a:p>
            <a:pPr algn="ctr"/>
            <a:endParaRPr lang="en-GB" sz="2800" dirty="0"/>
          </a:p>
          <a:p>
            <a:pPr algn="ctr"/>
            <a:r>
              <a:rPr lang="en-GB" sz="2800" dirty="0"/>
              <a:t>Instruct</a:t>
            </a:r>
          </a:p>
          <a:p>
            <a:pPr algn="ctr"/>
            <a:endParaRPr lang="en-GB" sz="2800" dirty="0"/>
          </a:p>
          <a:p>
            <a:pPr algn="ctr"/>
            <a:r>
              <a:rPr lang="en-GB" sz="2800" dirty="0"/>
              <a:t>Advise</a:t>
            </a:r>
          </a:p>
          <a:p>
            <a:pPr algn="ctr"/>
            <a:endParaRPr lang="en-GB" dirty="0"/>
          </a:p>
        </p:txBody>
      </p:sp>
      <p:sp>
        <p:nvSpPr>
          <p:cNvPr id="6" name="Rectangle: Rounded Corners 5">
            <a:extLst>
              <a:ext uri="{FF2B5EF4-FFF2-40B4-BE49-F238E27FC236}">
                <a16:creationId xmlns:a16="http://schemas.microsoft.com/office/drawing/2014/main" id="{EBFE6094-A464-4900-9D62-0109923BED18}"/>
              </a:ext>
            </a:extLst>
          </p:cNvPr>
          <p:cNvSpPr/>
          <p:nvPr/>
        </p:nvSpPr>
        <p:spPr>
          <a:xfrm>
            <a:off x="5430444" y="11991107"/>
            <a:ext cx="2826328" cy="3283527"/>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p>
          <a:p>
            <a:pPr algn="ctr"/>
            <a:endParaRPr lang="en-GB" sz="2800" dirty="0"/>
          </a:p>
          <a:p>
            <a:pPr algn="ctr"/>
            <a:r>
              <a:rPr lang="en-GB" sz="2800" dirty="0"/>
              <a:t>Children</a:t>
            </a:r>
          </a:p>
          <a:p>
            <a:pPr algn="ctr"/>
            <a:endParaRPr lang="en-GB" sz="2800" dirty="0"/>
          </a:p>
          <a:p>
            <a:pPr algn="ctr"/>
            <a:r>
              <a:rPr lang="en-GB" sz="2800" dirty="0"/>
              <a:t>Adults</a:t>
            </a:r>
          </a:p>
          <a:p>
            <a:pPr algn="ctr"/>
            <a:endParaRPr lang="en-GB" sz="2800" dirty="0"/>
          </a:p>
          <a:p>
            <a:pPr algn="ctr"/>
            <a:r>
              <a:rPr lang="en-GB" sz="2800" dirty="0"/>
              <a:t>Dog Owners</a:t>
            </a:r>
          </a:p>
          <a:p>
            <a:pPr algn="ctr"/>
            <a:endParaRPr lang="en-GB" sz="2800" dirty="0"/>
          </a:p>
          <a:p>
            <a:pPr algn="ctr"/>
            <a:r>
              <a:rPr lang="en-GB" sz="2800" dirty="0"/>
              <a:t>Teacher</a:t>
            </a:r>
          </a:p>
          <a:p>
            <a:pPr algn="ctr"/>
            <a:endParaRPr lang="en-GB" sz="2800" dirty="0"/>
          </a:p>
          <a:p>
            <a:pPr algn="ctr"/>
            <a:endParaRPr lang="en-GB" sz="2800" dirty="0"/>
          </a:p>
          <a:p>
            <a:pPr algn="ctr"/>
            <a:endParaRPr lang="en-GB" dirty="0"/>
          </a:p>
        </p:txBody>
      </p:sp>
      <p:sp>
        <p:nvSpPr>
          <p:cNvPr id="7" name="Rectangle: Rounded Corners 6">
            <a:extLst>
              <a:ext uri="{FF2B5EF4-FFF2-40B4-BE49-F238E27FC236}">
                <a16:creationId xmlns:a16="http://schemas.microsoft.com/office/drawing/2014/main" id="{2878B391-904A-4A2F-9F61-F29D1C2692AF}"/>
              </a:ext>
            </a:extLst>
          </p:cNvPr>
          <p:cNvSpPr/>
          <p:nvPr/>
        </p:nvSpPr>
        <p:spPr>
          <a:xfrm>
            <a:off x="8512543" y="11991108"/>
            <a:ext cx="2826328" cy="3283527"/>
          </a:xfrm>
          <a:prstGeom prst="round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Recipe</a:t>
            </a:r>
          </a:p>
          <a:p>
            <a:pPr algn="ctr"/>
            <a:endParaRPr lang="en-GB" sz="2800" dirty="0"/>
          </a:p>
          <a:p>
            <a:pPr algn="ctr"/>
            <a:r>
              <a:rPr lang="en-GB" sz="2800" dirty="0"/>
              <a:t>Letter</a:t>
            </a:r>
          </a:p>
          <a:p>
            <a:pPr algn="ctr"/>
            <a:endParaRPr lang="en-GB" sz="2800" dirty="0"/>
          </a:p>
          <a:p>
            <a:pPr algn="ctr"/>
            <a:r>
              <a:rPr lang="en-GB" sz="2800" dirty="0"/>
              <a:t>Newspaper</a:t>
            </a:r>
          </a:p>
          <a:p>
            <a:pPr algn="ctr"/>
            <a:endParaRPr lang="en-GB" sz="2800" dirty="0"/>
          </a:p>
          <a:p>
            <a:pPr algn="ctr"/>
            <a:r>
              <a:rPr lang="en-GB" sz="2800" dirty="0"/>
              <a:t>Leaflet</a:t>
            </a:r>
          </a:p>
        </p:txBody>
      </p:sp>
    </p:spTree>
    <p:extLst>
      <p:ext uri="{BB962C8B-B14F-4D97-AF65-F5344CB8AC3E}">
        <p14:creationId xmlns:p14="http://schemas.microsoft.com/office/powerpoint/2010/main" val="2050930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find the key words in the word search?</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6146" name="Picture 2" descr="https://puzzlemaker.discoveryeducation.com/puzzlemaker?&amp;data=nPU2l4DclkhP0B6hoCcFlufl6oAJD3cOfWAv7XuElfsdQwd3rzYneLqACom%2fhiLy9J0kaa1YIeb6Q%2bY6d7z%2f1b1PnLIAnF22Q2iDtZOGoPosfPXLHJgy0sMyN7IrpaheUPLvoPbjd8hW1%2bbd3kRIXoJ4xpXnadb7OPRhWJsJq14%3d&amp;disp=vQTtyAaQV72wGlKbCnoN7w%3d%3d">
            <a:extLst>
              <a:ext uri="{FF2B5EF4-FFF2-40B4-BE49-F238E27FC236}">
                <a16:creationId xmlns:a16="http://schemas.microsoft.com/office/drawing/2014/main" id="{36F060AF-F878-490B-A2F2-009D780C62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5655" y="2998214"/>
            <a:ext cx="7880689" cy="788068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3BF421BE-FD1F-43C0-87B1-7BB7099ED427}"/>
              </a:ext>
            </a:extLst>
          </p:cNvPr>
          <p:cNvGraphicFramePr>
            <a:graphicFrameLocks noGrp="1"/>
          </p:cNvGraphicFramePr>
          <p:nvPr>
            <p:extLst>
              <p:ext uri="{D42A27DB-BD31-4B8C-83A1-F6EECF244321}">
                <p14:modId xmlns:p14="http://schemas.microsoft.com/office/powerpoint/2010/main" val="3179881740"/>
              </p:ext>
            </p:extLst>
          </p:nvPr>
        </p:nvGraphicFramePr>
        <p:xfrm>
          <a:off x="838199" y="12249674"/>
          <a:ext cx="10515600" cy="914400"/>
        </p:xfrm>
        <a:graphic>
          <a:graphicData uri="http://schemas.openxmlformats.org/drawingml/2006/table">
            <a:tbl>
              <a:tblPr/>
              <a:tblGrid>
                <a:gridCol w="1752600">
                  <a:extLst>
                    <a:ext uri="{9D8B030D-6E8A-4147-A177-3AD203B41FA5}">
                      <a16:colId xmlns:a16="http://schemas.microsoft.com/office/drawing/2014/main" val="513727468"/>
                    </a:ext>
                  </a:extLst>
                </a:gridCol>
                <a:gridCol w="1752600">
                  <a:extLst>
                    <a:ext uri="{9D8B030D-6E8A-4147-A177-3AD203B41FA5}">
                      <a16:colId xmlns:a16="http://schemas.microsoft.com/office/drawing/2014/main" val="225987541"/>
                    </a:ext>
                  </a:extLst>
                </a:gridCol>
                <a:gridCol w="1752600">
                  <a:extLst>
                    <a:ext uri="{9D8B030D-6E8A-4147-A177-3AD203B41FA5}">
                      <a16:colId xmlns:a16="http://schemas.microsoft.com/office/drawing/2014/main" val="1059873810"/>
                    </a:ext>
                  </a:extLst>
                </a:gridCol>
                <a:gridCol w="1752600">
                  <a:extLst>
                    <a:ext uri="{9D8B030D-6E8A-4147-A177-3AD203B41FA5}">
                      <a16:colId xmlns:a16="http://schemas.microsoft.com/office/drawing/2014/main" val="1879907668"/>
                    </a:ext>
                  </a:extLst>
                </a:gridCol>
                <a:gridCol w="1752600">
                  <a:extLst>
                    <a:ext uri="{9D8B030D-6E8A-4147-A177-3AD203B41FA5}">
                      <a16:colId xmlns:a16="http://schemas.microsoft.com/office/drawing/2014/main" val="1544432521"/>
                    </a:ext>
                  </a:extLst>
                </a:gridCol>
                <a:gridCol w="1752600">
                  <a:extLst>
                    <a:ext uri="{9D8B030D-6E8A-4147-A177-3AD203B41FA5}">
                      <a16:colId xmlns:a16="http://schemas.microsoft.com/office/drawing/2014/main" val="1168152551"/>
                    </a:ext>
                  </a:extLst>
                </a:gridCol>
              </a:tblGrid>
              <a:tr h="0">
                <a:tc>
                  <a:txBody>
                    <a:bodyPr/>
                    <a:lstStyle/>
                    <a:p>
                      <a:r>
                        <a:rPr lang="en-GB">
                          <a:effectLst/>
                          <a:latin typeface="Roboto"/>
                        </a:rPr>
                        <a:t>Audience</a:t>
                      </a:r>
                    </a:p>
                  </a:txBody>
                  <a:tcPr anchor="ctr">
                    <a:lnL>
                      <a:noFill/>
                    </a:lnL>
                    <a:lnR>
                      <a:noFill/>
                    </a:lnR>
                    <a:lnT>
                      <a:noFill/>
                    </a:lnT>
                    <a:lnB>
                      <a:noFill/>
                    </a:lnB>
                  </a:tcPr>
                </a:tc>
                <a:tc>
                  <a:txBody>
                    <a:bodyPr/>
                    <a:lstStyle/>
                    <a:p>
                      <a:endParaRPr lang="en-GB">
                        <a:effectLst/>
                        <a:latin typeface="Roboto"/>
                      </a:endParaRPr>
                    </a:p>
                  </a:txBody>
                  <a:tcPr anchor="ctr">
                    <a:lnL>
                      <a:noFill/>
                    </a:lnL>
                    <a:lnR>
                      <a:noFill/>
                    </a:lnR>
                    <a:lnT>
                      <a:noFill/>
                    </a:lnT>
                    <a:lnB>
                      <a:noFill/>
                    </a:lnB>
                  </a:tcPr>
                </a:tc>
                <a:tc>
                  <a:txBody>
                    <a:bodyPr/>
                    <a:lstStyle/>
                    <a:p>
                      <a:r>
                        <a:rPr lang="en-GB">
                          <a:effectLst/>
                          <a:latin typeface="Roboto"/>
                        </a:rPr>
                        <a:t>Form</a:t>
                      </a:r>
                    </a:p>
                  </a:txBody>
                  <a:tcPr anchor="ctr">
                    <a:lnL>
                      <a:noFill/>
                    </a:lnL>
                    <a:lnR>
                      <a:noFill/>
                    </a:lnR>
                    <a:lnT>
                      <a:noFill/>
                    </a:lnT>
                    <a:lnB>
                      <a:noFill/>
                    </a:lnB>
                  </a:tcPr>
                </a:tc>
                <a:tc>
                  <a:txBody>
                    <a:bodyPr/>
                    <a:lstStyle/>
                    <a:p>
                      <a:endParaRPr lang="en-GB">
                        <a:effectLst/>
                        <a:latin typeface="Roboto"/>
                      </a:endParaRPr>
                    </a:p>
                  </a:txBody>
                  <a:tcPr anchor="ctr">
                    <a:lnL>
                      <a:noFill/>
                    </a:lnL>
                    <a:lnR>
                      <a:noFill/>
                    </a:lnR>
                    <a:lnT>
                      <a:noFill/>
                    </a:lnT>
                    <a:lnB>
                      <a:noFill/>
                    </a:lnB>
                  </a:tcPr>
                </a:tc>
                <a:tc>
                  <a:txBody>
                    <a:bodyPr/>
                    <a:lstStyle/>
                    <a:p>
                      <a:r>
                        <a:rPr lang="en-GB">
                          <a:effectLst/>
                          <a:latin typeface="Roboto"/>
                        </a:rPr>
                        <a:t>Formal</a:t>
                      </a:r>
                    </a:p>
                  </a:txBody>
                  <a:tcPr anchor="ctr">
                    <a:lnL>
                      <a:noFill/>
                    </a:lnL>
                    <a:lnR>
                      <a:noFill/>
                    </a:lnR>
                    <a:lnT>
                      <a:noFill/>
                    </a:lnT>
                    <a:lnB>
                      <a:noFill/>
                    </a:lnB>
                  </a:tcPr>
                </a:tc>
                <a:tc>
                  <a:txBody>
                    <a:bodyPr/>
                    <a:lstStyle/>
                    <a:p>
                      <a:endParaRPr lang="en-GB">
                        <a:effectLst/>
                        <a:latin typeface="Roboto"/>
                      </a:endParaRPr>
                    </a:p>
                  </a:txBody>
                  <a:tcPr anchor="ctr">
                    <a:lnL>
                      <a:noFill/>
                    </a:lnL>
                    <a:lnR>
                      <a:noFill/>
                    </a:lnR>
                    <a:lnT>
                      <a:noFill/>
                    </a:lnT>
                    <a:lnB>
                      <a:noFill/>
                    </a:lnB>
                  </a:tcPr>
                </a:tc>
                <a:extLst>
                  <a:ext uri="{0D108BD9-81ED-4DB2-BD59-A6C34878D82A}">
                    <a16:rowId xmlns:a16="http://schemas.microsoft.com/office/drawing/2014/main" val="2667490798"/>
                  </a:ext>
                </a:extLst>
              </a:tr>
              <a:tr h="0">
                <a:tc>
                  <a:txBody>
                    <a:bodyPr/>
                    <a:lstStyle/>
                    <a:p>
                      <a:pPr algn="l"/>
                      <a:r>
                        <a:rPr lang="en-GB" b="0" i="0">
                          <a:effectLst/>
                          <a:latin typeface="Roboto"/>
                        </a:rPr>
                        <a:t>Informal</a:t>
                      </a:r>
                    </a:p>
                  </a:txBody>
                  <a:tcPr anchor="ctr">
                    <a:lnL>
                      <a:noFill/>
                    </a:lnL>
                    <a:lnR>
                      <a:noFill/>
                    </a:lnR>
                    <a:lnT>
                      <a:noFill/>
                    </a:lnT>
                    <a:lnB>
                      <a:noFill/>
                    </a:lnB>
                    <a:solidFill>
                      <a:srgbClr val="FFFFFF"/>
                    </a:solidFill>
                  </a:tcPr>
                </a:tc>
                <a:tc>
                  <a:txBody>
                    <a:bodyPr/>
                    <a:lstStyle/>
                    <a:p>
                      <a:pPr algn="l"/>
                      <a:endParaRPr lang="en-GB" b="0" i="0">
                        <a:effectLst/>
                        <a:latin typeface="Roboto"/>
                      </a:endParaRPr>
                    </a:p>
                  </a:txBody>
                  <a:tcPr anchor="ctr">
                    <a:lnL>
                      <a:noFill/>
                    </a:lnL>
                    <a:lnR>
                      <a:noFill/>
                    </a:lnR>
                    <a:lnT>
                      <a:noFill/>
                    </a:lnT>
                    <a:lnB>
                      <a:noFill/>
                    </a:lnB>
                    <a:solidFill>
                      <a:srgbClr val="FFFFFF"/>
                    </a:solidFill>
                  </a:tcPr>
                </a:tc>
                <a:tc>
                  <a:txBody>
                    <a:bodyPr/>
                    <a:lstStyle/>
                    <a:p>
                      <a:pPr algn="l"/>
                      <a:r>
                        <a:rPr lang="en-GB" b="0" i="0">
                          <a:effectLst/>
                          <a:latin typeface="Roboto"/>
                        </a:rPr>
                        <a:t>Purpose</a:t>
                      </a:r>
                    </a:p>
                  </a:txBody>
                  <a:tcPr anchor="ctr">
                    <a:lnL>
                      <a:noFill/>
                    </a:lnL>
                    <a:lnR>
                      <a:noFill/>
                    </a:lnR>
                    <a:lnT>
                      <a:noFill/>
                    </a:lnT>
                    <a:lnB>
                      <a:noFill/>
                    </a:lnB>
                    <a:solidFill>
                      <a:srgbClr val="FFFFFF"/>
                    </a:solidFill>
                  </a:tcPr>
                </a:tc>
                <a:tc>
                  <a:txBody>
                    <a:bodyPr/>
                    <a:lstStyle/>
                    <a:p>
                      <a:endParaRPr lang="en-GB" dirty="0"/>
                    </a:p>
                  </a:txBody>
                  <a:tcPr>
                    <a:lnL>
                      <a:noFill/>
                    </a:lnL>
                    <a:lnR w="12700" cmpd="sng">
                      <a:noFill/>
                      <a:prstDash val="solid"/>
                    </a:lnR>
                    <a:lnT>
                      <a:noFill/>
                    </a:lnT>
                    <a:lnB w="12700" cmpd="sng">
                      <a:noFill/>
                      <a:prstDash val="solid"/>
                    </a:lnB>
                    <a:lnTlToBr w="12700" cmpd="sng">
                      <a:noFill/>
                      <a:prstDash val="solid"/>
                    </a:lnTlToBr>
                    <a:lnBlToTr w="12700" cmpd="sng">
                      <a:noFill/>
                      <a:prstDash val="solid"/>
                    </a:lnBlToTr>
                  </a:tcPr>
                </a:tc>
                <a:tc>
                  <a:txBody>
                    <a:bodyPr/>
                    <a:lstStyle/>
                    <a:p>
                      <a:endParaRPr lang="en-GB" dirty="0"/>
                    </a:p>
                  </a:txBody>
                  <a:tcPr>
                    <a:lnL w="12700" cmpd="sng">
                      <a:noFill/>
                      <a:prstDash val="solid"/>
                    </a:lnL>
                    <a:lnR w="12700" cmpd="sng">
                      <a:noFill/>
                      <a:prstDash val="solid"/>
                    </a:lnR>
                    <a:lnT>
                      <a:noFill/>
                    </a:lnT>
                    <a:lnB w="12700" cmpd="sng">
                      <a:noFill/>
                      <a:prstDash val="solid"/>
                    </a:lnB>
                    <a:lnTlToBr w="12700" cmpd="sng">
                      <a:noFill/>
                      <a:prstDash val="solid"/>
                    </a:lnTlToBr>
                    <a:lnBlToTr w="12700" cmpd="sng">
                      <a:noFill/>
                      <a:prstDash val="solid"/>
                    </a:lnBlToTr>
                  </a:tcPr>
                </a:tc>
                <a:tc>
                  <a:txBody>
                    <a:bodyPr/>
                    <a:lstStyle/>
                    <a:p>
                      <a:endParaRPr lang="en-GB" dirty="0"/>
                    </a:p>
                  </a:txBody>
                  <a:tcPr>
                    <a:lnL w="12700" cmpd="sng">
                      <a:noFill/>
                      <a:prstDash val="solid"/>
                    </a:lnL>
                    <a:lnR w="12700" cmpd="sng">
                      <a:noFill/>
                      <a:prstDash val="solid"/>
                    </a:lnR>
                    <a:lnT>
                      <a:noFill/>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135763364"/>
                  </a:ext>
                </a:extLst>
              </a:tr>
            </a:tbl>
          </a:graphicData>
        </a:graphic>
      </p:graphicFrame>
    </p:spTree>
    <p:extLst>
      <p:ext uri="{BB962C8B-B14F-4D97-AF65-F5344CB8AC3E}">
        <p14:creationId xmlns:p14="http://schemas.microsoft.com/office/powerpoint/2010/main" val="1696169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7790C3-2CB8-48AE-84F1-2DDBF36C5EBF}"/>
              </a:ext>
            </a:extLst>
          </p:cNvPr>
          <p:cNvSpPr txBox="1"/>
          <p:nvPr/>
        </p:nvSpPr>
        <p:spPr>
          <a:xfrm>
            <a:off x="1073365" y="657612"/>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Formal and Informal</a:t>
            </a:r>
          </a:p>
          <a:p>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ED9854F9-84CC-4D56-9A35-F5E4F622DBAB}"/>
              </a:ext>
            </a:extLst>
          </p:cNvPr>
          <p:cNvSpPr txBox="1"/>
          <p:nvPr/>
        </p:nvSpPr>
        <p:spPr>
          <a:xfrm>
            <a:off x="858554" y="1489402"/>
            <a:ext cx="10839460" cy="2308324"/>
          </a:xfrm>
          <a:prstGeom prst="rect">
            <a:avLst/>
          </a:prstGeom>
          <a:noFill/>
        </p:spPr>
        <p:txBody>
          <a:bodyPr wrap="square" rtlCol="0">
            <a:spAutoFit/>
          </a:bodyPr>
          <a:lstStyle/>
          <a:p>
            <a:pPr marL="342900" indent="-342900">
              <a:buFont typeface="Arial" panose="020B0604020202020204" pitchFamily="34" charset="0"/>
              <a:buChar char="•"/>
            </a:pPr>
            <a:r>
              <a:rPr lang="en-GB" sz="2400" dirty="0">
                <a:highlight>
                  <a:srgbClr val="FFFF00"/>
                </a:highlight>
                <a:latin typeface="Comic Sans MS" panose="030F0702030302020204" pitchFamily="66" charset="0"/>
              </a:rPr>
              <a:t>Formal language </a:t>
            </a:r>
            <a:r>
              <a:rPr lang="en-GB" sz="2400" dirty="0">
                <a:latin typeface="Comic Sans MS" panose="030F0702030302020204" pitchFamily="66" charset="0"/>
              </a:rPr>
              <a:t>is used for serious situations, like writing a job application. It doesn’t use slang. </a:t>
            </a:r>
          </a:p>
          <a:p>
            <a:pPr marL="342900" indent="-342900">
              <a:buFont typeface="Arial" panose="020B0604020202020204" pitchFamily="34" charset="0"/>
              <a:buChar char="•"/>
            </a:pPr>
            <a:endParaRPr lang="en-GB" sz="2400" dirty="0">
              <a:latin typeface="Comic Sans MS" panose="030F0702030302020204" pitchFamily="66" charset="0"/>
            </a:endParaRPr>
          </a:p>
          <a:p>
            <a:pPr marL="342900" indent="-342900">
              <a:buFont typeface="Arial" panose="020B0604020202020204" pitchFamily="34" charset="0"/>
              <a:buChar char="•"/>
            </a:pPr>
            <a:r>
              <a:rPr lang="en-GB" sz="2400" dirty="0">
                <a:highlight>
                  <a:srgbClr val="FFFF00"/>
                </a:highlight>
                <a:latin typeface="Comic Sans MS" panose="030F0702030302020204" pitchFamily="66" charset="0"/>
              </a:rPr>
              <a:t>Informal language </a:t>
            </a:r>
            <a:r>
              <a:rPr lang="en-GB" sz="2400" dirty="0">
                <a:latin typeface="Comic Sans MS" panose="030F0702030302020204" pitchFamily="66" charset="0"/>
              </a:rPr>
              <a:t>is more casual. You use it when you speak or message your friends. It can include slang.</a:t>
            </a:r>
          </a:p>
          <a:p>
            <a:r>
              <a:rPr lang="en-GB" sz="2400" b="1" dirty="0">
                <a:latin typeface="Comic Sans MS" panose="030F0702030302020204" pitchFamily="66" charset="0"/>
              </a:rPr>
              <a:t>Task: </a:t>
            </a:r>
            <a:r>
              <a:rPr lang="en-GB" sz="2400" dirty="0">
                <a:latin typeface="Comic Sans MS" panose="030F0702030302020204" pitchFamily="66" charset="0"/>
              </a:rPr>
              <a:t>Put the examples in the right boxes</a:t>
            </a:r>
            <a:endParaRPr lang="en-GB" sz="2800" dirty="0">
              <a:latin typeface="Comic Sans MS" panose="030F0702030302020204" pitchFamily="66" charset="0"/>
            </a:endParaRPr>
          </a:p>
        </p:txBody>
      </p:sp>
      <p:graphicFrame>
        <p:nvGraphicFramePr>
          <p:cNvPr id="7" name="Table 6">
            <a:extLst>
              <a:ext uri="{FF2B5EF4-FFF2-40B4-BE49-F238E27FC236}">
                <a16:creationId xmlns:a16="http://schemas.microsoft.com/office/drawing/2014/main" id="{B2CD3B68-B603-4EB3-875C-6467C2FFF9F1}"/>
              </a:ext>
            </a:extLst>
          </p:cNvPr>
          <p:cNvGraphicFramePr>
            <a:graphicFrameLocks noGrp="1"/>
          </p:cNvGraphicFramePr>
          <p:nvPr>
            <p:extLst>
              <p:ext uri="{D42A27DB-BD31-4B8C-83A1-F6EECF244321}">
                <p14:modId xmlns:p14="http://schemas.microsoft.com/office/powerpoint/2010/main" val="1633592584"/>
              </p:ext>
            </p:extLst>
          </p:nvPr>
        </p:nvGraphicFramePr>
        <p:xfrm>
          <a:off x="1073365" y="8613516"/>
          <a:ext cx="10108334" cy="6657946"/>
        </p:xfrm>
        <a:graphic>
          <a:graphicData uri="http://schemas.openxmlformats.org/drawingml/2006/table">
            <a:tbl>
              <a:tblPr firstRow="1" bandRow="1">
                <a:tableStyleId>{5C22544A-7EE6-4342-B048-85BDC9FD1C3A}</a:tableStyleId>
              </a:tblPr>
              <a:tblGrid>
                <a:gridCol w="5054167">
                  <a:extLst>
                    <a:ext uri="{9D8B030D-6E8A-4147-A177-3AD203B41FA5}">
                      <a16:colId xmlns:a16="http://schemas.microsoft.com/office/drawing/2014/main" val="1379354697"/>
                    </a:ext>
                  </a:extLst>
                </a:gridCol>
                <a:gridCol w="5054167">
                  <a:extLst>
                    <a:ext uri="{9D8B030D-6E8A-4147-A177-3AD203B41FA5}">
                      <a16:colId xmlns:a16="http://schemas.microsoft.com/office/drawing/2014/main" val="1054368068"/>
                    </a:ext>
                  </a:extLst>
                </a:gridCol>
              </a:tblGrid>
              <a:tr h="1282891">
                <a:tc>
                  <a:txBody>
                    <a:bodyPr/>
                    <a:lstStyle/>
                    <a:p>
                      <a:r>
                        <a:rPr lang="en-GB" sz="3600" dirty="0"/>
                        <a:t>Formal Language</a:t>
                      </a:r>
                    </a:p>
                  </a:txBody>
                  <a:tcPr/>
                </a:tc>
                <a:tc>
                  <a:txBody>
                    <a:bodyPr/>
                    <a:lstStyle/>
                    <a:p>
                      <a:r>
                        <a:rPr lang="en-GB" sz="3600" dirty="0"/>
                        <a:t>Informal Language</a:t>
                      </a:r>
                    </a:p>
                  </a:txBody>
                  <a:tcPr/>
                </a:tc>
                <a:extLst>
                  <a:ext uri="{0D108BD9-81ED-4DB2-BD59-A6C34878D82A}">
                    <a16:rowId xmlns:a16="http://schemas.microsoft.com/office/drawing/2014/main" val="2371950134"/>
                  </a:ext>
                </a:extLst>
              </a:tr>
              <a:tr h="5375055">
                <a:tc>
                  <a:txBody>
                    <a:bodyPr/>
                    <a:lstStyle/>
                    <a:p>
                      <a:endParaRPr lang="en-GB"/>
                    </a:p>
                  </a:txBody>
                  <a:tcPr/>
                </a:tc>
                <a:tc>
                  <a:txBody>
                    <a:bodyPr/>
                    <a:lstStyle/>
                    <a:p>
                      <a:endParaRPr lang="en-GB" dirty="0"/>
                    </a:p>
                  </a:txBody>
                  <a:tcPr/>
                </a:tc>
                <a:extLst>
                  <a:ext uri="{0D108BD9-81ED-4DB2-BD59-A6C34878D82A}">
                    <a16:rowId xmlns:a16="http://schemas.microsoft.com/office/drawing/2014/main" val="2015580573"/>
                  </a:ext>
                </a:extLst>
              </a:tr>
            </a:tbl>
          </a:graphicData>
        </a:graphic>
      </p:graphicFrame>
      <p:sp>
        <p:nvSpPr>
          <p:cNvPr id="9" name="TextBox 8">
            <a:extLst>
              <a:ext uri="{FF2B5EF4-FFF2-40B4-BE49-F238E27FC236}">
                <a16:creationId xmlns:a16="http://schemas.microsoft.com/office/drawing/2014/main" id="{BF25D300-6E49-41E4-BC17-4B412FEEB63D}"/>
              </a:ext>
            </a:extLst>
          </p:cNvPr>
          <p:cNvSpPr txBox="1"/>
          <p:nvPr/>
        </p:nvSpPr>
        <p:spPr>
          <a:xfrm>
            <a:off x="525517" y="305837"/>
            <a:ext cx="11140966" cy="15292551"/>
          </a:xfrm>
          <a:prstGeom prst="rect">
            <a:avLst/>
          </a:prstGeom>
          <a:noFill/>
          <a:ln w="76200">
            <a:solidFill>
              <a:schemeClr val="accent1"/>
            </a:solidFill>
          </a:ln>
        </p:spPr>
        <p:txBody>
          <a:bodyPr wrap="square" rtlCol="0">
            <a:spAutoFit/>
          </a:bodyPr>
          <a:lstStyle/>
          <a:p>
            <a:endParaRPr lang="en-GB" dirty="0"/>
          </a:p>
        </p:txBody>
      </p:sp>
      <p:sp>
        <p:nvSpPr>
          <p:cNvPr id="10" name="Rectangle: Rounded Corners 9">
            <a:extLst>
              <a:ext uri="{FF2B5EF4-FFF2-40B4-BE49-F238E27FC236}">
                <a16:creationId xmlns:a16="http://schemas.microsoft.com/office/drawing/2014/main" id="{2F51FBEC-C0A7-42E5-9B1C-91EFE366CC1E}"/>
              </a:ext>
            </a:extLst>
          </p:cNvPr>
          <p:cNvSpPr/>
          <p:nvPr/>
        </p:nvSpPr>
        <p:spPr>
          <a:xfrm>
            <a:off x="1041833" y="4148764"/>
            <a:ext cx="5054167" cy="411371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457200" indent="-457200">
              <a:buFont typeface="Arial" panose="020B0604020202020204" pitchFamily="34" charset="0"/>
              <a:buChar char="•"/>
            </a:pPr>
            <a:r>
              <a:rPr lang="en-GB" sz="2800" dirty="0"/>
              <a:t>Hi mate, </a:t>
            </a:r>
            <a:r>
              <a:rPr lang="en-GB" sz="2800" dirty="0" err="1"/>
              <a:t>wanna</a:t>
            </a:r>
            <a:r>
              <a:rPr lang="en-GB" sz="2800" dirty="0"/>
              <a:t> come over later?</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Dear Sir or madam,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I am writing to inform you about an upcoming event.</a:t>
            </a:r>
          </a:p>
          <a:p>
            <a:pPr marL="457200" indent="-457200">
              <a:buFont typeface="Arial" panose="020B0604020202020204" pitchFamily="34" charset="0"/>
              <a:buChar char="•"/>
            </a:pPr>
            <a:endParaRPr lang="en-GB" sz="2800" dirty="0"/>
          </a:p>
        </p:txBody>
      </p:sp>
      <p:sp>
        <p:nvSpPr>
          <p:cNvPr id="11" name="Rectangle: Rounded Corners 10">
            <a:extLst>
              <a:ext uri="{FF2B5EF4-FFF2-40B4-BE49-F238E27FC236}">
                <a16:creationId xmlns:a16="http://schemas.microsoft.com/office/drawing/2014/main" id="{594EEC58-0051-4DA5-B33A-304B8E145EA4}"/>
              </a:ext>
            </a:extLst>
          </p:cNvPr>
          <p:cNvSpPr/>
          <p:nvPr/>
        </p:nvSpPr>
        <p:spPr>
          <a:xfrm>
            <a:off x="6580785" y="4148763"/>
            <a:ext cx="4801266" cy="4113713"/>
          </a:xfrm>
          <a:prstGeom prst="round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marL="457200" indent="-457200">
              <a:buFont typeface="Arial" panose="020B0604020202020204" pitchFamily="34" charset="0"/>
              <a:buChar char="•"/>
            </a:pPr>
            <a:r>
              <a:rPr lang="en-GB" sz="2800" dirty="0"/>
              <a:t>I just </a:t>
            </a:r>
            <a:r>
              <a:rPr lang="en-GB" sz="2800" dirty="0" err="1"/>
              <a:t>cba</a:t>
            </a:r>
            <a:r>
              <a:rPr lang="en-GB" sz="2800" dirty="0"/>
              <a:t> today.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Good evening sir. How can I help you today?</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Oi, you. What do you want?</a:t>
            </a:r>
            <a:endParaRPr lang="en-GB" sz="1400" dirty="0"/>
          </a:p>
        </p:txBody>
      </p:sp>
    </p:spTree>
    <p:extLst>
      <p:ext uri="{BB962C8B-B14F-4D97-AF65-F5344CB8AC3E}">
        <p14:creationId xmlns:p14="http://schemas.microsoft.com/office/powerpoint/2010/main" val="2370354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73365" y="657612"/>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Formal and Informal</a:t>
            </a:r>
          </a:p>
          <a:p>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ED9854F9-84CC-4D56-9A35-F5E4F622DBAB}"/>
              </a:ext>
            </a:extLst>
          </p:cNvPr>
          <p:cNvSpPr txBox="1"/>
          <p:nvPr/>
        </p:nvSpPr>
        <p:spPr>
          <a:xfrm>
            <a:off x="1225106" y="1489402"/>
            <a:ext cx="9741781" cy="3539430"/>
          </a:xfrm>
          <a:prstGeom prst="rect">
            <a:avLst/>
          </a:prstGeom>
          <a:noFill/>
        </p:spPr>
        <p:txBody>
          <a:bodyPr wrap="square" rtlCol="0">
            <a:spAutoFit/>
          </a:bodyPr>
          <a:lstStyle/>
          <a:p>
            <a:r>
              <a:rPr lang="en-GB" sz="2800" dirty="0">
                <a:highlight>
                  <a:srgbClr val="FFFF00"/>
                </a:highlight>
                <a:latin typeface="Comic Sans MS" panose="030F0702030302020204" pitchFamily="66" charset="0"/>
              </a:rPr>
              <a:t>Formal language </a:t>
            </a:r>
            <a:r>
              <a:rPr lang="en-GB" sz="2800" dirty="0">
                <a:latin typeface="Comic Sans MS" panose="030F0702030302020204" pitchFamily="66" charset="0"/>
              </a:rPr>
              <a:t>is used for serious situations, like writing a job application. It doesn’t use slang. </a:t>
            </a:r>
          </a:p>
          <a:p>
            <a:endParaRPr lang="en-GB" sz="2800" dirty="0">
              <a:latin typeface="Comic Sans MS" panose="030F0702030302020204" pitchFamily="66" charset="0"/>
            </a:endParaRPr>
          </a:p>
          <a:p>
            <a:r>
              <a:rPr lang="en-GB" sz="2800" dirty="0">
                <a:highlight>
                  <a:srgbClr val="FFFF00"/>
                </a:highlight>
                <a:latin typeface="Comic Sans MS" panose="030F0702030302020204" pitchFamily="66" charset="0"/>
              </a:rPr>
              <a:t>Informal language </a:t>
            </a:r>
            <a:r>
              <a:rPr lang="en-GB" sz="2800" dirty="0">
                <a:latin typeface="Comic Sans MS" panose="030F0702030302020204" pitchFamily="66" charset="0"/>
              </a:rPr>
              <a:t>is more casual. You use it when you speak or message your friends. It can include slang.</a:t>
            </a:r>
          </a:p>
          <a:p>
            <a:endParaRPr lang="en-GB" sz="2800" dirty="0">
              <a:latin typeface="Comic Sans MS" panose="030F0702030302020204" pitchFamily="66" charset="0"/>
            </a:endParaRPr>
          </a:p>
          <a:p>
            <a:r>
              <a:rPr lang="en-GB" sz="2800" dirty="0">
                <a:latin typeface="Comic Sans MS" panose="030F0702030302020204" pitchFamily="66" charset="0"/>
              </a:rPr>
              <a:t>Which kind of language would you use for the following situations?</a:t>
            </a:r>
            <a:endParaRPr lang="en-GB" sz="3200" dirty="0">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A59C2598-7E3C-4062-99EF-34C59FA9F392}"/>
              </a:ext>
            </a:extLst>
          </p:cNvPr>
          <p:cNvGraphicFramePr>
            <a:graphicFrameLocks noGrp="1"/>
          </p:cNvGraphicFramePr>
          <p:nvPr>
            <p:extLst>
              <p:ext uri="{D42A27DB-BD31-4B8C-83A1-F6EECF244321}">
                <p14:modId xmlns:p14="http://schemas.microsoft.com/office/powerpoint/2010/main" val="1075255371"/>
              </p:ext>
            </p:extLst>
          </p:nvPr>
        </p:nvGraphicFramePr>
        <p:xfrm>
          <a:off x="1677619" y="5126535"/>
          <a:ext cx="8836754" cy="7036945"/>
        </p:xfrm>
        <a:graphic>
          <a:graphicData uri="http://schemas.openxmlformats.org/drawingml/2006/table">
            <a:tbl>
              <a:tblPr firstRow="1" bandRow="1">
                <a:tableStyleId>{5C22544A-7EE6-4342-B048-85BDC9FD1C3A}</a:tableStyleId>
              </a:tblPr>
              <a:tblGrid>
                <a:gridCol w="3844624">
                  <a:extLst>
                    <a:ext uri="{9D8B030D-6E8A-4147-A177-3AD203B41FA5}">
                      <a16:colId xmlns:a16="http://schemas.microsoft.com/office/drawing/2014/main" val="3984534682"/>
                    </a:ext>
                  </a:extLst>
                </a:gridCol>
                <a:gridCol w="4992130">
                  <a:extLst>
                    <a:ext uri="{9D8B030D-6E8A-4147-A177-3AD203B41FA5}">
                      <a16:colId xmlns:a16="http://schemas.microsoft.com/office/drawing/2014/main" val="2117560977"/>
                    </a:ext>
                  </a:extLst>
                </a:gridCol>
              </a:tblGrid>
              <a:tr h="1159576">
                <a:tc>
                  <a:txBody>
                    <a:bodyPr/>
                    <a:lstStyle/>
                    <a:p>
                      <a:r>
                        <a:rPr lang="en-GB" sz="3600" dirty="0"/>
                        <a:t>Situation</a:t>
                      </a:r>
                    </a:p>
                  </a:txBody>
                  <a:tcPr/>
                </a:tc>
                <a:tc>
                  <a:txBody>
                    <a:bodyPr/>
                    <a:lstStyle/>
                    <a:p>
                      <a:r>
                        <a:rPr lang="en-GB" sz="3600" dirty="0"/>
                        <a:t>Formal or Informal</a:t>
                      </a:r>
                    </a:p>
                  </a:txBody>
                  <a:tcPr/>
                </a:tc>
                <a:extLst>
                  <a:ext uri="{0D108BD9-81ED-4DB2-BD59-A6C34878D82A}">
                    <a16:rowId xmlns:a16="http://schemas.microsoft.com/office/drawing/2014/main" val="2118450749"/>
                  </a:ext>
                </a:extLst>
              </a:tr>
              <a:tr h="1239065">
                <a:tc>
                  <a:txBody>
                    <a:bodyPr/>
                    <a:lstStyle/>
                    <a:p>
                      <a:r>
                        <a:rPr lang="en-GB" sz="2800" dirty="0"/>
                        <a:t>Calling family member</a:t>
                      </a:r>
                    </a:p>
                  </a:txBody>
                  <a:tcPr/>
                </a:tc>
                <a:tc>
                  <a:txBody>
                    <a:bodyPr/>
                    <a:lstStyle/>
                    <a:p>
                      <a:endParaRPr lang="en-GB" sz="2800" dirty="0"/>
                    </a:p>
                  </a:txBody>
                  <a:tcPr/>
                </a:tc>
                <a:extLst>
                  <a:ext uri="{0D108BD9-81ED-4DB2-BD59-A6C34878D82A}">
                    <a16:rowId xmlns:a16="http://schemas.microsoft.com/office/drawing/2014/main" val="1694151589"/>
                  </a:ext>
                </a:extLst>
              </a:tr>
              <a:tr h="1159576">
                <a:tc>
                  <a:txBody>
                    <a:bodyPr/>
                    <a:lstStyle/>
                    <a:p>
                      <a:r>
                        <a:rPr lang="en-GB" sz="2800" dirty="0"/>
                        <a:t>Job Application</a:t>
                      </a:r>
                    </a:p>
                  </a:txBody>
                  <a:tcPr/>
                </a:tc>
                <a:tc>
                  <a:txBody>
                    <a:bodyPr/>
                    <a:lstStyle/>
                    <a:p>
                      <a:endParaRPr lang="en-GB" sz="2800" dirty="0"/>
                    </a:p>
                  </a:txBody>
                  <a:tcPr/>
                </a:tc>
                <a:extLst>
                  <a:ext uri="{0D108BD9-81ED-4DB2-BD59-A6C34878D82A}">
                    <a16:rowId xmlns:a16="http://schemas.microsoft.com/office/drawing/2014/main" val="1713708526"/>
                  </a:ext>
                </a:extLst>
              </a:tr>
              <a:tr h="1159576">
                <a:tc>
                  <a:txBody>
                    <a:bodyPr/>
                    <a:lstStyle/>
                    <a:p>
                      <a:r>
                        <a:rPr lang="en-GB" sz="2800" dirty="0"/>
                        <a:t>Meeting at new school</a:t>
                      </a:r>
                    </a:p>
                  </a:txBody>
                  <a:tcPr/>
                </a:tc>
                <a:tc>
                  <a:txBody>
                    <a:bodyPr/>
                    <a:lstStyle/>
                    <a:p>
                      <a:endParaRPr lang="en-GB" sz="2800"/>
                    </a:p>
                  </a:txBody>
                  <a:tcPr/>
                </a:tc>
                <a:extLst>
                  <a:ext uri="{0D108BD9-81ED-4DB2-BD59-A6C34878D82A}">
                    <a16:rowId xmlns:a16="http://schemas.microsoft.com/office/drawing/2014/main" val="1344613531"/>
                  </a:ext>
                </a:extLst>
              </a:tr>
              <a:tr h="1159576">
                <a:tc>
                  <a:txBody>
                    <a:bodyPr/>
                    <a:lstStyle/>
                    <a:p>
                      <a:r>
                        <a:rPr lang="en-GB" sz="2800" dirty="0"/>
                        <a:t>Face time your friend</a:t>
                      </a:r>
                    </a:p>
                  </a:txBody>
                  <a:tcPr/>
                </a:tc>
                <a:tc>
                  <a:txBody>
                    <a:bodyPr/>
                    <a:lstStyle/>
                    <a:p>
                      <a:endParaRPr lang="en-GB" sz="2800" dirty="0"/>
                    </a:p>
                  </a:txBody>
                  <a:tcPr/>
                </a:tc>
                <a:extLst>
                  <a:ext uri="{0D108BD9-81ED-4DB2-BD59-A6C34878D82A}">
                    <a16:rowId xmlns:a16="http://schemas.microsoft.com/office/drawing/2014/main" val="3303942804"/>
                  </a:ext>
                </a:extLst>
              </a:tr>
              <a:tr h="1159576">
                <a:tc>
                  <a:txBody>
                    <a:bodyPr/>
                    <a:lstStyle/>
                    <a:p>
                      <a:r>
                        <a:rPr lang="en-GB" sz="2800" dirty="0"/>
                        <a:t>Making a complaint</a:t>
                      </a:r>
                    </a:p>
                  </a:txBody>
                  <a:tcPr/>
                </a:tc>
                <a:tc>
                  <a:txBody>
                    <a:bodyPr/>
                    <a:lstStyle/>
                    <a:p>
                      <a:endParaRPr lang="en-GB" sz="2800" dirty="0"/>
                    </a:p>
                  </a:txBody>
                  <a:tcPr/>
                </a:tc>
                <a:extLst>
                  <a:ext uri="{0D108BD9-81ED-4DB2-BD59-A6C34878D82A}">
                    <a16:rowId xmlns:a16="http://schemas.microsoft.com/office/drawing/2014/main" val="3971024235"/>
                  </a:ext>
                </a:extLst>
              </a:tr>
            </a:tbl>
          </a:graphicData>
        </a:graphic>
      </p:graphicFrame>
      <p:sp>
        <p:nvSpPr>
          <p:cNvPr id="7" name="TextBox 6">
            <a:extLst>
              <a:ext uri="{FF2B5EF4-FFF2-40B4-BE49-F238E27FC236}">
                <a16:creationId xmlns:a16="http://schemas.microsoft.com/office/drawing/2014/main" id="{8E7F2B90-67C4-44E7-B536-09395256297F}"/>
              </a:ext>
            </a:extLst>
          </p:cNvPr>
          <p:cNvSpPr txBox="1"/>
          <p:nvPr/>
        </p:nvSpPr>
        <p:spPr>
          <a:xfrm>
            <a:off x="1289135" y="12366734"/>
            <a:ext cx="9804843" cy="3231654"/>
          </a:xfrm>
          <a:prstGeom prst="rect">
            <a:avLst/>
          </a:prstGeom>
          <a:noFill/>
        </p:spPr>
        <p:txBody>
          <a:bodyPr wrap="square" rtlCol="0">
            <a:spAutoFit/>
          </a:bodyPr>
          <a:lstStyle/>
          <a:p>
            <a:r>
              <a:rPr lang="en-GB" sz="3200" b="1" dirty="0">
                <a:solidFill>
                  <a:srgbClr val="7030A0"/>
                </a:solidFill>
                <a:latin typeface="Comic Sans MS" panose="030F0702030302020204" pitchFamily="66" charset="0"/>
              </a:rPr>
              <a:t>Extension Task:</a:t>
            </a:r>
          </a:p>
          <a:p>
            <a:r>
              <a:rPr lang="en-GB" sz="2800" dirty="0">
                <a:latin typeface="Comic Sans MS" panose="030F0702030302020204" pitchFamily="66" charset="0"/>
              </a:rPr>
              <a:t>Why do some situations need more formal language?</a:t>
            </a:r>
          </a:p>
          <a:p>
            <a:r>
              <a:rPr lang="en-GB" sz="3600" dirty="0">
                <a:latin typeface="Comic Sans MS" panose="030F0702030302020204" pitchFamily="66" charset="0"/>
              </a:rPr>
              <a:t>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679362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74463" y="581925"/>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1" y="864513"/>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Complaint Email</a:t>
            </a:r>
          </a:p>
          <a:p>
            <a:endParaRPr lang="en-GB" sz="2400" dirty="0">
              <a:latin typeface="Comic Sans MS" panose="030F0702030302020204" pitchFamily="66" charset="0"/>
            </a:endParaRPr>
          </a:p>
        </p:txBody>
      </p:sp>
      <p:sp>
        <p:nvSpPr>
          <p:cNvPr id="2" name="Rectangle 1">
            <a:extLst>
              <a:ext uri="{FF2B5EF4-FFF2-40B4-BE49-F238E27FC236}">
                <a16:creationId xmlns:a16="http://schemas.microsoft.com/office/drawing/2014/main" id="{B5098E71-5F4A-4F5F-8015-3783B3C72A91}"/>
              </a:ext>
            </a:extLst>
          </p:cNvPr>
          <p:cNvSpPr/>
          <p:nvPr/>
        </p:nvSpPr>
        <p:spPr>
          <a:xfrm>
            <a:off x="767910" y="1433900"/>
            <a:ext cx="10869007" cy="803425"/>
          </a:xfrm>
          <a:prstGeom prst="rect">
            <a:avLst/>
          </a:prstGeom>
        </p:spPr>
        <p:txBody>
          <a:bodyPr wrap="square">
            <a:spAutoFit/>
          </a:bodyPr>
          <a:lstStyle/>
          <a:p>
            <a:pPr>
              <a:spcAft>
                <a:spcPts val="0"/>
              </a:spcAft>
            </a:pPr>
            <a:endParaRPr lang="en-GB" sz="2200" dirty="0">
              <a:latin typeface="Comic Sans MS" panose="030F0702030302020204" pitchFamily="66" charset="0"/>
              <a:ea typeface="Calibri" panose="020F0502020204030204" pitchFamily="34" charset="0"/>
              <a:cs typeface="Times New Roman" panose="02020603050405020304" pitchFamily="18" charset="0"/>
            </a:endParaRPr>
          </a:p>
          <a:p>
            <a:pPr>
              <a:lnSpc>
                <a:spcPct val="150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C7ADEBD8-D899-46DA-BE3B-C871FD860F48}"/>
              </a:ext>
            </a:extLst>
          </p:cNvPr>
          <p:cNvGraphicFramePr>
            <a:graphicFrameLocks noGrp="1"/>
          </p:cNvGraphicFramePr>
          <p:nvPr/>
        </p:nvGraphicFramePr>
        <p:xfrm>
          <a:off x="904870" y="1980930"/>
          <a:ext cx="10382253" cy="13410557"/>
        </p:xfrm>
        <a:graphic>
          <a:graphicData uri="http://schemas.openxmlformats.org/drawingml/2006/table">
            <a:tbl>
              <a:tblPr firstRow="1" firstCol="1" bandRow="1"/>
              <a:tblGrid>
                <a:gridCol w="1251007">
                  <a:extLst>
                    <a:ext uri="{9D8B030D-6E8A-4147-A177-3AD203B41FA5}">
                      <a16:colId xmlns:a16="http://schemas.microsoft.com/office/drawing/2014/main" val="4276430791"/>
                    </a:ext>
                  </a:extLst>
                </a:gridCol>
                <a:gridCol w="4565623">
                  <a:extLst>
                    <a:ext uri="{9D8B030D-6E8A-4147-A177-3AD203B41FA5}">
                      <a16:colId xmlns:a16="http://schemas.microsoft.com/office/drawing/2014/main" val="3261430060"/>
                    </a:ext>
                  </a:extLst>
                </a:gridCol>
                <a:gridCol w="4565623">
                  <a:extLst>
                    <a:ext uri="{9D8B030D-6E8A-4147-A177-3AD203B41FA5}">
                      <a16:colId xmlns:a16="http://schemas.microsoft.com/office/drawing/2014/main" val="43610659"/>
                    </a:ext>
                  </a:extLst>
                </a:gridCol>
              </a:tblGrid>
              <a:tr h="440361">
                <a:tc rowSpan="2">
                  <a:txBody>
                    <a:bodyPr/>
                    <a:lstStyle/>
                    <a:p>
                      <a:pPr algn="ctr">
                        <a:lnSpc>
                          <a:spcPct val="107000"/>
                        </a:lnSpc>
                        <a:spcAft>
                          <a:spcPts val="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SEND</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To:</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feedback@worldfoods.co.uk</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1676957"/>
                  </a:ext>
                </a:extLst>
              </a:tr>
              <a:tr h="624959">
                <a:tc vMerge="1">
                  <a:txBody>
                    <a:bodyPr/>
                    <a:lstStyle/>
                    <a:p>
                      <a:endParaRPr lang="en-GB"/>
                    </a:p>
                  </a:txBody>
                  <a:tcPr/>
                </a:tc>
                <a:tc>
                  <a:txBody>
                    <a:bodyPr/>
                    <a:lstStyle/>
                    <a:p>
                      <a:pPr>
                        <a:lnSpc>
                          <a:spcPct val="107000"/>
                        </a:lnSpc>
                        <a:spcAft>
                          <a:spcPts val="0"/>
                        </a:spcAft>
                      </a:pPr>
                      <a:r>
                        <a:rPr lang="en-GB" sz="3200" b="1" dirty="0">
                          <a:effectLst/>
                          <a:latin typeface="Calibri" panose="020F0502020204030204" pitchFamily="34" charset="0"/>
                          <a:ea typeface="Calibri" panose="020F0502020204030204" pitchFamily="34" charset="0"/>
                          <a:cs typeface="Times New Roman" panose="02020603050405020304" pitchFamily="18" charset="0"/>
                        </a:rPr>
                        <a:t>Subject: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3200" dirty="0">
                          <a:effectLst/>
                          <a:latin typeface="Calibri" panose="020F0502020204030204" pitchFamily="34" charset="0"/>
                          <a:ea typeface="Calibri" panose="020F0502020204030204" pitchFamily="34" charset="0"/>
                          <a:cs typeface="Times New Roman" panose="02020603050405020304" pitchFamily="18" charset="0"/>
                        </a:rPr>
                        <a:t>Ruined Birthday Meal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4112435"/>
                  </a:ext>
                </a:extLst>
              </a:tr>
              <a:tr h="11334856">
                <a:tc gridSpan="3">
                  <a:txBody>
                    <a:bodyPr/>
                    <a:lstStyle/>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To whom it may concern,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I am writing to complain about the service at World Foods Restaurant. I went for dinner there with my family on Saturday 27</a:t>
                      </a:r>
                      <a:r>
                        <a:rPr lang="en-GB" sz="24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2400" dirty="0">
                          <a:effectLst/>
                          <a:latin typeface="Comic Sans MS" panose="030F0702030302020204" pitchFamily="66" charset="0"/>
                          <a:ea typeface="Calibri" panose="020F0502020204030204" pitchFamily="34" charset="0"/>
                          <a:cs typeface="Times New Roman" panose="02020603050405020304" pitchFamily="18" charset="0"/>
                        </a:rPr>
                        <a:t> February for my daughter’s birthday. I booked a table for 7pm. When we got there, they had no record of our booking .The waiter was very rude to us and I was outraged by the way he treated us. </a:t>
                      </a:r>
                    </a:p>
                    <a:p>
                      <a:pPr>
                        <a:lnSpc>
                          <a:spcPct val="150000"/>
                        </a:lnSpc>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When I demanded to speak to the manager, she managed to find us a table, but now I wish she did not. We ordered our food and drinks at 7.30. Then we waited. We kept waiting until after 8.30! Finally, our food arrived, but not our drinks. My food was fine, but my wife’s fish was icy and completely inedible. My daughter’s burger had congealed fat on it and shrivelled up lettuce. Not only that, but our drinks still have not arrived. </a:t>
                      </a:r>
                    </a:p>
                    <a:p>
                      <a:pPr>
                        <a:lnSpc>
                          <a:spcPct val="150000"/>
                        </a:lnSpc>
                        <a:spcAft>
                          <a:spcPts val="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My daughter was so distraught we decided we would have to leave. It was late, we were tired and we were hungry. This was the worst meal out we have ever had and my daughter’s birthday was ruined. I demand my money back and apology from the owner.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Regards,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Mr Simon Matthews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582931393"/>
                  </a:ext>
                </a:extLst>
              </a:tr>
            </a:tbl>
          </a:graphicData>
        </a:graphic>
      </p:graphicFrame>
    </p:spTree>
    <p:extLst>
      <p:ext uri="{BB962C8B-B14F-4D97-AF65-F5344CB8AC3E}">
        <p14:creationId xmlns:p14="http://schemas.microsoft.com/office/powerpoint/2010/main" val="3600494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Complaint Email</a:t>
            </a:r>
          </a:p>
          <a:p>
            <a:endParaRPr lang="en-GB" sz="2400" dirty="0">
              <a:latin typeface="Comic Sans MS" panose="030F0702030302020204" pitchFamily="66" charset="0"/>
            </a:endParaRPr>
          </a:p>
        </p:txBody>
      </p:sp>
      <p:sp>
        <p:nvSpPr>
          <p:cNvPr id="5" name="TextBox 4">
            <a:extLst>
              <a:ext uri="{FF2B5EF4-FFF2-40B4-BE49-F238E27FC236}">
                <a16:creationId xmlns:a16="http://schemas.microsoft.com/office/drawing/2014/main" id="{89D1B3D4-B99F-4388-A0AB-8B5C80F3A028}"/>
              </a:ext>
            </a:extLst>
          </p:cNvPr>
          <p:cNvSpPr txBox="1"/>
          <p:nvPr/>
        </p:nvSpPr>
        <p:spPr>
          <a:xfrm>
            <a:off x="1041833" y="932828"/>
            <a:ext cx="10108333" cy="10926068"/>
          </a:xfrm>
          <a:prstGeom prst="rect">
            <a:avLst/>
          </a:prstGeom>
          <a:noFill/>
        </p:spPr>
        <p:txBody>
          <a:bodyPr wrap="square" rtlCol="0">
            <a:spAutoFit/>
          </a:bodyPr>
          <a:lstStyle/>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r>
              <a:rPr lang="en-GB" sz="3200" dirty="0">
                <a:latin typeface="Comic Sans MS" panose="030F0702030302020204" pitchFamily="66" charset="0"/>
              </a:rPr>
              <a:t>Complete the Cloze Summary on the email. </a:t>
            </a:r>
          </a:p>
          <a:p>
            <a:endParaRPr lang="en-GB" sz="3200" dirty="0">
              <a:latin typeface="Comic Sans MS" panose="030F0702030302020204" pitchFamily="66" charset="0"/>
            </a:endParaRPr>
          </a:p>
          <a:p>
            <a:pPr>
              <a:lnSpc>
                <a:spcPct val="150000"/>
              </a:lnSpc>
            </a:pPr>
            <a:r>
              <a:rPr lang="en-GB" sz="3200" dirty="0">
                <a:latin typeface="Comic Sans MS" panose="030F0702030302020204" pitchFamily="66" charset="0"/>
              </a:rPr>
              <a:t>The email is written to ____________ about a meal for the writer’s daughter’s ______________. The first problem they had was that they did not have their ____________. The waiter was then _____________ to them.  The _____________ then found them a table, but when they ordered their food was very ___________. They did not get their ____________. The food wasn’t very _______________They decided they would have to __________. The writer wants his __________ back and an _____________. </a:t>
            </a:r>
          </a:p>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4326ABD1-CC3B-44F3-A508-581D0B40C859}"/>
              </a:ext>
            </a:extLst>
          </p:cNvPr>
          <p:cNvSpPr txBox="1"/>
          <p:nvPr/>
        </p:nvSpPr>
        <p:spPr>
          <a:xfrm>
            <a:off x="1073364" y="12686681"/>
            <a:ext cx="10108333" cy="2862322"/>
          </a:xfrm>
          <a:prstGeom prst="rect">
            <a:avLst/>
          </a:prstGeom>
          <a:noFill/>
          <a:ln w="19050">
            <a:solidFill>
              <a:schemeClr val="tx1">
                <a:lumMod val="95000"/>
                <a:lumOff val="5000"/>
              </a:schemeClr>
            </a:solidFill>
          </a:ln>
        </p:spPr>
        <p:txBody>
          <a:bodyPr wrap="square" rtlCol="0">
            <a:spAutoFit/>
          </a:bodyPr>
          <a:lstStyle/>
          <a:p>
            <a:pPr algn="ctr"/>
            <a:r>
              <a:rPr lang="en-GB" sz="3600" dirty="0">
                <a:latin typeface="Comic Sans MS" panose="030F0702030302020204" pitchFamily="66" charset="0"/>
              </a:rPr>
              <a:t>complain      money      apology     leave</a:t>
            </a:r>
          </a:p>
          <a:p>
            <a:pPr algn="ctr"/>
            <a:endParaRPr lang="en-GB" sz="3600" dirty="0">
              <a:latin typeface="Comic Sans MS" panose="030F0702030302020204" pitchFamily="66" charset="0"/>
            </a:endParaRPr>
          </a:p>
          <a:p>
            <a:pPr algn="ctr"/>
            <a:r>
              <a:rPr lang="en-GB" sz="3600" dirty="0">
                <a:latin typeface="Comic Sans MS" panose="030F0702030302020204" pitchFamily="66" charset="0"/>
              </a:rPr>
              <a:t>birthday       booking     late    good</a:t>
            </a:r>
          </a:p>
          <a:p>
            <a:pPr algn="ctr"/>
            <a:endParaRPr lang="en-GB" sz="3600" dirty="0">
              <a:latin typeface="Comic Sans MS" panose="030F0702030302020204" pitchFamily="66" charset="0"/>
            </a:endParaRPr>
          </a:p>
          <a:p>
            <a:pPr algn="ctr"/>
            <a:r>
              <a:rPr lang="en-GB" sz="3600" dirty="0">
                <a:latin typeface="Comic Sans MS" panose="030F0702030302020204" pitchFamily="66" charset="0"/>
              </a:rPr>
              <a:t>drinks    rude    manager</a:t>
            </a:r>
          </a:p>
        </p:txBody>
      </p:sp>
    </p:spTree>
    <p:extLst>
      <p:ext uri="{BB962C8B-B14F-4D97-AF65-F5344CB8AC3E}">
        <p14:creationId xmlns:p14="http://schemas.microsoft.com/office/powerpoint/2010/main" val="1266213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815882"/>
          </a:xfrm>
          <a:prstGeom prst="rect">
            <a:avLst/>
          </a:prstGeom>
          <a:noFill/>
        </p:spPr>
        <p:txBody>
          <a:bodyPr wrap="square" rtlCol="0">
            <a:spAutoFit/>
          </a:bodyPr>
          <a:lstStyle/>
          <a:p>
            <a:pPr algn="ctr"/>
            <a:r>
              <a:rPr lang="en-GB" sz="4400" dirty="0">
                <a:latin typeface="Comic Sans MS" panose="030F0702030302020204" pitchFamily="66" charset="0"/>
              </a:rPr>
              <a:t>Can you put the key words in the right places?</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6C0EBBF0-B12E-4222-93AB-DE18F3A63C3E}"/>
              </a:ext>
            </a:extLst>
          </p:cNvPr>
          <p:cNvSpPr>
            <a:spLocks noChangeArrowheads="1"/>
          </p:cNvSpPr>
          <p:nvPr/>
        </p:nvSpPr>
        <p:spPr bwMode="auto">
          <a:xfrm>
            <a:off x="838200" y="85709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3074" name="Picture 2" descr="https://puzzlemaker.discoveryeducation.com/puzzlemaker?&amp;data=gxqAFO8bE3ojBLC6LlpkvoPmEqRK3hyAfYVwsojRLLTmtxPReQ2Bx3TonpPsnNWBXJ9UtvxW7oGOVsYcEYW%2fkLgRGCitWCL7M1yP2JO31vP0zB3TPhJaS4HDlxZaMR27%2bjNjJYL4X9u9zYXzA4UtykwYiyV%2bd5zraWalMg8Mk3pCxoEoqP6yg7kgvcGT0WqS8gdpN7YFlMdjOAZi%2bbt3ED8q01sood7QLjX3boLuka8zxHHindZSbRg4aeJKMBi%2fcL0ac1N2lt4mADOq2Y2m5gUEdjja0W%2fB3RlR6QOL7AM5AwufgSSK3fW2AHXtoyaV7sLOywA9EYWRuwNN4XTTNUlG8zQJkGKUcoNg4OSu1kJHeN15yrljXRLlnAyY3j2vftMuH6Y6u7r6Kb0bkxGkQtJJJgp6%2bp4O7MQqQVQwvC8%3d&amp;disp=GmgcRSwlC5WhX5RVrEMFDQ%3d%3d">
            <a:extLst>
              <a:ext uri="{FF2B5EF4-FFF2-40B4-BE49-F238E27FC236}">
                <a16:creationId xmlns:a16="http://schemas.microsoft.com/office/drawing/2014/main" id="{A91B47DA-0F2C-4A88-A4B2-1774B622E6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4179" y="3468859"/>
            <a:ext cx="7318675" cy="85798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0DFD27AC-B86B-4E8E-A5B8-304E95F4DDF6}"/>
              </a:ext>
            </a:extLst>
          </p:cNvPr>
          <p:cNvSpPr/>
          <p:nvPr/>
        </p:nvSpPr>
        <p:spPr>
          <a:xfrm>
            <a:off x="4431957" y="12494955"/>
            <a:ext cx="6096000" cy="2585323"/>
          </a:xfrm>
          <a:prstGeom prst="rect">
            <a:avLst/>
          </a:prstGeom>
        </p:spPr>
        <p:txBody>
          <a:bodyPr>
            <a:spAutoFit/>
          </a:bodyPr>
          <a:lstStyle/>
          <a:p>
            <a:r>
              <a:rPr lang="en-GB" dirty="0">
                <a:latin typeface="Roboto"/>
              </a:rPr>
              <a:t>ACROSS</a:t>
            </a:r>
            <a:br>
              <a:rPr lang="en-GB" dirty="0"/>
            </a:br>
            <a:r>
              <a:rPr lang="en-GB" dirty="0">
                <a:latin typeface="Roboto"/>
              </a:rPr>
              <a:t>2. Why a text is written.</a:t>
            </a:r>
            <a:br>
              <a:rPr lang="en-GB" dirty="0"/>
            </a:br>
            <a:r>
              <a:rPr lang="en-GB" dirty="0">
                <a:latin typeface="Roboto"/>
              </a:rPr>
              <a:t>3. Texts which deal with true or real events.</a:t>
            </a:r>
            <a:br>
              <a:rPr lang="en-GB" dirty="0"/>
            </a:br>
            <a:r>
              <a:rPr lang="en-GB" dirty="0">
                <a:latin typeface="Roboto"/>
              </a:rPr>
              <a:t>5. What kind of a text it is.</a:t>
            </a:r>
            <a:br>
              <a:rPr lang="en-GB" dirty="0"/>
            </a:br>
            <a:r>
              <a:rPr lang="en-GB" dirty="0">
                <a:latin typeface="Roboto"/>
              </a:rPr>
              <a:t>6. Serious language for serious situations.</a:t>
            </a:r>
            <a:br>
              <a:rPr lang="en-GB" dirty="0"/>
            </a:br>
            <a:br>
              <a:rPr lang="en-GB" dirty="0"/>
            </a:br>
            <a:r>
              <a:rPr lang="en-GB" dirty="0">
                <a:latin typeface="Roboto"/>
              </a:rPr>
              <a:t>DOWN</a:t>
            </a:r>
            <a:br>
              <a:rPr lang="en-GB" dirty="0"/>
            </a:br>
            <a:r>
              <a:rPr lang="en-GB" dirty="0">
                <a:latin typeface="Roboto"/>
              </a:rPr>
              <a:t>1. Who a text is written for.</a:t>
            </a:r>
            <a:br>
              <a:rPr lang="en-GB" dirty="0"/>
            </a:br>
            <a:r>
              <a:rPr lang="en-GB" dirty="0">
                <a:latin typeface="Roboto"/>
              </a:rPr>
              <a:t>4. Casual language for more casual situations.</a:t>
            </a:r>
            <a:endParaRPr lang="en-GB" dirty="0"/>
          </a:p>
        </p:txBody>
      </p:sp>
    </p:spTree>
    <p:extLst>
      <p:ext uri="{BB962C8B-B14F-4D97-AF65-F5344CB8AC3E}">
        <p14:creationId xmlns:p14="http://schemas.microsoft.com/office/powerpoint/2010/main" val="316697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769441"/>
          </a:xfrm>
          <a:prstGeom prst="rect">
            <a:avLst/>
          </a:prstGeom>
          <a:noFill/>
        </p:spPr>
        <p:txBody>
          <a:bodyPr wrap="square" rtlCol="0">
            <a:spAutoFit/>
          </a:bodyPr>
          <a:lstStyle/>
          <a:p>
            <a:pPr algn="ctr"/>
            <a:r>
              <a:rPr lang="en-GB" sz="4400" u="sng" dirty="0">
                <a:latin typeface="Comic Sans MS" panose="030F0702030302020204" pitchFamily="66" charset="0"/>
              </a:rPr>
              <a:t>Annotation</a:t>
            </a:r>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66247BA2-60AD-49E5-8A8F-FCB5B52B1DE6}"/>
              </a:ext>
            </a:extLst>
          </p:cNvPr>
          <p:cNvSpPr txBox="1"/>
          <p:nvPr/>
        </p:nvSpPr>
        <p:spPr>
          <a:xfrm>
            <a:off x="1225108" y="2151313"/>
            <a:ext cx="9741781" cy="4031873"/>
          </a:xfrm>
          <a:prstGeom prst="rect">
            <a:avLst/>
          </a:prstGeom>
          <a:noFill/>
        </p:spPr>
        <p:txBody>
          <a:bodyPr wrap="square" rtlCol="0">
            <a:spAutoFit/>
          </a:bodyPr>
          <a:lstStyle/>
          <a:p>
            <a:r>
              <a:rPr lang="en-GB" sz="3200" dirty="0">
                <a:latin typeface="Comic Sans MS" panose="030F0702030302020204" pitchFamily="66" charset="0"/>
              </a:rPr>
              <a:t>You are now going to create a key and annotate the letter.</a:t>
            </a:r>
          </a:p>
          <a:p>
            <a:endParaRPr lang="en-GB" sz="3200" dirty="0">
              <a:latin typeface="Comic Sans MS" panose="030F0702030302020204" pitchFamily="66" charset="0"/>
            </a:endParaRPr>
          </a:p>
          <a:p>
            <a:r>
              <a:rPr lang="en-GB" sz="3200" dirty="0">
                <a:latin typeface="Comic Sans MS" panose="030F0702030302020204" pitchFamily="66" charset="0"/>
              </a:rPr>
              <a:t>Highlight or underline each item in a different colour (or if you only have one pen, with a different pattern!)</a:t>
            </a:r>
          </a:p>
          <a:p>
            <a:endParaRPr lang="en-GB" sz="3200" dirty="0">
              <a:latin typeface="Comic Sans MS" panose="030F0702030302020204" pitchFamily="66" charset="0"/>
            </a:endParaRPr>
          </a:p>
          <a:p>
            <a:endParaRPr lang="en-GB" sz="3200" dirty="0">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A7EF6625-5589-4B54-9A91-6E6808FAC0C3}"/>
              </a:ext>
            </a:extLst>
          </p:cNvPr>
          <p:cNvGraphicFramePr>
            <a:graphicFrameLocks noGrp="1"/>
          </p:cNvGraphicFramePr>
          <p:nvPr>
            <p:extLst>
              <p:ext uri="{D42A27DB-BD31-4B8C-83A1-F6EECF244321}">
                <p14:modId xmlns:p14="http://schemas.microsoft.com/office/powerpoint/2010/main" val="2296625543"/>
              </p:ext>
            </p:extLst>
          </p:nvPr>
        </p:nvGraphicFramePr>
        <p:xfrm>
          <a:off x="1628553" y="6737409"/>
          <a:ext cx="8934890" cy="5138712"/>
        </p:xfrm>
        <a:graphic>
          <a:graphicData uri="http://schemas.openxmlformats.org/drawingml/2006/table">
            <a:tbl>
              <a:tblPr firstRow="1" bandRow="1">
                <a:tableStyleId>{5C22544A-7EE6-4342-B048-85BDC9FD1C3A}</a:tableStyleId>
              </a:tblPr>
              <a:tblGrid>
                <a:gridCol w="2943447">
                  <a:extLst>
                    <a:ext uri="{9D8B030D-6E8A-4147-A177-3AD203B41FA5}">
                      <a16:colId xmlns:a16="http://schemas.microsoft.com/office/drawing/2014/main" val="273882682"/>
                    </a:ext>
                  </a:extLst>
                </a:gridCol>
                <a:gridCol w="5991443">
                  <a:extLst>
                    <a:ext uri="{9D8B030D-6E8A-4147-A177-3AD203B41FA5}">
                      <a16:colId xmlns:a16="http://schemas.microsoft.com/office/drawing/2014/main" val="2149404607"/>
                    </a:ext>
                  </a:extLst>
                </a:gridCol>
              </a:tblGrid>
              <a:tr h="1609236">
                <a:tc>
                  <a:txBody>
                    <a:bodyPr/>
                    <a:lstStyle/>
                    <a:p>
                      <a:r>
                        <a:rPr lang="en-GB" sz="4000" dirty="0">
                          <a:solidFill>
                            <a:schemeClr val="tx1"/>
                          </a:solidFill>
                        </a:rPr>
                        <a:t>Colour or Pattern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4000" dirty="0">
                          <a:solidFill>
                            <a:schemeClr val="tx1"/>
                          </a:solidFill>
                        </a:rPr>
                        <a:t>Technique</a:t>
                      </a:r>
                    </a:p>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21857209"/>
                  </a:ext>
                </a:extLst>
              </a:tr>
              <a:tr h="1609236">
                <a:tc>
                  <a:txBody>
                    <a:bodyPr/>
                    <a:lstStyle/>
                    <a:p>
                      <a:endParaRPr lang="en-GB" sz="4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3200" i="1" dirty="0">
                          <a:solidFill>
                            <a:schemeClr val="tx1"/>
                          </a:solidFill>
                        </a:rPr>
                        <a:t> </a:t>
                      </a:r>
                      <a:r>
                        <a:rPr lang="en-GB" sz="4000" b="1" dirty="0">
                          <a:solidFill>
                            <a:schemeClr val="tx1"/>
                          </a:solidFill>
                        </a:rPr>
                        <a:t>Formal Language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40609307"/>
                  </a:ext>
                </a:extLst>
              </a:tr>
              <a:tr h="1609236">
                <a:tc>
                  <a:txBody>
                    <a:bodyPr/>
                    <a:lstStyle/>
                    <a:p>
                      <a:endParaRPr lang="en-GB" sz="40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4000" b="1" dirty="0">
                          <a:solidFill>
                            <a:schemeClr val="tx1"/>
                          </a:solidFill>
                        </a:rPr>
                        <a:t>Things which go wrong with the meal</a:t>
                      </a:r>
                      <a:endParaRPr lang="en-GB" sz="2800" b="0" i="1" dirty="0">
                        <a:solidFill>
                          <a:schemeClr val="tx1"/>
                        </a:solidFill>
                      </a:endParaRPr>
                    </a:p>
                    <a:p>
                      <a:endParaRPr lang="en-GB" sz="4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91524242"/>
                  </a:ext>
                </a:extLst>
              </a:tr>
            </a:tbl>
          </a:graphicData>
        </a:graphic>
      </p:graphicFrame>
    </p:spTree>
    <p:extLst>
      <p:ext uri="{BB962C8B-B14F-4D97-AF65-F5344CB8AC3E}">
        <p14:creationId xmlns:p14="http://schemas.microsoft.com/office/powerpoint/2010/main" val="1864416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70C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257790C3-2CB8-48AE-84F1-2DDBF36C5EBF}"/>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Complaint Email</a:t>
            </a:r>
          </a:p>
          <a:p>
            <a:endParaRPr lang="en-GB" sz="2400" dirty="0">
              <a:latin typeface="Comic Sans MS" panose="030F0702030302020204" pitchFamily="66" charset="0"/>
            </a:endParaRPr>
          </a:p>
        </p:txBody>
      </p:sp>
      <p:sp>
        <p:nvSpPr>
          <p:cNvPr id="7" name="TextBox 6">
            <a:extLst>
              <a:ext uri="{FF2B5EF4-FFF2-40B4-BE49-F238E27FC236}">
                <a16:creationId xmlns:a16="http://schemas.microsoft.com/office/drawing/2014/main" id="{3382523A-F153-46E6-841A-B0820CF605DA}"/>
              </a:ext>
            </a:extLst>
          </p:cNvPr>
          <p:cNvSpPr txBox="1"/>
          <p:nvPr/>
        </p:nvSpPr>
        <p:spPr>
          <a:xfrm>
            <a:off x="1041833" y="1731244"/>
            <a:ext cx="10108332" cy="1200329"/>
          </a:xfrm>
          <a:prstGeom prst="rect">
            <a:avLst/>
          </a:prstGeom>
          <a:noFill/>
        </p:spPr>
        <p:txBody>
          <a:bodyPr wrap="square" rtlCol="0">
            <a:spAutoFit/>
          </a:bodyPr>
          <a:lstStyle/>
          <a:p>
            <a:pPr algn="ctr"/>
            <a:r>
              <a:rPr lang="en-GB" sz="3600" dirty="0">
                <a:latin typeface="Comic Sans MS" panose="030F0702030302020204" pitchFamily="66" charset="0"/>
              </a:rPr>
              <a:t>How does the writer show he is unimpressed with the service?</a:t>
            </a:r>
          </a:p>
        </p:txBody>
      </p:sp>
      <p:graphicFrame>
        <p:nvGraphicFramePr>
          <p:cNvPr id="8" name="Table 7">
            <a:extLst>
              <a:ext uri="{FF2B5EF4-FFF2-40B4-BE49-F238E27FC236}">
                <a16:creationId xmlns:a16="http://schemas.microsoft.com/office/drawing/2014/main" id="{1C12B640-2B98-4BA6-90DC-592B8C89880A}"/>
              </a:ext>
            </a:extLst>
          </p:cNvPr>
          <p:cNvGraphicFramePr>
            <a:graphicFrameLocks noGrp="1"/>
          </p:cNvGraphicFramePr>
          <p:nvPr>
            <p:extLst>
              <p:ext uri="{D42A27DB-BD31-4B8C-83A1-F6EECF244321}">
                <p14:modId xmlns:p14="http://schemas.microsoft.com/office/powerpoint/2010/main" val="4200620762"/>
              </p:ext>
            </p:extLst>
          </p:nvPr>
        </p:nvGraphicFramePr>
        <p:xfrm>
          <a:off x="940016" y="3063181"/>
          <a:ext cx="10108332" cy="12185057"/>
        </p:xfrm>
        <a:graphic>
          <a:graphicData uri="http://schemas.openxmlformats.org/drawingml/2006/table">
            <a:tbl>
              <a:tblPr firstRow="1" bandRow="1">
                <a:tableStyleId>{5C22544A-7EE6-4342-B048-85BDC9FD1C3A}</a:tableStyleId>
              </a:tblPr>
              <a:tblGrid>
                <a:gridCol w="2052071">
                  <a:extLst>
                    <a:ext uri="{9D8B030D-6E8A-4147-A177-3AD203B41FA5}">
                      <a16:colId xmlns:a16="http://schemas.microsoft.com/office/drawing/2014/main" val="3131680448"/>
                    </a:ext>
                  </a:extLst>
                </a:gridCol>
                <a:gridCol w="2476311">
                  <a:extLst>
                    <a:ext uri="{9D8B030D-6E8A-4147-A177-3AD203B41FA5}">
                      <a16:colId xmlns:a16="http://schemas.microsoft.com/office/drawing/2014/main" val="2097132428"/>
                    </a:ext>
                  </a:extLst>
                </a:gridCol>
                <a:gridCol w="5579950">
                  <a:extLst>
                    <a:ext uri="{9D8B030D-6E8A-4147-A177-3AD203B41FA5}">
                      <a16:colId xmlns:a16="http://schemas.microsoft.com/office/drawing/2014/main" val="3651316905"/>
                    </a:ext>
                  </a:extLst>
                </a:gridCol>
              </a:tblGrid>
              <a:tr h="846826">
                <a:tc>
                  <a:txBody>
                    <a:bodyPr/>
                    <a:lstStyle/>
                    <a:p>
                      <a:r>
                        <a:rPr lang="en-GB" sz="2800" dirty="0">
                          <a:solidFill>
                            <a:schemeClr val="tx1">
                              <a:lumMod val="95000"/>
                              <a:lumOff val="5000"/>
                            </a:schemeClr>
                          </a:solidFill>
                        </a:rPr>
                        <a:t>Point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dirty="0">
                          <a:solidFill>
                            <a:schemeClr val="tx1">
                              <a:lumMod val="95000"/>
                              <a:lumOff val="5000"/>
                            </a:schemeClr>
                          </a:solidFill>
                        </a:rPr>
                        <a:t>Quote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800" dirty="0">
                          <a:solidFill>
                            <a:schemeClr val="tx1">
                              <a:lumMod val="95000"/>
                              <a:lumOff val="5000"/>
                            </a:schemeClr>
                          </a:solidFill>
                        </a:rPr>
                        <a:t>Explanation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4688369"/>
                  </a:ext>
                </a:extLst>
              </a:tr>
              <a:tr h="3190846">
                <a:tc>
                  <a:txBody>
                    <a:bodyPr/>
                    <a:lstStyle/>
                    <a:p>
                      <a:r>
                        <a:rPr lang="en-GB" sz="3000" dirty="0">
                          <a:solidFill>
                            <a:schemeClr val="tx1">
                              <a:lumMod val="95000"/>
                              <a:lumOff val="5000"/>
                            </a:schemeClr>
                          </a:solidFill>
                        </a:rPr>
                        <a:t>The writer explains how he felt about the situation.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solidFill>
                            <a:schemeClr val="tx1">
                              <a:lumMod val="95000"/>
                              <a:lumOff val="5000"/>
                            </a:schemeClr>
                          </a:solidFill>
                        </a:rPr>
                        <a:t>“I was </a:t>
                      </a:r>
                      <a:r>
                        <a:rPr lang="en-GB" sz="3000" u="none" dirty="0">
                          <a:solidFill>
                            <a:schemeClr val="tx1">
                              <a:lumMod val="95000"/>
                              <a:lumOff val="5000"/>
                            </a:schemeClr>
                          </a:solidFill>
                        </a:rPr>
                        <a:t>outraged</a:t>
                      </a:r>
                      <a:r>
                        <a:rPr lang="en-GB" sz="3000" dirty="0">
                          <a:solidFill>
                            <a:schemeClr val="tx1">
                              <a:lumMod val="95000"/>
                              <a:lumOff val="5000"/>
                            </a:schemeClr>
                          </a:solidFill>
                        </a:rPr>
                        <a:t> by the way he treated 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solidFill>
                            <a:schemeClr val="tx1">
                              <a:lumMod val="95000"/>
                              <a:lumOff val="5000"/>
                            </a:schemeClr>
                          </a:solidFill>
                        </a:rPr>
                        <a:t>This shows how disappointed the writer was with the meal because it focuses on his surprise and shock by using the word “outraged.”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6980779"/>
                  </a:ext>
                </a:extLst>
              </a:tr>
              <a:tr h="2747673">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sz="3000" dirty="0">
                          <a:solidFill>
                            <a:schemeClr val="tx1">
                              <a:lumMod val="95000"/>
                              <a:lumOff val="5000"/>
                            </a:schemeClr>
                          </a:solidFill>
                        </a:rPr>
                        <a:t>The writer describes the poor service.</a:t>
                      </a:r>
                    </a:p>
                    <a:p>
                      <a:endParaRPr lang="en-GB" sz="3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3000" dirty="0"/>
                        <a:t>“We kept waiting until after 8.30!”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7821125"/>
                  </a:ext>
                </a:extLst>
              </a:tr>
              <a:tr h="2699856">
                <a:tc>
                  <a:txBody>
                    <a:bodyPr/>
                    <a:lstStyle/>
                    <a:p>
                      <a:r>
                        <a:rPr lang="en-GB" sz="3000" dirty="0">
                          <a:solidFill>
                            <a:schemeClr val="tx1">
                              <a:lumMod val="95000"/>
                              <a:lumOff val="5000"/>
                            </a:schemeClr>
                          </a:solidFill>
                        </a:rPr>
                        <a:t>The writer describes the bad food.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4257164"/>
                  </a:ext>
                </a:extLst>
              </a:tr>
              <a:tr h="2699856">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300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0870683"/>
                  </a:ext>
                </a:extLst>
              </a:tr>
            </a:tbl>
          </a:graphicData>
        </a:graphic>
      </p:graphicFrame>
    </p:spTree>
    <p:extLst>
      <p:ext uri="{BB962C8B-B14F-4D97-AF65-F5344CB8AC3E}">
        <p14:creationId xmlns:p14="http://schemas.microsoft.com/office/powerpoint/2010/main" val="3117399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548844"/>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first week on transactional writing</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r>
              <a:rPr lang="en-GB" sz="3200" b="1" dirty="0">
                <a:latin typeface="Comic Sans MS" panose="030F0702030302020204" pitchFamily="66" charset="0"/>
              </a:rPr>
              <a:t>What went well this week?</a:t>
            </a:r>
          </a:p>
          <a:p>
            <a:endParaRPr lang="en-GB" sz="3200" dirty="0">
              <a:latin typeface="Comic Sans MS" panose="030F0702030302020204" pitchFamily="66" charset="0"/>
            </a:endParaRPr>
          </a:p>
          <a:p>
            <a:r>
              <a:rPr lang="en-GB" sz="3200" dirty="0">
                <a:latin typeface="Comic Sans MS" panose="030F0702030302020204" pitchFamily="66" charset="0"/>
              </a:rPr>
              <a:t>My best piece of work is…</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because…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453293" y="481724"/>
            <a:ext cx="11140966" cy="15292551"/>
          </a:xfrm>
          <a:prstGeom prst="rect">
            <a:avLst/>
          </a:prstGeom>
          <a:noFill/>
          <a:ln w="76200">
            <a:solidFill>
              <a:srgbClr val="0070C0"/>
            </a:solidFill>
          </a:ln>
        </p:spPr>
        <p:txBody>
          <a:bodyPr wrap="square" rtlCol="0">
            <a:spAutoFit/>
          </a:bodyPr>
          <a:lstStyle/>
          <a:p>
            <a:endParaRPr lang="en-GB" dirty="0"/>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DE44E5F-03F8-45D3-BF7D-1CF276B9D288}"/>
</file>

<file path=customXml/itemProps2.xml><?xml version="1.0" encoding="utf-8"?>
<ds:datastoreItem xmlns:ds="http://schemas.openxmlformats.org/officeDocument/2006/customXml" ds:itemID="{3F949D21-05D9-4527-9CA3-EFFCF39959E8}"/>
</file>

<file path=customXml/itemProps3.xml><?xml version="1.0" encoding="utf-8"?>
<ds:datastoreItem xmlns:ds="http://schemas.openxmlformats.org/officeDocument/2006/customXml" ds:itemID="{A2CAB67C-944D-4C1C-8E1F-4504F9B9C2A2}"/>
</file>

<file path=docProps/app.xml><?xml version="1.0" encoding="utf-8"?>
<Properties xmlns="http://schemas.openxmlformats.org/officeDocument/2006/extended-properties" xmlns:vt="http://schemas.openxmlformats.org/officeDocument/2006/docPropsVTypes">
  <Template>Office Theme</Template>
  <TotalTime>858</TotalTime>
  <Words>1104</Words>
  <Application>Microsoft Office PowerPoint</Application>
  <PresentationFormat>Custom</PresentationFormat>
  <Paragraphs>210</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Comic Sans MS</vt:lpstr>
      <vt:lpstr>Courier New</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42</cp:revision>
  <cp:lastPrinted>2021-01-07T11:54:42Z</cp:lastPrinted>
  <dcterms:created xsi:type="dcterms:W3CDTF">2020-08-26T08:22:50Z</dcterms:created>
  <dcterms:modified xsi:type="dcterms:W3CDTF">2021-02-11T12:21:35Z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