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Lst>
  <p:sldSz cx="6858000" cy="12192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42" d="100"/>
          <a:sy n="42" d="100"/>
        </p:scale>
        <p:origin x="15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995312"/>
            <a:ext cx="5829300" cy="4244622"/>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6403623"/>
            <a:ext cx="5143500" cy="2943577"/>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60BBA6-4624-46E2-BA9F-465121609F11}" type="datetimeFigureOut">
              <a:rPr lang="en-GB" smtClean="0"/>
              <a:t>20/03/2020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B8CF5A-21C2-4974-B73B-32F9DB13B873}" type="slidenum">
              <a:rPr lang="en-GB" smtClean="0"/>
              <a:t>‹#›</a:t>
            </a:fld>
            <a:endParaRPr lang="en-GB"/>
          </a:p>
        </p:txBody>
      </p:sp>
    </p:spTree>
    <p:extLst>
      <p:ext uri="{BB962C8B-B14F-4D97-AF65-F5344CB8AC3E}">
        <p14:creationId xmlns:p14="http://schemas.microsoft.com/office/powerpoint/2010/main" val="2618732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A60BBA6-4624-46E2-BA9F-465121609F11}" type="datetimeFigureOut">
              <a:rPr lang="en-GB" smtClean="0"/>
              <a:t>20/03/2020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B8CF5A-21C2-4974-B73B-32F9DB13B873}" type="slidenum">
              <a:rPr lang="en-GB" smtClean="0"/>
              <a:t>‹#›</a:t>
            </a:fld>
            <a:endParaRPr lang="en-GB"/>
          </a:p>
        </p:txBody>
      </p:sp>
    </p:spTree>
    <p:extLst>
      <p:ext uri="{BB962C8B-B14F-4D97-AF65-F5344CB8AC3E}">
        <p14:creationId xmlns:p14="http://schemas.microsoft.com/office/powerpoint/2010/main" val="269018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7"/>
            <a:ext cx="5915025" cy="5071532"/>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8159048"/>
            <a:ext cx="5915025" cy="2666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60BBA6-4624-46E2-BA9F-465121609F11}" type="datetimeFigureOut">
              <a:rPr lang="en-GB" smtClean="0"/>
              <a:t>20/03/2020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B8CF5A-21C2-4974-B73B-32F9DB13B873}" type="slidenum">
              <a:rPr lang="en-GB" smtClean="0"/>
              <a:t>‹#›</a:t>
            </a:fld>
            <a:endParaRPr lang="en-GB"/>
          </a:p>
        </p:txBody>
      </p:sp>
    </p:spTree>
    <p:extLst>
      <p:ext uri="{BB962C8B-B14F-4D97-AF65-F5344CB8AC3E}">
        <p14:creationId xmlns:p14="http://schemas.microsoft.com/office/powerpoint/2010/main" val="17577080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3245556"/>
            <a:ext cx="2914650" cy="773571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3245556"/>
            <a:ext cx="2914650" cy="773571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A60BBA6-4624-46E2-BA9F-465121609F11}" type="datetimeFigureOut">
              <a:rPr lang="en-GB" smtClean="0"/>
              <a:t>20/03/2020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B8CF5A-21C2-4974-B73B-32F9DB13B873}" type="slidenum">
              <a:rPr lang="en-GB" smtClean="0"/>
              <a:t>‹#›</a:t>
            </a:fld>
            <a:endParaRPr lang="en-GB"/>
          </a:p>
        </p:txBody>
      </p:sp>
    </p:spTree>
    <p:extLst>
      <p:ext uri="{BB962C8B-B14F-4D97-AF65-F5344CB8AC3E}">
        <p14:creationId xmlns:p14="http://schemas.microsoft.com/office/powerpoint/2010/main" val="3639016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4"/>
            <a:ext cx="5915025" cy="2356556"/>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A60BBA6-4624-46E2-BA9F-465121609F11}" type="datetimeFigureOut">
              <a:rPr lang="en-GB" smtClean="0"/>
              <a:t>20/03/2020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B8CF5A-21C2-4974-B73B-32F9DB13B873}" type="slidenum">
              <a:rPr lang="en-GB" smtClean="0"/>
              <a:t>‹#›</a:t>
            </a:fld>
            <a:endParaRPr lang="en-GB"/>
          </a:p>
        </p:txBody>
      </p:sp>
    </p:spTree>
    <p:extLst>
      <p:ext uri="{BB962C8B-B14F-4D97-AF65-F5344CB8AC3E}">
        <p14:creationId xmlns:p14="http://schemas.microsoft.com/office/powerpoint/2010/main" val="3596688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A60BBA6-4624-46E2-BA9F-465121609F11}" type="datetimeFigureOut">
              <a:rPr lang="en-GB" smtClean="0"/>
              <a:t>20/03/2020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B8CF5A-21C2-4974-B73B-32F9DB13B873}" type="slidenum">
              <a:rPr lang="en-GB" smtClean="0"/>
              <a:t>‹#›</a:t>
            </a:fld>
            <a:endParaRPr lang="en-GB"/>
          </a:p>
        </p:txBody>
      </p:sp>
    </p:spTree>
    <p:extLst>
      <p:ext uri="{BB962C8B-B14F-4D97-AF65-F5344CB8AC3E}">
        <p14:creationId xmlns:p14="http://schemas.microsoft.com/office/powerpoint/2010/main" val="10230474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60BBA6-4624-46E2-BA9F-465121609F11}" type="datetimeFigureOut">
              <a:rPr lang="en-GB" smtClean="0"/>
              <a:t>20/03/2020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DB8CF5A-21C2-4974-B73B-32F9DB13B873}" type="slidenum">
              <a:rPr lang="en-GB" smtClean="0"/>
              <a:t>‹#›</a:t>
            </a:fld>
            <a:endParaRPr lang="en-GB"/>
          </a:p>
        </p:txBody>
      </p:sp>
    </p:spTree>
    <p:extLst>
      <p:ext uri="{BB962C8B-B14F-4D97-AF65-F5344CB8AC3E}">
        <p14:creationId xmlns:p14="http://schemas.microsoft.com/office/powerpoint/2010/main" val="375157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755425"/>
            <a:ext cx="3471863" cy="8664222"/>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A60BBA6-4624-46E2-BA9F-465121609F11}" type="datetimeFigureOut">
              <a:rPr lang="en-GB" smtClean="0"/>
              <a:t>20/03/2020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B8CF5A-21C2-4974-B73B-32F9DB13B873}" type="slidenum">
              <a:rPr lang="en-GB" smtClean="0"/>
              <a:t>‹#›</a:t>
            </a:fld>
            <a:endParaRPr lang="en-GB"/>
          </a:p>
        </p:txBody>
      </p:sp>
    </p:spTree>
    <p:extLst>
      <p:ext uri="{BB962C8B-B14F-4D97-AF65-F5344CB8AC3E}">
        <p14:creationId xmlns:p14="http://schemas.microsoft.com/office/powerpoint/2010/main" val="36206113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755425"/>
            <a:ext cx="3471863" cy="8664222"/>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A60BBA6-4624-46E2-BA9F-465121609F11}" type="datetimeFigureOut">
              <a:rPr lang="en-GB" smtClean="0"/>
              <a:t>20/03/2020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B8CF5A-21C2-4974-B73B-32F9DB13B873}" type="slidenum">
              <a:rPr lang="en-GB" smtClean="0"/>
              <a:t>‹#›</a:t>
            </a:fld>
            <a:endParaRPr lang="en-GB"/>
          </a:p>
        </p:txBody>
      </p:sp>
    </p:spTree>
    <p:extLst>
      <p:ext uri="{BB962C8B-B14F-4D97-AF65-F5344CB8AC3E}">
        <p14:creationId xmlns:p14="http://schemas.microsoft.com/office/powerpoint/2010/main" val="3069767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A60BBA6-4624-46E2-BA9F-465121609F11}" type="datetimeFigureOut">
              <a:rPr lang="en-GB" smtClean="0"/>
              <a:t>20/03/2020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B8CF5A-21C2-4974-B73B-32F9DB13B873}" type="slidenum">
              <a:rPr lang="en-GB" smtClean="0"/>
              <a:t>‹#›</a:t>
            </a:fld>
            <a:endParaRPr lang="en-GB"/>
          </a:p>
        </p:txBody>
      </p:sp>
    </p:spTree>
    <p:extLst>
      <p:ext uri="{BB962C8B-B14F-4D97-AF65-F5344CB8AC3E}">
        <p14:creationId xmlns:p14="http://schemas.microsoft.com/office/powerpoint/2010/main" val="4063660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649111"/>
            <a:ext cx="1478756" cy="1033215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649111"/>
            <a:ext cx="4350544" cy="10332156"/>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A60BBA6-4624-46E2-BA9F-465121609F11}" type="datetimeFigureOut">
              <a:rPr lang="en-GB" smtClean="0"/>
              <a:t>20/03/2020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B8CF5A-21C2-4974-B73B-32F9DB13B873}" type="slidenum">
              <a:rPr lang="en-GB" smtClean="0"/>
              <a:t>‹#›</a:t>
            </a:fld>
            <a:endParaRPr lang="en-GB"/>
          </a:p>
        </p:txBody>
      </p:sp>
    </p:spTree>
    <p:extLst>
      <p:ext uri="{BB962C8B-B14F-4D97-AF65-F5344CB8AC3E}">
        <p14:creationId xmlns:p14="http://schemas.microsoft.com/office/powerpoint/2010/main" val="19284539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4"/>
            <a:ext cx="5915025" cy="235655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11300181"/>
            <a:ext cx="1543050" cy="649111"/>
          </a:xfrm>
          <a:prstGeom prst="rect">
            <a:avLst/>
          </a:prstGeom>
        </p:spPr>
        <p:txBody>
          <a:bodyPr vert="horz" lIns="91440" tIns="45720" rIns="91440" bIns="45720" rtlCol="0" anchor="ctr"/>
          <a:lstStyle>
            <a:lvl1pPr algn="l">
              <a:defRPr sz="900">
                <a:solidFill>
                  <a:schemeClr val="tx1">
                    <a:tint val="75000"/>
                  </a:schemeClr>
                </a:solidFill>
              </a:defRPr>
            </a:lvl1pPr>
          </a:lstStyle>
          <a:p>
            <a:fld id="{4A60BBA6-4624-46E2-BA9F-465121609F11}" type="datetimeFigureOut">
              <a:rPr lang="en-GB" smtClean="0"/>
              <a:t>20/03/2020</a:t>
            </a:fld>
            <a:endParaRPr lang="en-GB"/>
          </a:p>
        </p:txBody>
      </p:sp>
      <p:sp>
        <p:nvSpPr>
          <p:cNvPr id="5" name="Footer Placeholder 4"/>
          <p:cNvSpPr>
            <a:spLocks noGrp="1"/>
          </p:cNvSpPr>
          <p:nvPr>
            <p:ph type="ftr" sz="quarter" idx="3"/>
          </p:nvPr>
        </p:nvSpPr>
        <p:spPr>
          <a:xfrm>
            <a:off x="2271713" y="11300181"/>
            <a:ext cx="2314575" cy="649111"/>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11300181"/>
            <a:ext cx="1543050" cy="649111"/>
          </a:xfrm>
          <a:prstGeom prst="rect">
            <a:avLst/>
          </a:prstGeom>
        </p:spPr>
        <p:txBody>
          <a:bodyPr vert="horz" lIns="91440" tIns="45720" rIns="91440" bIns="45720" rtlCol="0" anchor="ctr"/>
          <a:lstStyle>
            <a:lvl1pPr algn="r">
              <a:defRPr sz="900">
                <a:solidFill>
                  <a:schemeClr val="tx1">
                    <a:tint val="75000"/>
                  </a:schemeClr>
                </a:solidFill>
              </a:defRPr>
            </a:lvl1pPr>
          </a:lstStyle>
          <a:p>
            <a:fld id="{5DB8CF5A-21C2-4974-B73B-32F9DB13B873}" type="slidenum">
              <a:rPr lang="en-GB" smtClean="0"/>
              <a:t>‹#›</a:t>
            </a:fld>
            <a:endParaRPr lang="en-GB"/>
          </a:p>
        </p:txBody>
      </p:sp>
    </p:spTree>
    <p:extLst>
      <p:ext uri="{BB962C8B-B14F-4D97-AF65-F5344CB8AC3E}">
        <p14:creationId xmlns:p14="http://schemas.microsoft.com/office/powerpoint/2010/main" val="19500893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www.google.co.uk/url?sa=i&amp;rct=j&amp;q=apostrophe&amp;source=images&amp;cd=&amp;cad=rja&amp;uact=8&amp;docid=cD-nc7EIfHsbPM&amp;tbnid=nUnkXACovorGNM:&amp;ved=0CAUQjRw&amp;url=http://shapersofthe80s.com/2012/01/14/%E2%9E%A4-spare-a-thought-for-the-sad-apostrophe-whos-putting-on-a-brave-face-at-twitter/&amp;ei=ZobfU9_vNcOR0QWx9ICoDA&amp;bvm=bv.72197243,d.d2k&amp;psig=AFQjCNGOYDyq4wYO8_DDuYMiFUvhrzobUg&amp;ust=1407244254034438"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google.co.uk/url?sa=i&amp;rct=j&amp;q=chocolate&amp;source=images&amp;cd=&amp;cad=rja&amp;uact=8&amp;docid=dHUKdoBOFpXp2M&amp;tbnid=sK7orQv0-6apUM:&amp;ved=0CAUQjRw&amp;url=http://the-dailygrind.co.uk/chocolate-trivia-love/&amp;ei=ouL1U9u6OcHaapK0gsgG&amp;bvm=bv.73231344,d.d2k&amp;psig=AFQjCNF83yHFuUyeWB5xzTHZiw_JNr0WWw&amp;ust=1408709657871329"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3"/>
          <p:cNvSpPr txBox="1">
            <a:spLocks noChangeArrowheads="1"/>
          </p:cNvSpPr>
          <p:nvPr/>
        </p:nvSpPr>
        <p:spPr bwMode="auto">
          <a:xfrm>
            <a:off x="774700" y="5880101"/>
            <a:ext cx="5308600"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a:latin typeface="Comic Sans MS" panose="030F0702030302020204" pitchFamily="66" charset="0"/>
              </a:rPr>
              <a:t>English Home Learning </a:t>
            </a:r>
          </a:p>
          <a:p>
            <a:pPr algn="ctr" eaLnBrk="1" hangingPunct="1">
              <a:spcBef>
                <a:spcPct val="0"/>
              </a:spcBef>
              <a:buFontTx/>
              <a:buNone/>
            </a:pPr>
            <a:r>
              <a:rPr lang="en-GB" altLang="en-US">
                <a:latin typeface="Comic Sans MS" panose="030F0702030302020204" pitchFamily="66" charset="0"/>
              </a:rPr>
              <a:t>Booklet </a:t>
            </a:r>
          </a:p>
          <a:p>
            <a:pPr algn="ctr" eaLnBrk="1" hangingPunct="1">
              <a:spcBef>
                <a:spcPct val="0"/>
              </a:spcBef>
              <a:buFontTx/>
              <a:buNone/>
            </a:pPr>
            <a:endParaRPr lang="en-GB" altLang="en-US">
              <a:latin typeface="Comic Sans MS" panose="030F0702030302020204" pitchFamily="66" charset="0"/>
            </a:endParaRPr>
          </a:p>
          <a:p>
            <a:pPr algn="ctr" eaLnBrk="1" hangingPunct="1">
              <a:spcBef>
                <a:spcPct val="0"/>
              </a:spcBef>
              <a:buFontTx/>
              <a:buNone/>
            </a:pPr>
            <a:endParaRPr lang="en-GB" altLang="en-US">
              <a:latin typeface="Comic Sans MS" panose="030F0702030302020204" pitchFamily="66" charset="0"/>
            </a:endParaRPr>
          </a:p>
          <a:p>
            <a:pPr eaLnBrk="1" hangingPunct="1">
              <a:spcBef>
                <a:spcPct val="0"/>
              </a:spcBef>
              <a:buFontTx/>
              <a:buNone/>
            </a:pPr>
            <a:r>
              <a:rPr lang="en-GB" altLang="en-US" sz="1800">
                <a:latin typeface="Comic Sans MS" panose="030F0702030302020204" pitchFamily="66" charset="0"/>
              </a:rPr>
              <a:t>Name:…………………………………………………………………………..</a:t>
            </a:r>
          </a:p>
          <a:p>
            <a:pPr eaLnBrk="1" hangingPunct="1">
              <a:spcBef>
                <a:spcPct val="0"/>
              </a:spcBef>
              <a:buFontTx/>
              <a:buNone/>
            </a:pPr>
            <a:endParaRPr lang="en-GB" altLang="en-US" sz="1800">
              <a:latin typeface="Comic Sans MS" panose="030F0702030302020204" pitchFamily="66" charset="0"/>
            </a:endParaRPr>
          </a:p>
          <a:p>
            <a:pPr eaLnBrk="1" hangingPunct="1">
              <a:spcBef>
                <a:spcPct val="0"/>
              </a:spcBef>
              <a:buFontTx/>
              <a:buNone/>
            </a:pPr>
            <a:r>
              <a:rPr lang="en-GB" altLang="en-US" sz="1800">
                <a:latin typeface="Comic Sans MS" panose="030F0702030302020204" pitchFamily="66" charset="0"/>
              </a:rPr>
              <a:t>Teacher:………………………………………………………………………</a:t>
            </a:r>
          </a:p>
        </p:txBody>
      </p:sp>
      <p:pic>
        <p:nvPicPr>
          <p:cNvPr id="307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5175" y="2495551"/>
            <a:ext cx="5759450"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47089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Box 4"/>
          <p:cNvSpPr txBox="1">
            <a:spLocks noChangeArrowheads="1"/>
          </p:cNvSpPr>
          <p:nvPr/>
        </p:nvSpPr>
        <p:spPr bwMode="auto">
          <a:xfrm>
            <a:off x="260351" y="1631950"/>
            <a:ext cx="352901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solidFill>
                  <a:srgbClr val="FF0066"/>
                </a:solidFill>
                <a:latin typeface="Comic Sans MS" panose="030F0702030302020204" pitchFamily="66" charset="0"/>
              </a:rPr>
              <a:t>Section three</a:t>
            </a:r>
          </a:p>
          <a:p>
            <a:pPr eaLnBrk="1" hangingPunct="1">
              <a:spcBef>
                <a:spcPct val="0"/>
              </a:spcBef>
              <a:buFontTx/>
              <a:buNone/>
            </a:pPr>
            <a:endParaRPr lang="en-GB" altLang="en-US" sz="1600">
              <a:latin typeface="Comic Sans MS" panose="030F0702030302020204" pitchFamily="66" charset="0"/>
            </a:endParaRPr>
          </a:p>
        </p:txBody>
      </p:sp>
      <p:graphicFrame>
        <p:nvGraphicFramePr>
          <p:cNvPr id="7" name="Table 6"/>
          <p:cNvGraphicFramePr>
            <a:graphicFrameLocks noGrp="1"/>
          </p:cNvGraphicFramePr>
          <p:nvPr/>
        </p:nvGraphicFramePr>
        <p:xfrm>
          <a:off x="1143000" y="4284663"/>
          <a:ext cx="4572000" cy="3854450"/>
        </p:xfrm>
        <a:graphic>
          <a:graphicData uri="http://schemas.openxmlformats.org/drawingml/2006/table">
            <a:tbl>
              <a:tblPr firstRow="1" bandRow="1">
                <a:tableStyleId>{5C22544A-7EE6-4342-B048-85BDC9FD1C3A}</a:tableStyleId>
              </a:tblPr>
              <a:tblGrid>
                <a:gridCol w="4158208">
                  <a:extLst>
                    <a:ext uri="{9D8B030D-6E8A-4147-A177-3AD203B41FA5}">
                      <a16:colId xmlns:a16="http://schemas.microsoft.com/office/drawing/2014/main" val="20000"/>
                    </a:ext>
                  </a:extLst>
                </a:gridCol>
                <a:gridCol w="413792">
                  <a:extLst>
                    <a:ext uri="{9D8B030D-6E8A-4147-A177-3AD203B41FA5}">
                      <a16:colId xmlns:a16="http://schemas.microsoft.com/office/drawing/2014/main" val="20001"/>
                    </a:ext>
                  </a:extLst>
                </a:gridCol>
              </a:tblGrid>
              <a:tr h="370703">
                <a:tc>
                  <a:txBody>
                    <a:bodyPr/>
                    <a:lstStyle/>
                    <a:p>
                      <a:r>
                        <a:rPr lang="en-GB" sz="1400" b="0" dirty="0" smtClean="0">
                          <a:solidFill>
                            <a:schemeClr val="tx1"/>
                          </a:solidFill>
                          <a:latin typeface="Comic Sans MS" pitchFamily="66" charset="0"/>
                        </a:rPr>
                        <a:t>Spelling list 3</a:t>
                      </a:r>
                      <a:endParaRPr lang="en-GB" sz="1400" b="0" dirty="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70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latin typeface="Comic Sans MS" pitchFamily="66" charset="0"/>
                        </a:rPr>
                        <a:t>Complete New words beginning with E and</a:t>
                      </a:r>
                      <a:r>
                        <a:rPr lang="en-GB" sz="1400" b="0" baseline="0" dirty="0" smtClean="0">
                          <a:solidFill>
                            <a:schemeClr val="tx1"/>
                          </a:solidFill>
                          <a:latin typeface="Comic Sans MS" pitchFamily="66" charset="0"/>
                        </a:rPr>
                        <a:t> F</a:t>
                      </a:r>
                      <a:endParaRPr lang="en-GB" sz="1400" b="0" dirty="0" smtClean="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18126">
                <a:tc>
                  <a:txBody>
                    <a:bodyPr/>
                    <a:lstStyle/>
                    <a:p>
                      <a:r>
                        <a:rPr lang="en-GB" sz="1400" b="0" dirty="0" smtClean="0">
                          <a:solidFill>
                            <a:schemeClr val="tx1"/>
                          </a:solidFill>
                          <a:latin typeface="Comic Sans MS" pitchFamily="66" charset="0"/>
                        </a:rPr>
                        <a:t>Read section on </a:t>
                      </a:r>
                      <a:r>
                        <a:rPr lang="en-GB" sz="1400" b="0" i="1" dirty="0" smtClean="0">
                          <a:solidFill>
                            <a:schemeClr val="tx1"/>
                          </a:solidFill>
                          <a:latin typeface="Comic Sans MS" pitchFamily="66" charset="0"/>
                        </a:rPr>
                        <a:t>Commas and subordinate</a:t>
                      </a:r>
                      <a:r>
                        <a:rPr lang="en-GB" sz="1400" b="0" i="1" baseline="0" dirty="0" smtClean="0">
                          <a:solidFill>
                            <a:schemeClr val="tx1"/>
                          </a:solidFill>
                          <a:latin typeface="Comic Sans MS" pitchFamily="66" charset="0"/>
                        </a:rPr>
                        <a:t> clauses </a:t>
                      </a:r>
                      <a:endParaRPr lang="en-GB" sz="1400" b="0" dirty="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703">
                <a:tc>
                  <a:txBody>
                    <a:bodyPr/>
                    <a:lstStyle/>
                    <a:p>
                      <a:r>
                        <a:rPr lang="en-GB" sz="1400" b="0" dirty="0" smtClean="0">
                          <a:solidFill>
                            <a:schemeClr val="tx1"/>
                          </a:solidFill>
                          <a:latin typeface="Comic Sans MS" pitchFamily="66" charset="0"/>
                        </a:rPr>
                        <a:t>Complete both</a:t>
                      </a:r>
                      <a:r>
                        <a:rPr lang="en-GB" sz="1400" b="0" baseline="0" dirty="0" smtClean="0">
                          <a:solidFill>
                            <a:schemeClr val="tx1"/>
                          </a:solidFill>
                          <a:latin typeface="Comic Sans MS" pitchFamily="66" charset="0"/>
                        </a:rPr>
                        <a:t> tasks on </a:t>
                      </a:r>
                      <a:r>
                        <a:rPr lang="en-GB" sz="1400" b="0" i="1" baseline="0" dirty="0" smtClean="0">
                          <a:solidFill>
                            <a:schemeClr val="tx1"/>
                          </a:solidFill>
                          <a:latin typeface="Comic Sans MS" pitchFamily="66" charset="0"/>
                        </a:rPr>
                        <a:t>Simple sentences </a:t>
                      </a:r>
                      <a:endParaRPr lang="en-GB" sz="1400" b="0" dirty="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703">
                <a:tc>
                  <a:txBody>
                    <a:bodyPr/>
                    <a:lstStyle/>
                    <a:p>
                      <a:r>
                        <a:rPr lang="en-GB" sz="1400" b="0" dirty="0" smtClean="0">
                          <a:solidFill>
                            <a:schemeClr val="tx1"/>
                          </a:solidFill>
                          <a:latin typeface="Comic Sans MS" pitchFamily="66" charset="0"/>
                        </a:rPr>
                        <a:t>Read section on </a:t>
                      </a:r>
                      <a:r>
                        <a:rPr lang="en-GB" sz="1400" b="0" i="1" dirty="0" smtClean="0">
                          <a:solidFill>
                            <a:schemeClr val="tx1"/>
                          </a:solidFill>
                          <a:latin typeface="Comic Sans MS" pitchFamily="66" charset="0"/>
                        </a:rPr>
                        <a:t>Nouns</a:t>
                      </a:r>
                      <a:r>
                        <a:rPr lang="en-GB" sz="1400" b="0" i="1" baseline="0" dirty="0" smtClean="0">
                          <a:solidFill>
                            <a:schemeClr val="tx1"/>
                          </a:solidFill>
                          <a:latin typeface="Comic Sans MS" pitchFamily="66" charset="0"/>
                        </a:rPr>
                        <a:t> </a:t>
                      </a:r>
                      <a:endParaRPr lang="en-GB" sz="1400" b="0" dirty="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703">
                <a:tc>
                  <a:txBody>
                    <a:bodyPr/>
                    <a:lstStyle/>
                    <a:p>
                      <a:r>
                        <a:rPr lang="en-GB" sz="1400" b="0" dirty="0" smtClean="0">
                          <a:solidFill>
                            <a:schemeClr val="tx1"/>
                          </a:solidFill>
                          <a:latin typeface="Comic Sans MS" pitchFamily="66" charset="0"/>
                        </a:rPr>
                        <a:t>Complete tasks on </a:t>
                      </a:r>
                      <a:r>
                        <a:rPr lang="en-GB" sz="1400" b="0" i="1" dirty="0" smtClean="0">
                          <a:solidFill>
                            <a:schemeClr val="tx1"/>
                          </a:solidFill>
                          <a:latin typeface="Comic Sans MS" pitchFamily="66" charset="0"/>
                        </a:rPr>
                        <a:t>Nouns</a:t>
                      </a:r>
                      <a:r>
                        <a:rPr lang="en-GB" sz="1400" b="0" i="1" baseline="0" dirty="0" smtClean="0">
                          <a:solidFill>
                            <a:schemeClr val="tx1"/>
                          </a:solidFill>
                          <a:latin typeface="Comic Sans MS" pitchFamily="66" charset="0"/>
                        </a:rPr>
                        <a:t> </a:t>
                      </a:r>
                      <a:endParaRPr lang="en-GB" sz="1400" b="0" dirty="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703">
                <a:tc>
                  <a:txBody>
                    <a:bodyPr/>
                    <a:lstStyle/>
                    <a:p>
                      <a:r>
                        <a:rPr lang="en-GB" sz="1400" b="0" dirty="0" smtClean="0">
                          <a:solidFill>
                            <a:schemeClr val="tx1"/>
                          </a:solidFill>
                          <a:latin typeface="Comic Sans MS" pitchFamily="66" charset="0"/>
                        </a:rPr>
                        <a:t>Complete task on </a:t>
                      </a:r>
                      <a:r>
                        <a:rPr lang="en-GB" sz="1400" b="0" i="1" dirty="0" smtClean="0">
                          <a:solidFill>
                            <a:schemeClr val="tx1"/>
                          </a:solidFill>
                          <a:latin typeface="Comic Sans MS" pitchFamily="66" charset="0"/>
                        </a:rPr>
                        <a:t>Pronouns</a:t>
                      </a:r>
                      <a:r>
                        <a:rPr lang="en-GB" sz="1400" b="0" i="1" baseline="0" dirty="0" smtClean="0">
                          <a:solidFill>
                            <a:schemeClr val="tx1"/>
                          </a:solidFill>
                          <a:latin typeface="Comic Sans MS" pitchFamily="66" charset="0"/>
                        </a:rPr>
                        <a:t> </a:t>
                      </a:r>
                      <a:endParaRPr lang="en-GB" sz="1400" b="0" dirty="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70703">
                <a:tc>
                  <a:txBody>
                    <a:bodyPr/>
                    <a:lstStyle/>
                    <a:p>
                      <a:r>
                        <a:rPr lang="en-GB" sz="1400" b="0" dirty="0" smtClean="0">
                          <a:solidFill>
                            <a:schemeClr val="tx1"/>
                          </a:solidFill>
                          <a:latin typeface="Comic Sans MS" pitchFamily="66" charset="0"/>
                        </a:rPr>
                        <a:t>Read and complete</a:t>
                      </a:r>
                      <a:r>
                        <a:rPr lang="en-GB" sz="1400" b="0" baseline="0" dirty="0" smtClean="0">
                          <a:solidFill>
                            <a:schemeClr val="tx1"/>
                          </a:solidFill>
                          <a:latin typeface="Comic Sans MS" pitchFamily="66" charset="0"/>
                        </a:rPr>
                        <a:t> section on </a:t>
                      </a:r>
                      <a:r>
                        <a:rPr lang="en-GB" sz="1400" b="0" i="1" baseline="0" dirty="0" smtClean="0">
                          <a:solidFill>
                            <a:schemeClr val="tx1"/>
                          </a:solidFill>
                          <a:latin typeface="Comic Sans MS" pitchFamily="66" charset="0"/>
                        </a:rPr>
                        <a:t>Verbs</a:t>
                      </a:r>
                      <a:endParaRPr lang="en-GB" sz="1400" b="0" dirty="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70703">
                <a:tc>
                  <a:txBody>
                    <a:bodyPr/>
                    <a:lstStyle/>
                    <a:p>
                      <a:r>
                        <a:rPr lang="en-GB" sz="1400" b="0" dirty="0" smtClean="0">
                          <a:solidFill>
                            <a:schemeClr val="tx1"/>
                          </a:solidFill>
                          <a:latin typeface="Comic Sans MS" pitchFamily="66" charset="0"/>
                        </a:rPr>
                        <a:t>Read the non fiction extract</a:t>
                      </a:r>
                      <a:r>
                        <a:rPr lang="en-GB" sz="1400" b="0" baseline="0" dirty="0" smtClean="0">
                          <a:solidFill>
                            <a:schemeClr val="tx1"/>
                          </a:solidFill>
                          <a:latin typeface="Comic Sans MS" pitchFamily="66" charset="0"/>
                        </a:rPr>
                        <a:t> </a:t>
                      </a:r>
                      <a:r>
                        <a:rPr lang="en-GB" sz="1400" b="0" i="1" baseline="0" dirty="0" smtClean="0">
                          <a:solidFill>
                            <a:schemeClr val="tx1"/>
                          </a:solidFill>
                          <a:latin typeface="Comic Sans MS" pitchFamily="66" charset="0"/>
                        </a:rPr>
                        <a:t>Chocolate</a:t>
                      </a:r>
                      <a:endParaRPr lang="en-GB" sz="1400" b="0" dirty="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70703">
                <a:tc>
                  <a:txBody>
                    <a:bodyPr/>
                    <a:lstStyle/>
                    <a:p>
                      <a:r>
                        <a:rPr lang="en-GB" sz="1400" b="0" dirty="0" smtClean="0">
                          <a:solidFill>
                            <a:schemeClr val="tx1"/>
                          </a:solidFill>
                          <a:latin typeface="Comic Sans MS" pitchFamily="66" charset="0"/>
                        </a:rPr>
                        <a:t>Answer</a:t>
                      </a:r>
                      <a:r>
                        <a:rPr lang="en-GB" sz="1400" b="0" baseline="0" dirty="0" smtClean="0">
                          <a:solidFill>
                            <a:schemeClr val="tx1"/>
                          </a:solidFill>
                          <a:latin typeface="Comic Sans MS" pitchFamily="66" charset="0"/>
                        </a:rPr>
                        <a:t> the questions to </a:t>
                      </a:r>
                      <a:r>
                        <a:rPr lang="en-GB" sz="1400" b="0" i="1" baseline="0" dirty="0" smtClean="0">
                          <a:solidFill>
                            <a:schemeClr val="tx1"/>
                          </a:solidFill>
                          <a:latin typeface="Comic Sans MS" pitchFamily="66" charset="0"/>
                        </a:rPr>
                        <a:t>Chocolate </a:t>
                      </a:r>
                      <a:r>
                        <a:rPr lang="en-GB" sz="1400" b="0" baseline="0" dirty="0" smtClean="0">
                          <a:solidFill>
                            <a:schemeClr val="tx1"/>
                          </a:solidFill>
                          <a:latin typeface="Comic Sans MS" pitchFamily="66" charset="0"/>
                        </a:rPr>
                        <a:t>in full</a:t>
                      </a:r>
                      <a:endParaRPr lang="en-GB" sz="1400" b="0" dirty="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dirty="0">
                        <a:solidFill>
                          <a:schemeClr val="tx1"/>
                        </a:solidFill>
                        <a:latin typeface="Comic Sans MS" pitchFamily="66" charset="0"/>
                      </a:endParaRPr>
                    </a:p>
                  </a:txBody>
                  <a:tcPr marT="45703" marB="457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bl>
          </a:graphicData>
        </a:graphic>
      </p:graphicFrame>
      <p:pic>
        <p:nvPicPr>
          <p:cNvPr id="30758" name="Picture 3" descr="I:\Images\thumb_pg18_l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375" y="4224338"/>
            <a:ext cx="687388"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260350" y="8616951"/>
            <a:ext cx="6337300" cy="2303463"/>
          </a:xfrm>
          <a:prstGeom prst="rect">
            <a:avLst/>
          </a:prstGeom>
          <a:solidFill>
            <a:schemeClr val="bg1"/>
          </a:solidFill>
          <a:ln>
            <a:solidFill>
              <a:srgbClr val="7030A0"/>
            </a:solidFill>
            <a:prstDash val="dash"/>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400" dirty="0">
                <a:solidFill>
                  <a:srgbClr val="7030A0"/>
                </a:solidFill>
                <a:latin typeface="Comic Sans MS" pitchFamily="66" charset="0"/>
              </a:rPr>
              <a:t>Self Assessment: What do I still need to practise from this section? </a:t>
            </a:r>
          </a:p>
        </p:txBody>
      </p:sp>
      <p:pic>
        <p:nvPicPr>
          <p:cNvPr id="30760" name="Picture 7" descr="http://ts1.mm.bing.net/th?&amp;id=HN.608022478610500049&amp;w=300&amp;h=300&amp;c=0&amp;pid=1.9&amp;rs=0&amp;p=0&amp;url=http%3A%2F%2Fwww.ballpoint.com%2Fblog%2F2011%2F11%2Fpunctuation-is-powerful%2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0" y="1209675"/>
            <a:ext cx="1284288" cy="168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1" name="TextBox 9"/>
          <p:cNvSpPr txBox="1">
            <a:spLocks noChangeArrowheads="1"/>
          </p:cNvSpPr>
          <p:nvPr/>
        </p:nvSpPr>
        <p:spPr bwMode="auto">
          <a:xfrm>
            <a:off x="4808539" y="1558926"/>
            <a:ext cx="19335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000">
                <a:latin typeface="Comic Sans MS" panose="030F0702030302020204" pitchFamily="66" charset="0"/>
              </a:rPr>
              <a:t>+ Subordinate </a:t>
            </a:r>
          </a:p>
          <a:p>
            <a:pPr algn="ctr" eaLnBrk="1" hangingPunct="1">
              <a:spcBef>
                <a:spcPct val="0"/>
              </a:spcBef>
              <a:buFontTx/>
              <a:buNone/>
            </a:pPr>
            <a:r>
              <a:rPr lang="en-GB" altLang="en-US" sz="2000">
                <a:latin typeface="Comic Sans MS" panose="030F0702030302020204" pitchFamily="66" charset="0"/>
              </a:rPr>
              <a:t>clauses</a:t>
            </a:r>
          </a:p>
        </p:txBody>
      </p:sp>
    </p:spTree>
    <p:extLst>
      <p:ext uri="{BB962C8B-B14F-4D97-AF65-F5344CB8AC3E}">
        <p14:creationId xmlns:p14="http://schemas.microsoft.com/office/powerpoint/2010/main" val="24262735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Box 3"/>
          <p:cNvSpPr txBox="1">
            <a:spLocks noChangeArrowheads="1"/>
          </p:cNvSpPr>
          <p:nvPr/>
        </p:nvSpPr>
        <p:spPr bwMode="auto">
          <a:xfrm>
            <a:off x="374650" y="1343025"/>
            <a:ext cx="19446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solidFill>
                  <a:srgbClr val="7030A0"/>
                </a:solidFill>
                <a:latin typeface="Comic Sans MS" panose="030F0702030302020204" pitchFamily="66" charset="0"/>
              </a:rPr>
              <a:t>Spelling test 3</a:t>
            </a:r>
          </a:p>
        </p:txBody>
      </p:sp>
      <p:pic>
        <p:nvPicPr>
          <p:cNvPr id="31747" name="Picture 2" descr="http://locosbajitoszarzablog.blogia.com/upload/20130118095754-spelling-tes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65625" y="1381125"/>
            <a:ext cx="2406650"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TextBox 4"/>
          <p:cNvSpPr txBox="1">
            <a:spLocks noChangeArrowheads="1"/>
          </p:cNvSpPr>
          <p:nvPr/>
        </p:nvSpPr>
        <p:spPr bwMode="auto">
          <a:xfrm>
            <a:off x="404813" y="1774826"/>
            <a:ext cx="6119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600"/>
              <a:t>You will be tested on your spellings  in  every</a:t>
            </a:r>
          </a:p>
          <a:p>
            <a:pPr eaLnBrk="1" hangingPunct="1">
              <a:spcBef>
                <a:spcPct val="0"/>
              </a:spcBef>
              <a:buFontTx/>
              <a:buNone/>
            </a:pPr>
            <a:r>
              <a:rPr lang="en-GB" altLang="en-US" sz="1600"/>
              <a:t>literacy lesson. </a:t>
            </a:r>
          </a:p>
          <a:p>
            <a:pPr eaLnBrk="1" hangingPunct="1">
              <a:spcBef>
                <a:spcPct val="0"/>
              </a:spcBef>
              <a:buFontTx/>
              <a:buNone/>
            </a:pPr>
            <a:endParaRPr lang="en-GB" altLang="en-US" sz="1600"/>
          </a:p>
          <a:p>
            <a:pPr eaLnBrk="1" hangingPunct="1">
              <a:spcBef>
                <a:spcPct val="0"/>
              </a:spcBef>
              <a:buFontTx/>
              <a:buNone/>
            </a:pPr>
            <a:r>
              <a:rPr lang="en-GB" altLang="en-US" sz="1600"/>
              <a:t>You are expected to get at least 17/20 right each time. If you do not manage this you will need to re-take the test at another time. </a:t>
            </a:r>
          </a:p>
        </p:txBody>
      </p:sp>
      <p:graphicFrame>
        <p:nvGraphicFramePr>
          <p:cNvPr id="6" name="Table 5"/>
          <p:cNvGraphicFramePr>
            <a:graphicFrameLocks noGrp="1"/>
          </p:cNvGraphicFramePr>
          <p:nvPr/>
        </p:nvGraphicFramePr>
        <p:xfrm>
          <a:off x="476672" y="3143672"/>
          <a:ext cx="6048670" cy="7787640"/>
        </p:xfrm>
        <a:graphic>
          <a:graphicData uri="http://schemas.openxmlformats.org/drawingml/2006/table">
            <a:tbl>
              <a:tblPr firstRow="1" bandRow="1">
                <a:tableStyleId>{5C22544A-7EE6-4342-B048-85BDC9FD1C3A}</a:tableStyleId>
              </a:tblPr>
              <a:tblGrid>
                <a:gridCol w="555316">
                  <a:extLst>
                    <a:ext uri="{9D8B030D-6E8A-4147-A177-3AD203B41FA5}">
                      <a16:colId xmlns:a16="http://schemas.microsoft.com/office/drawing/2014/main" val="20000"/>
                    </a:ext>
                  </a:extLst>
                </a:gridCol>
                <a:gridCol w="1831118">
                  <a:extLst>
                    <a:ext uri="{9D8B030D-6E8A-4147-A177-3AD203B41FA5}">
                      <a16:colId xmlns:a16="http://schemas.microsoft.com/office/drawing/2014/main" val="20001"/>
                    </a:ext>
                  </a:extLst>
                </a:gridCol>
                <a:gridCol w="1831118">
                  <a:extLst>
                    <a:ext uri="{9D8B030D-6E8A-4147-A177-3AD203B41FA5}">
                      <a16:colId xmlns:a16="http://schemas.microsoft.com/office/drawing/2014/main" val="20002"/>
                    </a:ext>
                  </a:extLst>
                </a:gridCol>
                <a:gridCol w="1831118">
                  <a:extLst>
                    <a:ext uri="{9D8B030D-6E8A-4147-A177-3AD203B41FA5}">
                      <a16:colId xmlns:a16="http://schemas.microsoft.com/office/drawing/2014/main" val="20003"/>
                    </a:ext>
                  </a:extLst>
                </a:gridCol>
              </a:tblGrid>
              <a:tr h="370840">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400" dirty="0" smtClean="0">
                          <a:solidFill>
                            <a:schemeClr val="tx1"/>
                          </a:solidFill>
                        </a:rPr>
                        <a:t>Read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400" dirty="0" smtClean="0">
                          <a:solidFill>
                            <a:schemeClr val="tx1"/>
                          </a:solidFill>
                        </a:rPr>
                        <a:t>Write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400" dirty="0" smtClean="0">
                          <a:solidFill>
                            <a:schemeClr val="tx1"/>
                          </a:solidFill>
                        </a:rPr>
                        <a:t>Cover and write</a:t>
                      </a:r>
                      <a:r>
                        <a:rPr lang="en-GB" sz="1400" baseline="0" dirty="0" smtClean="0">
                          <a:solidFill>
                            <a:schemeClr val="tx1"/>
                          </a:solidFill>
                        </a:rPr>
                        <a:t>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0"/>
                  </a:ext>
                </a:extLst>
              </a:tr>
              <a:tr h="370840">
                <a:tc rowSpan="5">
                  <a:txBody>
                    <a:bodyPr/>
                    <a:lstStyle/>
                    <a:p>
                      <a:pPr algn="ctr"/>
                      <a:r>
                        <a:rPr lang="en-GB" sz="1400" dirty="0" smtClean="0">
                          <a:solidFill>
                            <a:schemeClr val="tx1"/>
                          </a:solidFill>
                        </a:rPr>
                        <a:t>Connective </a:t>
                      </a:r>
                      <a:endParaRPr lang="en-GB" sz="14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Despite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Except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Although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Additionally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Furthermore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rowSpan="5">
                  <a:txBody>
                    <a:bodyPr/>
                    <a:lstStyle/>
                    <a:p>
                      <a:pPr algn="ctr"/>
                      <a:r>
                        <a:rPr lang="en-GB" sz="1400" dirty="0" smtClean="0">
                          <a:solidFill>
                            <a:schemeClr val="tx1"/>
                          </a:solidFill>
                        </a:rPr>
                        <a:t>Commonly misspelt words </a:t>
                      </a:r>
                      <a:endParaRPr lang="en-GB" sz="14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Calendar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70840">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Category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70840">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Cemetery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70840">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Changeable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70840">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Collectible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70840">
                <a:tc rowSpan="5">
                  <a:txBody>
                    <a:bodyPr/>
                    <a:lstStyle/>
                    <a:p>
                      <a:pPr algn="ctr"/>
                      <a:r>
                        <a:rPr lang="en-GB" sz="1400" dirty="0" smtClean="0">
                          <a:solidFill>
                            <a:schemeClr val="tx1"/>
                          </a:solidFill>
                        </a:rPr>
                        <a:t>English subject words </a:t>
                      </a:r>
                      <a:endParaRPr lang="en-GB" sz="14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Writer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70840">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Evaluate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70840">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Response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70840">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Example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70840">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Library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70840">
                <a:tc rowSpan="5">
                  <a:txBody>
                    <a:bodyPr/>
                    <a:lstStyle/>
                    <a:p>
                      <a:pPr algn="ctr"/>
                      <a:r>
                        <a:rPr lang="en-GB" sz="1400" dirty="0" smtClean="0">
                          <a:solidFill>
                            <a:schemeClr val="tx1"/>
                          </a:solidFill>
                        </a:rPr>
                        <a:t>Topic specific words</a:t>
                      </a:r>
                      <a:endParaRPr lang="en-GB" sz="14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70840">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70840">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70840">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70840">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bl>
          </a:graphicData>
        </a:graphic>
      </p:graphicFrame>
    </p:spTree>
    <p:extLst>
      <p:ext uri="{BB962C8B-B14F-4D97-AF65-F5344CB8AC3E}">
        <p14:creationId xmlns:p14="http://schemas.microsoft.com/office/powerpoint/2010/main" val="4267942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nvGraphicFramePr>
        <p:xfrm>
          <a:off x="333376" y="2659063"/>
          <a:ext cx="6335713" cy="1854200"/>
        </p:xfrm>
        <a:graphic>
          <a:graphicData uri="http://schemas.openxmlformats.org/drawingml/2006/table">
            <a:tbl>
              <a:tblPr firstRow="1" bandRow="1">
                <a:tableStyleId>{5C22544A-7EE6-4342-B048-85BDC9FD1C3A}</a:tableStyleId>
              </a:tblPr>
              <a:tblGrid>
                <a:gridCol w="3167857">
                  <a:extLst>
                    <a:ext uri="{9D8B030D-6E8A-4147-A177-3AD203B41FA5}">
                      <a16:colId xmlns:a16="http://schemas.microsoft.com/office/drawing/2014/main" val="20000"/>
                    </a:ext>
                  </a:extLst>
                </a:gridCol>
                <a:gridCol w="3167857">
                  <a:extLst>
                    <a:ext uri="{9D8B030D-6E8A-4147-A177-3AD203B41FA5}">
                      <a16:colId xmlns:a16="http://schemas.microsoft.com/office/drawing/2014/main" val="20001"/>
                    </a:ext>
                  </a:extLst>
                </a:gridCol>
              </a:tblGrid>
              <a:tr h="370840">
                <a:tc>
                  <a:txBody>
                    <a:bodyPr/>
                    <a:lstStyle/>
                    <a:p>
                      <a:r>
                        <a:rPr lang="en-GB" sz="1400" dirty="0" smtClean="0">
                          <a:solidFill>
                            <a:schemeClr val="tx1"/>
                          </a:solidFill>
                          <a:latin typeface="Comic Sans MS" pitchFamily="66" charset="0"/>
                        </a:rPr>
                        <a:t>          </a:t>
                      </a:r>
                      <a:r>
                        <a:rPr lang="en-GB" sz="1400" baseline="0" dirty="0" smtClean="0">
                          <a:solidFill>
                            <a:schemeClr val="tx1"/>
                          </a:solidFill>
                          <a:latin typeface="Comic Sans MS" pitchFamily="66" charset="0"/>
                        </a:rPr>
                        <a:t> </a:t>
                      </a:r>
                      <a:r>
                        <a:rPr lang="en-GB" sz="1400" dirty="0" smtClean="0">
                          <a:solidFill>
                            <a:schemeClr val="tx1"/>
                          </a:solidFill>
                          <a:latin typeface="Comic Sans MS" pitchFamily="66" charset="0"/>
                        </a:rPr>
                        <a:t>Definition </a:t>
                      </a:r>
                      <a:endParaRPr lang="en-GB" sz="1400" dirty="0">
                        <a:solidFill>
                          <a:schemeClr val="tx1"/>
                        </a:solidFill>
                        <a:latin typeface="Comic Sans MS" pitchFamily="66" charset="0"/>
                      </a:endParaRPr>
                    </a:p>
                  </a:txBody>
                  <a:tcPr marL="91426" marR="91426">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endParaRPr lang="en-GB" sz="140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r>
                        <a:rPr lang="en-GB" sz="1400" dirty="0" smtClean="0">
                          <a:solidFill>
                            <a:schemeClr val="tx1"/>
                          </a:solidFill>
                          <a:latin typeface="Comic Sans MS" pitchFamily="66" charset="0"/>
                        </a:rPr>
                        <a:t>Sentence</a:t>
                      </a:r>
                      <a:r>
                        <a:rPr lang="en-GB" sz="1400" baseline="0" dirty="0" smtClean="0">
                          <a:solidFill>
                            <a:schemeClr val="tx1"/>
                          </a:solidFill>
                          <a:latin typeface="Comic Sans MS" pitchFamily="66" charset="0"/>
                        </a:rPr>
                        <a:t> (using your word): </a:t>
                      </a:r>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endParaRPr lang="en-GB" sz="140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Rectangle 4"/>
          <p:cNvSpPr/>
          <p:nvPr/>
        </p:nvSpPr>
        <p:spPr>
          <a:xfrm>
            <a:off x="333375" y="1981200"/>
            <a:ext cx="827088" cy="973138"/>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6600" dirty="0">
                <a:solidFill>
                  <a:srgbClr val="FF0000"/>
                </a:solidFill>
                <a:latin typeface="Comic Sans MS" pitchFamily="66" charset="0"/>
              </a:rPr>
              <a:t>E</a:t>
            </a:r>
          </a:p>
        </p:txBody>
      </p:sp>
      <p:sp>
        <p:nvSpPr>
          <p:cNvPr id="32791" name="TextBox 6"/>
          <p:cNvSpPr txBox="1">
            <a:spLocks noChangeArrowheads="1"/>
          </p:cNvSpPr>
          <p:nvPr/>
        </p:nvSpPr>
        <p:spPr bwMode="auto">
          <a:xfrm>
            <a:off x="333375" y="1622426"/>
            <a:ext cx="8270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400">
                <a:solidFill>
                  <a:srgbClr val="FF0000"/>
                </a:solidFill>
                <a:latin typeface="Comic Sans MS" panose="030F0702030302020204" pitchFamily="66" charset="0"/>
              </a:rPr>
              <a:t>Letter </a:t>
            </a:r>
          </a:p>
        </p:txBody>
      </p:sp>
      <p:sp>
        <p:nvSpPr>
          <p:cNvPr id="9" name="Rectangle 8"/>
          <p:cNvSpPr/>
          <p:nvPr/>
        </p:nvSpPr>
        <p:spPr>
          <a:xfrm>
            <a:off x="1384300" y="1930401"/>
            <a:ext cx="5284788" cy="538163"/>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793" name="TextBox 9"/>
          <p:cNvSpPr txBox="1">
            <a:spLocks noChangeArrowheads="1"/>
          </p:cNvSpPr>
          <p:nvPr/>
        </p:nvSpPr>
        <p:spPr bwMode="auto">
          <a:xfrm>
            <a:off x="3090863" y="1487488"/>
            <a:ext cx="18716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400">
                <a:solidFill>
                  <a:srgbClr val="00B0F0"/>
                </a:solidFill>
                <a:latin typeface="Comic Sans MS" panose="030F0702030302020204" pitchFamily="66" charset="0"/>
              </a:rPr>
              <a:t>Word</a:t>
            </a:r>
          </a:p>
        </p:txBody>
      </p:sp>
      <p:sp>
        <p:nvSpPr>
          <p:cNvPr id="12" name="Rectangle 11"/>
          <p:cNvSpPr/>
          <p:nvPr/>
        </p:nvSpPr>
        <p:spPr>
          <a:xfrm>
            <a:off x="333376" y="4646613"/>
            <a:ext cx="2951163" cy="122396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b="1" dirty="0">
                <a:solidFill>
                  <a:srgbClr val="00B0F0"/>
                </a:solidFill>
                <a:latin typeface="Comic Sans MS" pitchFamily="66" charset="0"/>
              </a:rPr>
              <a:t>Synonyms</a:t>
            </a:r>
          </a:p>
        </p:txBody>
      </p:sp>
      <p:sp>
        <p:nvSpPr>
          <p:cNvPr id="13" name="Rectangle 12"/>
          <p:cNvSpPr/>
          <p:nvPr/>
        </p:nvSpPr>
        <p:spPr>
          <a:xfrm>
            <a:off x="3644900" y="4646613"/>
            <a:ext cx="3024188" cy="122396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b="1" dirty="0">
                <a:solidFill>
                  <a:srgbClr val="7030A0"/>
                </a:solidFill>
                <a:latin typeface="Comic Sans MS" pitchFamily="66" charset="0"/>
              </a:rPr>
              <a:t>Antonyms</a:t>
            </a:r>
          </a:p>
        </p:txBody>
      </p:sp>
      <p:graphicFrame>
        <p:nvGraphicFramePr>
          <p:cNvPr id="14" name="Table 13"/>
          <p:cNvGraphicFramePr>
            <a:graphicFrameLocks noGrp="1"/>
          </p:cNvGraphicFramePr>
          <p:nvPr/>
        </p:nvGraphicFramePr>
        <p:xfrm>
          <a:off x="333376" y="7627938"/>
          <a:ext cx="6335713" cy="1854200"/>
        </p:xfrm>
        <a:graphic>
          <a:graphicData uri="http://schemas.openxmlformats.org/drawingml/2006/table">
            <a:tbl>
              <a:tblPr firstRow="1" bandRow="1">
                <a:tableStyleId>{5C22544A-7EE6-4342-B048-85BDC9FD1C3A}</a:tableStyleId>
              </a:tblPr>
              <a:tblGrid>
                <a:gridCol w="3167857">
                  <a:extLst>
                    <a:ext uri="{9D8B030D-6E8A-4147-A177-3AD203B41FA5}">
                      <a16:colId xmlns:a16="http://schemas.microsoft.com/office/drawing/2014/main" val="20000"/>
                    </a:ext>
                  </a:extLst>
                </a:gridCol>
                <a:gridCol w="3167857">
                  <a:extLst>
                    <a:ext uri="{9D8B030D-6E8A-4147-A177-3AD203B41FA5}">
                      <a16:colId xmlns:a16="http://schemas.microsoft.com/office/drawing/2014/main" val="20001"/>
                    </a:ext>
                  </a:extLst>
                </a:gridCol>
              </a:tblGrid>
              <a:tr h="370840">
                <a:tc>
                  <a:txBody>
                    <a:bodyPr/>
                    <a:lstStyle/>
                    <a:p>
                      <a:r>
                        <a:rPr lang="en-GB" sz="1400" dirty="0" smtClean="0">
                          <a:solidFill>
                            <a:schemeClr val="tx1"/>
                          </a:solidFill>
                          <a:latin typeface="Comic Sans MS" pitchFamily="66" charset="0"/>
                        </a:rPr>
                        <a:t>          </a:t>
                      </a:r>
                      <a:r>
                        <a:rPr lang="en-GB" sz="1400" baseline="0" dirty="0" smtClean="0">
                          <a:solidFill>
                            <a:schemeClr val="tx1"/>
                          </a:solidFill>
                          <a:latin typeface="Comic Sans MS" pitchFamily="66" charset="0"/>
                        </a:rPr>
                        <a:t> </a:t>
                      </a:r>
                      <a:r>
                        <a:rPr lang="en-GB" sz="1400" dirty="0" smtClean="0">
                          <a:solidFill>
                            <a:schemeClr val="tx1"/>
                          </a:solidFill>
                          <a:latin typeface="Comic Sans MS" pitchFamily="66" charset="0"/>
                        </a:rPr>
                        <a:t>Definition </a:t>
                      </a:r>
                      <a:endParaRPr lang="en-GB" sz="1400" dirty="0">
                        <a:solidFill>
                          <a:schemeClr val="tx1"/>
                        </a:solidFill>
                        <a:latin typeface="Comic Sans MS" pitchFamily="66" charset="0"/>
                      </a:endParaRPr>
                    </a:p>
                  </a:txBody>
                  <a:tcPr marL="91426" marR="91426">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endParaRPr lang="en-GB" sz="140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r>
                        <a:rPr lang="en-GB" sz="1400" dirty="0" smtClean="0">
                          <a:solidFill>
                            <a:schemeClr val="tx1"/>
                          </a:solidFill>
                          <a:latin typeface="Comic Sans MS" pitchFamily="66" charset="0"/>
                        </a:rPr>
                        <a:t>Sentence</a:t>
                      </a:r>
                      <a:r>
                        <a:rPr lang="en-GB" sz="1400" baseline="0" dirty="0" smtClean="0">
                          <a:solidFill>
                            <a:schemeClr val="tx1"/>
                          </a:solidFill>
                          <a:latin typeface="Comic Sans MS" pitchFamily="66" charset="0"/>
                        </a:rPr>
                        <a:t> (using your word): </a:t>
                      </a:r>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endParaRPr lang="en-GB" sz="140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Rectangle 14"/>
          <p:cNvSpPr/>
          <p:nvPr/>
        </p:nvSpPr>
        <p:spPr>
          <a:xfrm>
            <a:off x="333375" y="6950075"/>
            <a:ext cx="827088" cy="973138"/>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6600" dirty="0">
                <a:solidFill>
                  <a:srgbClr val="FF0000"/>
                </a:solidFill>
                <a:latin typeface="Comic Sans MS" pitchFamily="66" charset="0"/>
              </a:rPr>
              <a:t>F</a:t>
            </a:r>
          </a:p>
        </p:txBody>
      </p:sp>
      <p:sp>
        <p:nvSpPr>
          <p:cNvPr id="32817" name="TextBox 15"/>
          <p:cNvSpPr txBox="1">
            <a:spLocks noChangeArrowheads="1"/>
          </p:cNvSpPr>
          <p:nvPr/>
        </p:nvSpPr>
        <p:spPr bwMode="auto">
          <a:xfrm>
            <a:off x="333375" y="6589714"/>
            <a:ext cx="8270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400">
                <a:solidFill>
                  <a:srgbClr val="FF0000"/>
                </a:solidFill>
                <a:latin typeface="Comic Sans MS" panose="030F0702030302020204" pitchFamily="66" charset="0"/>
              </a:rPr>
              <a:t>Letter </a:t>
            </a:r>
          </a:p>
        </p:txBody>
      </p:sp>
      <p:sp>
        <p:nvSpPr>
          <p:cNvPr id="17" name="Rectangle 16"/>
          <p:cNvSpPr/>
          <p:nvPr/>
        </p:nvSpPr>
        <p:spPr>
          <a:xfrm>
            <a:off x="1384300" y="6897688"/>
            <a:ext cx="5284788" cy="53816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819" name="TextBox 17"/>
          <p:cNvSpPr txBox="1">
            <a:spLocks noChangeArrowheads="1"/>
          </p:cNvSpPr>
          <p:nvPr/>
        </p:nvSpPr>
        <p:spPr bwMode="auto">
          <a:xfrm>
            <a:off x="3090863" y="6456363"/>
            <a:ext cx="18716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400">
                <a:solidFill>
                  <a:srgbClr val="00B0F0"/>
                </a:solidFill>
                <a:latin typeface="Comic Sans MS" panose="030F0702030302020204" pitchFamily="66" charset="0"/>
              </a:rPr>
              <a:t>Word</a:t>
            </a:r>
          </a:p>
        </p:txBody>
      </p:sp>
      <p:sp>
        <p:nvSpPr>
          <p:cNvPr id="19" name="Rectangle 18"/>
          <p:cNvSpPr/>
          <p:nvPr/>
        </p:nvSpPr>
        <p:spPr>
          <a:xfrm>
            <a:off x="333376" y="9615488"/>
            <a:ext cx="2951163" cy="122396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b="1" dirty="0">
                <a:solidFill>
                  <a:srgbClr val="00B0F0"/>
                </a:solidFill>
                <a:latin typeface="Comic Sans MS" pitchFamily="66" charset="0"/>
              </a:rPr>
              <a:t>Synonyms</a:t>
            </a:r>
          </a:p>
        </p:txBody>
      </p:sp>
      <p:sp>
        <p:nvSpPr>
          <p:cNvPr id="20" name="Rectangle 19"/>
          <p:cNvSpPr/>
          <p:nvPr/>
        </p:nvSpPr>
        <p:spPr>
          <a:xfrm>
            <a:off x="3644900" y="9615488"/>
            <a:ext cx="3024188" cy="122396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b="1" dirty="0">
                <a:solidFill>
                  <a:srgbClr val="7030A0"/>
                </a:solidFill>
                <a:latin typeface="Comic Sans MS" pitchFamily="66" charset="0"/>
              </a:rPr>
              <a:t>Antonyms</a:t>
            </a:r>
          </a:p>
        </p:txBody>
      </p:sp>
    </p:spTree>
    <p:extLst>
      <p:ext uri="{BB962C8B-B14F-4D97-AF65-F5344CB8AC3E}">
        <p14:creationId xmlns:p14="http://schemas.microsoft.com/office/powerpoint/2010/main" val="16439194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F:\Images\purple_speach_bubb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914" y="3359151"/>
            <a:ext cx="2193925" cy="143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TextBox 3"/>
          <p:cNvSpPr txBox="1">
            <a:spLocks noChangeArrowheads="1"/>
          </p:cNvSpPr>
          <p:nvPr/>
        </p:nvSpPr>
        <p:spPr bwMode="auto">
          <a:xfrm>
            <a:off x="836614" y="3709988"/>
            <a:ext cx="10191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solidFill>
                  <a:schemeClr val="bg1"/>
                </a:solidFill>
                <a:latin typeface="Comic Sans MS" panose="030F0702030302020204" pitchFamily="66" charset="0"/>
              </a:rPr>
              <a:t>Task </a:t>
            </a:r>
          </a:p>
        </p:txBody>
      </p:sp>
      <p:pic>
        <p:nvPicPr>
          <p:cNvPr id="9" name="Picture 8"/>
          <p:cNvPicPr>
            <a:picLocks noChangeAspect="1"/>
          </p:cNvPicPr>
          <p:nvPr/>
        </p:nvPicPr>
        <p:blipFill rotWithShape="1">
          <a:blip r:embed="rId3"/>
          <a:srcRect b="27841"/>
          <a:stretch/>
        </p:blipFill>
        <p:spPr>
          <a:xfrm>
            <a:off x="2312989" y="1416051"/>
            <a:ext cx="2232025" cy="15843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3797" name="TextBox 7"/>
          <p:cNvSpPr txBox="1">
            <a:spLocks noChangeArrowheads="1"/>
          </p:cNvSpPr>
          <p:nvPr/>
        </p:nvSpPr>
        <p:spPr bwMode="auto">
          <a:xfrm>
            <a:off x="2382839" y="3432176"/>
            <a:ext cx="4351337"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600">
                <a:latin typeface="Comic Sans MS" panose="030F0702030302020204" pitchFamily="66" charset="0"/>
              </a:rPr>
              <a:t>Put the correct  commas and full stops into the sentences below. </a:t>
            </a:r>
          </a:p>
          <a:p>
            <a:pPr eaLnBrk="1" hangingPunct="1">
              <a:spcBef>
                <a:spcPct val="0"/>
              </a:spcBef>
              <a:buFontTx/>
              <a:buNone/>
            </a:pPr>
            <a:endParaRPr lang="en-GB" altLang="en-US" sz="1600">
              <a:latin typeface="Comic Sans MS" panose="030F0702030302020204" pitchFamily="66" charset="0"/>
            </a:endParaRPr>
          </a:p>
          <a:p>
            <a:pPr eaLnBrk="1" hangingPunct="1">
              <a:spcBef>
                <a:spcPct val="0"/>
              </a:spcBef>
              <a:buFontTx/>
              <a:buNone/>
            </a:pPr>
            <a:r>
              <a:rPr lang="en-GB" altLang="en-US" sz="1600">
                <a:latin typeface="Comic Sans MS" panose="030F0702030302020204" pitchFamily="66" charset="0"/>
              </a:rPr>
              <a:t>Think – do they make sense?  </a:t>
            </a:r>
          </a:p>
        </p:txBody>
      </p:sp>
      <p:sp>
        <p:nvSpPr>
          <p:cNvPr id="33798" name="TextBox 9"/>
          <p:cNvSpPr txBox="1">
            <a:spLocks noChangeArrowheads="1"/>
          </p:cNvSpPr>
          <p:nvPr/>
        </p:nvSpPr>
        <p:spPr bwMode="auto">
          <a:xfrm>
            <a:off x="476250" y="4656139"/>
            <a:ext cx="6115050"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50000"/>
              </a:lnSpc>
              <a:spcBef>
                <a:spcPct val="0"/>
              </a:spcBef>
              <a:buFont typeface="Calibri" panose="020F0502020204030204" pitchFamily="34" charset="0"/>
              <a:buAutoNum type="arabicPeriod"/>
            </a:pPr>
            <a:r>
              <a:rPr lang="en-GB" altLang="en-US" sz="1400">
                <a:latin typeface="Comic Sans MS" panose="030F0702030302020204" pitchFamily="66" charset="0"/>
              </a:rPr>
              <a:t>After we left Grandma Mummy and I skipped about in the park.</a:t>
            </a:r>
          </a:p>
          <a:p>
            <a:pPr eaLnBrk="1" hangingPunct="1">
              <a:lnSpc>
                <a:spcPct val="150000"/>
              </a:lnSpc>
              <a:spcBef>
                <a:spcPct val="0"/>
              </a:spcBef>
              <a:buFont typeface="Calibri" panose="020F0502020204030204" pitchFamily="34" charset="0"/>
              <a:buAutoNum type="arabicPeriod"/>
            </a:pPr>
            <a:r>
              <a:rPr lang="en-GB" altLang="en-US" sz="1400">
                <a:latin typeface="Comic Sans MS" panose="030F0702030302020204" pitchFamily="66" charset="0"/>
              </a:rPr>
              <a:t>Stinking bad breath swollen purple gums easy bruising bleeding eyeballs tiredness and death</a:t>
            </a:r>
          </a:p>
          <a:p>
            <a:pPr eaLnBrk="1" hangingPunct="1">
              <a:lnSpc>
                <a:spcPct val="150000"/>
              </a:lnSpc>
              <a:spcBef>
                <a:spcPct val="0"/>
              </a:spcBef>
              <a:buFont typeface="Calibri" panose="020F0502020204030204" pitchFamily="34" charset="0"/>
              <a:buAutoNum type="arabicPeriod"/>
            </a:pPr>
            <a:r>
              <a:rPr lang="en-GB" altLang="en-US" sz="1400">
                <a:latin typeface="Comic Sans MS" panose="030F0702030302020204" pitchFamily="66" charset="0"/>
              </a:rPr>
              <a:t>Without saying another word she hurried into the airport’s shop and bought a copy for herself</a:t>
            </a:r>
          </a:p>
          <a:p>
            <a:pPr eaLnBrk="1" hangingPunct="1">
              <a:lnSpc>
                <a:spcPct val="150000"/>
              </a:lnSpc>
              <a:spcBef>
                <a:spcPct val="0"/>
              </a:spcBef>
              <a:buFont typeface="Calibri" panose="020F0502020204030204" pitchFamily="34" charset="0"/>
              <a:buAutoNum type="arabicPeriod"/>
            </a:pPr>
            <a:r>
              <a:rPr lang="en-GB" altLang="en-US" sz="1400">
                <a:latin typeface="Comic Sans MS" panose="030F0702030302020204" pitchFamily="66" charset="0"/>
              </a:rPr>
              <a:t>Marc was the first to recover sitting by the kitchen he had been out of the line of fire and hadn’t been hit</a:t>
            </a:r>
          </a:p>
          <a:p>
            <a:pPr eaLnBrk="1" hangingPunct="1">
              <a:lnSpc>
                <a:spcPct val="150000"/>
              </a:lnSpc>
              <a:spcBef>
                <a:spcPct val="0"/>
              </a:spcBef>
              <a:buFont typeface="Calibri" panose="020F0502020204030204" pitchFamily="34" charset="0"/>
              <a:buAutoNum type="arabicPeriod"/>
            </a:pPr>
            <a:r>
              <a:rPr lang="en-GB" altLang="en-US" sz="1400">
                <a:latin typeface="Comic Sans MS" panose="030F0702030302020204" pitchFamily="66" charset="0"/>
              </a:rPr>
              <a:t>The choir was singing “Isn’t she lovely?” and for some reason the choir was made up of chipmunks and Libby was in charge of them</a:t>
            </a:r>
          </a:p>
        </p:txBody>
      </p:sp>
      <p:grpSp>
        <p:nvGrpSpPr>
          <p:cNvPr id="33799" name="Group 2"/>
          <p:cNvGrpSpPr>
            <a:grpSpLocks/>
          </p:cNvGrpSpPr>
          <p:nvPr/>
        </p:nvGrpSpPr>
        <p:grpSpPr bwMode="auto">
          <a:xfrm>
            <a:off x="371475" y="7680325"/>
            <a:ext cx="6115050" cy="2592388"/>
            <a:chOff x="372074" y="6537176"/>
            <a:chExt cx="6113853" cy="2592288"/>
          </a:xfrm>
        </p:grpSpPr>
        <p:sp>
          <p:nvSpPr>
            <p:cNvPr id="2" name="Rectangle 1"/>
            <p:cNvSpPr/>
            <p:nvPr/>
          </p:nvSpPr>
          <p:spPr>
            <a:xfrm>
              <a:off x="372074" y="6537176"/>
              <a:ext cx="6113853" cy="2592288"/>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GB" sz="1200" dirty="0">
                  <a:solidFill>
                    <a:schemeClr val="tx1"/>
                  </a:solidFill>
                  <a:latin typeface="Comic Sans MS" pitchFamily="66" charset="0"/>
                </a:rPr>
                <a:t>Write two examples of your own for each of the following:</a:t>
              </a:r>
            </a:p>
            <a:p>
              <a:pPr>
                <a:defRPr/>
              </a:pPr>
              <a:endParaRPr lang="en-GB" sz="1200" b="1" dirty="0">
                <a:solidFill>
                  <a:schemeClr val="tx1"/>
                </a:solidFill>
                <a:latin typeface="Comic Sans MS" pitchFamily="66" charset="0"/>
              </a:endParaRPr>
            </a:p>
            <a:p>
              <a:pPr>
                <a:defRPr/>
              </a:pPr>
              <a:r>
                <a:rPr lang="en-GB" sz="1200" dirty="0">
                  <a:solidFill>
                    <a:schemeClr val="tx1"/>
                  </a:solidFill>
                  <a:latin typeface="Comic Sans MS" pitchFamily="66" charset="0"/>
                </a:rPr>
                <a:t>Subordinate clause (1):</a:t>
              </a:r>
            </a:p>
            <a:p>
              <a:pPr>
                <a:defRPr/>
              </a:pPr>
              <a:endParaRPr lang="en-GB" sz="1200" dirty="0">
                <a:solidFill>
                  <a:schemeClr val="tx1"/>
                </a:solidFill>
                <a:latin typeface="Comic Sans MS" pitchFamily="66" charset="0"/>
              </a:endParaRPr>
            </a:p>
            <a:p>
              <a:pPr>
                <a:defRPr/>
              </a:pPr>
              <a:endParaRPr lang="en-GB" sz="1200" dirty="0">
                <a:solidFill>
                  <a:schemeClr val="tx1"/>
                </a:solidFill>
                <a:latin typeface="Comic Sans MS" pitchFamily="66" charset="0"/>
              </a:endParaRPr>
            </a:p>
            <a:p>
              <a:pPr>
                <a:defRPr/>
              </a:pPr>
              <a:r>
                <a:rPr lang="en-GB" sz="1200" dirty="0">
                  <a:solidFill>
                    <a:schemeClr val="tx1"/>
                  </a:solidFill>
                  <a:latin typeface="Comic Sans MS" pitchFamily="66" charset="0"/>
                </a:rPr>
                <a:t>Subordinate clause (2): </a:t>
              </a:r>
            </a:p>
            <a:p>
              <a:pPr>
                <a:defRPr/>
              </a:pPr>
              <a:endParaRPr lang="en-GB" sz="1200" dirty="0">
                <a:solidFill>
                  <a:schemeClr val="tx1"/>
                </a:solidFill>
                <a:latin typeface="Comic Sans MS" pitchFamily="66" charset="0"/>
              </a:endParaRPr>
            </a:p>
            <a:p>
              <a:pPr>
                <a:defRPr/>
              </a:pPr>
              <a:endParaRPr lang="en-GB" sz="1200" dirty="0">
                <a:solidFill>
                  <a:schemeClr val="tx1"/>
                </a:solidFill>
                <a:latin typeface="Comic Sans MS" pitchFamily="66" charset="0"/>
              </a:endParaRPr>
            </a:p>
            <a:p>
              <a:pPr>
                <a:defRPr/>
              </a:pPr>
              <a:r>
                <a:rPr lang="en-GB" sz="1200" dirty="0">
                  <a:solidFill>
                    <a:schemeClr val="tx1"/>
                  </a:solidFill>
                  <a:latin typeface="Comic Sans MS" pitchFamily="66" charset="0"/>
                </a:rPr>
                <a:t>List (1): </a:t>
              </a:r>
            </a:p>
            <a:p>
              <a:pPr>
                <a:defRPr/>
              </a:pPr>
              <a:endParaRPr lang="en-GB" sz="1200" dirty="0">
                <a:solidFill>
                  <a:schemeClr val="tx1"/>
                </a:solidFill>
                <a:latin typeface="Comic Sans MS" pitchFamily="66" charset="0"/>
              </a:endParaRPr>
            </a:p>
            <a:p>
              <a:pPr>
                <a:defRPr/>
              </a:pPr>
              <a:endParaRPr lang="en-GB" sz="1200" dirty="0">
                <a:solidFill>
                  <a:schemeClr val="tx1"/>
                </a:solidFill>
                <a:latin typeface="Comic Sans MS" pitchFamily="66" charset="0"/>
              </a:endParaRPr>
            </a:p>
            <a:p>
              <a:pPr>
                <a:defRPr/>
              </a:pPr>
              <a:r>
                <a:rPr lang="en-GB" sz="1200" dirty="0">
                  <a:solidFill>
                    <a:schemeClr val="tx1"/>
                  </a:solidFill>
                  <a:latin typeface="Comic Sans MS" pitchFamily="66" charset="0"/>
                </a:rPr>
                <a:t>List (2): </a:t>
              </a:r>
            </a:p>
          </p:txBody>
        </p:sp>
        <p:cxnSp>
          <p:nvCxnSpPr>
            <p:cNvPr id="5" name="Straight Connector 4"/>
            <p:cNvCxnSpPr/>
            <p:nvPr/>
          </p:nvCxnSpPr>
          <p:spPr>
            <a:xfrm>
              <a:off x="2132267" y="7113417"/>
              <a:ext cx="4177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76828" y="7388043"/>
              <a:ext cx="58329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132267" y="7689657"/>
              <a:ext cx="417748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476828" y="7976983"/>
              <a:ext cx="58329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052979" y="8192875"/>
              <a:ext cx="525677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6828" y="8469089"/>
              <a:ext cx="58329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1052979" y="8769115"/>
              <a:ext cx="525677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476828" y="9058029"/>
              <a:ext cx="583292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0" name="Rectangle 19"/>
          <p:cNvSpPr/>
          <p:nvPr/>
        </p:nvSpPr>
        <p:spPr>
          <a:xfrm>
            <a:off x="260351" y="10366375"/>
            <a:ext cx="4392613" cy="503238"/>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chemeClr val="tx1"/>
                </a:solidFill>
              </a:rPr>
              <a:t>Marked by:                                                       Date:  </a:t>
            </a:r>
          </a:p>
        </p:txBody>
      </p:sp>
      <p:sp>
        <p:nvSpPr>
          <p:cNvPr id="21" name="Rectangle 20"/>
          <p:cNvSpPr/>
          <p:nvPr/>
        </p:nvSpPr>
        <p:spPr>
          <a:xfrm>
            <a:off x="4727576" y="10366375"/>
            <a:ext cx="1870075" cy="503238"/>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chemeClr val="tx1"/>
                </a:solidFill>
              </a:rPr>
              <a:t>TS: </a:t>
            </a:r>
          </a:p>
        </p:txBody>
      </p:sp>
    </p:spTree>
    <p:extLst>
      <p:ext uri="{BB962C8B-B14F-4D97-AF65-F5344CB8AC3E}">
        <p14:creationId xmlns:p14="http://schemas.microsoft.com/office/powerpoint/2010/main" val="7427733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Group 2"/>
          <p:cNvGrpSpPr>
            <a:grpSpLocks/>
          </p:cNvGrpSpPr>
          <p:nvPr/>
        </p:nvGrpSpPr>
        <p:grpSpPr bwMode="auto">
          <a:xfrm>
            <a:off x="188913" y="1343026"/>
            <a:ext cx="4267200" cy="6081713"/>
            <a:chOff x="242223" y="410653"/>
            <a:chExt cx="4266897" cy="6081921"/>
          </a:xfrm>
        </p:grpSpPr>
        <p:pic>
          <p:nvPicPr>
            <p:cNvPr id="34821" name="Picture 2" descr="F:\Images\Croc clip.jpg"/>
            <p:cNvPicPr>
              <a:picLocks noChangeAspect="1" noChangeArrowheads="1"/>
            </p:cNvPicPr>
            <p:nvPr/>
          </p:nvPicPr>
          <p:blipFill>
            <a:blip r:embed="rId2">
              <a:extLst>
                <a:ext uri="{28A0092B-C50C-407E-A947-70E740481C1C}">
                  <a14:useLocalDpi xmlns:a14="http://schemas.microsoft.com/office/drawing/2010/main" val="0"/>
                </a:ext>
              </a:extLst>
            </a:blip>
            <a:srcRect l="12436" t="4442" r="8800" b="5299"/>
            <a:stretch>
              <a:fillRect/>
            </a:stretch>
          </p:blipFill>
          <p:spPr bwMode="auto">
            <a:xfrm>
              <a:off x="242223" y="410653"/>
              <a:ext cx="4266897" cy="6081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2" name="TextBox 1"/>
            <p:cNvSpPr txBox="1">
              <a:spLocks noChangeArrowheads="1"/>
            </p:cNvSpPr>
            <p:nvPr/>
          </p:nvSpPr>
          <p:spPr bwMode="auto">
            <a:xfrm>
              <a:off x="818287" y="2066837"/>
              <a:ext cx="3312368"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Punctuation marks are the traffic signals of language: they tell us to slow down, notice this, take a detour, or stop. </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   of all the punctuation marks, the comma is the most used and misused. Commas can create havoc when they are in the wrong spot, and the results can be hilarious. This little dot with a tail has the power to change the meaning of a sentence by connecting things that shouldn’t be connected or breaking apart things that should stay together. </a:t>
              </a:r>
            </a:p>
          </p:txBody>
        </p:sp>
      </p:grpSp>
      <p:pic>
        <p:nvPicPr>
          <p:cNvPr id="34819" name="Picture 4" descr="http://ts1.mm.bing.net/th?&amp;id=HN.608022478610500049&amp;w=300&amp;h=300&amp;c=0&amp;pid=1.9&amp;rs=0&amp;p=0&amp;url=http%3A%2F%2Fwww.ballpoint.com%2Fblog%2F2011%2F11%2Fpunctuation-is-powerful%2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2189" y="1919288"/>
            <a:ext cx="1284287" cy="168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368300" y="7751764"/>
            <a:ext cx="6121400" cy="2808287"/>
          </a:xfrm>
          <a:prstGeom prst="rect">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b="1" dirty="0">
                <a:solidFill>
                  <a:schemeClr val="tx1"/>
                </a:solidFill>
                <a:latin typeface="Comic Sans MS" pitchFamily="66" charset="0"/>
              </a:rPr>
              <a:t>How to use a comma correctly</a:t>
            </a:r>
          </a:p>
          <a:p>
            <a:pPr algn="ctr">
              <a:defRPr/>
            </a:pPr>
            <a:endParaRPr lang="en-GB" sz="1400" dirty="0">
              <a:solidFill>
                <a:schemeClr val="tx1"/>
              </a:solidFill>
              <a:latin typeface="Comic Sans MS" pitchFamily="66" charset="0"/>
            </a:endParaRPr>
          </a:p>
          <a:p>
            <a:pPr marL="342900" indent="-342900">
              <a:buFont typeface="+mj-lt"/>
              <a:buAutoNum type="arabicPeriod"/>
              <a:defRPr/>
            </a:pPr>
            <a:r>
              <a:rPr lang="en-GB" sz="1400" dirty="0">
                <a:solidFill>
                  <a:schemeClr val="tx1"/>
                </a:solidFill>
                <a:latin typeface="Comic Sans MS" pitchFamily="66" charset="0"/>
              </a:rPr>
              <a:t>A comma should never take the place of a full stop. </a:t>
            </a:r>
          </a:p>
          <a:p>
            <a:pPr marL="342900" indent="-342900">
              <a:buFont typeface="+mj-lt"/>
              <a:buAutoNum type="arabicPeriod"/>
              <a:defRPr/>
            </a:pPr>
            <a:r>
              <a:rPr lang="en-GB" sz="1400" dirty="0">
                <a:solidFill>
                  <a:schemeClr val="tx1"/>
                </a:solidFill>
                <a:latin typeface="Comic Sans MS" pitchFamily="66" charset="0"/>
              </a:rPr>
              <a:t>It should be used to separate a main clause from a subordinate clause. (See page on </a:t>
            </a:r>
            <a:r>
              <a:rPr lang="en-GB" sz="1400" i="1" dirty="0">
                <a:solidFill>
                  <a:schemeClr val="tx1"/>
                </a:solidFill>
                <a:latin typeface="Comic Sans MS" pitchFamily="66" charset="0"/>
              </a:rPr>
              <a:t>Simple sentences </a:t>
            </a:r>
            <a:r>
              <a:rPr lang="en-GB" sz="1400" dirty="0">
                <a:solidFill>
                  <a:schemeClr val="tx1"/>
                </a:solidFill>
                <a:latin typeface="Comic Sans MS" pitchFamily="66" charset="0"/>
              </a:rPr>
              <a:t>in section 2) </a:t>
            </a:r>
          </a:p>
          <a:p>
            <a:pPr marL="342900" indent="-342900">
              <a:buFont typeface="+mj-lt"/>
              <a:buAutoNum type="arabicPeriod"/>
              <a:defRPr/>
            </a:pPr>
            <a:r>
              <a:rPr lang="en-GB" sz="1400" dirty="0">
                <a:solidFill>
                  <a:schemeClr val="tx1"/>
                </a:solidFill>
                <a:latin typeface="Comic Sans MS" pitchFamily="66" charset="0"/>
              </a:rPr>
              <a:t>It should be used when listing items, for example, </a:t>
            </a:r>
            <a:r>
              <a:rPr lang="en-GB" sz="1400" i="1" dirty="0">
                <a:solidFill>
                  <a:schemeClr val="tx1"/>
                </a:solidFill>
                <a:latin typeface="Comic Sans MS" pitchFamily="66" charset="0"/>
              </a:rPr>
              <a:t>I would like sausage, two eggs, beans and toast. </a:t>
            </a:r>
            <a:r>
              <a:rPr lang="en-GB" sz="1400" dirty="0">
                <a:solidFill>
                  <a:schemeClr val="tx1"/>
                </a:solidFill>
                <a:latin typeface="Comic Sans MS" pitchFamily="66" charset="0"/>
              </a:rPr>
              <a:t>Please note that </a:t>
            </a:r>
            <a:r>
              <a:rPr lang="en-GB" sz="1400" u="sng" dirty="0">
                <a:solidFill>
                  <a:schemeClr val="tx1"/>
                </a:solidFill>
                <a:latin typeface="Comic Sans MS" pitchFamily="66" charset="0"/>
              </a:rPr>
              <a:t>and</a:t>
            </a:r>
            <a:r>
              <a:rPr lang="en-GB" sz="1400" i="1" dirty="0">
                <a:solidFill>
                  <a:schemeClr val="tx1"/>
                </a:solidFill>
                <a:latin typeface="Comic Sans MS" pitchFamily="66" charset="0"/>
              </a:rPr>
              <a:t> i</a:t>
            </a:r>
            <a:r>
              <a:rPr lang="en-GB" sz="1400" dirty="0">
                <a:solidFill>
                  <a:schemeClr val="tx1"/>
                </a:solidFill>
                <a:latin typeface="Comic Sans MS" pitchFamily="66" charset="0"/>
              </a:rPr>
              <a:t>s used to separate the final two items though. </a:t>
            </a:r>
          </a:p>
          <a:p>
            <a:pPr marL="342900" indent="-342900">
              <a:buFont typeface="+mj-lt"/>
              <a:buAutoNum type="arabicPeriod"/>
              <a:defRPr/>
            </a:pPr>
            <a:endParaRPr lang="en-GB" sz="1400" dirty="0">
              <a:solidFill>
                <a:schemeClr val="tx1"/>
              </a:solidFill>
              <a:latin typeface="Comic Sans MS" pitchFamily="66" charset="0"/>
            </a:endParaRPr>
          </a:p>
          <a:p>
            <a:pPr>
              <a:defRPr/>
            </a:pPr>
            <a:r>
              <a:rPr lang="en-GB" sz="1400" dirty="0">
                <a:solidFill>
                  <a:schemeClr val="tx1"/>
                </a:solidFill>
                <a:latin typeface="Comic Sans MS" pitchFamily="66" charset="0"/>
              </a:rPr>
              <a:t>Tip: Try to think how a passage may sound if you read it out loud – does it sound like the end of a sentence? Then you need a full stop not a comma.  </a:t>
            </a:r>
          </a:p>
        </p:txBody>
      </p:sp>
    </p:spTree>
    <p:extLst>
      <p:ext uri="{BB962C8B-B14F-4D97-AF65-F5344CB8AC3E}">
        <p14:creationId xmlns:p14="http://schemas.microsoft.com/office/powerpoint/2010/main" val="14909328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littlebirdcommunications.files.wordpress.com/2013/01/number-3-shutterstock_8828357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50" y="18573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TextBox 3"/>
          <p:cNvSpPr txBox="1">
            <a:spLocks noChangeArrowheads="1"/>
          </p:cNvSpPr>
          <p:nvPr/>
        </p:nvSpPr>
        <p:spPr bwMode="auto">
          <a:xfrm>
            <a:off x="1774825" y="1343025"/>
            <a:ext cx="3308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solidFill>
                  <a:srgbClr val="FF0000"/>
                </a:solidFill>
                <a:latin typeface="Comic Sans MS" panose="030F0702030302020204" pitchFamily="66" charset="0"/>
              </a:rPr>
              <a:t>Different types of sentence </a:t>
            </a:r>
          </a:p>
        </p:txBody>
      </p:sp>
      <p:sp>
        <p:nvSpPr>
          <p:cNvPr id="35844" name="TextBox 5"/>
          <p:cNvSpPr txBox="1">
            <a:spLocks noChangeArrowheads="1"/>
          </p:cNvSpPr>
          <p:nvPr/>
        </p:nvSpPr>
        <p:spPr bwMode="auto">
          <a:xfrm>
            <a:off x="1416050" y="1847850"/>
            <a:ext cx="51816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There are three different types of sentence, we are going to look at the basic way to write these and when you learn more about punctuation you can extend these in different ways. </a:t>
            </a:r>
          </a:p>
        </p:txBody>
      </p:sp>
      <p:sp>
        <p:nvSpPr>
          <p:cNvPr id="35845" name="TextBox 6"/>
          <p:cNvSpPr txBox="1">
            <a:spLocks noChangeArrowheads="1"/>
          </p:cNvSpPr>
          <p:nvPr/>
        </p:nvSpPr>
        <p:spPr bwMode="auto">
          <a:xfrm>
            <a:off x="476250" y="3152775"/>
            <a:ext cx="61214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In section two we looked at how to structure a </a:t>
            </a:r>
            <a:r>
              <a:rPr lang="en-GB" altLang="en-US" sz="1400" i="1">
                <a:latin typeface="Comic Sans MS" panose="030F0702030302020204" pitchFamily="66" charset="0"/>
              </a:rPr>
              <a:t>simple sentence </a:t>
            </a:r>
            <a:r>
              <a:rPr lang="en-GB" altLang="en-US" sz="1400">
                <a:latin typeface="Comic Sans MS" panose="030F0702030302020204" pitchFamily="66" charset="0"/>
              </a:rPr>
              <a:t>using a main clause. We are now going to look at how to construct a </a:t>
            </a:r>
            <a:r>
              <a:rPr lang="en-GB" altLang="en-US" sz="1400" b="1">
                <a:latin typeface="Comic Sans MS" panose="030F0702030302020204" pitchFamily="66" charset="0"/>
              </a:rPr>
              <a:t>complex sentence </a:t>
            </a:r>
            <a:r>
              <a:rPr lang="en-GB" altLang="en-US" sz="1400">
                <a:latin typeface="Comic Sans MS" panose="030F0702030302020204" pitchFamily="66" charset="0"/>
              </a:rPr>
              <a:t>and a </a:t>
            </a:r>
            <a:r>
              <a:rPr lang="en-GB" altLang="en-US" sz="1400" b="1">
                <a:latin typeface="Comic Sans MS" panose="030F0702030302020204" pitchFamily="66" charset="0"/>
              </a:rPr>
              <a:t>compound sentence. </a:t>
            </a:r>
            <a:endParaRPr lang="en-GB" altLang="en-US" sz="1400">
              <a:latin typeface="Comic Sans MS" panose="030F0702030302020204" pitchFamily="66" charset="0"/>
            </a:endParaRPr>
          </a:p>
        </p:txBody>
      </p:sp>
      <p:sp>
        <p:nvSpPr>
          <p:cNvPr id="35846" name="TextBox 8"/>
          <p:cNvSpPr txBox="1">
            <a:spLocks noChangeArrowheads="1"/>
          </p:cNvSpPr>
          <p:nvPr/>
        </p:nvSpPr>
        <p:spPr bwMode="auto">
          <a:xfrm>
            <a:off x="477839" y="4089400"/>
            <a:ext cx="24415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latin typeface="Comic Sans MS" panose="030F0702030302020204" pitchFamily="66" charset="0"/>
              </a:rPr>
              <a:t>The prince smiled. </a:t>
            </a:r>
          </a:p>
        </p:txBody>
      </p:sp>
      <p:cxnSp>
        <p:nvCxnSpPr>
          <p:cNvPr id="11" name="Straight Arrow Connector 10"/>
          <p:cNvCxnSpPr>
            <a:stCxn id="35848" idx="1"/>
            <a:endCxn id="35846" idx="3"/>
          </p:cNvCxnSpPr>
          <p:nvPr/>
        </p:nvCxnSpPr>
        <p:spPr>
          <a:xfrm flipH="1" flipV="1">
            <a:off x="2919413" y="4289425"/>
            <a:ext cx="800100" cy="13335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5848" name="TextBox 11"/>
          <p:cNvSpPr txBox="1">
            <a:spLocks noChangeArrowheads="1"/>
          </p:cNvSpPr>
          <p:nvPr/>
        </p:nvSpPr>
        <p:spPr bwMode="auto">
          <a:xfrm>
            <a:off x="3719514" y="3944939"/>
            <a:ext cx="2878137"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solidFill>
                  <a:srgbClr val="FF0000"/>
                </a:solidFill>
                <a:latin typeface="Comic Sans MS" panose="030F0702030302020204" pitchFamily="66" charset="0"/>
              </a:rPr>
              <a:t>This is our main clause, to make it into a complex sentence you need to add a </a:t>
            </a:r>
            <a:r>
              <a:rPr lang="en-GB" altLang="en-US" sz="1400" u="sng">
                <a:solidFill>
                  <a:srgbClr val="008000"/>
                </a:solidFill>
                <a:latin typeface="Comic Sans MS" panose="030F0702030302020204" pitchFamily="66" charset="0"/>
              </a:rPr>
              <a:t>subordinate clause. </a:t>
            </a:r>
          </a:p>
        </p:txBody>
      </p:sp>
      <p:pic>
        <p:nvPicPr>
          <p:cNvPr id="35849" name="Picture 3" descr="F:\Images\grey_post_i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101" y="4727575"/>
            <a:ext cx="2327275"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50" name="TextBox 35"/>
          <p:cNvSpPr txBox="1">
            <a:spLocks noChangeArrowheads="1"/>
          </p:cNvSpPr>
          <p:nvPr/>
        </p:nvSpPr>
        <p:spPr bwMode="auto">
          <a:xfrm>
            <a:off x="341314" y="5237164"/>
            <a:ext cx="2079625"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a:latin typeface="Comic Sans MS" panose="030F0702030302020204" pitchFamily="66" charset="0"/>
              </a:rPr>
              <a:t>Subordinate clause</a:t>
            </a:r>
          </a:p>
          <a:p>
            <a:pPr eaLnBrk="1" hangingPunct="1">
              <a:spcBef>
                <a:spcPct val="0"/>
              </a:spcBef>
              <a:buFontTx/>
              <a:buNone/>
            </a:pPr>
            <a:endParaRPr lang="en-GB" altLang="en-US" sz="1200">
              <a:latin typeface="Comic Sans MS" panose="030F0702030302020204" pitchFamily="66" charset="0"/>
            </a:endParaRPr>
          </a:p>
          <a:p>
            <a:pPr eaLnBrk="1" hangingPunct="1">
              <a:spcBef>
                <a:spcPct val="0"/>
              </a:spcBef>
              <a:buFontTx/>
              <a:buNone/>
            </a:pPr>
            <a:r>
              <a:rPr lang="en-GB" altLang="en-US" sz="1200">
                <a:latin typeface="Comic Sans MS" panose="030F0702030302020204" pitchFamily="66" charset="0"/>
              </a:rPr>
              <a:t>Part of a sentence that doesn’t make sense on it’s own.</a:t>
            </a:r>
          </a:p>
          <a:p>
            <a:pPr eaLnBrk="1" hangingPunct="1">
              <a:spcBef>
                <a:spcPct val="0"/>
              </a:spcBef>
              <a:buFontTx/>
              <a:buNone/>
            </a:pPr>
            <a:endParaRPr lang="en-GB" altLang="en-US" sz="1200">
              <a:latin typeface="Comic Sans MS" panose="030F0702030302020204" pitchFamily="66" charset="0"/>
            </a:endParaRPr>
          </a:p>
          <a:p>
            <a:pPr eaLnBrk="1" hangingPunct="1">
              <a:spcBef>
                <a:spcPct val="0"/>
              </a:spcBef>
              <a:buFontTx/>
              <a:buNone/>
            </a:pPr>
            <a:r>
              <a:rPr lang="en-GB" altLang="en-US" sz="1200">
                <a:latin typeface="Comic Sans MS" panose="030F0702030302020204" pitchFamily="66" charset="0"/>
              </a:rPr>
              <a:t>The subordinate clause can go at the beginning, middle or end of the sentence.  </a:t>
            </a:r>
          </a:p>
        </p:txBody>
      </p:sp>
      <p:sp>
        <p:nvSpPr>
          <p:cNvPr id="35851" name="TextBox 36"/>
          <p:cNvSpPr txBox="1">
            <a:spLocks noChangeArrowheads="1"/>
          </p:cNvSpPr>
          <p:nvPr/>
        </p:nvSpPr>
        <p:spPr bwMode="auto">
          <a:xfrm>
            <a:off x="2498726" y="5087938"/>
            <a:ext cx="409892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The prince smiled, </a:t>
            </a:r>
            <a:r>
              <a:rPr lang="en-GB" altLang="en-US" sz="1400">
                <a:solidFill>
                  <a:srgbClr val="008000"/>
                </a:solidFill>
                <a:latin typeface="Comic Sans MS" panose="030F0702030302020204" pitchFamily="66" charset="0"/>
              </a:rPr>
              <a:t>while skipping down the road.</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solidFill>
                  <a:srgbClr val="008000"/>
                </a:solidFill>
                <a:latin typeface="Comic Sans MS" panose="030F0702030302020204" pitchFamily="66" charset="0"/>
              </a:rPr>
              <a:t>While skipping down the road</a:t>
            </a:r>
            <a:r>
              <a:rPr lang="en-GB" altLang="en-US" sz="1400">
                <a:latin typeface="Comic Sans MS" panose="030F0702030302020204" pitchFamily="66" charset="0"/>
              </a:rPr>
              <a:t>, the prince smiled. </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The prince, </a:t>
            </a:r>
            <a:r>
              <a:rPr lang="en-GB" altLang="en-US" sz="1400">
                <a:solidFill>
                  <a:srgbClr val="008000"/>
                </a:solidFill>
                <a:latin typeface="Comic Sans MS" panose="030F0702030302020204" pitchFamily="66" charset="0"/>
              </a:rPr>
              <a:t>while skipping down the road</a:t>
            </a:r>
            <a:r>
              <a:rPr lang="en-GB" altLang="en-US" sz="1400">
                <a:latin typeface="Comic Sans MS" panose="030F0702030302020204" pitchFamily="66" charset="0"/>
              </a:rPr>
              <a:t>, smiled. </a:t>
            </a:r>
          </a:p>
        </p:txBody>
      </p:sp>
      <p:sp>
        <p:nvSpPr>
          <p:cNvPr id="38" name="Rectangle 37"/>
          <p:cNvSpPr/>
          <p:nvPr/>
        </p:nvSpPr>
        <p:spPr>
          <a:xfrm>
            <a:off x="269875" y="7535864"/>
            <a:ext cx="6318250" cy="50482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solidFill>
                  <a:srgbClr val="7030A0"/>
                </a:solidFill>
                <a:latin typeface="Comic Sans MS" pitchFamily="66" charset="0"/>
              </a:rPr>
              <a:t>How to write a compound sentence – this one is much easier!  </a:t>
            </a:r>
          </a:p>
        </p:txBody>
      </p:sp>
      <p:sp>
        <p:nvSpPr>
          <p:cNvPr id="15" name="Rectangle 14"/>
          <p:cNvSpPr/>
          <p:nvPr/>
        </p:nvSpPr>
        <p:spPr>
          <a:xfrm rot="16200000">
            <a:off x="5545932" y="5633244"/>
            <a:ext cx="1816100" cy="57626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200" dirty="0">
                <a:solidFill>
                  <a:srgbClr val="FF0000"/>
                </a:solidFill>
                <a:latin typeface="Comic Sans MS" pitchFamily="66" charset="0"/>
              </a:rPr>
              <a:t>Examples of Complex sentences</a:t>
            </a:r>
          </a:p>
        </p:txBody>
      </p:sp>
      <p:sp>
        <p:nvSpPr>
          <p:cNvPr id="35854" name="TextBox 15"/>
          <p:cNvSpPr txBox="1">
            <a:spLocks noChangeArrowheads="1"/>
          </p:cNvSpPr>
          <p:nvPr/>
        </p:nvSpPr>
        <p:spPr bwMode="auto">
          <a:xfrm>
            <a:off x="269875" y="8256589"/>
            <a:ext cx="63182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A complex sentence is basically two main clauses stuck together with a connective – and, if, so, but, yet etc. </a:t>
            </a:r>
          </a:p>
        </p:txBody>
      </p:sp>
      <p:sp>
        <p:nvSpPr>
          <p:cNvPr id="35855" name="TextBox 17"/>
          <p:cNvSpPr txBox="1">
            <a:spLocks noChangeArrowheads="1"/>
          </p:cNvSpPr>
          <p:nvPr/>
        </p:nvSpPr>
        <p:spPr bwMode="auto">
          <a:xfrm>
            <a:off x="341313" y="8832850"/>
            <a:ext cx="481965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Comic Sans MS" panose="030F0702030302020204" pitchFamily="66" charset="0"/>
              </a:rPr>
              <a:t>The prince smiled. He was happy.</a:t>
            </a:r>
          </a:p>
          <a:p>
            <a:pPr eaLnBrk="1" hangingPunct="1">
              <a:spcBef>
                <a:spcPct val="0"/>
              </a:spcBef>
              <a:buFontTx/>
              <a:buNone/>
            </a:pPr>
            <a:endParaRPr lang="en-GB" altLang="en-US" sz="1000">
              <a:latin typeface="Comic Sans MS" panose="030F0702030302020204" pitchFamily="66" charset="0"/>
            </a:endParaRPr>
          </a:p>
          <a:p>
            <a:pPr eaLnBrk="1" hangingPunct="1">
              <a:spcBef>
                <a:spcPct val="0"/>
              </a:spcBef>
              <a:buFontTx/>
              <a:buNone/>
            </a:pPr>
            <a:r>
              <a:rPr lang="en-GB" altLang="en-US" sz="1800">
                <a:latin typeface="Comic Sans MS" panose="030F0702030302020204" pitchFamily="66" charset="0"/>
              </a:rPr>
              <a:t>The prince smiled </a:t>
            </a:r>
            <a:r>
              <a:rPr lang="en-GB" altLang="en-US" sz="1800">
                <a:solidFill>
                  <a:srgbClr val="FF0066"/>
                </a:solidFill>
                <a:latin typeface="Comic Sans MS" panose="030F0702030302020204" pitchFamily="66" charset="0"/>
              </a:rPr>
              <a:t>because</a:t>
            </a:r>
            <a:r>
              <a:rPr lang="en-GB" altLang="en-US" sz="1800">
                <a:latin typeface="Comic Sans MS" panose="030F0702030302020204" pitchFamily="66" charset="0"/>
              </a:rPr>
              <a:t> he was happy.    </a:t>
            </a:r>
          </a:p>
        </p:txBody>
      </p:sp>
      <p:cxnSp>
        <p:nvCxnSpPr>
          <p:cNvPr id="21" name="Straight Arrow Connector 20"/>
          <p:cNvCxnSpPr>
            <a:stCxn id="35857" idx="1"/>
            <a:endCxn id="35855" idx="2"/>
          </p:cNvCxnSpPr>
          <p:nvPr/>
        </p:nvCxnSpPr>
        <p:spPr>
          <a:xfrm flipH="1" flipV="1">
            <a:off x="2751138" y="9632951"/>
            <a:ext cx="677862" cy="703263"/>
          </a:xfrm>
          <a:prstGeom prst="straightConnector1">
            <a:avLst/>
          </a:prstGeom>
          <a:ln w="38100">
            <a:solidFill>
              <a:srgbClr val="FF0066"/>
            </a:solidFill>
            <a:tailEnd type="arrow"/>
          </a:ln>
        </p:spPr>
        <p:style>
          <a:lnRef idx="1">
            <a:schemeClr val="accent1"/>
          </a:lnRef>
          <a:fillRef idx="0">
            <a:schemeClr val="accent1"/>
          </a:fillRef>
          <a:effectRef idx="0">
            <a:schemeClr val="accent1"/>
          </a:effectRef>
          <a:fontRef idx="minor">
            <a:schemeClr val="tx1"/>
          </a:fontRef>
        </p:style>
      </p:cxnSp>
      <p:sp>
        <p:nvSpPr>
          <p:cNvPr id="35857" name="TextBox 21"/>
          <p:cNvSpPr txBox="1">
            <a:spLocks noChangeArrowheads="1"/>
          </p:cNvSpPr>
          <p:nvPr/>
        </p:nvSpPr>
        <p:spPr bwMode="auto">
          <a:xfrm>
            <a:off x="3429001" y="9644064"/>
            <a:ext cx="3171825"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solidFill>
                  <a:srgbClr val="FF0066"/>
                </a:solidFill>
                <a:latin typeface="Comic Sans MS" panose="030F0702030302020204" pitchFamily="66" charset="0"/>
              </a:rPr>
              <a:t>By adding one connective in the middle you have transformed your sentence. </a:t>
            </a:r>
          </a:p>
          <a:p>
            <a:pPr eaLnBrk="1" hangingPunct="1">
              <a:spcBef>
                <a:spcPct val="0"/>
              </a:spcBef>
              <a:buFontTx/>
              <a:buNone/>
            </a:pPr>
            <a:endParaRPr lang="en-GB" altLang="en-US" sz="1400" u="sng">
              <a:solidFill>
                <a:srgbClr val="FF0066"/>
              </a:solidFill>
              <a:latin typeface="Comic Sans MS" panose="030F0702030302020204" pitchFamily="66" charset="0"/>
            </a:endParaRPr>
          </a:p>
          <a:p>
            <a:pPr eaLnBrk="1" hangingPunct="1">
              <a:spcBef>
                <a:spcPct val="0"/>
              </a:spcBef>
              <a:buFontTx/>
              <a:buNone/>
            </a:pPr>
            <a:r>
              <a:rPr lang="en-GB" altLang="en-US" sz="1400">
                <a:solidFill>
                  <a:srgbClr val="FF0066"/>
                </a:solidFill>
                <a:latin typeface="Comic Sans MS" panose="030F0702030302020204" pitchFamily="66" charset="0"/>
              </a:rPr>
              <a:t>Try to use a variety of connectives in your work. </a:t>
            </a:r>
          </a:p>
        </p:txBody>
      </p:sp>
    </p:spTree>
    <p:extLst>
      <p:ext uri="{BB962C8B-B14F-4D97-AF65-F5344CB8AC3E}">
        <p14:creationId xmlns:p14="http://schemas.microsoft.com/office/powerpoint/2010/main" val="10444870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5" descr="F:\Images\yellow loo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506539"/>
            <a:ext cx="1951038"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TextBox 5"/>
          <p:cNvSpPr txBox="1">
            <a:spLocks noChangeArrowheads="1"/>
          </p:cNvSpPr>
          <p:nvPr/>
        </p:nvSpPr>
        <p:spPr bwMode="auto">
          <a:xfrm rot="21114026">
            <a:off x="849313" y="1682750"/>
            <a:ext cx="754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latin typeface="Comic Sans MS" panose="030F0702030302020204" pitchFamily="66" charset="0"/>
              </a:rPr>
              <a:t>Task</a:t>
            </a:r>
          </a:p>
        </p:txBody>
      </p:sp>
      <p:sp>
        <p:nvSpPr>
          <p:cNvPr id="36868" name="TextBox 6"/>
          <p:cNvSpPr txBox="1">
            <a:spLocks noChangeArrowheads="1"/>
          </p:cNvSpPr>
          <p:nvPr/>
        </p:nvSpPr>
        <p:spPr bwMode="auto">
          <a:xfrm>
            <a:off x="2130426" y="1558926"/>
            <a:ext cx="41751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Highlight the subordinate clause in these complex sentences. </a:t>
            </a:r>
          </a:p>
        </p:txBody>
      </p:sp>
      <p:sp>
        <p:nvSpPr>
          <p:cNvPr id="8" name="Rectangle 7"/>
          <p:cNvSpPr/>
          <p:nvPr/>
        </p:nvSpPr>
        <p:spPr>
          <a:xfrm>
            <a:off x="260351" y="10366375"/>
            <a:ext cx="4392613" cy="503238"/>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chemeClr val="tx1"/>
                </a:solidFill>
              </a:rPr>
              <a:t>Marked by:                                                       Date:  </a:t>
            </a:r>
          </a:p>
        </p:txBody>
      </p:sp>
      <p:sp>
        <p:nvSpPr>
          <p:cNvPr id="9" name="Rectangle 8"/>
          <p:cNvSpPr/>
          <p:nvPr/>
        </p:nvSpPr>
        <p:spPr>
          <a:xfrm>
            <a:off x="4727576" y="10366375"/>
            <a:ext cx="1870075" cy="503238"/>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chemeClr val="tx1"/>
                </a:solidFill>
              </a:rPr>
              <a:t>TS: </a:t>
            </a:r>
          </a:p>
        </p:txBody>
      </p:sp>
      <p:sp>
        <p:nvSpPr>
          <p:cNvPr id="36871" name="TextBox 9"/>
          <p:cNvSpPr txBox="1">
            <a:spLocks noChangeArrowheads="1"/>
          </p:cNvSpPr>
          <p:nvPr/>
        </p:nvSpPr>
        <p:spPr bwMode="auto">
          <a:xfrm>
            <a:off x="401638" y="2495550"/>
            <a:ext cx="638175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 typeface="Calibri" panose="020F0502020204030204" pitchFamily="34" charset="0"/>
              <a:buAutoNum type="arabicPeriod"/>
            </a:pPr>
            <a:r>
              <a:rPr lang="en-GB" altLang="en-US" sz="1400">
                <a:latin typeface="Comic Sans MS" panose="030F0702030302020204" pitchFamily="66" charset="0"/>
              </a:rPr>
              <a:t>The sun was shining, trying to peep out from behind the cloud. </a:t>
            </a:r>
          </a:p>
          <a:p>
            <a:pPr eaLnBrk="1" hangingPunct="1">
              <a:spcBef>
                <a:spcPct val="0"/>
              </a:spcBef>
              <a:buFont typeface="Calibri" panose="020F0502020204030204" pitchFamily="34" charset="0"/>
              <a:buAutoNum type="arabicPeriod"/>
            </a:pPr>
            <a:r>
              <a:rPr lang="en-GB" altLang="en-US" sz="1400">
                <a:latin typeface="Comic Sans MS" panose="030F0702030302020204" pitchFamily="66" charset="0"/>
              </a:rPr>
              <a:t>Running at full speed, the cheetah pounced on it’s prey. </a:t>
            </a:r>
          </a:p>
          <a:p>
            <a:pPr eaLnBrk="1" hangingPunct="1">
              <a:spcBef>
                <a:spcPct val="0"/>
              </a:spcBef>
              <a:buFont typeface="Calibri" panose="020F0502020204030204" pitchFamily="34" charset="0"/>
              <a:buAutoNum type="arabicPeriod"/>
            </a:pPr>
            <a:r>
              <a:rPr lang="en-GB" altLang="en-US" sz="1400">
                <a:latin typeface="Comic Sans MS" panose="030F0702030302020204" pitchFamily="66" charset="0"/>
              </a:rPr>
              <a:t>The wizard, not seeing the gremlin, tucked his wand inside his cloak. </a:t>
            </a:r>
          </a:p>
          <a:p>
            <a:pPr eaLnBrk="1" hangingPunct="1">
              <a:spcBef>
                <a:spcPct val="0"/>
              </a:spcBef>
              <a:buFont typeface="Calibri" panose="020F0502020204030204" pitchFamily="34" charset="0"/>
              <a:buAutoNum type="arabicPeriod"/>
            </a:pPr>
            <a:r>
              <a:rPr lang="en-GB" altLang="en-US" sz="1400">
                <a:latin typeface="Comic Sans MS" panose="030F0702030302020204" pitchFamily="66" charset="0"/>
              </a:rPr>
              <a:t>Shining in the autumn sun, the knight’s armour looked reflected his bravery. </a:t>
            </a:r>
          </a:p>
          <a:p>
            <a:pPr eaLnBrk="1" hangingPunct="1">
              <a:spcBef>
                <a:spcPct val="0"/>
              </a:spcBef>
              <a:buFont typeface="Calibri" panose="020F0502020204030204" pitchFamily="34" charset="0"/>
              <a:buAutoNum type="arabicPeriod"/>
            </a:pPr>
            <a:r>
              <a:rPr lang="en-GB" altLang="en-US" sz="1400">
                <a:latin typeface="Comic Sans MS" panose="030F0702030302020204" pitchFamily="66" charset="0"/>
              </a:rPr>
              <a:t>The wind echoed through the trees, ripping the leaves from their branches. </a:t>
            </a:r>
          </a:p>
        </p:txBody>
      </p:sp>
      <p:pic>
        <p:nvPicPr>
          <p:cNvPr id="36872" name="Picture 5" descr="F:\Images\yellow loo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4151314"/>
            <a:ext cx="195103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3" name="TextBox 11"/>
          <p:cNvSpPr txBox="1">
            <a:spLocks noChangeArrowheads="1"/>
          </p:cNvSpPr>
          <p:nvPr/>
        </p:nvSpPr>
        <p:spPr bwMode="auto">
          <a:xfrm rot="21114026">
            <a:off x="930276" y="4327525"/>
            <a:ext cx="752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latin typeface="Comic Sans MS" panose="030F0702030302020204" pitchFamily="66" charset="0"/>
              </a:rPr>
              <a:t>Task</a:t>
            </a:r>
          </a:p>
        </p:txBody>
      </p:sp>
      <p:sp>
        <p:nvSpPr>
          <p:cNvPr id="36874" name="TextBox 12"/>
          <p:cNvSpPr txBox="1">
            <a:spLocks noChangeArrowheads="1"/>
          </p:cNvSpPr>
          <p:nvPr/>
        </p:nvSpPr>
        <p:spPr bwMode="auto">
          <a:xfrm>
            <a:off x="2209800" y="4224339"/>
            <a:ext cx="43878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Re-write these simple sentences turning them into different variations of complex and compound sentences. </a:t>
            </a:r>
          </a:p>
          <a:p>
            <a:pPr eaLnBrk="1" hangingPunct="1">
              <a:spcBef>
                <a:spcPct val="0"/>
              </a:spcBef>
              <a:buFontTx/>
              <a:buNone/>
            </a:pPr>
            <a:endParaRPr lang="en-GB" altLang="en-US" sz="1400">
              <a:latin typeface="Comic Sans MS" panose="030F0702030302020204" pitchFamily="66" charset="0"/>
            </a:endParaRPr>
          </a:p>
        </p:txBody>
      </p:sp>
      <p:sp>
        <p:nvSpPr>
          <p:cNvPr id="36875" name="Rectangle 2"/>
          <p:cNvSpPr>
            <a:spLocks noChangeArrowheads="1"/>
          </p:cNvSpPr>
          <p:nvPr/>
        </p:nvSpPr>
        <p:spPr bwMode="auto">
          <a:xfrm>
            <a:off x="1125539" y="5087939"/>
            <a:ext cx="5299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solidFill>
                  <a:srgbClr val="000000"/>
                </a:solidFill>
                <a:latin typeface="Comic Sans MS" panose="030F0702030302020204" pitchFamily="66" charset="0"/>
              </a:rPr>
              <a:t>Gold target: You must have at least 5 complex sentences with the subordinate clause in different places. </a:t>
            </a:r>
          </a:p>
        </p:txBody>
      </p:sp>
      <p:pic>
        <p:nvPicPr>
          <p:cNvPr id="36876" name="Picture 10" descr="http://goldbarshop.com/wp-content/uploads/2009/10/gold-bars.jpg"/>
          <p:cNvPicPr>
            <a:picLocks noChangeAspect="1" noChangeArrowheads="1"/>
          </p:cNvPicPr>
          <p:nvPr/>
        </p:nvPicPr>
        <p:blipFill>
          <a:blip r:embed="rId3">
            <a:extLst>
              <a:ext uri="{28A0092B-C50C-407E-A947-70E740481C1C}">
                <a14:useLocalDpi xmlns:a14="http://schemas.microsoft.com/office/drawing/2010/main" val="0"/>
              </a:ext>
            </a:extLst>
          </a:blip>
          <a:srcRect l="9236" r="7327"/>
          <a:stretch>
            <a:fillRect/>
          </a:stretch>
        </p:blipFill>
        <p:spPr bwMode="auto">
          <a:xfrm>
            <a:off x="401639" y="5094289"/>
            <a:ext cx="630237" cy="56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Table 3"/>
          <p:cNvGraphicFramePr>
            <a:graphicFrameLocks noGrp="1"/>
          </p:cNvGraphicFramePr>
          <p:nvPr/>
        </p:nvGraphicFramePr>
        <p:xfrm>
          <a:off x="369888" y="5749925"/>
          <a:ext cx="6227762" cy="4389438"/>
        </p:xfrm>
        <a:graphic>
          <a:graphicData uri="http://schemas.openxmlformats.org/drawingml/2006/table">
            <a:tbl>
              <a:tblPr firstRow="1" bandRow="1">
                <a:tableStyleId>{5C22544A-7EE6-4342-B048-85BDC9FD1C3A}</a:tableStyleId>
              </a:tblPr>
              <a:tblGrid>
                <a:gridCol w="6227762">
                  <a:extLst>
                    <a:ext uri="{9D8B030D-6E8A-4147-A177-3AD203B41FA5}">
                      <a16:colId xmlns:a16="http://schemas.microsoft.com/office/drawing/2014/main" val="20000"/>
                    </a:ext>
                  </a:extLst>
                </a:gridCol>
              </a:tblGrid>
              <a:tr h="274340">
                <a:tc>
                  <a:txBody>
                    <a:bodyPr/>
                    <a:lstStyle/>
                    <a:p>
                      <a:r>
                        <a:rPr lang="en-GB" sz="1200" b="0" dirty="0" smtClean="0">
                          <a:solidFill>
                            <a:schemeClr val="tx1"/>
                          </a:solidFill>
                          <a:latin typeface="Comic Sans MS" pitchFamily="66" charset="0"/>
                        </a:rPr>
                        <a:t>I love chocolate. </a:t>
                      </a:r>
                      <a:endParaRPr lang="en-GB" sz="1200" b="0" dirty="0">
                        <a:solidFill>
                          <a:schemeClr val="tx1"/>
                        </a:solidFill>
                        <a:latin typeface="Comic Sans MS" pitchFamily="66" charset="0"/>
                      </a:endParaRPr>
                    </a:p>
                  </a:txBody>
                  <a:tcPr marL="91434" marR="91434" marT="45723" marB="45723">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274340">
                <a:tc>
                  <a:txBody>
                    <a:bodyPr/>
                    <a:lstStyle/>
                    <a:p>
                      <a:endParaRPr lang="en-GB" sz="1200" b="0" dirty="0">
                        <a:solidFill>
                          <a:schemeClr val="tx1"/>
                        </a:solidFill>
                        <a:latin typeface="Comic Sans MS" pitchFamily="66" charset="0"/>
                      </a:endParaRPr>
                    </a:p>
                  </a:txBody>
                  <a:tcPr marL="91434" marR="91434" marT="45723" marB="4572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274340">
                <a:tc>
                  <a:txBody>
                    <a:bodyPr/>
                    <a:lstStyle/>
                    <a:p>
                      <a:r>
                        <a:rPr lang="en-GB" sz="1200" b="0" dirty="0" smtClean="0">
                          <a:solidFill>
                            <a:schemeClr val="tx1"/>
                          </a:solidFill>
                          <a:latin typeface="Comic Sans MS" pitchFamily="66" charset="0"/>
                        </a:rPr>
                        <a:t>The frog jumped really high.</a:t>
                      </a:r>
                      <a:r>
                        <a:rPr lang="en-GB" sz="1200" b="0" baseline="0" dirty="0" smtClean="0">
                          <a:solidFill>
                            <a:schemeClr val="tx1"/>
                          </a:solidFill>
                          <a:latin typeface="Comic Sans MS" pitchFamily="66" charset="0"/>
                        </a:rPr>
                        <a:t> </a:t>
                      </a:r>
                      <a:endParaRPr lang="en-GB" sz="1200" b="0" dirty="0">
                        <a:solidFill>
                          <a:schemeClr val="tx1"/>
                        </a:solidFill>
                        <a:latin typeface="Comic Sans MS" pitchFamily="66" charset="0"/>
                      </a:endParaRPr>
                    </a:p>
                  </a:txBody>
                  <a:tcPr marL="91434" marR="91434" marT="45723" marB="4572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74340">
                <a:tc>
                  <a:txBody>
                    <a:bodyPr/>
                    <a:lstStyle/>
                    <a:p>
                      <a:endParaRPr lang="en-GB" sz="1200" b="0" dirty="0">
                        <a:solidFill>
                          <a:schemeClr val="tx1"/>
                        </a:solidFill>
                        <a:latin typeface="Comic Sans MS" pitchFamily="66" charset="0"/>
                      </a:endParaRPr>
                    </a:p>
                  </a:txBody>
                  <a:tcPr marL="91434" marR="91434" marT="45723" marB="4572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274340">
                <a:tc>
                  <a:txBody>
                    <a:bodyPr/>
                    <a:lstStyle/>
                    <a:p>
                      <a:r>
                        <a:rPr lang="en-GB" sz="1200" b="0" dirty="0" smtClean="0">
                          <a:solidFill>
                            <a:schemeClr val="tx1"/>
                          </a:solidFill>
                          <a:latin typeface="Comic Sans MS" pitchFamily="66" charset="0"/>
                        </a:rPr>
                        <a:t>The perfume</a:t>
                      </a:r>
                      <a:r>
                        <a:rPr lang="en-GB" sz="1200" b="0" baseline="0" dirty="0" smtClean="0">
                          <a:solidFill>
                            <a:schemeClr val="tx1"/>
                          </a:solidFill>
                          <a:latin typeface="Comic Sans MS" pitchFamily="66" charset="0"/>
                        </a:rPr>
                        <a:t> smelt like roses. </a:t>
                      </a:r>
                      <a:endParaRPr lang="en-GB" sz="1200" b="0" dirty="0">
                        <a:solidFill>
                          <a:schemeClr val="tx1"/>
                        </a:solidFill>
                        <a:latin typeface="Comic Sans MS" pitchFamily="66" charset="0"/>
                      </a:endParaRPr>
                    </a:p>
                  </a:txBody>
                  <a:tcPr marL="91434" marR="91434" marT="45723" marB="4572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274340">
                <a:tc>
                  <a:txBody>
                    <a:bodyPr/>
                    <a:lstStyle/>
                    <a:p>
                      <a:endParaRPr lang="en-GB" sz="1200" b="0" dirty="0">
                        <a:solidFill>
                          <a:schemeClr val="tx1"/>
                        </a:solidFill>
                        <a:latin typeface="Comic Sans MS" pitchFamily="66" charset="0"/>
                      </a:endParaRPr>
                    </a:p>
                  </a:txBody>
                  <a:tcPr marL="91434" marR="91434" marT="45723" marB="4572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274340">
                <a:tc>
                  <a:txBody>
                    <a:bodyPr/>
                    <a:lstStyle/>
                    <a:p>
                      <a:r>
                        <a:rPr lang="en-GB" sz="1200" b="0" dirty="0" smtClean="0">
                          <a:solidFill>
                            <a:schemeClr val="tx1"/>
                          </a:solidFill>
                          <a:latin typeface="Comic Sans MS" pitchFamily="66" charset="0"/>
                        </a:rPr>
                        <a:t>The window was frosted. </a:t>
                      </a:r>
                      <a:endParaRPr lang="en-GB" sz="1200" b="0" dirty="0">
                        <a:solidFill>
                          <a:schemeClr val="tx1"/>
                        </a:solidFill>
                        <a:latin typeface="Comic Sans MS" pitchFamily="66" charset="0"/>
                      </a:endParaRPr>
                    </a:p>
                  </a:txBody>
                  <a:tcPr marL="91434" marR="91434" marT="45723" marB="4572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274340">
                <a:tc>
                  <a:txBody>
                    <a:bodyPr/>
                    <a:lstStyle/>
                    <a:p>
                      <a:endParaRPr lang="en-GB" sz="1200" b="0" dirty="0">
                        <a:solidFill>
                          <a:schemeClr val="tx1"/>
                        </a:solidFill>
                        <a:latin typeface="Comic Sans MS" pitchFamily="66" charset="0"/>
                      </a:endParaRPr>
                    </a:p>
                  </a:txBody>
                  <a:tcPr marL="91434" marR="91434" marT="45723" marB="4572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274340">
                <a:tc>
                  <a:txBody>
                    <a:bodyPr/>
                    <a:lstStyle/>
                    <a:p>
                      <a:r>
                        <a:rPr lang="en-GB" sz="1200" b="0" dirty="0" smtClean="0">
                          <a:solidFill>
                            <a:schemeClr val="tx1"/>
                          </a:solidFill>
                          <a:latin typeface="Comic Sans MS" pitchFamily="66" charset="0"/>
                        </a:rPr>
                        <a:t>Babies cry all the time. </a:t>
                      </a:r>
                      <a:endParaRPr lang="en-GB" sz="1200" b="0" dirty="0">
                        <a:solidFill>
                          <a:schemeClr val="tx1"/>
                        </a:solidFill>
                        <a:latin typeface="Comic Sans MS" pitchFamily="66" charset="0"/>
                      </a:endParaRPr>
                    </a:p>
                  </a:txBody>
                  <a:tcPr marL="91434" marR="91434" marT="45723" marB="4572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274340">
                <a:tc>
                  <a:txBody>
                    <a:bodyPr/>
                    <a:lstStyle/>
                    <a:p>
                      <a:endParaRPr lang="en-GB" sz="1200" b="0" dirty="0">
                        <a:solidFill>
                          <a:schemeClr val="tx1"/>
                        </a:solidFill>
                        <a:latin typeface="Comic Sans MS" pitchFamily="66" charset="0"/>
                      </a:endParaRPr>
                    </a:p>
                  </a:txBody>
                  <a:tcPr marL="91434" marR="91434" marT="45723" marB="4572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274340">
                <a:tc>
                  <a:txBody>
                    <a:bodyPr/>
                    <a:lstStyle/>
                    <a:p>
                      <a:r>
                        <a:rPr lang="en-GB" sz="1200" b="0" dirty="0" smtClean="0">
                          <a:solidFill>
                            <a:schemeClr val="tx1"/>
                          </a:solidFill>
                          <a:latin typeface="Comic Sans MS" pitchFamily="66" charset="0"/>
                        </a:rPr>
                        <a:t>I can use simple</a:t>
                      </a:r>
                      <a:r>
                        <a:rPr lang="en-GB" sz="1200" b="0" baseline="0" dirty="0" smtClean="0">
                          <a:solidFill>
                            <a:schemeClr val="tx1"/>
                          </a:solidFill>
                          <a:latin typeface="Comic Sans MS" pitchFamily="66" charset="0"/>
                        </a:rPr>
                        <a:t> sentences in my writing. </a:t>
                      </a:r>
                      <a:endParaRPr lang="en-GB" sz="1200" b="0" dirty="0">
                        <a:solidFill>
                          <a:schemeClr val="tx1"/>
                        </a:solidFill>
                        <a:latin typeface="Comic Sans MS" pitchFamily="66" charset="0"/>
                      </a:endParaRPr>
                    </a:p>
                  </a:txBody>
                  <a:tcPr marL="91434" marR="91434" marT="45723" marB="4572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274340">
                <a:tc>
                  <a:txBody>
                    <a:bodyPr/>
                    <a:lstStyle/>
                    <a:p>
                      <a:endParaRPr lang="en-GB" sz="1200" b="0" dirty="0">
                        <a:solidFill>
                          <a:schemeClr val="tx1"/>
                        </a:solidFill>
                        <a:latin typeface="Comic Sans MS" pitchFamily="66" charset="0"/>
                      </a:endParaRPr>
                    </a:p>
                  </a:txBody>
                  <a:tcPr marL="91434" marR="91434" marT="45723" marB="4572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274340">
                <a:tc>
                  <a:txBody>
                    <a:bodyPr/>
                    <a:lstStyle/>
                    <a:p>
                      <a:r>
                        <a:rPr lang="en-GB" sz="1200" b="0" dirty="0" smtClean="0">
                          <a:solidFill>
                            <a:schemeClr val="tx1"/>
                          </a:solidFill>
                          <a:latin typeface="Comic Sans MS" pitchFamily="66" charset="0"/>
                        </a:rPr>
                        <a:t>Ben</a:t>
                      </a:r>
                      <a:r>
                        <a:rPr lang="en-GB" sz="1200" b="0" baseline="0" dirty="0" smtClean="0">
                          <a:solidFill>
                            <a:schemeClr val="tx1"/>
                          </a:solidFill>
                          <a:latin typeface="Comic Sans MS" pitchFamily="66" charset="0"/>
                        </a:rPr>
                        <a:t> walked home from school. </a:t>
                      </a:r>
                      <a:endParaRPr lang="en-GB" sz="1200" b="0" dirty="0">
                        <a:solidFill>
                          <a:schemeClr val="tx1"/>
                        </a:solidFill>
                        <a:latin typeface="Comic Sans MS" pitchFamily="66" charset="0"/>
                      </a:endParaRPr>
                    </a:p>
                  </a:txBody>
                  <a:tcPr marL="91434" marR="91434" marT="45723" marB="4572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274340">
                <a:tc>
                  <a:txBody>
                    <a:bodyPr/>
                    <a:lstStyle/>
                    <a:p>
                      <a:endParaRPr lang="en-GB" sz="1200" b="0" dirty="0">
                        <a:solidFill>
                          <a:schemeClr val="tx1"/>
                        </a:solidFill>
                        <a:latin typeface="Comic Sans MS" pitchFamily="66" charset="0"/>
                      </a:endParaRPr>
                    </a:p>
                  </a:txBody>
                  <a:tcPr marL="91434" marR="91434" marT="45723" marB="4572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274340">
                <a:tc>
                  <a:txBody>
                    <a:bodyPr/>
                    <a:lstStyle/>
                    <a:p>
                      <a:r>
                        <a:rPr lang="en-GB" sz="1200" b="0" dirty="0" smtClean="0">
                          <a:solidFill>
                            <a:schemeClr val="tx1"/>
                          </a:solidFill>
                          <a:latin typeface="Comic Sans MS" pitchFamily="66" charset="0"/>
                        </a:rPr>
                        <a:t>The</a:t>
                      </a:r>
                      <a:r>
                        <a:rPr lang="en-GB" sz="1200" b="0" baseline="0" dirty="0" smtClean="0">
                          <a:solidFill>
                            <a:schemeClr val="tx1"/>
                          </a:solidFill>
                          <a:latin typeface="Comic Sans MS" pitchFamily="66" charset="0"/>
                        </a:rPr>
                        <a:t> princess was annoyed. </a:t>
                      </a:r>
                      <a:endParaRPr lang="en-GB" sz="1200" b="0" dirty="0">
                        <a:solidFill>
                          <a:schemeClr val="tx1"/>
                        </a:solidFill>
                        <a:latin typeface="Comic Sans MS" pitchFamily="66" charset="0"/>
                      </a:endParaRPr>
                    </a:p>
                  </a:txBody>
                  <a:tcPr marL="91434" marR="91434" marT="45723" marB="4572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274340">
                <a:tc>
                  <a:txBody>
                    <a:bodyPr/>
                    <a:lstStyle/>
                    <a:p>
                      <a:endParaRPr lang="en-GB" sz="1200" b="0" dirty="0">
                        <a:solidFill>
                          <a:schemeClr val="tx1"/>
                        </a:solidFill>
                        <a:latin typeface="Comic Sans MS" pitchFamily="66" charset="0"/>
                      </a:endParaRPr>
                    </a:p>
                  </a:txBody>
                  <a:tcPr marL="91434" marR="91434" marT="45723" marB="4572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32103530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202113" y="5016501"/>
            <a:ext cx="2322512" cy="5040313"/>
          </a:xfrm>
          <a:prstGeom prst="rect">
            <a:avLst/>
          </a:prstGeom>
          <a:solidFill>
            <a:schemeClr val="bg1"/>
          </a:solidFill>
          <a:ln w="38100">
            <a:solidFill>
              <a:schemeClr val="accent6"/>
            </a:solidFill>
            <a:prstDash val="lg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37891" name="Picture 8" descr="http://t0.gstatic.com/images?q=tbn:ANd9GcSLCqHBUu-Poc5hzBNhfpKbJkvKifrH-W4AdVT5yg8Sd_3J8sJ5:shapersofthe80s.files.wordpress.com/2012/01/apostrophe.gif">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56350" y="1200150"/>
            <a:ext cx="439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2" name="TextBox 4"/>
          <p:cNvSpPr txBox="1">
            <a:spLocks noChangeArrowheads="1"/>
          </p:cNvSpPr>
          <p:nvPr/>
        </p:nvSpPr>
        <p:spPr bwMode="auto">
          <a:xfrm>
            <a:off x="2655889" y="1200150"/>
            <a:ext cx="15462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Comic Sans MS" panose="030F0702030302020204" pitchFamily="66" charset="0"/>
              </a:rPr>
              <a:t>Apostrophes</a:t>
            </a:r>
          </a:p>
        </p:txBody>
      </p:sp>
      <p:sp>
        <p:nvSpPr>
          <p:cNvPr id="37893" name="TextBox 5"/>
          <p:cNvSpPr txBox="1">
            <a:spLocks noChangeArrowheads="1"/>
          </p:cNvSpPr>
          <p:nvPr/>
        </p:nvSpPr>
        <p:spPr bwMode="auto">
          <a:xfrm>
            <a:off x="1444625" y="1611314"/>
            <a:ext cx="39687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There are two reasons to use an apostrophe: </a:t>
            </a:r>
          </a:p>
        </p:txBody>
      </p:sp>
      <p:grpSp>
        <p:nvGrpSpPr>
          <p:cNvPr id="37894" name="Group 7"/>
          <p:cNvGrpSpPr>
            <a:grpSpLocks/>
          </p:cNvGrpSpPr>
          <p:nvPr/>
        </p:nvGrpSpPr>
        <p:grpSpPr bwMode="auto">
          <a:xfrm>
            <a:off x="188914" y="1897063"/>
            <a:ext cx="2943225" cy="2830512"/>
            <a:chOff x="332656" y="1208584"/>
            <a:chExt cx="2944019" cy="1512168"/>
          </a:xfrm>
        </p:grpSpPr>
        <p:pic>
          <p:nvPicPr>
            <p:cNvPr id="37918" name="Picture 10" descr="F:\Images\purple_speach_bubble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2656" y="1208584"/>
              <a:ext cx="2944019" cy="1512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19" name="TextBox 6"/>
            <p:cNvSpPr txBox="1">
              <a:spLocks noChangeArrowheads="1"/>
            </p:cNvSpPr>
            <p:nvPr/>
          </p:nvSpPr>
          <p:spPr bwMode="auto">
            <a:xfrm>
              <a:off x="612380" y="1360652"/>
              <a:ext cx="2664295" cy="970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400" b="1">
                  <a:solidFill>
                    <a:schemeClr val="bg1"/>
                  </a:solidFill>
                  <a:latin typeface="Comic Sans MS" panose="030F0702030302020204" pitchFamily="66" charset="0"/>
                </a:rPr>
                <a:t>Possession</a:t>
              </a:r>
            </a:p>
            <a:p>
              <a:pPr eaLnBrk="1" hangingPunct="1">
                <a:spcBef>
                  <a:spcPct val="0"/>
                </a:spcBef>
                <a:buFontTx/>
                <a:buNone/>
              </a:pPr>
              <a:endParaRPr lang="en-GB" altLang="en-US" sz="1400">
                <a:solidFill>
                  <a:schemeClr val="bg1"/>
                </a:solidFill>
                <a:latin typeface="Comic Sans MS" panose="030F0702030302020204" pitchFamily="66" charset="0"/>
              </a:endParaRPr>
            </a:p>
            <a:p>
              <a:pPr eaLnBrk="1" hangingPunct="1">
                <a:spcBef>
                  <a:spcPct val="0"/>
                </a:spcBef>
                <a:buFontTx/>
                <a:buNone/>
              </a:pPr>
              <a:r>
                <a:rPr lang="en-GB" altLang="en-US" sz="1400">
                  <a:solidFill>
                    <a:schemeClr val="bg1"/>
                  </a:solidFill>
                  <a:latin typeface="Comic Sans MS" panose="030F0702030302020204" pitchFamily="66" charset="0"/>
                </a:rPr>
                <a:t>To show that one thing owns another.</a:t>
              </a:r>
            </a:p>
            <a:p>
              <a:pPr eaLnBrk="1" hangingPunct="1">
                <a:spcBef>
                  <a:spcPct val="0"/>
                </a:spcBef>
                <a:buFontTx/>
                <a:buNone/>
              </a:pPr>
              <a:endParaRPr lang="en-GB" altLang="en-US" sz="1400">
                <a:solidFill>
                  <a:schemeClr val="bg1"/>
                </a:solidFill>
                <a:latin typeface="Comic Sans MS" panose="030F0702030302020204" pitchFamily="66" charset="0"/>
              </a:endParaRPr>
            </a:p>
            <a:p>
              <a:pPr eaLnBrk="1" hangingPunct="1">
                <a:spcBef>
                  <a:spcPct val="0"/>
                </a:spcBef>
                <a:buFontTx/>
                <a:buNone/>
              </a:pPr>
              <a:r>
                <a:rPr lang="en-GB" altLang="en-US" sz="1400">
                  <a:solidFill>
                    <a:schemeClr val="bg1"/>
                  </a:solidFill>
                  <a:latin typeface="Comic Sans MS" panose="030F0702030302020204" pitchFamily="66" charset="0"/>
                </a:rPr>
                <a:t>The lady’s hat. </a:t>
              </a:r>
            </a:p>
            <a:p>
              <a:pPr eaLnBrk="1" hangingPunct="1">
                <a:spcBef>
                  <a:spcPct val="0"/>
                </a:spcBef>
                <a:buFontTx/>
                <a:buNone/>
              </a:pPr>
              <a:r>
                <a:rPr lang="en-GB" altLang="en-US" sz="1400" i="1">
                  <a:solidFill>
                    <a:schemeClr val="bg1"/>
                  </a:solidFill>
                  <a:latin typeface="Comic Sans MS" panose="030F0702030302020204" pitchFamily="66" charset="0"/>
                </a:rPr>
                <a:t>The lady owns the hat. </a:t>
              </a:r>
              <a:endParaRPr lang="en-GB" altLang="en-US" sz="1400">
                <a:solidFill>
                  <a:schemeClr val="bg1"/>
                </a:solidFill>
                <a:latin typeface="Comic Sans MS" panose="030F0702030302020204" pitchFamily="66" charset="0"/>
              </a:endParaRPr>
            </a:p>
            <a:p>
              <a:pPr eaLnBrk="1" hangingPunct="1">
                <a:spcBef>
                  <a:spcPct val="0"/>
                </a:spcBef>
                <a:buFontTx/>
                <a:buNone/>
              </a:pPr>
              <a:r>
                <a:rPr lang="en-GB" altLang="en-US" sz="1400">
                  <a:solidFill>
                    <a:schemeClr val="bg1"/>
                  </a:solidFill>
                  <a:latin typeface="Comic Sans MS" panose="030F0702030302020204" pitchFamily="66" charset="0"/>
                </a:rPr>
                <a:t> </a:t>
              </a:r>
            </a:p>
          </p:txBody>
        </p:sp>
      </p:grpSp>
      <p:grpSp>
        <p:nvGrpSpPr>
          <p:cNvPr id="37895" name="Group 8"/>
          <p:cNvGrpSpPr>
            <a:grpSpLocks/>
          </p:cNvGrpSpPr>
          <p:nvPr/>
        </p:nvGrpSpPr>
        <p:grpSpPr bwMode="auto">
          <a:xfrm>
            <a:off x="2997200" y="1919289"/>
            <a:ext cx="3424238" cy="3024187"/>
            <a:chOff x="2449688" y="746162"/>
            <a:chExt cx="3424054" cy="3024336"/>
          </a:xfrm>
        </p:grpSpPr>
        <p:pic>
          <p:nvPicPr>
            <p:cNvPr id="37916" name="Picture 9" descr="F:\Images\purple_Lined_speach_bubbl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9688" y="746162"/>
              <a:ext cx="3424054" cy="3024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17" name="TextBox 14"/>
            <p:cNvSpPr txBox="1">
              <a:spLocks noChangeArrowheads="1"/>
            </p:cNvSpPr>
            <p:nvPr/>
          </p:nvSpPr>
          <p:spPr bwMode="auto">
            <a:xfrm>
              <a:off x="2936316" y="1007353"/>
              <a:ext cx="2618024"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400" b="1">
                  <a:solidFill>
                    <a:srgbClr val="7030A0"/>
                  </a:solidFill>
                  <a:latin typeface="Comic Sans MS" panose="030F0702030302020204" pitchFamily="66" charset="0"/>
                </a:rPr>
                <a:t>Omission </a:t>
              </a:r>
            </a:p>
            <a:p>
              <a:pPr algn="ctr" eaLnBrk="1" hangingPunct="1">
                <a:spcBef>
                  <a:spcPct val="0"/>
                </a:spcBef>
                <a:buFontTx/>
                <a:buNone/>
              </a:pPr>
              <a:endParaRPr lang="en-GB" altLang="en-US" sz="1400">
                <a:solidFill>
                  <a:srgbClr val="7030A0"/>
                </a:solidFill>
                <a:latin typeface="Comic Sans MS" panose="030F0702030302020204" pitchFamily="66" charset="0"/>
              </a:endParaRPr>
            </a:p>
            <a:p>
              <a:pPr eaLnBrk="1" hangingPunct="1">
                <a:spcBef>
                  <a:spcPct val="0"/>
                </a:spcBef>
                <a:buFontTx/>
                <a:buNone/>
              </a:pPr>
              <a:r>
                <a:rPr lang="en-GB" altLang="en-US" sz="1400">
                  <a:solidFill>
                    <a:srgbClr val="7030A0"/>
                  </a:solidFill>
                  <a:latin typeface="Comic Sans MS" panose="030F0702030302020204" pitchFamily="66" charset="0"/>
                </a:rPr>
                <a:t>Where you need to miss a letter out. </a:t>
              </a:r>
            </a:p>
            <a:p>
              <a:pPr eaLnBrk="1" hangingPunct="1">
                <a:spcBef>
                  <a:spcPct val="0"/>
                </a:spcBef>
                <a:buFontTx/>
                <a:buNone/>
              </a:pPr>
              <a:endParaRPr lang="en-GB" altLang="en-US" sz="1400">
                <a:solidFill>
                  <a:srgbClr val="7030A0"/>
                </a:solidFill>
                <a:latin typeface="Comic Sans MS" panose="030F0702030302020204" pitchFamily="66" charset="0"/>
              </a:endParaRPr>
            </a:p>
            <a:p>
              <a:pPr eaLnBrk="1" hangingPunct="1">
                <a:spcBef>
                  <a:spcPct val="0"/>
                </a:spcBef>
                <a:buFontTx/>
                <a:buNone/>
              </a:pPr>
              <a:r>
                <a:rPr lang="en-GB" altLang="en-US" sz="1400">
                  <a:solidFill>
                    <a:srgbClr val="7030A0"/>
                  </a:solidFill>
                  <a:latin typeface="Comic Sans MS" panose="030F0702030302020204" pitchFamily="66" charset="0"/>
                </a:rPr>
                <a:t>You’ve left some letters out. </a:t>
              </a:r>
            </a:p>
            <a:p>
              <a:pPr eaLnBrk="1" hangingPunct="1">
                <a:spcBef>
                  <a:spcPct val="0"/>
                </a:spcBef>
                <a:buFontTx/>
                <a:buNone/>
              </a:pPr>
              <a:r>
                <a:rPr lang="en-GB" altLang="en-US" sz="1400" i="1">
                  <a:solidFill>
                    <a:srgbClr val="7030A0"/>
                  </a:solidFill>
                  <a:latin typeface="Comic Sans MS" panose="030F0702030302020204" pitchFamily="66" charset="0"/>
                </a:rPr>
                <a:t>‘You have’ becomes ‘you’ve’.</a:t>
              </a:r>
              <a:endParaRPr lang="en-GB" altLang="en-US" sz="1400">
                <a:solidFill>
                  <a:srgbClr val="7030A0"/>
                </a:solidFill>
                <a:latin typeface="Comic Sans MS" panose="030F0702030302020204" pitchFamily="66" charset="0"/>
              </a:endParaRPr>
            </a:p>
            <a:p>
              <a:pPr eaLnBrk="1" hangingPunct="1">
                <a:spcBef>
                  <a:spcPct val="0"/>
                </a:spcBef>
                <a:buFontTx/>
                <a:buNone/>
              </a:pPr>
              <a:endParaRPr lang="en-GB" altLang="en-US" sz="1400">
                <a:solidFill>
                  <a:srgbClr val="7030A0"/>
                </a:solidFill>
                <a:latin typeface="Comic Sans MS" panose="030F0702030302020204" pitchFamily="66" charset="0"/>
              </a:endParaRPr>
            </a:p>
          </p:txBody>
        </p:sp>
      </p:grpSp>
      <p:sp>
        <p:nvSpPr>
          <p:cNvPr id="19" name="Rectangle 18"/>
          <p:cNvSpPr/>
          <p:nvPr/>
        </p:nvSpPr>
        <p:spPr>
          <a:xfrm>
            <a:off x="260351" y="10366375"/>
            <a:ext cx="4392613" cy="503238"/>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chemeClr val="tx1"/>
                </a:solidFill>
              </a:rPr>
              <a:t>Marked by:                                                       Date:  </a:t>
            </a:r>
          </a:p>
        </p:txBody>
      </p:sp>
      <p:graphicFrame>
        <p:nvGraphicFramePr>
          <p:cNvPr id="13" name="Table 12"/>
          <p:cNvGraphicFramePr>
            <a:graphicFrameLocks noGrp="1"/>
          </p:cNvGraphicFramePr>
          <p:nvPr/>
        </p:nvGraphicFramePr>
        <p:xfrm>
          <a:off x="284163" y="5046664"/>
          <a:ext cx="3714750" cy="4865687"/>
        </p:xfrm>
        <a:graphic>
          <a:graphicData uri="http://schemas.openxmlformats.org/drawingml/2006/table">
            <a:tbl>
              <a:tblPr firstRow="1" bandRow="1">
                <a:tableStyleId>{5C22544A-7EE6-4342-B048-85BDC9FD1C3A}</a:tableStyleId>
              </a:tblPr>
              <a:tblGrid>
                <a:gridCol w="3714750">
                  <a:extLst>
                    <a:ext uri="{9D8B030D-6E8A-4147-A177-3AD203B41FA5}">
                      <a16:colId xmlns:a16="http://schemas.microsoft.com/office/drawing/2014/main" val="20000"/>
                    </a:ext>
                  </a:extLst>
                </a:gridCol>
              </a:tblGrid>
              <a:tr h="486569">
                <a:tc>
                  <a:txBody>
                    <a:bodyPr/>
                    <a:lstStyle/>
                    <a:p>
                      <a:r>
                        <a:rPr lang="en-GB" sz="1200" b="0" dirty="0" smtClean="0">
                          <a:solidFill>
                            <a:schemeClr val="tx1"/>
                          </a:solidFill>
                          <a:latin typeface="Comic Sans MS" pitchFamily="66" charset="0"/>
                        </a:rPr>
                        <a:t>1. My best friends sister is called Jodie. </a:t>
                      </a:r>
                      <a:endParaRPr lang="en-GB" sz="1200" b="0" dirty="0">
                        <a:solidFill>
                          <a:schemeClr val="tx1"/>
                        </a:solidFill>
                        <a:latin typeface="Comic Sans MS" pitchFamily="66" charset="0"/>
                      </a:endParaRPr>
                    </a:p>
                  </a:txBody>
                  <a:tcPr marL="91466" marR="91466" marT="45712" marB="45712" anchor="ctr">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86569">
                <a:tc>
                  <a:txBody>
                    <a:bodyPr/>
                    <a:lstStyle/>
                    <a:p>
                      <a:r>
                        <a:rPr lang="en-GB" sz="1200" b="0" dirty="0" smtClean="0">
                          <a:solidFill>
                            <a:schemeClr val="tx1"/>
                          </a:solidFill>
                          <a:latin typeface="Comic Sans MS" pitchFamily="66" charset="0"/>
                        </a:rPr>
                        <a:t>2. I </a:t>
                      </a:r>
                      <a:r>
                        <a:rPr lang="en-GB" sz="1200" b="0" dirty="0" err="1" smtClean="0">
                          <a:solidFill>
                            <a:schemeClr val="tx1"/>
                          </a:solidFill>
                          <a:latin typeface="Comic Sans MS" pitchFamily="66" charset="0"/>
                        </a:rPr>
                        <a:t>havent</a:t>
                      </a:r>
                      <a:r>
                        <a:rPr lang="en-GB" sz="1200" b="0" baseline="0" dirty="0" smtClean="0">
                          <a:solidFill>
                            <a:schemeClr val="tx1"/>
                          </a:solidFill>
                          <a:latin typeface="Comic Sans MS" pitchFamily="66" charset="0"/>
                        </a:rPr>
                        <a:t> done my homework. </a:t>
                      </a:r>
                      <a:endParaRPr lang="en-GB" sz="1200" b="0" dirty="0">
                        <a:solidFill>
                          <a:schemeClr val="tx1"/>
                        </a:solidFill>
                        <a:latin typeface="Comic Sans MS" pitchFamily="66" charset="0"/>
                      </a:endParaRPr>
                    </a:p>
                  </a:txBody>
                  <a:tcPr marL="91466" marR="91466" marT="45712" marB="45712"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86569">
                <a:tc>
                  <a:txBody>
                    <a:bodyPr/>
                    <a:lstStyle/>
                    <a:p>
                      <a:r>
                        <a:rPr lang="en-GB" sz="1200" b="0" dirty="0" smtClean="0">
                          <a:solidFill>
                            <a:schemeClr val="tx1"/>
                          </a:solidFill>
                          <a:latin typeface="Comic Sans MS" pitchFamily="66" charset="0"/>
                        </a:rPr>
                        <a:t>3. If they go to the shops </a:t>
                      </a:r>
                      <a:r>
                        <a:rPr lang="en-GB" sz="1200" b="0" dirty="0" err="1" smtClean="0">
                          <a:solidFill>
                            <a:schemeClr val="tx1"/>
                          </a:solidFill>
                          <a:latin typeface="Comic Sans MS" pitchFamily="66" charset="0"/>
                        </a:rPr>
                        <a:t>theyll</a:t>
                      </a:r>
                      <a:r>
                        <a:rPr lang="en-GB" sz="1200" b="0" dirty="0" smtClean="0">
                          <a:solidFill>
                            <a:schemeClr val="tx1"/>
                          </a:solidFill>
                          <a:latin typeface="Comic Sans MS" pitchFamily="66" charset="0"/>
                        </a:rPr>
                        <a:t> miss the football. </a:t>
                      </a:r>
                      <a:endParaRPr lang="en-GB" sz="1200" b="0" dirty="0">
                        <a:solidFill>
                          <a:schemeClr val="tx1"/>
                        </a:solidFill>
                        <a:latin typeface="Comic Sans MS" pitchFamily="66" charset="0"/>
                      </a:endParaRPr>
                    </a:p>
                  </a:txBody>
                  <a:tcPr marL="91466" marR="91466" marT="45712" marB="45712"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486569">
                <a:tc>
                  <a:txBody>
                    <a:bodyPr/>
                    <a:lstStyle/>
                    <a:p>
                      <a:r>
                        <a:rPr lang="en-GB" sz="1200" b="0" dirty="0" smtClean="0">
                          <a:solidFill>
                            <a:schemeClr val="tx1"/>
                          </a:solidFill>
                          <a:latin typeface="Comic Sans MS" pitchFamily="66" charset="0"/>
                        </a:rPr>
                        <a:t>4. Frank </a:t>
                      </a:r>
                      <a:r>
                        <a:rPr lang="en-GB" sz="1200" b="0" dirty="0" err="1" smtClean="0">
                          <a:solidFill>
                            <a:schemeClr val="tx1"/>
                          </a:solidFill>
                          <a:latin typeface="Comic Sans MS" pitchFamily="66" charset="0"/>
                        </a:rPr>
                        <a:t>Lampards</a:t>
                      </a:r>
                      <a:r>
                        <a:rPr lang="en-GB" sz="1200" b="0" baseline="0" dirty="0" smtClean="0">
                          <a:solidFill>
                            <a:schemeClr val="tx1"/>
                          </a:solidFill>
                          <a:latin typeface="Comic Sans MS" pitchFamily="66" charset="0"/>
                        </a:rPr>
                        <a:t> goal this weekend was brilliant</a:t>
                      </a:r>
                      <a:endParaRPr lang="en-GB" sz="1200" b="0" dirty="0">
                        <a:solidFill>
                          <a:schemeClr val="tx1"/>
                        </a:solidFill>
                        <a:latin typeface="Comic Sans MS" pitchFamily="66" charset="0"/>
                      </a:endParaRPr>
                    </a:p>
                  </a:txBody>
                  <a:tcPr marL="91466" marR="91466" marT="45712" marB="45712"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486569">
                <a:tc>
                  <a:txBody>
                    <a:bodyPr/>
                    <a:lstStyle/>
                    <a:p>
                      <a:r>
                        <a:rPr lang="en-GB" sz="1200" b="0" dirty="0" smtClean="0">
                          <a:solidFill>
                            <a:schemeClr val="tx1"/>
                          </a:solidFill>
                          <a:latin typeface="Comic Sans MS" pitchFamily="66" charset="0"/>
                        </a:rPr>
                        <a:t>5. There </a:t>
                      </a:r>
                      <a:r>
                        <a:rPr lang="en-GB" sz="1200" b="0" dirty="0" err="1" smtClean="0">
                          <a:solidFill>
                            <a:schemeClr val="tx1"/>
                          </a:solidFill>
                          <a:latin typeface="Comic Sans MS" pitchFamily="66" charset="0"/>
                        </a:rPr>
                        <a:t>werent</a:t>
                      </a:r>
                      <a:r>
                        <a:rPr lang="en-GB" sz="1200" b="0" dirty="0" smtClean="0">
                          <a:solidFill>
                            <a:schemeClr val="tx1"/>
                          </a:solidFill>
                          <a:latin typeface="Comic Sans MS" pitchFamily="66" charset="0"/>
                        </a:rPr>
                        <a:t> any eggs</a:t>
                      </a:r>
                      <a:r>
                        <a:rPr lang="en-GB" sz="1200" b="0" baseline="0" dirty="0" smtClean="0">
                          <a:solidFill>
                            <a:schemeClr val="tx1"/>
                          </a:solidFill>
                          <a:latin typeface="Comic Sans MS" pitchFamily="66" charset="0"/>
                        </a:rPr>
                        <a:t> left after Jamie dropped the box.</a:t>
                      </a:r>
                      <a:endParaRPr lang="en-GB" sz="1200" b="0" dirty="0">
                        <a:solidFill>
                          <a:schemeClr val="tx1"/>
                        </a:solidFill>
                        <a:latin typeface="Comic Sans MS" pitchFamily="66" charset="0"/>
                      </a:endParaRPr>
                    </a:p>
                  </a:txBody>
                  <a:tcPr marL="91466" marR="91466" marT="45712" marB="45712"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86569">
                <a:tc>
                  <a:txBody>
                    <a:bodyPr/>
                    <a:lstStyle/>
                    <a:p>
                      <a:r>
                        <a:rPr lang="en-GB" sz="1200" b="0" dirty="0" smtClean="0">
                          <a:solidFill>
                            <a:schemeClr val="tx1"/>
                          </a:solidFill>
                          <a:latin typeface="Comic Sans MS" pitchFamily="66" charset="0"/>
                        </a:rPr>
                        <a:t>6. </a:t>
                      </a:r>
                      <a:r>
                        <a:rPr lang="en-GB" sz="1200" b="0" dirty="0" err="1" smtClean="0">
                          <a:solidFill>
                            <a:schemeClr val="tx1"/>
                          </a:solidFill>
                          <a:latin typeface="Comic Sans MS" pitchFamily="66" charset="0"/>
                        </a:rPr>
                        <a:t>Weve</a:t>
                      </a:r>
                      <a:r>
                        <a:rPr lang="en-GB" sz="1200" b="0" dirty="0" smtClean="0">
                          <a:solidFill>
                            <a:schemeClr val="tx1"/>
                          </a:solidFill>
                          <a:latin typeface="Comic Sans MS" pitchFamily="66" charset="0"/>
                        </a:rPr>
                        <a:t> won lots of cups this year; were </a:t>
                      </a:r>
                      <a:r>
                        <a:rPr lang="en-GB" sz="1200" b="0" dirty="0" err="1" smtClean="0">
                          <a:solidFill>
                            <a:schemeClr val="tx1"/>
                          </a:solidFill>
                          <a:latin typeface="Comic Sans MS" pitchFamily="66" charset="0"/>
                        </a:rPr>
                        <a:t>Kents</a:t>
                      </a:r>
                      <a:r>
                        <a:rPr lang="en-GB" sz="1200" b="0" dirty="0" smtClean="0">
                          <a:solidFill>
                            <a:schemeClr val="tx1"/>
                          </a:solidFill>
                          <a:latin typeface="Comic Sans MS" pitchFamily="66" charset="0"/>
                        </a:rPr>
                        <a:t> best school. </a:t>
                      </a:r>
                      <a:endParaRPr lang="en-GB" sz="1200" b="0" dirty="0">
                        <a:solidFill>
                          <a:schemeClr val="tx1"/>
                        </a:solidFill>
                        <a:latin typeface="Comic Sans MS" pitchFamily="66" charset="0"/>
                      </a:endParaRPr>
                    </a:p>
                  </a:txBody>
                  <a:tcPr marL="91466" marR="91466" marT="45712" marB="45712"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86569">
                <a:tc>
                  <a:txBody>
                    <a:bodyPr/>
                    <a:lstStyle/>
                    <a:p>
                      <a:r>
                        <a:rPr lang="en-GB" sz="1200" b="0" dirty="0" smtClean="0">
                          <a:solidFill>
                            <a:schemeClr val="tx1"/>
                          </a:solidFill>
                          <a:latin typeface="Comic Sans MS" pitchFamily="66" charset="0"/>
                        </a:rPr>
                        <a:t>7. </a:t>
                      </a:r>
                      <a:r>
                        <a:rPr lang="en-GB" sz="1200" b="0" dirty="0" err="1" smtClean="0">
                          <a:solidFill>
                            <a:schemeClr val="tx1"/>
                          </a:solidFill>
                          <a:latin typeface="Comic Sans MS" pitchFamily="66" charset="0"/>
                        </a:rPr>
                        <a:t>Im</a:t>
                      </a:r>
                      <a:r>
                        <a:rPr lang="en-GB" sz="1200" b="0" dirty="0" smtClean="0">
                          <a:solidFill>
                            <a:schemeClr val="tx1"/>
                          </a:solidFill>
                          <a:latin typeface="Comic Sans MS" pitchFamily="66" charset="0"/>
                        </a:rPr>
                        <a:t> always</a:t>
                      </a:r>
                      <a:r>
                        <a:rPr lang="en-GB" sz="1200" b="0" baseline="0" dirty="0" smtClean="0">
                          <a:solidFill>
                            <a:schemeClr val="tx1"/>
                          </a:solidFill>
                          <a:latin typeface="Comic Sans MS" pitchFamily="66" charset="0"/>
                        </a:rPr>
                        <a:t> late for school in the morning, its my dads fault</a:t>
                      </a:r>
                      <a:endParaRPr lang="en-GB" sz="1200" b="0" dirty="0">
                        <a:solidFill>
                          <a:schemeClr val="tx1"/>
                        </a:solidFill>
                        <a:latin typeface="Comic Sans MS" pitchFamily="66" charset="0"/>
                      </a:endParaRPr>
                    </a:p>
                  </a:txBody>
                  <a:tcPr marL="91466" marR="91466" marT="45712" marB="45712"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486569">
                <a:tc>
                  <a:txBody>
                    <a:bodyPr/>
                    <a:lstStyle/>
                    <a:p>
                      <a:r>
                        <a:rPr lang="en-GB" sz="1200" b="0" dirty="0" smtClean="0">
                          <a:solidFill>
                            <a:schemeClr val="tx1"/>
                          </a:solidFill>
                          <a:latin typeface="Comic Sans MS" pitchFamily="66" charset="0"/>
                        </a:rPr>
                        <a:t>8. There </a:t>
                      </a:r>
                      <a:r>
                        <a:rPr lang="en-GB" sz="1200" b="0" dirty="0" err="1" smtClean="0">
                          <a:solidFill>
                            <a:schemeClr val="tx1"/>
                          </a:solidFill>
                          <a:latin typeface="Comic Sans MS" pitchFamily="66" charset="0"/>
                        </a:rPr>
                        <a:t>arent</a:t>
                      </a:r>
                      <a:r>
                        <a:rPr lang="en-GB" sz="1200" b="0" dirty="0" smtClean="0">
                          <a:solidFill>
                            <a:schemeClr val="tx1"/>
                          </a:solidFill>
                          <a:latin typeface="Comic Sans MS" pitchFamily="66" charset="0"/>
                        </a:rPr>
                        <a:t> many cars</a:t>
                      </a:r>
                      <a:r>
                        <a:rPr lang="en-GB" sz="1200" b="0" baseline="0" dirty="0" smtClean="0">
                          <a:solidFill>
                            <a:schemeClr val="tx1"/>
                          </a:solidFill>
                          <a:latin typeface="Comic Sans MS" pitchFamily="66" charset="0"/>
                        </a:rPr>
                        <a:t> Id drive but I like BMWs</a:t>
                      </a:r>
                      <a:endParaRPr lang="en-GB" sz="1200" b="0" dirty="0">
                        <a:solidFill>
                          <a:schemeClr val="tx1"/>
                        </a:solidFill>
                        <a:latin typeface="Comic Sans MS" pitchFamily="66" charset="0"/>
                      </a:endParaRPr>
                    </a:p>
                  </a:txBody>
                  <a:tcPr marL="91466" marR="91466" marT="45712" marB="45712"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486569">
                <a:tc>
                  <a:txBody>
                    <a:bodyPr/>
                    <a:lstStyle/>
                    <a:p>
                      <a:r>
                        <a:rPr lang="en-GB" sz="1200" b="0" dirty="0" smtClean="0">
                          <a:solidFill>
                            <a:schemeClr val="tx1"/>
                          </a:solidFill>
                          <a:latin typeface="Comic Sans MS" pitchFamily="66" charset="0"/>
                        </a:rPr>
                        <a:t>9. I </a:t>
                      </a:r>
                      <a:r>
                        <a:rPr lang="en-GB" sz="1200" b="0" dirty="0" err="1" smtClean="0">
                          <a:solidFill>
                            <a:schemeClr val="tx1"/>
                          </a:solidFill>
                          <a:latin typeface="Comic Sans MS" pitchFamily="66" charset="0"/>
                        </a:rPr>
                        <a:t>shouldve</a:t>
                      </a:r>
                      <a:r>
                        <a:rPr lang="en-GB" sz="1200" b="0" dirty="0" smtClean="0">
                          <a:solidFill>
                            <a:schemeClr val="tx1"/>
                          </a:solidFill>
                          <a:latin typeface="Comic Sans MS" pitchFamily="66" charset="0"/>
                        </a:rPr>
                        <a:t> caught the 10.30 bus but I was late. </a:t>
                      </a:r>
                      <a:endParaRPr lang="en-GB" sz="1200" b="0" dirty="0">
                        <a:solidFill>
                          <a:schemeClr val="tx1"/>
                        </a:solidFill>
                        <a:latin typeface="Comic Sans MS" pitchFamily="66" charset="0"/>
                      </a:endParaRPr>
                    </a:p>
                  </a:txBody>
                  <a:tcPr marL="91466" marR="91466" marT="45712" marB="45712"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486569">
                <a:tc>
                  <a:txBody>
                    <a:bodyPr/>
                    <a:lstStyle/>
                    <a:p>
                      <a:r>
                        <a:rPr lang="en-GB" sz="1200" b="0" dirty="0" smtClean="0">
                          <a:solidFill>
                            <a:schemeClr val="tx1"/>
                          </a:solidFill>
                          <a:latin typeface="Comic Sans MS" pitchFamily="66" charset="0"/>
                        </a:rPr>
                        <a:t>10. Patricks</a:t>
                      </a:r>
                      <a:r>
                        <a:rPr lang="en-GB" sz="1200" b="0" baseline="0" dirty="0" smtClean="0">
                          <a:solidFill>
                            <a:schemeClr val="tx1"/>
                          </a:solidFill>
                          <a:latin typeface="Comic Sans MS" pitchFamily="66" charset="0"/>
                        </a:rPr>
                        <a:t> car is not very reliable, its always breaking down. </a:t>
                      </a:r>
                      <a:endParaRPr lang="en-GB" sz="1200" b="0" dirty="0">
                        <a:solidFill>
                          <a:schemeClr val="tx1"/>
                        </a:solidFill>
                        <a:latin typeface="Comic Sans MS" pitchFamily="66" charset="0"/>
                      </a:endParaRPr>
                    </a:p>
                  </a:txBody>
                  <a:tcPr marL="91466" marR="91466" marT="45712" marB="45712"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bl>
          </a:graphicData>
        </a:graphic>
      </p:graphicFrame>
      <p:sp>
        <p:nvSpPr>
          <p:cNvPr id="20" name="Rectangle 19"/>
          <p:cNvSpPr/>
          <p:nvPr/>
        </p:nvSpPr>
        <p:spPr>
          <a:xfrm>
            <a:off x="4727576" y="10366375"/>
            <a:ext cx="1870075" cy="503238"/>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chemeClr val="tx1"/>
                </a:solidFill>
              </a:rPr>
              <a:t>TS: </a:t>
            </a:r>
          </a:p>
        </p:txBody>
      </p:sp>
      <p:sp>
        <p:nvSpPr>
          <p:cNvPr id="12" name="TextBox 11"/>
          <p:cNvSpPr txBox="1"/>
          <p:nvPr/>
        </p:nvSpPr>
        <p:spPr>
          <a:xfrm>
            <a:off x="4581526" y="4295775"/>
            <a:ext cx="2143125" cy="738188"/>
          </a:xfrm>
          <a:prstGeom prst="rect">
            <a:avLst/>
          </a:prstGeom>
          <a:noFill/>
        </p:spPr>
        <p:txBody>
          <a:bodyPr>
            <a:spAutoFit/>
          </a:bodyPr>
          <a:lstStyle/>
          <a:p>
            <a:pPr>
              <a:defRPr/>
            </a:pPr>
            <a:r>
              <a:rPr lang="en-GB" sz="1400" dirty="0">
                <a:solidFill>
                  <a:schemeClr val="accent6"/>
                </a:solidFill>
                <a:latin typeface="Comic Sans MS" pitchFamily="66" charset="0"/>
              </a:rPr>
              <a:t>Task 2: write down as many words as you can with omitted letters. </a:t>
            </a:r>
          </a:p>
        </p:txBody>
      </p:sp>
      <p:sp>
        <p:nvSpPr>
          <p:cNvPr id="23" name="TextBox 22"/>
          <p:cNvSpPr txBox="1"/>
          <p:nvPr/>
        </p:nvSpPr>
        <p:spPr>
          <a:xfrm rot="20957348">
            <a:off x="5591175" y="5226051"/>
            <a:ext cx="742950" cy="307975"/>
          </a:xfrm>
          <a:prstGeom prst="rect">
            <a:avLst/>
          </a:prstGeom>
          <a:noFill/>
        </p:spPr>
        <p:txBody>
          <a:bodyPr>
            <a:spAutoFit/>
          </a:bodyPr>
          <a:lstStyle/>
          <a:p>
            <a:pPr>
              <a:defRPr/>
            </a:pPr>
            <a:r>
              <a:rPr lang="en-GB" sz="1400" dirty="0">
                <a:solidFill>
                  <a:schemeClr val="accent6"/>
                </a:solidFill>
                <a:latin typeface="Comic Sans MS" pitchFamily="66" charset="0"/>
              </a:rPr>
              <a:t>Can’t</a:t>
            </a:r>
          </a:p>
        </p:txBody>
      </p:sp>
      <p:sp>
        <p:nvSpPr>
          <p:cNvPr id="24" name="Rectangle 23"/>
          <p:cNvSpPr/>
          <p:nvPr/>
        </p:nvSpPr>
        <p:spPr>
          <a:xfrm>
            <a:off x="260351" y="5016501"/>
            <a:ext cx="3738563" cy="5040313"/>
          </a:xfrm>
          <a:prstGeom prst="rect">
            <a:avLst/>
          </a:prstGeom>
          <a:noFill/>
          <a:ln w="38100">
            <a:solidFill>
              <a:schemeClr val="accent6"/>
            </a:solidFill>
            <a:prstDash val="lg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 name="TextBox 25"/>
          <p:cNvSpPr txBox="1"/>
          <p:nvPr/>
        </p:nvSpPr>
        <p:spPr>
          <a:xfrm>
            <a:off x="1484314" y="4276726"/>
            <a:ext cx="2414587" cy="739775"/>
          </a:xfrm>
          <a:prstGeom prst="rect">
            <a:avLst/>
          </a:prstGeom>
          <a:noFill/>
        </p:spPr>
        <p:txBody>
          <a:bodyPr>
            <a:spAutoFit/>
          </a:bodyPr>
          <a:lstStyle/>
          <a:p>
            <a:pPr>
              <a:defRPr/>
            </a:pPr>
            <a:r>
              <a:rPr lang="en-GB" sz="1400" dirty="0">
                <a:solidFill>
                  <a:schemeClr val="accent6"/>
                </a:solidFill>
                <a:latin typeface="Comic Sans MS" pitchFamily="66" charset="0"/>
              </a:rPr>
              <a:t>Task 1: add in any missing apostrophes from the sentences below. </a:t>
            </a:r>
          </a:p>
        </p:txBody>
      </p:sp>
    </p:spTree>
    <p:extLst>
      <p:ext uri="{BB962C8B-B14F-4D97-AF65-F5344CB8AC3E}">
        <p14:creationId xmlns:p14="http://schemas.microsoft.com/office/powerpoint/2010/main" val="33806560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
          <p:cNvSpPr>
            <a:spLocks noChangeArrowheads="1"/>
          </p:cNvSpPr>
          <p:nvPr/>
        </p:nvSpPr>
        <p:spPr bwMode="auto">
          <a:xfrm>
            <a:off x="166689" y="1271588"/>
            <a:ext cx="65246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600">
                <a:solidFill>
                  <a:srgbClr val="00B0F0"/>
                </a:solidFill>
                <a:latin typeface="Comic Sans MS" panose="030F0702030302020204" pitchFamily="66" charset="0"/>
              </a:rPr>
              <a:t>Read the text carefully and answer the questions below in </a:t>
            </a:r>
            <a:r>
              <a:rPr lang="en-GB" altLang="en-US" sz="1600" u="sng">
                <a:solidFill>
                  <a:srgbClr val="00B0F0"/>
                </a:solidFill>
                <a:latin typeface="Comic Sans MS" panose="030F0702030302020204" pitchFamily="66" charset="0"/>
              </a:rPr>
              <a:t>full sentences. </a:t>
            </a:r>
          </a:p>
        </p:txBody>
      </p:sp>
      <p:sp>
        <p:nvSpPr>
          <p:cNvPr id="38915" name="Rectangle 3"/>
          <p:cNvSpPr>
            <a:spLocks noChangeArrowheads="1"/>
          </p:cNvSpPr>
          <p:nvPr/>
        </p:nvSpPr>
        <p:spPr bwMode="auto">
          <a:xfrm>
            <a:off x="333376" y="3792538"/>
            <a:ext cx="6524625" cy="698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Chocolate –– there’s nothing quite like it, is there? Chocolate is simply delicious. What is</a:t>
            </a:r>
          </a:p>
          <a:p>
            <a:pPr eaLnBrk="1" hangingPunct="1">
              <a:spcBef>
                <a:spcPct val="0"/>
              </a:spcBef>
              <a:buFontTx/>
              <a:buNone/>
            </a:pPr>
            <a:r>
              <a:rPr lang="en-GB" altLang="en-US" sz="1400">
                <a:latin typeface="Comic Sans MS" panose="030F0702030302020204" pitchFamily="66" charset="0"/>
              </a:rPr>
              <a:t>chocolate? Where does it come from?</a:t>
            </a:r>
          </a:p>
          <a:p>
            <a:pPr eaLnBrk="1" hangingPunct="1">
              <a:spcBef>
                <a:spcPct val="0"/>
              </a:spcBef>
              <a:buFontTx/>
              <a:buNone/>
            </a:pPr>
            <a:r>
              <a:rPr lang="en-GB" altLang="en-US" sz="1400">
                <a:latin typeface="Comic Sans MS" panose="030F0702030302020204" pitchFamily="66" charset="0"/>
              </a:rPr>
              <a:t>Christopher Columbus was probably the first to take cacao beans from the New World to Europe in around 1502. But the history of chocolate goes back at least 4,000 years! The Aztecs, who lived in America, thought that their bitter cacao drink was a divine gift from heaven. In fact, the scientist Carolus Linnaeus named the plant Theobroma, which means “food of the gods.”</a:t>
            </a:r>
          </a:p>
          <a:p>
            <a:pPr eaLnBrk="1" hangingPunct="1">
              <a:spcBef>
                <a:spcPct val="0"/>
              </a:spcBef>
              <a:buFontTx/>
              <a:buNone/>
            </a:pPr>
            <a:r>
              <a:rPr lang="en-GB" altLang="en-US" sz="1400">
                <a:latin typeface="Comic Sans MS" panose="030F0702030302020204" pitchFamily="66" charset="0"/>
              </a:rPr>
              <a:t>	The Spanish explorer Hernando Cortez went to America in 1519. He visited the Mexican emperor Montezuma. He saw that Montezuma drank cacao mixed with vanilla and spices. Cortez took some cacao home as a gift to the Spanish King Charles. In Spain, people began to drink Cortez’s chocolate in a drink with chili peppers. However, the natural taste of caocao was too bitter for most people. To sweeten the drink, Europeans added sugar to the cacao drink. As a sweet drink, it became more popular. By the 17th century, rich people in Europe were drinking it.</a:t>
            </a:r>
          </a:p>
          <a:p>
            <a:pPr eaLnBrk="1" hangingPunct="1">
              <a:spcBef>
                <a:spcPct val="0"/>
              </a:spcBef>
              <a:buFontTx/>
              <a:buNone/>
            </a:pPr>
            <a:r>
              <a:rPr lang="en-GB" altLang="en-US" sz="1400">
                <a:latin typeface="Comic Sans MS" panose="030F0702030302020204" pitchFamily="66" charset="0"/>
              </a:rPr>
              <a:t>	Later, people started using chocolate in pasttriies, like pies and cakes. In 1828, Dutch chocolate makers started using a new process for removing the fat from cacao beans, and getting to the center of the cacao bean. The Dutch chocolate maker Conrad J. van Houten made a machine that pressed the fat from the bean. The resulting powder mixed better with water than cacao did. Now, some call van Houten’s chocolate “Dutch chocolate.”</a:t>
            </a:r>
          </a:p>
          <a:p>
            <a:pPr eaLnBrk="1" hangingPunct="1">
              <a:spcBef>
                <a:spcPct val="0"/>
              </a:spcBef>
              <a:buFontTx/>
              <a:buNone/>
            </a:pPr>
            <a:r>
              <a:rPr lang="en-GB" altLang="en-US" sz="1400">
                <a:latin typeface="Comic Sans MS" panose="030F0702030302020204" pitchFamily="66" charset="0"/>
              </a:rPr>
              <a:t>	It was easy to mix Dutch chocolate powder with sugar. So other chocolate makers started trying new reciipes that used powdered chocolate. People started mixing sweetened chocolate with cocoa butter to make solid chocolate bars. In 1849, an English chocolate maker made the first chocolate bar. In the</a:t>
            </a:r>
          </a:p>
          <a:p>
            <a:pPr eaLnBrk="1" hangingPunct="1">
              <a:spcBef>
                <a:spcPct val="0"/>
              </a:spcBef>
              <a:buFontTx/>
              <a:buNone/>
            </a:pPr>
            <a:r>
              <a:rPr lang="en-GB" altLang="en-US" sz="1400">
                <a:latin typeface="Comic Sans MS" panose="030F0702030302020204" pitchFamily="66" charset="0"/>
              </a:rPr>
              <a:t>19th century, the Swiss started making milk chocolate by mixing powdered milk with sweetened chocolate. Milk chocolate has not changed much since this process was invented.</a:t>
            </a:r>
          </a:p>
        </p:txBody>
      </p:sp>
      <p:pic>
        <p:nvPicPr>
          <p:cNvPr id="38916" name="Picture 2" descr="http://t0.gstatic.com/images?q=tbn:ANd9GcRLUtZxMNMrkA2FNOC2QjvU7-YtQDKDPrCP2RT-syHAuDYQKffV:the-dailygrind.co.uk/wp-content/uploads/2014/05/Chocolate-Liquor.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9276" y="2279651"/>
            <a:ext cx="164147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7" name="TextBox 4"/>
          <p:cNvSpPr txBox="1">
            <a:spLocks noChangeArrowheads="1"/>
          </p:cNvSpPr>
          <p:nvPr/>
        </p:nvSpPr>
        <p:spPr bwMode="auto">
          <a:xfrm>
            <a:off x="2400300" y="2424113"/>
            <a:ext cx="2057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latin typeface="Comic Sans MS" panose="030F0702030302020204" pitchFamily="66" charset="0"/>
              </a:rPr>
              <a:t>Chocolate </a:t>
            </a:r>
          </a:p>
          <a:p>
            <a:pPr algn="ctr" eaLnBrk="1" hangingPunct="1">
              <a:spcBef>
                <a:spcPct val="0"/>
              </a:spcBef>
              <a:buFontTx/>
              <a:buNone/>
            </a:pPr>
            <a:r>
              <a:rPr lang="en-GB" altLang="en-US" sz="1600">
                <a:latin typeface="Comic Sans MS" panose="030F0702030302020204" pitchFamily="66" charset="0"/>
              </a:rPr>
              <a:t>Non-fiction reading</a:t>
            </a:r>
          </a:p>
        </p:txBody>
      </p:sp>
      <p:pic>
        <p:nvPicPr>
          <p:cNvPr id="38918" name="Picture 2" descr="http://t0.gstatic.com/images?q=tbn:ANd9GcRLUtZxMNMrkA2FNOC2QjvU7-YtQDKDPrCP2RT-syHAuDYQKffV:the-dailygrind.co.uk/wp-content/uploads/2014/05/Chocolate-Liquor.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5814" y="2279651"/>
            <a:ext cx="164147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34262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404814" y="1335088"/>
            <a:ext cx="6192837"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solidFill>
                  <a:srgbClr val="000000"/>
                </a:solidFill>
                <a:latin typeface="Comic Sans MS" panose="030F0702030302020204" pitchFamily="66" charset="0"/>
              </a:rPr>
              <a:t>Today, two countries - Brazil and Ivory Coast - account for almost half the world’s chocolate. The United States imports most of the chocolate in the world, but the Swiss eat the most chocolate per person. The most chocolate eaten today is sweet milk chocolate, but people also eat white chocolate and dark chocolate.</a:t>
            </a:r>
          </a:p>
          <a:p>
            <a:pPr eaLnBrk="1" hangingPunct="1">
              <a:spcBef>
                <a:spcPct val="0"/>
              </a:spcBef>
              <a:buFontTx/>
              <a:buNone/>
            </a:pPr>
            <a:r>
              <a:rPr lang="en-GB" altLang="en-US" sz="1400">
                <a:solidFill>
                  <a:srgbClr val="000000"/>
                </a:solidFill>
                <a:latin typeface="Comic Sans MS" panose="030F0702030302020204" pitchFamily="66" charset="0"/>
              </a:rPr>
              <a:t>	Cocoa and dark chocolate are believed to help preventt heart attacks, or help keep them fromhappening. They are supposed to be good for the circulatory system. On the other hand, the high fat content of chocolate can cause weight gain, which is not good for people’s health. Other health claims for chocolate have not been proven, but some research shows that chocolate could be good for the brain.</a:t>
            </a:r>
          </a:p>
          <a:p>
            <a:pPr eaLnBrk="1" hangingPunct="1">
              <a:spcBef>
                <a:spcPct val="0"/>
              </a:spcBef>
              <a:buFontTx/>
              <a:buNone/>
            </a:pPr>
            <a:r>
              <a:rPr lang="en-GB" altLang="en-US" sz="1400">
                <a:solidFill>
                  <a:srgbClr val="000000"/>
                </a:solidFill>
                <a:latin typeface="Comic Sans MS" panose="030F0702030302020204" pitchFamily="66" charset="0"/>
              </a:rPr>
              <a:t>	Chocolate is a popular holiday gift. A popular Valentine’s Day gift is a box of chocolate candies with a card and flowers. Chocolate is sometimes given for Christmas and birthdays. Chocolate eggs are sometimes given at Easter.</a:t>
            </a:r>
          </a:p>
          <a:p>
            <a:pPr eaLnBrk="1" hangingPunct="1">
              <a:spcBef>
                <a:spcPct val="0"/>
              </a:spcBef>
              <a:buFontTx/>
              <a:buNone/>
            </a:pPr>
            <a:r>
              <a:rPr lang="en-GB" altLang="en-US" sz="1400">
                <a:solidFill>
                  <a:srgbClr val="000000"/>
                </a:solidFill>
                <a:latin typeface="Comic Sans MS" panose="030F0702030302020204" pitchFamily="66" charset="0"/>
              </a:rPr>
              <a:t>Chocolate is ttoxiic to some animals. An ingredient in chocolate is poisonous to dogs, cats,</a:t>
            </a:r>
          </a:p>
          <a:p>
            <a:pPr eaLnBrk="1" hangingPunct="1">
              <a:spcBef>
                <a:spcPct val="0"/>
              </a:spcBef>
              <a:buFontTx/>
              <a:buNone/>
            </a:pPr>
            <a:r>
              <a:rPr lang="en-GB" altLang="en-US" sz="1400">
                <a:solidFill>
                  <a:srgbClr val="000000"/>
                </a:solidFill>
                <a:latin typeface="Comic Sans MS" panose="030F0702030302020204" pitchFamily="66" charset="0"/>
              </a:rPr>
              <a:t>parrots, small rodents, and some livestock. Their bodies cannot process some of the chemicals found in chocolate. Therefore, they should never be fed chocolate.</a:t>
            </a:r>
          </a:p>
        </p:txBody>
      </p:sp>
      <p:sp>
        <p:nvSpPr>
          <p:cNvPr id="39939" name="Rectangle 3"/>
          <p:cNvSpPr>
            <a:spLocks noChangeArrowheads="1"/>
          </p:cNvSpPr>
          <p:nvPr/>
        </p:nvSpPr>
        <p:spPr bwMode="auto">
          <a:xfrm>
            <a:off x="166689" y="6096000"/>
            <a:ext cx="65246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solidFill>
                  <a:srgbClr val="00B0F0"/>
                </a:solidFill>
                <a:latin typeface="Comic Sans MS" panose="030F0702030302020204" pitchFamily="66" charset="0"/>
              </a:rPr>
              <a:t>Questions </a:t>
            </a:r>
            <a:endParaRPr lang="en-GB" altLang="en-US" sz="1800" u="sng">
              <a:solidFill>
                <a:srgbClr val="00B0F0"/>
              </a:solidFill>
              <a:latin typeface="Comic Sans MS" panose="030F0702030302020204" pitchFamily="66" charset="0"/>
            </a:endParaRPr>
          </a:p>
        </p:txBody>
      </p:sp>
      <p:sp>
        <p:nvSpPr>
          <p:cNvPr id="39940" name="Rectangle 4"/>
          <p:cNvSpPr>
            <a:spLocks noChangeArrowheads="1"/>
          </p:cNvSpPr>
          <p:nvPr/>
        </p:nvSpPr>
        <p:spPr bwMode="auto">
          <a:xfrm>
            <a:off x="188913" y="6518276"/>
            <a:ext cx="6502400" cy="181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AutoNum type="arabicPeriod"/>
            </a:pPr>
            <a:r>
              <a:rPr lang="en-GB" altLang="en-US" sz="1400">
                <a:latin typeface="Comic Sans MS" panose="030F0702030302020204" pitchFamily="66" charset="0"/>
              </a:rPr>
              <a:t>How did people first consume chocolate? </a:t>
            </a:r>
          </a:p>
          <a:p>
            <a:pPr eaLnBrk="1" hangingPunct="1">
              <a:spcBef>
                <a:spcPct val="0"/>
              </a:spcBef>
              <a:buFontTx/>
              <a:buAutoNum type="arabicPeriod"/>
            </a:pPr>
            <a:r>
              <a:rPr lang="en-GB" altLang="en-US" sz="1400">
                <a:latin typeface="Comic Sans MS" panose="030F0702030302020204" pitchFamily="66" charset="0"/>
              </a:rPr>
              <a:t>Why did Linnaeus name the plant </a:t>
            </a:r>
            <a:r>
              <a:rPr lang="en-GB" altLang="en-US" sz="1400" i="1">
                <a:latin typeface="Comic Sans MS" panose="030F0702030302020204" pitchFamily="66" charset="0"/>
              </a:rPr>
              <a:t>Theobroma? </a:t>
            </a:r>
          </a:p>
          <a:p>
            <a:pPr eaLnBrk="1" hangingPunct="1">
              <a:spcBef>
                <a:spcPct val="0"/>
              </a:spcBef>
              <a:buFontTx/>
              <a:buAutoNum type="arabicPeriod"/>
            </a:pPr>
            <a:r>
              <a:rPr lang="en-GB" altLang="en-US" sz="1400">
                <a:latin typeface="Comic Sans MS" panose="030F0702030302020204" pitchFamily="66" charset="0"/>
              </a:rPr>
              <a:t>What is the definition of divine? </a:t>
            </a:r>
          </a:p>
          <a:p>
            <a:pPr eaLnBrk="1" hangingPunct="1">
              <a:spcBef>
                <a:spcPct val="0"/>
              </a:spcBef>
              <a:buFontTx/>
              <a:buAutoNum type="arabicPeriod"/>
            </a:pPr>
            <a:r>
              <a:rPr lang="en-GB" altLang="en-US" sz="1400">
                <a:latin typeface="Comic Sans MS" panose="030F0702030302020204" pitchFamily="66" charset="0"/>
              </a:rPr>
              <a:t>What is the impact of using this word in the text? </a:t>
            </a:r>
          </a:p>
          <a:p>
            <a:pPr eaLnBrk="1" hangingPunct="1">
              <a:spcBef>
                <a:spcPct val="0"/>
              </a:spcBef>
              <a:buFontTx/>
              <a:buAutoNum type="arabicPeriod"/>
            </a:pPr>
            <a:r>
              <a:rPr lang="en-GB" altLang="en-US" sz="1400">
                <a:latin typeface="Comic Sans MS" panose="030F0702030302020204" pitchFamily="66" charset="0"/>
              </a:rPr>
              <a:t>What is the definition of the word </a:t>
            </a:r>
            <a:r>
              <a:rPr lang="en-GB" altLang="en-US" sz="1400" i="1">
                <a:latin typeface="Comic Sans MS" panose="030F0702030302020204" pitchFamily="66" charset="0"/>
              </a:rPr>
              <a:t>toxic? </a:t>
            </a:r>
          </a:p>
          <a:p>
            <a:pPr eaLnBrk="1" hangingPunct="1">
              <a:spcBef>
                <a:spcPct val="0"/>
              </a:spcBef>
              <a:buFontTx/>
              <a:buAutoNum type="arabicPeriod"/>
            </a:pPr>
            <a:r>
              <a:rPr lang="en-GB" altLang="en-US" sz="1400">
                <a:latin typeface="Comic Sans MS" panose="030F0702030302020204" pitchFamily="66" charset="0"/>
              </a:rPr>
              <a:t>Can you find </a:t>
            </a:r>
            <a:r>
              <a:rPr lang="en-GB" altLang="en-US" sz="1400" u="sng">
                <a:latin typeface="Comic Sans MS" panose="030F0702030302020204" pitchFamily="66" charset="0"/>
              </a:rPr>
              <a:t>three</a:t>
            </a:r>
            <a:r>
              <a:rPr lang="en-GB" altLang="en-US" sz="1400">
                <a:latin typeface="Comic Sans MS" panose="030F0702030302020204" pitchFamily="66" charset="0"/>
              </a:rPr>
              <a:t> </a:t>
            </a:r>
            <a:r>
              <a:rPr lang="en-GB" altLang="en-US" sz="1400">
                <a:solidFill>
                  <a:srgbClr val="008000"/>
                </a:solidFill>
                <a:latin typeface="Comic Sans MS" panose="030F0702030302020204" pitchFamily="66" charset="0"/>
              </a:rPr>
              <a:t>ambitious </a:t>
            </a:r>
            <a:r>
              <a:rPr lang="en-GB" altLang="en-US" sz="1400">
                <a:latin typeface="Comic Sans MS" panose="030F0702030302020204" pitchFamily="66" charset="0"/>
              </a:rPr>
              <a:t>words to replace the word toxic? </a:t>
            </a:r>
          </a:p>
          <a:p>
            <a:pPr eaLnBrk="1" hangingPunct="1">
              <a:spcBef>
                <a:spcPct val="0"/>
              </a:spcBef>
              <a:buFontTx/>
              <a:buAutoNum type="arabicPeriod"/>
            </a:pPr>
            <a:r>
              <a:rPr lang="en-GB" altLang="en-US" sz="1400" b="1">
                <a:latin typeface="Comic Sans MS" panose="030F0702030302020204" pitchFamily="66" charset="0"/>
              </a:rPr>
              <a:t>Summary: Write 10 bullet points picking out the most important parts of the article. </a:t>
            </a:r>
          </a:p>
        </p:txBody>
      </p:sp>
      <p:sp>
        <p:nvSpPr>
          <p:cNvPr id="6" name="Rectangle 5"/>
          <p:cNvSpPr/>
          <p:nvPr/>
        </p:nvSpPr>
        <p:spPr>
          <a:xfrm>
            <a:off x="981075" y="8904288"/>
            <a:ext cx="5543550" cy="12954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rgbClr val="00B0F0"/>
                </a:solidFill>
                <a:latin typeface="Comic Sans MS" pitchFamily="66" charset="0"/>
              </a:rPr>
              <a:t>Gold target: Highlight 3 examples of omission using an apostrophe. </a:t>
            </a:r>
          </a:p>
          <a:p>
            <a:pPr>
              <a:defRPr/>
            </a:pPr>
            <a:endParaRPr lang="en-GB" sz="1400" dirty="0">
              <a:solidFill>
                <a:srgbClr val="00B0F0"/>
              </a:solidFill>
              <a:latin typeface="Comic Sans MS" pitchFamily="66" charset="0"/>
            </a:endParaRPr>
          </a:p>
          <a:p>
            <a:pPr>
              <a:defRPr/>
            </a:pPr>
            <a:r>
              <a:rPr lang="en-GB" sz="1400" dirty="0">
                <a:solidFill>
                  <a:srgbClr val="00B0F0"/>
                </a:solidFill>
                <a:latin typeface="Comic Sans MS" pitchFamily="66" charset="0"/>
              </a:rPr>
              <a:t>Highlight four simple sentences and extend two into complex sentences and two into complex sentences. </a:t>
            </a:r>
          </a:p>
        </p:txBody>
      </p:sp>
      <p:pic>
        <p:nvPicPr>
          <p:cNvPr id="39942" name="Picture 10" descr="http://goldbarshop.com/wp-content/uploads/2009/10/gold-bars.jpg"/>
          <p:cNvPicPr>
            <a:picLocks noChangeAspect="1" noChangeArrowheads="1"/>
          </p:cNvPicPr>
          <p:nvPr/>
        </p:nvPicPr>
        <p:blipFill>
          <a:blip r:embed="rId2">
            <a:extLst>
              <a:ext uri="{28A0092B-C50C-407E-A947-70E740481C1C}">
                <a14:useLocalDpi xmlns:a14="http://schemas.microsoft.com/office/drawing/2010/main" val="0"/>
              </a:ext>
            </a:extLst>
          </a:blip>
          <a:srcRect l="9236" r="7327"/>
          <a:stretch>
            <a:fillRect/>
          </a:stretch>
        </p:blipFill>
        <p:spPr bwMode="auto">
          <a:xfrm>
            <a:off x="260351" y="9336089"/>
            <a:ext cx="631825" cy="56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7612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5888" y="1649413"/>
          <a:ext cx="6597650" cy="9271000"/>
        </p:xfrm>
        <a:graphic>
          <a:graphicData uri="http://schemas.openxmlformats.org/drawingml/2006/table">
            <a:tbl>
              <a:tblPr firstRow="1" bandRow="1">
                <a:tableStyleId>{5C22544A-7EE6-4342-B048-85BDC9FD1C3A}</a:tableStyleId>
              </a:tblPr>
              <a:tblGrid>
                <a:gridCol w="6597650">
                  <a:extLst>
                    <a:ext uri="{9D8B030D-6E8A-4147-A177-3AD203B41FA5}">
                      <a16:colId xmlns:a16="http://schemas.microsoft.com/office/drawing/2014/main" val="20000"/>
                    </a:ext>
                  </a:extLst>
                </a:gridCol>
              </a:tblGrid>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713" y="1143000"/>
            <a:ext cx="0" cy="9906000"/>
          </a:xfrm>
          <a:prstGeom prst="line">
            <a:avLst/>
          </a:prstGeom>
        </p:spPr>
        <p:style>
          <a:lnRef idx="1">
            <a:schemeClr val="accent1"/>
          </a:lnRef>
          <a:fillRef idx="0">
            <a:schemeClr val="accent1"/>
          </a:fillRef>
          <a:effectRef idx="0">
            <a:schemeClr val="accent1"/>
          </a:effectRef>
          <a:fontRef idx="minor">
            <a:schemeClr val="tx1"/>
          </a:fontRef>
        </p:style>
      </p:cxnSp>
      <p:sp>
        <p:nvSpPr>
          <p:cNvPr id="41017" name="TextBox 6"/>
          <p:cNvSpPr txBox="1">
            <a:spLocks noChangeArrowheads="1"/>
          </p:cNvSpPr>
          <p:nvPr/>
        </p:nvSpPr>
        <p:spPr bwMode="auto">
          <a:xfrm>
            <a:off x="593726" y="1368426"/>
            <a:ext cx="3336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Answer your questions in detail here: </a:t>
            </a:r>
          </a:p>
        </p:txBody>
      </p:sp>
    </p:spTree>
    <p:extLst>
      <p:ext uri="{BB962C8B-B14F-4D97-AF65-F5344CB8AC3E}">
        <p14:creationId xmlns:p14="http://schemas.microsoft.com/office/powerpoint/2010/main" val="20451152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5888" y="1649413"/>
          <a:ext cx="6597650" cy="9271000"/>
        </p:xfrm>
        <a:graphic>
          <a:graphicData uri="http://schemas.openxmlformats.org/drawingml/2006/table">
            <a:tbl>
              <a:tblPr firstRow="1" bandRow="1">
                <a:tableStyleId>{5C22544A-7EE6-4342-B048-85BDC9FD1C3A}</a:tableStyleId>
              </a:tblPr>
              <a:tblGrid>
                <a:gridCol w="6597650">
                  <a:extLst>
                    <a:ext uri="{9D8B030D-6E8A-4147-A177-3AD203B41FA5}">
                      <a16:colId xmlns:a16="http://schemas.microsoft.com/office/drawing/2014/main" val="20000"/>
                    </a:ext>
                  </a:extLst>
                </a:gridCol>
              </a:tblGrid>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713" y="1143000"/>
            <a:ext cx="0" cy="99060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7677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5888" y="1649413"/>
          <a:ext cx="6597650" cy="9271000"/>
        </p:xfrm>
        <a:graphic>
          <a:graphicData uri="http://schemas.openxmlformats.org/drawingml/2006/table">
            <a:tbl>
              <a:tblPr firstRow="1" bandRow="1">
                <a:tableStyleId>{5C22544A-7EE6-4342-B048-85BDC9FD1C3A}</a:tableStyleId>
              </a:tblPr>
              <a:tblGrid>
                <a:gridCol w="6597650">
                  <a:extLst>
                    <a:ext uri="{9D8B030D-6E8A-4147-A177-3AD203B41FA5}">
                      <a16:colId xmlns:a16="http://schemas.microsoft.com/office/drawing/2014/main" val="20000"/>
                    </a:ext>
                  </a:extLst>
                </a:gridCol>
              </a:tblGrid>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713" y="1143000"/>
            <a:ext cx="0" cy="99060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221674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1891</Words>
  <Application>Microsoft Office PowerPoint</Application>
  <PresentationFormat>Widescreen</PresentationFormat>
  <Paragraphs>196</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 Russell</dc:creator>
  <cp:lastModifiedBy>Felicity Russell</cp:lastModifiedBy>
  <cp:revision>1</cp:revision>
  <dcterms:created xsi:type="dcterms:W3CDTF">2020-03-20T10:02:27Z</dcterms:created>
  <dcterms:modified xsi:type="dcterms:W3CDTF">2020-03-20T10:03:12Z</dcterms:modified>
</cp:coreProperties>
</file>