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257" r:id="rId3"/>
    <p:sldId id="258" r:id="rId4"/>
    <p:sldId id="284" r:id="rId5"/>
    <p:sldId id="285" r:id="rId6"/>
    <p:sldId id="286" r:id="rId7"/>
    <p:sldId id="259" r:id="rId8"/>
    <p:sldId id="266" r:id="rId9"/>
    <p:sldId id="267" r:id="rId10"/>
    <p:sldId id="268" r:id="rId11"/>
    <p:sldId id="269" r:id="rId12"/>
    <p:sldId id="270" r:id="rId13"/>
    <p:sldId id="271" r:id="rId14"/>
  </p:sldIdLst>
  <p:sldSz cx="6858000" cy="9144000" type="screen4x3"/>
  <p:notesSz cx="7053263" cy="10180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4F81BD"/>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2" d="100"/>
          <a:sy n="52" d="100"/>
        </p:scale>
        <p:origin x="2292" y="84"/>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73"/>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7535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692488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20"/>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8E9F17-3DA9-44E6-A4BD-1C73B8F576DC}" type="datetimeFigureOut">
              <a:rPr lang="en-GB" smtClean="0"/>
              <a:pPr/>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078803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85"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8"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18E9F17-3DA9-44E6-A4BD-1C73B8F576DC}" type="datetimeFigureOut">
              <a:rPr lang="en-GB" smtClean="0"/>
              <a:pPr/>
              <a:t>21/04/2020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9258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8"/>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79" y="2046818"/>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18E9F17-3DA9-44E6-A4BD-1C73B8F576DC}" type="datetimeFigureOut">
              <a:rPr lang="en-GB" smtClean="0"/>
              <a:pPr/>
              <a:t>21/04/2020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725612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18E9F17-3DA9-44E6-A4BD-1C73B8F576DC}" type="datetimeFigureOut">
              <a:rPr lang="en-GB" smtClean="0"/>
              <a:pPr/>
              <a:t>21/04/2020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954571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E9F17-3DA9-44E6-A4BD-1C73B8F576DC}" type="datetimeFigureOut">
              <a:rPr lang="en-GB" smtClean="0"/>
              <a:pPr/>
              <a:t>21/04/2020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683917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10" y="364070"/>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97" y="364072"/>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1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21/04/2020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546808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5"/>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6"/>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21/04/2020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267519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143688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2"/>
            <a:ext cx="1157288" cy="10401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6" y="488952"/>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347965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6"/>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6"/>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318E9F17-3DA9-44E6-A4BD-1C73B8F576DC}" type="datetimeFigureOut">
              <a:rPr lang="en-GB" smtClean="0"/>
              <a:pPr/>
              <a:t>21/04/2020</a:t>
            </a:fld>
            <a:endParaRPr lang="en-GB"/>
          </a:p>
        </p:txBody>
      </p:sp>
      <p:sp>
        <p:nvSpPr>
          <p:cNvPr id="5" name="Footer Placeholder 4"/>
          <p:cNvSpPr>
            <a:spLocks noGrp="1"/>
          </p:cNvSpPr>
          <p:nvPr>
            <p:ph type="ftr" sz="quarter" idx="3"/>
          </p:nvPr>
        </p:nvSpPr>
        <p:spPr>
          <a:xfrm>
            <a:off x="2343150" y="8475136"/>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6"/>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501A4668-717E-4394-BF1D-AADFCC2C4277}" type="slidenum">
              <a:rPr lang="en-GB" smtClean="0"/>
              <a:pPr/>
              <a:t>‹#›</a:t>
            </a:fld>
            <a:endParaRPr lang="en-GB"/>
          </a:p>
        </p:txBody>
      </p:sp>
    </p:spTree>
    <p:extLst>
      <p:ext uri="{BB962C8B-B14F-4D97-AF65-F5344CB8AC3E}">
        <p14:creationId xmlns:p14="http://schemas.microsoft.com/office/powerpoint/2010/main" val="22448205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rainathlete.com/wp-content/uploads/2012/02/Brain-Exercis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6872" y="1835700"/>
            <a:ext cx="2304256" cy="27763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3"/>
          <p:cNvSpPr txBox="1">
            <a:spLocks noChangeArrowheads="1"/>
          </p:cNvSpPr>
          <p:nvPr/>
        </p:nvSpPr>
        <p:spPr bwMode="auto">
          <a:xfrm>
            <a:off x="908720" y="5364088"/>
            <a:ext cx="5308600"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dirty="0">
                <a:latin typeface="Comic Sans MS" panose="030F0702030302020204" pitchFamily="66" charset="0"/>
              </a:rPr>
              <a:t>English Home Learning </a:t>
            </a:r>
          </a:p>
          <a:p>
            <a:pPr algn="ctr" eaLnBrk="1" hangingPunct="1">
              <a:spcBef>
                <a:spcPct val="0"/>
              </a:spcBef>
              <a:buFontTx/>
              <a:buNone/>
            </a:pPr>
            <a:r>
              <a:rPr lang="en-GB" altLang="en-US" dirty="0">
                <a:latin typeface="Comic Sans MS" panose="030F0702030302020204" pitchFamily="66" charset="0"/>
              </a:rPr>
              <a:t>Booklet </a:t>
            </a:r>
          </a:p>
          <a:p>
            <a:pPr algn="ctr" eaLnBrk="1" hangingPunct="1">
              <a:spcBef>
                <a:spcPct val="0"/>
              </a:spcBef>
              <a:buFontTx/>
              <a:buNone/>
            </a:pPr>
            <a:endParaRPr lang="en-GB" altLang="en-US" dirty="0">
              <a:latin typeface="Comic Sans MS" panose="030F0702030302020204" pitchFamily="66" charset="0"/>
            </a:endParaRPr>
          </a:p>
          <a:p>
            <a:pPr algn="ctr" eaLnBrk="1" hangingPunct="1">
              <a:spcBef>
                <a:spcPct val="0"/>
              </a:spcBef>
              <a:buFontTx/>
              <a:buNone/>
            </a:pPr>
            <a:endParaRPr lang="en-GB" altLang="en-US" dirty="0">
              <a:latin typeface="Comic Sans MS" panose="030F0702030302020204" pitchFamily="66" charset="0"/>
            </a:endParaRPr>
          </a:p>
          <a:p>
            <a:pPr eaLnBrk="1" hangingPunct="1">
              <a:spcBef>
                <a:spcPct val="0"/>
              </a:spcBef>
              <a:buFontTx/>
              <a:buNone/>
            </a:pPr>
            <a:r>
              <a:rPr lang="en-GB" altLang="en-US" sz="1800" dirty="0">
                <a:latin typeface="Comic Sans MS" panose="030F0702030302020204" pitchFamily="66" charset="0"/>
              </a:rPr>
              <a:t>Name:…………………………………………………………………………..</a:t>
            </a:r>
          </a:p>
          <a:p>
            <a:pPr eaLnBrk="1" hangingPunct="1">
              <a:spcBef>
                <a:spcPct val="0"/>
              </a:spcBef>
              <a:buFontTx/>
              <a:buNone/>
            </a:pPr>
            <a:endParaRPr lang="en-GB" altLang="en-US" sz="1800" dirty="0">
              <a:latin typeface="Comic Sans MS" panose="030F0702030302020204" pitchFamily="66" charset="0"/>
            </a:endParaRPr>
          </a:p>
          <a:p>
            <a:pPr eaLnBrk="1" hangingPunct="1">
              <a:spcBef>
                <a:spcPct val="0"/>
              </a:spcBef>
              <a:buFontTx/>
              <a:buNone/>
            </a:pPr>
            <a:r>
              <a:rPr lang="en-GB" altLang="en-US" sz="1800" dirty="0">
                <a:latin typeface="Comic Sans MS" panose="030F0702030302020204" pitchFamily="66" charset="0"/>
              </a:rPr>
              <a:t>Teacher:………………………………………………………………………</a:t>
            </a:r>
          </a:p>
        </p:txBody>
      </p:sp>
    </p:spTree>
    <p:extLst>
      <p:ext uri="{BB962C8B-B14F-4D97-AF65-F5344CB8AC3E}">
        <p14:creationId xmlns:p14="http://schemas.microsoft.com/office/powerpoint/2010/main" val="3734677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0655" y="450927"/>
            <a:ext cx="3816423" cy="615553"/>
          </a:xfrm>
          <a:prstGeom prst="rect">
            <a:avLst/>
          </a:prstGeom>
          <a:noFill/>
        </p:spPr>
        <p:txBody>
          <a:bodyPr wrap="square" rtlCol="0">
            <a:spAutoFit/>
          </a:bodyPr>
          <a:lstStyle/>
          <a:p>
            <a:r>
              <a:rPr lang="en-GB" dirty="0" smtClean="0">
                <a:solidFill>
                  <a:srgbClr val="FF0066"/>
                </a:solidFill>
                <a:latin typeface="Comic Sans MS" pitchFamily="66" charset="0"/>
              </a:rPr>
              <a:t>Section </a:t>
            </a:r>
            <a:r>
              <a:rPr lang="en-GB" dirty="0" smtClean="0">
                <a:solidFill>
                  <a:srgbClr val="FF0066"/>
                </a:solidFill>
                <a:latin typeface="Comic Sans MS" pitchFamily="66" charset="0"/>
              </a:rPr>
              <a:t>four: </a:t>
            </a:r>
            <a:r>
              <a:rPr lang="en-GB" dirty="0" smtClean="0">
                <a:solidFill>
                  <a:srgbClr val="FF0066"/>
                </a:solidFill>
                <a:latin typeface="Comic Sans MS" pitchFamily="66" charset="0"/>
              </a:rPr>
              <a:t>Singular and plural</a:t>
            </a:r>
          </a:p>
          <a:p>
            <a:endParaRPr lang="en-GB" sz="1600" dirty="0" smtClean="0">
              <a:latin typeface="Comic Sans MS" pitchFamily="66" charset="0"/>
            </a:endParaRPr>
          </a:p>
        </p:txBody>
      </p:sp>
      <p:sp>
        <p:nvSpPr>
          <p:cNvPr id="6" name="TextBox 5"/>
          <p:cNvSpPr txBox="1"/>
          <p:nvPr/>
        </p:nvSpPr>
        <p:spPr>
          <a:xfrm>
            <a:off x="1937248" y="2217222"/>
            <a:ext cx="2983509" cy="338554"/>
          </a:xfrm>
          <a:prstGeom prst="rect">
            <a:avLst/>
          </a:prstGeom>
          <a:noFill/>
        </p:spPr>
        <p:txBody>
          <a:bodyPr wrap="none" rtlCol="0">
            <a:spAutoFit/>
          </a:bodyPr>
          <a:lstStyle/>
          <a:p>
            <a:pPr algn="ctr"/>
            <a:r>
              <a:rPr lang="en-GB" sz="1600" dirty="0" smtClean="0">
                <a:solidFill>
                  <a:srgbClr val="FF0066"/>
                </a:solidFill>
                <a:latin typeface="Comic Sans MS" pitchFamily="66" charset="0"/>
              </a:rPr>
              <a:t>What do I need to </a:t>
            </a:r>
            <a:r>
              <a:rPr lang="en-GB" sz="1600" smtClean="0">
                <a:solidFill>
                  <a:srgbClr val="FF0066"/>
                </a:solidFill>
                <a:latin typeface="Comic Sans MS" pitchFamily="66" charset="0"/>
              </a:rPr>
              <a:t>complete?</a:t>
            </a:r>
            <a:endParaRPr lang="en-GB" sz="1600" dirty="0">
              <a:solidFill>
                <a:srgbClr val="FF0066"/>
              </a:solidFill>
              <a:latin typeface="Comic Sans MS" pitchFamily="66"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637313419"/>
              </p:ext>
            </p:extLst>
          </p:nvPr>
        </p:nvGraphicFramePr>
        <p:xfrm>
          <a:off x="1143000" y="3165232"/>
          <a:ext cx="4572000" cy="2470267"/>
        </p:xfrm>
        <a:graphic>
          <a:graphicData uri="http://schemas.openxmlformats.org/drawingml/2006/table">
            <a:tbl>
              <a:tblPr firstRow="1" bandRow="1">
                <a:tableStyleId>{5C22544A-7EE6-4342-B048-85BDC9FD1C3A}</a:tableStyleId>
              </a:tblPr>
              <a:tblGrid>
                <a:gridCol w="4158208">
                  <a:extLst>
                    <a:ext uri="{9D8B030D-6E8A-4147-A177-3AD203B41FA5}">
                      <a16:colId xmlns:a16="http://schemas.microsoft.com/office/drawing/2014/main" val="20000"/>
                    </a:ext>
                  </a:extLst>
                </a:gridCol>
                <a:gridCol w="413792">
                  <a:extLst>
                    <a:ext uri="{9D8B030D-6E8A-4147-A177-3AD203B41FA5}">
                      <a16:colId xmlns:a16="http://schemas.microsoft.com/office/drawing/2014/main" val="20001"/>
                    </a:ext>
                  </a:extLst>
                </a:gridCol>
              </a:tblGrid>
              <a:tr h="342314">
                <a:tc>
                  <a:txBody>
                    <a:bodyPr/>
                    <a:lstStyle/>
                    <a:p>
                      <a:r>
                        <a:rPr lang="en-GB" sz="1300" b="0" dirty="0" smtClean="0">
                          <a:solidFill>
                            <a:schemeClr val="tx1"/>
                          </a:solidFill>
                          <a:latin typeface="Comic Sans MS" pitchFamily="66" charset="0"/>
                        </a:rPr>
                        <a:t>Spelling</a:t>
                      </a:r>
                      <a:r>
                        <a:rPr lang="en-GB" sz="1300" b="0" baseline="0" dirty="0" smtClean="0">
                          <a:solidFill>
                            <a:schemeClr val="tx1"/>
                          </a:solidFill>
                          <a:latin typeface="Comic Sans MS" pitchFamily="66" charset="0"/>
                        </a:rPr>
                        <a:t> test</a:t>
                      </a:r>
                      <a:r>
                        <a:rPr lang="en-GB" sz="1300" b="0" dirty="0" smtClean="0">
                          <a:solidFill>
                            <a:schemeClr val="tx1"/>
                          </a:solidFill>
                          <a:latin typeface="Comic Sans MS" pitchFamily="66" charset="0"/>
                        </a:rPr>
                        <a:t> 1</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16383">
                <a:tc>
                  <a:txBody>
                    <a:bodyPr/>
                    <a:lstStyle/>
                    <a:p>
                      <a:r>
                        <a:rPr lang="en-GB" sz="1300" b="0" dirty="0" smtClean="0">
                          <a:solidFill>
                            <a:schemeClr val="tx1"/>
                          </a:solidFill>
                          <a:latin typeface="Comic Sans MS" pitchFamily="66" charset="0"/>
                        </a:rPr>
                        <a:t>Read the singular to plural rules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b="0" dirty="0" smtClean="0">
                          <a:solidFill>
                            <a:schemeClr val="tx1"/>
                          </a:solidFill>
                          <a:latin typeface="Comic Sans MS" pitchFamily="66" charset="0"/>
                        </a:rPr>
                        <a:t>Complete single to plural  worksheet </a:t>
                      </a: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b="0" dirty="0" smtClean="0">
                          <a:solidFill>
                            <a:schemeClr val="tx1"/>
                          </a:solidFill>
                          <a:latin typeface="Comic Sans MS" pitchFamily="66" charset="0"/>
                        </a:rPr>
                        <a:t>Read page on irregular plurals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r>
                        <a:rPr lang="en-GB" sz="1300" b="0" dirty="0" smtClean="0">
                          <a:solidFill>
                            <a:schemeClr val="tx1"/>
                          </a:solidFill>
                          <a:latin typeface="Comic Sans MS" pitchFamily="66" charset="0"/>
                        </a:rPr>
                        <a:t>Complete sheet on irregular plurals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23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b="0" dirty="0" smtClean="0">
                          <a:solidFill>
                            <a:schemeClr val="tx1"/>
                          </a:solidFill>
                          <a:latin typeface="Comic Sans MS" pitchFamily="66" charset="0"/>
                        </a:rPr>
                        <a:t>New vocabulary  G and H </a:t>
                      </a: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2314">
                <a:tc>
                  <a:txBody>
                    <a:bodyPr/>
                    <a:lstStyle/>
                    <a:p>
                      <a:r>
                        <a:rPr lang="en-GB" sz="1300" b="0" dirty="0" smtClean="0">
                          <a:solidFill>
                            <a:schemeClr val="tx1"/>
                          </a:solidFill>
                          <a:latin typeface="Comic Sans MS" pitchFamily="66" charset="0"/>
                        </a:rPr>
                        <a:t>Reading comprehension:</a:t>
                      </a:r>
                      <a:r>
                        <a:rPr lang="en-GB" sz="1300" b="0" baseline="0" dirty="0" smtClean="0">
                          <a:solidFill>
                            <a:schemeClr val="tx1"/>
                          </a:solidFill>
                          <a:latin typeface="Comic Sans MS" pitchFamily="66" charset="0"/>
                        </a:rPr>
                        <a:t> </a:t>
                      </a:r>
                      <a:r>
                        <a:rPr lang="en-GB" sz="1300" b="0" i="1" baseline="0" dirty="0" smtClean="0">
                          <a:solidFill>
                            <a:schemeClr val="tx1"/>
                          </a:solidFill>
                          <a:latin typeface="Comic Sans MS" pitchFamily="66" charset="0"/>
                        </a:rPr>
                        <a:t>The Pickwick Papers</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bl>
          </a:graphicData>
        </a:graphic>
      </p:graphicFrame>
      <p:pic>
        <p:nvPicPr>
          <p:cNvPr id="46083" name="Picture 3" descr="I:\Images\thumb_pg18_lo.jpg"/>
          <p:cNvPicPr>
            <a:picLocks noChangeAspect="1" noChangeArrowheads="1"/>
          </p:cNvPicPr>
          <p:nvPr/>
        </p:nvPicPr>
        <p:blipFill>
          <a:blip r:embed="rId2" cstate="print"/>
          <a:srcRect/>
          <a:stretch>
            <a:fillRect/>
          </a:stretch>
        </p:blipFill>
        <p:spPr bwMode="auto">
          <a:xfrm>
            <a:off x="332663" y="3109683"/>
            <a:ext cx="687685" cy="843678"/>
          </a:xfrm>
          <a:prstGeom prst="rect">
            <a:avLst/>
          </a:prstGeom>
          <a:noFill/>
        </p:spPr>
      </p:pic>
      <p:sp>
        <p:nvSpPr>
          <p:cNvPr id="9" name="Rectangle 8"/>
          <p:cNvSpPr/>
          <p:nvPr/>
        </p:nvSpPr>
        <p:spPr>
          <a:xfrm>
            <a:off x="260648" y="6084168"/>
            <a:ext cx="6336704" cy="2808312"/>
          </a:xfrm>
          <a:prstGeom prst="rect">
            <a:avLst/>
          </a:prstGeom>
          <a:solidFill>
            <a:schemeClr val="bg1"/>
          </a:solidFill>
          <a:ln>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smtClean="0">
                <a:solidFill>
                  <a:srgbClr val="7030A0"/>
                </a:solidFill>
                <a:latin typeface="Comic Sans MS" pitchFamily="66" charset="0"/>
              </a:rPr>
              <a:t>Self Assessment: What do I still need to practise from this section? </a:t>
            </a:r>
            <a:endParaRPr lang="en-GB" sz="1400" dirty="0">
              <a:solidFill>
                <a:srgbClr val="7030A0"/>
              </a:solidFill>
              <a:latin typeface="Comic Sans MS" pitchFamily="66" charset="0"/>
            </a:endParaRPr>
          </a:p>
        </p:txBody>
      </p:sp>
      <p:pic>
        <p:nvPicPr>
          <p:cNvPr id="2050" name="Picture 2" descr="http://icosa.hkbu.edu.hk/grammar/nouns/singular-plural/files/img/img1.jpg"/>
          <p:cNvPicPr>
            <a:picLocks noChangeAspect="1" noChangeArrowheads="1"/>
          </p:cNvPicPr>
          <p:nvPr/>
        </p:nvPicPr>
        <p:blipFill>
          <a:blip r:embed="rId3" cstate="print"/>
          <a:srcRect/>
          <a:stretch>
            <a:fillRect/>
          </a:stretch>
        </p:blipFill>
        <p:spPr bwMode="auto">
          <a:xfrm>
            <a:off x="4023273" y="323528"/>
            <a:ext cx="2502077" cy="14012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5396" y="185051"/>
            <a:ext cx="1901483" cy="400110"/>
          </a:xfrm>
          <a:prstGeom prst="rect">
            <a:avLst/>
          </a:prstGeom>
          <a:noFill/>
        </p:spPr>
        <p:txBody>
          <a:bodyPr wrap="none" rtlCol="0">
            <a:spAutoFit/>
          </a:bodyPr>
          <a:lstStyle/>
          <a:p>
            <a:r>
              <a:rPr lang="en-GB" sz="2000" dirty="0" smtClean="0">
                <a:solidFill>
                  <a:srgbClr val="7030A0"/>
                </a:solidFill>
                <a:latin typeface="Comic Sans MS" pitchFamily="66" charset="0"/>
              </a:rPr>
              <a:t>Spelling test 1</a:t>
            </a:r>
            <a:endParaRPr lang="en-GB" sz="2000" dirty="0">
              <a:solidFill>
                <a:srgbClr val="7030A0"/>
              </a:solidFill>
              <a:latin typeface="Comic Sans MS" pitchFamily="66" charset="0"/>
            </a:endParaRPr>
          </a:p>
        </p:txBody>
      </p:sp>
      <p:pic>
        <p:nvPicPr>
          <p:cNvPr id="1026" name="Picture 2" descr="http://locosbajitoszarzablog.blogia.com/upload/20130118095754-spelling-tes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65111" y="219206"/>
            <a:ext cx="2407709" cy="14946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04665" y="709836"/>
            <a:ext cx="6120681" cy="1015663"/>
          </a:xfrm>
          <a:prstGeom prst="rect">
            <a:avLst/>
          </a:prstGeom>
          <a:noFill/>
        </p:spPr>
        <p:txBody>
          <a:bodyPr wrap="square" rtlCol="0">
            <a:spAutoFit/>
          </a:bodyPr>
          <a:lstStyle/>
          <a:p>
            <a:r>
              <a:rPr lang="en-GB" sz="1200" dirty="0" smtClean="0">
                <a:latin typeface="Comic Sans MS" pitchFamily="66" charset="0"/>
              </a:rPr>
              <a:t>You will be tested on your spellings  in  every</a:t>
            </a:r>
          </a:p>
          <a:p>
            <a:r>
              <a:rPr lang="en-GB" sz="1200" dirty="0" smtClean="0">
                <a:latin typeface="Comic Sans MS" pitchFamily="66" charset="0"/>
              </a:rPr>
              <a:t>literacy lesson. </a:t>
            </a:r>
          </a:p>
          <a:p>
            <a:endParaRPr lang="en-GB" sz="1200" dirty="0" smtClean="0">
              <a:latin typeface="Comic Sans MS" pitchFamily="66" charset="0"/>
            </a:endParaRPr>
          </a:p>
          <a:p>
            <a:r>
              <a:rPr lang="en-GB" sz="1200" dirty="0" smtClean="0">
                <a:latin typeface="Comic Sans MS" pitchFamily="66" charset="0"/>
              </a:rPr>
              <a:t>You are expected to get at least 17/20 right each time. If you do not manage this you will need to re-take the test at another time. </a:t>
            </a:r>
            <a:endParaRPr lang="en-GB" sz="1200" dirty="0">
              <a:latin typeface="Comic Sans MS" pitchFamily="66"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252105217"/>
              </p:ext>
            </p:extLst>
          </p:nvPr>
        </p:nvGraphicFramePr>
        <p:xfrm>
          <a:off x="476672" y="1846774"/>
          <a:ext cx="6048670" cy="7188594"/>
        </p:xfrm>
        <a:graphic>
          <a:graphicData uri="http://schemas.openxmlformats.org/drawingml/2006/table">
            <a:tbl>
              <a:tblPr firstRow="1" bandRow="1">
                <a:tableStyleId>{5C22544A-7EE6-4342-B048-85BDC9FD1C3A}</a:tableStyleId>
              </a:tblPr>
              <a:tblGrid>
                <a:gridCol w="555316">
                  <a:extLst>
                    <a:ext uri="{9D8B030D-6E8A-4147-A177-3AD203B41FA5}">
                      <a16:colId xmlns:a16="http://schemas.microsoft.com/office/drawing/2014/main" val="20000"/>
                    </a:ext>
                  </a:extLst>
                </a:gridCol>
                <a:gridCol w="1831118">
                  <a:extLst>
                    <a:ext uri="{9D8B030D-6E8A-4147-A177-3AD203B41FA5}">
                      <a16:colId xmlns:a16="http://schemas.microsoft.com/office/drawing/2014/main" val="20001"/>
                    </a:ext>
                  </a:extLst>
                </a:gridCol>
                <a:gridCol w="1831118">
                  <a:extLst>
                    <a:ext uri="{9D8B030D-6E8A-4147-A177-3AD203B41FA5}">
                      <a16:colId xmlns:a16="http://schemas.microsoft.com/office/drawing/2014/main" val="20002"/>
                    </a:ext>
                  </a:extLst>
                </a:gridCol>
                <a:gridCol w="1831118">
                  <a:extLst>
                    <a:ext uri="{9D8B030D-6E8A-4147-A177-3AD203B41FA5}">
                      <a16:colId xmlns:a16="http://schemas.microsoft.com/office/drawing/2014/main" val="20003"/>
                    </a:ext>
                  </a:extLst>
                </a:gridCol>
              </a:tblGrid>
              <a:tr h="342314">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Read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Write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Cover and write</a:t>
                      </a:r>
                      <a:r>
                        <a:rPr lang="en-GB" sz="1300" baseline="0" dirty="0" smtClean="0">
                          <a:solidFill>
                            <a:schemeClr val="tx1"/>
                          </a:solidFill>
                        </a:rPr>
                        <a: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342314">
                <a:tc rowSpan="15">
                  <a:txBody>
                    <a:bodyPr/>
                    <a:lstStyle/>
                    <a:p>
                      <a:pPr algn="ctr"/>
                      <a:r>
                        <a:rPr lang="en-GB" sz="1300" dirty="0" smtClean="0">
                          <a:solidFill>
                            <a:schemeClr val="tx1"/>
                          </a:solidFill>
                        </a:rPr>
                        <a:t>Commonly misspelt words </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Committed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Conscience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Conscientious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Conscious</a:t>
                      </a:r>
                      <a:r>
                        <a:rPr lang="en-GB" sz="1300" baseline="0" dirty="0" smtClean="0">
                          <a:solidFill>
                            <a:schemeClr val="tx1"/>
                          </a:solidFill>
                        </a:rPr>
                        <a: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Definite</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Definitely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Disappear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Discipline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Embarrass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Equipment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Exhilarate</a:t>
                      </a:r>
                      <a:r>
                        <a:rPr lang="en-GB" sz="1300" baseline="0" dirty="0" smtClean="0">
                          <a:solidFill>
                            <a:schemeClr val="tx1"/>
                          </a:solidFill>
                        </a:rPr>
                        <a: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Exceed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Existence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Experience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baseline="0" dirty="0" smtClean="0">
                          <a:solidFill>
                            <a:schemeClr val="tx1"/>
                          </a:solidFill>
                        </a:rPr>
                        <a:t>Fiery </a:t>
                      </a: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2314">
                <a:tc rowSpan="5">
                  <a:txBody>
                    <a:bodyPr/>
                    <a:lstStyle/>
                    <a:p>
                      <a:pPr algn="ctr"/>
                      <a:r>
                        <a:rPr lang="en-GB" sz="1300" dirty="0" smtClean="0">
                          <a:solidFill>
                            <a:schemeClr val="tx1"/>
                          </a:solidFill>
                        </a:rPr>
                        <a:t>Topic specific words</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bl>
          </a:graphicData>
        </a:graphic>
      </p:graphicFrame>
    </p:spTree>
    <p:extLst>
      <p:ext uri="{BB962C8B-B14F-4D97-AF65-F5344CB8AC3E}">
        <p14:creationId xmlns:p14="http://schemas.microsoft.com/office/powerpoint/2010/main" val="27491874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icosa.hkbu.edu.hk/grammar/nouns/singular-plural/files/img/img1.jpg"/>
          <p:cNvPicPr>
            <a:picLocks noChangeAspect="1" noChangeArrowheads="1"/>
          </p:cNvPicPr>
          <p:nvPr/>
        </p:nvPicPr>
        <p:blipFill>
          <a:blip r:embed="rId2" cstate="print"/>
          <a:srcRect/>
          <a:stretch>
            <a:fillRect/>
          </a:stretch>
        </p:blipFill>
        <p:spPr bwMode="auto">
          <a:xfrm>
            <a:off x="1886032" y="179512"/>
            <a:ext cx="3085936" cy="17281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p:cNvSpPr txBox="1"/>
          <p:nvPr/>
        </p:nvSpPr>
        <p:spPr>
          <a:xfrm>
            <a:off x="548680" y="2411762"/>
            <a:ext cx="5904656" cy="2246769"/>
          </a:xfrm>
          <a:prstGeom prst="rect">
            <a:avLst/>
          </a:prstGeom>
          <a:noFill/>
        </p:spPr>
        <p:txBody>
          <a:bodyPr wrap="square" rtlCol="0">
            <a:spAutoFit/>
          </a:bodyPr>
          <a:lstStyle/>
          <a:p>
            <a:r>
              <a:rPr lang="en-GB" sz="1400" dirty="0" smtClean="0">
                <a:latin typeface="Comic Sans MS" pitchFamily="66" charset="0"/>
              </a:rPr>
              <a:t>When writing it is very important to make sure we are using singular and plural nouns or our work won’t make sense! </a:t>
            </a:r>
          </a:p>
          <a:p>
            <a:endParaRPr lang="en-GB" sz="1400" dirty="0" smtClean="0">
              <a:latin typeface="Comic Sans MS" pitchFamily="66" charset="0"/>
            </a:endParaRPr>
          </a:p>
          <a:p>
            <a:endParaRPr lang="en-GB" sz="1400" dirty="0" smtClean="0">
              <a:latin typeface="Comic Sans MS" pitchFamily="66" charset="0"/>
            </a:endParaRPr>
          </a:p>
          <a:p>
            <a:r>
              <a:rPr lang="en-GB" sz="1400" dirty="0" smtClean="0">
                <a:latin typeface="Comic Sans MS" pitchFamily="66" charset="0"/>
              </a:rPr>
              <a:t>Unfortunately the rules for making a singular word into a plural word is not as easy us just adding an ‘S’ to the end, there are a few rules to look out for. </a:t>
            </a:r>
          </a:p>
          <a:p>
            <a:endParaRPr lang="en-GB" sz="1400" dirty="0" smtClean="0">
              <a:latin typeface="Comic Sans MS" pitchFamily="66" charset="0"/>
            </a:endParaRPr>
          </a:p>
          <a:p>
            <a:pPr algn="ctr"/>
            <a:endParaRPr lang="en-GB" sz="1400" b="1" dirty="0" smtClean="0">
              <a:latin typeface="Comic Sans MS" pitchFamily="66" charset="0"/>
            </a:endParaRPr>
          </a:p>
          <a:p>
            <a:pPr algn="ctr"/>
            <a:r>
              <a:rPr lang="en-GB" sz="1400" b="1" dirty="0" smtClean="0">
                <a:latin typeface="Comic Sans MS" pitchFamily="66" charset="0"/>
              </a:rPr>
              <a:t>Some rules for you </a:t>
            </a:r>
            <a:endParaRPr lang="en-GB" sz="1400" b="1" dirty="0">
              <a:latin typeface="Comic Sans MS" pitchFamily="66" charset="0"/>
            </a:endParaRPr>
          </a:p>
        </p:txBody>
      </p:sp>
      <p:cxnSp>
        <p:nvCxnSpPr>
          <p:cNvPr id="7" name="Straight Arrow Connector 6"/>
          <p:cNvCxnSpPr/>
          <p:nvPr/>
        </p:nvCxnSpPr>
        <p:spPr>
          <a:xfrm flipH="1">
            <a:off x="3573016" y="4139952"/>
            <a:ext cx="936104" cy="216024"/>
          </a:xfrm>
          <a:prstGeom prst="straightConnector1">
            <a:avLst/>
          </a:prstGeom>
          <a:ln w="28575">
            <a:solidFill>
              <a:srgbClr val="D60093"/>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4509122" y="3995937"/>
            <a:ext cx="1215397" cy="276999"/>
          </a:xfrm>
          <a:prstGeom prst="rect">
            <a:avLst/>
          </a:prstGeom>
          <a:noFill/>
        </p:spPr>
        <p:txBody>
          <a:bodyPr wrap="none" rtlCol="0">
            <a:spAutoFit/>
          </a:bodyPr>
          <a:lstStyle/>
          <a:p>
            <a:r>
              <a:rPr lang="en-GB" sz="1200" u="sng" dirty="0" smtClean="0">
                <a:solidFill>
                  <a:srgbClr val="D60093"/>
                </a:solidFill>
                <a:latin typeface="Comic Sans MS" pitchFamily="66" charset="0"/>
              </a:rPr>
              <a:t>Just add an S!</a:t>
            </a:r>
            <a:endParaRPr lang="en-GB" sz="1200" u="sng" dirty="0">
              <a:solidFill>
                <a:srgbClr val="D60093"/>
              </a:solidFill>
              <a:latin typeface="Comic Sans MS" pitchFamily="66" charset="0"/>
            </a:endParaRPr>
          </a:p>
        </p:txBody>
      </p:sp>
      <p:sp>
        <p:nvSpPr>
          <p:cNvPr id="11" name="TextBox 10"/>
          <p:cNvSpPr txBox="1"/>
          <p:nvPr/>
        </p:nvSpPr>
        <p:spPr>
          <a:xfrm>
            <a:off x="548680" y="5206131"/>
            <a:ext cx="3722494" cy="2893100"/>
          </a:xfrm>
          <a:prstGeom prst="rect">
            <a:avLst/>
          </a:prstGeom>
          <a:noFill/>
        </p:spPr>
        <p:txBody>
          <a:bodyPr wrap="none" rtlCol="0">
            <a:spAutoFit/>
          </a:bodyPr>
          <a:lstStyle/>
          <a:p>
            <a:pPr marL="342900" indent="-342900">
              <a:buAutoNum type="arabicPeriod"/>
            </a:pPr>
            <a:r>
              <a:rPr lang="en-GB" sz="1400" dirty="0" smtClean="0">
                <a:solidFill>
                  <a:srgbClr val="006600"/>
                </a:solidFill>
                <a:latin typeface="Comic Sans MS" pitchFamily="66" charset="0"/>
              </a:rPr>
              <a:t>The general rule is just add an S (but)</a:t>
            </a:r>
          </a:p>
          <a:p>
            <a:pPr marL="342900" indent="-342900">
              <a:buAutoNum type="arabicPeriod"/>
            </a:pPr>
            <a:endParaRPr lang="en-GB" sz="1400" dirty="0" smtClean="0">
              <a:solidFill>
                <a:srgbClr val="006600"/>
              </a:solidFill>
              <a:latin typeface="Comic Sans MS" pitchFamily="66" charset="0"/>
            </a:endParaRPr>
          </a:p>
          <a:p>
            <a:pPr marL="342900" indent="-342900">
              <a:buAutoNum type="arabicPeriod"/>
            </a:pPr>
            <a:r>
              <a:rPr lang="en-GB" sz="1400" dirty="0" smtClean="0">
                <a:solidFill>
                  <a:srgbClr val="006600"/>
                </a:solidFill>
                <a:latin typeface="Comic Sans MS" pitchFamily="66" charset="0"/>
              </a:rPr>
              <a:t>Sometimes you need to add an </a:t>
            </a:r>
            <a:r>
              <a:rPr lang="en-GB" sz="1400" dirty="0" err="1" smtClean="0">
                <a:solidFill>
                  <a:srgbClr val="006600"/>
                </a:solidFill>
                <a:latin typeface="Comic Sans MS" pitchFamily="66" charset="0"/>
              </a:rPr>
              <a:t>es</a:t>
            </a:r>
            <a:endParaRPr lang="en-GB" sz="1400" dirty="0" smtClean="0">
              <a:solidFill>
                <a:srgbClr val="006600"/>
              </a:solidFill>
              <a:latin typeface="Comic Sans MS" pitchFamily="66" charset="0"/>
            </a:endParaRPr>
          </a:p>
          <a:p>
            <a:pPr marL="342900" indent="-342900">
              <a:buAutoNum type="arabicPeriod"/>
            </a:pPr>
            <a:endParaRPr lang="en-GB" sz="1400" dirty="0" smtClean="0">
              <a:solidFill>
                <a:srgbClr val="006600"/>
              </a:solidFill>
              <a:latin typeface="Comic Sans MS" pitchFamily="66" charset="0"/>
            </a:endParaRPr>
          </a:p>
          <a:p>
            <a:pPr marL="342900" indent="-342900">
              <a:buFontTx/>
              <a:buAutoNum type="arabicPeriod"/>
            </a:pPr>
            <a:r>
              <a:rPr lang="en-GB" sz="1400" dirty="0" smtClean="0">
                <a:solidFill>
                  <a:srgbClr val="006600"/>
                </a:solidFill>
                <a:latin typeface="Comic Sans MS" pitchFamily="66" charset="0"/>
              </a:rPr>
              <a:t>Change the y to an </a:t>
            </a:r>
            <a:r>
              <a:rPr lang="en-GB" sz="1400" dirty="0" err="1" smtClean="0">
                <a:solidFill>
                  <a:srgbClr val="006600"/>
                </a:solidFill>
                <a:latin typeface="Comic Sans MS" pitchFamily="66" charset="0"/>
              </a:rPr>
              <a:t>i</a:t>
            </a:r>
            <a:r>
              <a:rPr lang="en-GB" sz="1400" dirty="0" smtClean="0">
                <a:solidFill>
                  <a:srgbClr val="006600"/>
                </a:solidFill>
                <a:latin typeface="Comic Sans MS" pitchFamily="66" charset="0"/>
              </a:rPr>
              <a:t> and add </a:t>
            </a:r>
            <a:r>
              <a:rPr lang="en-GB" sz="1400" dirty="0" err="1" smtClean="0">
                <a:solidFill>
                  <a:srgbClr val="006600"/>
                </a:solidFill>
                <a:latin typeface="Comic Sans MS" pitchFamily="66" charset="0"/>
              </a:rPr>
              <a:t>es</a:t>
            </a:r>
            <a:endParaRPr lang="en-GB" sz="1400" dirty="0" smtClean="0">
              <a:solidFill>
                <a:srgbClr val="006600"/>
              </a:solidFill>
              <a:latin typeface="Comic Sans MS" pitchFamily="66" charset="0"/>
            </a:endParaRPr>
          </a:p>
          <a:p>
            <a:pPr marL="342900" indent="-342900">
              <a:buFontTx/>
              <a:buAutoNum type="arabicPeriod"/>
            </a:pPr>
            <a:endParaRPr lang="en-GB" sz="1400" dirty="0" smtClean="0">
              <a:solidFill>
                <a:srgbClr val="006600"/>
              </a:solidFill>
              <a:latin typeface="Comic Sans MS" pitchFamily="66" charset="0"/>
            </a:endParaRPr>
          </a:p>
          <a:p>
            <a:pPr marL="342900" indent="-342900">
              <a:buFontTx/>
              <a:buAutoNum type="arabicPeriod"/>
            </a:pPr>
            <a:r>
              <a:rPr lang="en-GB" sz="1400" dirty="0" smtClean="0">
                <a:solidFill>
                  <a:srgbClr val="006600"/>
                </a:solidFill>
                <a:latin typeface="Comic Sans MS" pitchFamily="66" charset="0"/>
              </a:rPr>
              <a:t>Words that end in </a:t>
            </a:r>
            <a:r>
              <a:rPr lang="en-GB" sz="1400" dirty="0" err="1" smtClean="0">
                <a:solidFill>
                  <a:srgbClr val="006600"/>
                </a:solidFill>
                <a:latin typeface="Comic Sans MS" pitchFamily="66" charset="0"/>
              </a:rPr>
              <a:t>ey</a:t>
            </a:r>
            <a:r>
              <a:rPr lang="en-GB" sz="1400" dirty="0" smtClean="0">
                <a:solidFill>
                  <a:srgbClr val="006600"/>
                </a:solidFill>
                <a:latin typeface="Comic Sans MS" pitchFamily="66" charset="0"/>
              </a:rPr>
              <a:t> add an s</a:t>
            </a:r>
          </a:p>
          <a:p>
            <a:pPr marL="342900" indent="-342900">
              <a:buAutoNum type="arabicPeriod"/>
            </a:pPr>
            <a:endParaRPr lang="en-GB" sz="1400" dirty="0" smtClean="0">
              <a:latin typeface="Comic Sans MS" pitchFamily="66" charset="0"/>
            </a:endParaRPr>
          </a:p>
          <a:p>
            <a:pPr marL="342900" indent="-342900">
              <a:buAutoNum type="arabicPeriod"/>
            </a:pPr>
            <a:r>
              <a:rPr lang="en-GB" sz="1400" dirty="0" smtClean="0">
                <a:solidFill>
                  <a:srgbClr val="00B0F0"/>
                </a:solidFill>
                <a:latin typeface="Comic Sans MS" pitchFamily="66" charset="0"/>
              </a:rPr>
              <a:t>Change an F to a V and add an </a:t>
            </a:r>
            <a:r>
              <a:rPr lang="en-GB" sz="1400" dirty="0" err="1" smtClean="0">
                <a:solidFill>
                  <a:srgbClr val="00B0F0"/>
                </a:solidFill>
                <a:latin typeface="Comic Sans MS" pitchFamily="66" charset="0"/>
              </a:rPr>
              <a:t>es</a:t>
            </a:r>
            <a:r>
              <a:rPr lang="en-GB" sz="1400" dirty="0" smtClean="0">
                <a:solidFill>
                  <a:srgbClr val="00B0F0"/>
                </a:solidFill>
                <a:latin typeface="Comic Sans MS" pitchFamily="66" charset="0"/>
              </a:rPr>
              <a:t> </a:t>
            </a:r>
          </a:p>
          <a:p>
            <a:pPr marL="342900" indent="-342900">
              <a:buAutoNum type="arabicPeriod"/>
            </a:pPr>
            <a:endParaRPr lang="en-GB" sz="1400" dirty="0" smtClean="0">
              <a:latin typeface="Comic Sans MS" pitchFamily="66" charset="0"/>
            </a:endParaRPr>
          </a:p>
          <a:p>
            <a:pPr marL="342900" indent="-342900">
              <a:buAutoNum type="arabicPeriod"/>
            </a:pPr>
            <a:endParaRPr lang="en-GB" sz="1400" dirty="0" smtClean="0">
              <a:latin typeface="Comic Sans MS" pitchFamily="66" charset="0"/>
            </a:endParaRPr>
          </a:p>
          <a:p>
            <a:pPr marL="342900" indent="-342900"/>
            <a:endParaRPr lang="en-GB" sz="1400" dirty="0" smtClean="0">
              <a:latin typeface="Comic Sans MS" pitchFamily="66" charset="0"/>
            </a:endParaRPr>
          </a:p>
          <a:p>
            <a:pPr marL="342900" indent="-342900"/>
            <a:endParaRPr lang="en-GB" sz="1400" dirty="0" smtClean="0">
              <a:latin typeface="Comic Sans MS" pitchFamily="66" charset="0"/>
            </a:endParaRPr>
          </a:p>
        </p:txBody>
      </p:sp>
      <p:sp>
        <p:nvSpPr>
          <p:cNvPr id="12" name="TextBox 11"/>
          <p:cNvSpPr txBox="1"/>
          <p:nvPr/>
        </p:nvSpPr>
        <p:spPr>
          <a:xfrm>
            <a:off x="4437112" y="5224265"/>
            <a:ext cx="2160240" cy="2246769"/>
          </a:xfrm>
          <a:prstGeom prst="rect">
            <a:avLst/>
          </a:prstGeom>
          <a:noFill/>
        </p:spPr>
        <p:txBody>
          <a:bodyPr wrap="square" rtlCol="0">
            <a:spAutoFit/>
          </a:bodyPr>
          <a:lstStyle/>
          <a:p>
            <a:r>
              <a:rPr lang="en-GB" sz="1400" b="1" dirty="0" smtClean="0">
                <a:solidFill>
                  <a:srgbClr val="D60093"/>
                </a:solidFill>
                <a:latin typeface="Comic Sans MS" pitchFamily="66" charset="0"/>
              </a:rPr>
              <a:t>Cat › cats</a:t>
            </a:r>
          </a:p>
          <a:p>
            <a:endParaRPr lang="en-GB" sz="1400" b="1" dirty="0" smtClean="0">
              <a:solidFill>
                <a:srgbClr val="D60093"/>
              </a:solidFill>
              <a:latin typeface="Comic Sans MS" pitchFamily="66" charset="0"/>
            </a:endParaRPr>
          </a:p>
          <a:p>
            <a:r>
              <a:rPr lang="en-GB" sz="1400" b="1" dirty="0" smtClean="0">
                <a:solidFill>
                  <a:srgbClr val="D60093"/>
                </a:solidFill>
                <a:latin typeface="Comic Sans MS" pitchFamily="66" charset="0"/>
              </a:rPr>
              <a:t>Boss › bosses</a:t>
            </a:r>
          </a:p>
          <a:p>
            <a:endParaRPr lang="en-GB" sz="1400" b="1" dirty="0" smtClean="0">
              <a:solidFill>
                <a:srgbClr val="D60093"/>
              </a:solidFill>
              <a:latin typeface="Comic Sans MS" pitchFamily="66" charset="0"/>
            </a:endParaRPr>
          </a:p>
          <a:p>
            <a:r>
              <a:rPr lang="en-GB" sz="1400" b="1" dirty="0" smtClean="0">
                <a:solidFill>
                  <a:srgbClr val="D60093"/>
                </a:solidFill>
                <a:latin typeface="Comic Sans MS" pitchFamily="66" charset="0"/>
              </a:rPr>
              <a:t>Lorry › lorries</a:t>
            </a:r>
          </a:p>
          <a:p>
            <a:endParaRPr lang="en-GB" sz="1400" b="1" dirty="0" smtClean="0">
              <a:solidFill>
                <a:srgbClr val="D60093"/>
              </a:solidFill>
              <a:latin typeface="Comic Sans MS" pitchFamily="66" charset="0"/>
            </a:endParaRPr>
          </a:p>
          <a:p>
            <a:r>
              <a:rPr lang="en-GB" sz="1400" b="1" dirty="0" smtClean="0">
                <a:solidFill>
                  <a:srgbClr val="D60093"/>
                </a:solidFill>
                <a:latin typeface="Comic Sans MS" pitchFamily="66" charset="0"/>
              </a:rPr>
              <a:t>Monkey › monkeys  </a:t>
            </a:r>
          </a:p>
          <a:p>
            <a:endParaRPr lang="en-GB" sz="1400" b="1" dirty="0" smtClean="0">
              <a:solidFill>
                <a:srgbClr val="D60093"/>
              </a:solidFill>
              <a:latin typeface="Comic Sans MS" pitchFamily="66" charset="0"/>
            </a:endParaRPr>
          </a:p>
          <a:p>
            <a:r>
              <a:rPr lang="en-GB" sz="1400" b="1" dirty="0" smtClean="0">
                <a:solidFill>
                  <a:srgbClr val="D60093"/>
                </a:solidFill>
                <a:latin typeface="Comic Sans MS" pitchFamily="66" charset="0"/>
              </a:rPr>
              <a:t>Leaf › leaves </a:t>
            </a:r>
          </a:p>
          <a:p>
            <a:endParaRPr lang="en-GB" sz="1400" b="1" dirty="0" smtClean="0">
              <a:solidFill>
                <a:srgbClr val="D60093"/>
              </a:solidFill>
              <a:latin typeface="Comic Sans MS" pitchFamily="66" charset="0"/>
            </a:endParaRPr>
          </a:p>
        </p:txBody>
      </p:sp>
      <p:sp>
        <p:nvSpPr>
          <p:cNvPr id="13" name="Rectangle 12"/>
          <p:cNvSpPr/>
          <p:nvPr/>
        </p:nvSpPr>
        <p:spPr>
          <a:xfrm>
            <a:off x="584684" y="8481918"/>
            <a:ext cx="5688632" cy="338554"/>
          </a:xfrm>
          <a:prstGeom prst="rect">
            <a:avLst/>
          </a:prstGeom>
        </p:spPr>
        <p:txBody>
          <a:bodyPr wrap="square">
            <a:spAutoFit/>
          </a:bodyPr>
          <a:lstStyle/>
          <a:p>
            <a:pPr algn="ctr"/>
            <a:r>
              <a:rPr lang="en-GB" sz="1600" b="1" u="sng" dirty="0" smtClean="0">
                <a:latin typeface="Comic Sans MS" pitchFamily="66" charset="0"/>
              </a:rPr>
              <a:t>There are, of course, exceptions to all these rules. </a:t>
            </a:r>
            <a:endParaRPr lang="en-GB" sz="1600" b="1" u="sng" dirty="0">
              <a:latin typeface="Comic Sans MS" pitchFamily="66" charset="0"/>
            </a:endParaRPr>
          </a:p>
        </p:txBody>
      </p:sp>
      <p:sp>
        <p:nvSpPr>
          <p:cNvPr id="14" name="Rectangle 13"/>
          <p:cNvSpPr/>
          <p:nvPr/>
        </p:nvSpPr>
        <p:spPr>
          <a:xfrm>
            <a:off x="620688" y="7596338"/>
            <a:ext cx="5688632" cy="584775"/>
          </a:xfrm>
          <a:prstGeom prst="rect">
            <a:avLst/>
          </a:prstGeom>
        </p:spPr>
        <p:txBody>
          <a:bodyPr wrap="square">
            <a:spAutoFit/>
          </a:bodyPr>
          <a:lstStyle/>
          <a:p>
            <a:pPr algn="ctr"/>
            <a:r>
              <a:rPr lang="en-GB" sz="1600" dirty="0" smtClean="0">
                <a:solidFill>
                  <a:srgbClr val="006600"/>
                </a:solidFill>
                <a:latin typeface="Comic Sans MS" pitchFamily="66" charset="0"/>
              </a:rPr>
              <a:t>1 - 4 are called </a:t>
            </a:r>
            <a:r>
              <a:rPr lang="en-GB" sz="1600" b="1" u="sng" dirty="0" smtClean="0">
                <a:solidFill>
                  <a:srgbClr val="006600"/>
                </a:solidFill>
                <a:latin typeface="Comic Sans MS" pitchFamily="66" charset="0"/>
              </a:rPr>
              <a:t>regular plurals </a:t>
            </a:r>
          </a:p>
          <a:p>
            <a:pPr algn="ctr"/>
            <a:r>
              <a:rPr lang="en-GB" sz="1600" dirty="0" smtClean="0">
                <a:solidFill>
                  <a:srgbClr val="00B0F0"/>
                </a:solidFill>
                <a:latin typeface="Comic Sans MS" pitchFamily="66" charset="0"/>
              </a:rPr>
              <a:t>5 are called </a:t>
            </a:r>
            <a:r>
              <a:rPr lang="en-GB" sz="1600" b="1" u="sng" dirty="0" smtClean="0">
                <a:solidFill>
                  <a:srgbClr val="00B0F0"/>
                </a:solidFill>
                <a:latin typeface="Comic Sans MS" pitchFamily="66" charset="0"/>
              </a:rPr>
              <a:t>near-regular plurals </a:t>
            </a:r>
            <a:endParaRPr lang="en-GB" sz="1600" b="1" dirty="0">
              <a:solidFill>
                <a:srgbClr val="00B0F0"/>
              </a:solidFill>
              <a:latin typeface="Comic Sans MS" pitchFamily="66"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85432" y="288869"/>
            <a:ext cx="5543125" cy="954107"/>
          </a:xfrm>
          <a:prstGeom prst="rect">
            <a:avLst/>
          </a:prstGeom>
          <a:noFill/>
        </p:spPr>
        <p:txBody>
          <a:bodyPr wrap="square" rtlCol="0">
            <a:spAutoFit/>
          </a:bodyPr>
          <a:lstStyle/>
          <a:p>
            <a:endParaRPr lang="en-GB" sz="1400" dirty="0" smtClean="0">
              <a:latin typeface="Comic Sans MS" pitchFamily="66" charset="0"/>
            </a:endParaRPr>
          </a:p>
          <a:p>
            <a:pPr marL="285750" indent="-285750">
              <a:buFont typeface="Arial" pitchFamily="34" charset="0"/>
              <a:buChar char="•"/>
            </a:pPr>
            <a:endParaRPr lang="en-GB" sz="1400" dirty="0">
              <a:latin typeface="Comic Sans MS" pitchFamily="66" charset="0"/>
            </a:endParaRPr>
          </a:p>
          <a:p>
            <a:endParaRPr lang="en-GB" sz="1400" dirty="0" smtClean="0">
              <a:latin typeface="Comic Sans MS" pitchFamily="66" charset="0"/>
            </a:endParaRPr>
          </a:p>
          <a:p>
            <a:pPr marL="285750" indent="-285750">
              <a:buFont typeface="Arial" pitchFamily="34" charset="0"/>
              <a:buChar char="•"/>
            </a:pPr>
            <a:endParaRPr lang="en-GB" sz="1400" dirty="0">
              <a:latin typeface="Comic Sans MS" pitchFamily="66" charset="0"/>
            </a:endParaRPr>
          </a:p>
        </p:txBody>
      </p:sp>
      <p:pic>
        <p:nvPicPr>
          <p:cNvPr id="5" name="Picture 7" descr="F:\Images\luggage_tag.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648" y="179512"/>
            <a:ext cx="1990062" cy="113082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rot="21090093">
            <a:off x="577197" y="487821"/>
            <a:ext cx="1019831" cy="461665"/>
          </a:xfrm>
          <a:prstGeom prst="rect">
            <a:avLst/>
          </a:prstGeom>
          <a:noFill/>
        </p:spPr>
        <p:txBody>
          <a:bodyPr wrap="none" rtlCol="0">
            <a:spAutoFit/>
          </a:bodyPr>
          <a:lstStyle/>
          <a:p>
            <a:r>
              <a:rPr lang="en-GB" sz="2400" b="1" dirty="0" smtClean="0">
                <a:latin typeface="Comic Sans MS" pitchFamily="66" charset="0"/>
              </a:rPr>
              <a:t>Task </a:t>
            </a:r>
            <a:endParaRPr lang="en-GB" sz="2400" b="1" dirty="0">
              <a:latin typeface="Comic Sans MS" pitchFamily="66" charset="0"/>
            </a:endParaRPr>
          </a:p>
        </p:txBody>
      </p:sp>
      <p:sp>
        <p:nvSpPr>
          <p:cNvPr id="7" name="TextBox 6"/>
          <p:cNvSpPr txBox="1"/>
          <p:nvPr/>
        </p:nvSpPr>
        <p:spPr>
          <a:xfrm>
            <a:off x="2279801" y="376373"/>
            <a:ext cx="4029521" cy="1384995"/>
          </a:xfrm>
          <a:prstGeom prst="rect">
            <a:avLst/>
          </a:prstGeom>
          <a:noFill/>
        </p:spPr>
        <p:txBody>
          <a:bodyPr wrap="square" rtlCol="0">
            <a:spAutoFit/>
          </a:bodyPr>
          <a:lstStyle/>
          <a:p>
            <a:r>
              <a:rPr lang="en-GB" sz="1400" dirty="0" smtClean="0">
                <a:latin typeface="Comic Sans MS" pitchFamily="66" charset="0"/>
              </a:rPr>
              <a:t>Change these words from single to plural  or plural to single. </a:t>
            </a:r>
          </a:p>
          <a:p>
            <a:endParaRPr lang="en-GB" sz="1400" dirty="0" smtClean="0">
              <a:latin typeface="Comic Sans MS" pitchFamily="66" charset="0"/>
            </a:endParaRPr>
          </a:p>
          <a:p>
            <a:r>
              <a:rPr lang="en-GB" sz="1400" dirty="0" smtClean="0">
                <a:latin typeface="Comic Sans MS" pitchFamily="66" charset="0"/>
              </a:rPr>
              <a:t>Gold task: Use the word in an ambitious language technique, e.g. Simile, metaphor, personification. </a:t>
            </a:r>
            <a:endParaRPr lang="en-GB" sz="1400" dirty="0">
              <a:latin typeface="Comic Sans MS" pitchFamily="66" charset="0"/>
            </a:endParaRPr>
          </a:p>
        </p:txBody>
      </p:sp>
      <p:graphicFrame>
        <p:nvGraphicFramePr>
          <p:cNvPr id="8" name="Table 7"/>
          <p:cNvGraphicFramePr>
            <a:graphicFrameLocks noGrp="1"/>
          </p:cNvGraphicFramePr>
          <p:nvPr/>
        </p:nvGraphicFramePr>
        <p:xfrm>
          <a:off x="404664" y="1979712"/>
          <a:ext cx="6264696" cy="4176468"/>
        </p:xfrm>
        <a:graphic>
          <a:graphicData uri="http://schemas.openxmlformats.org/drawingml/2006/table">
            <a:tbl>
              <a:tblPr firstRow="1" bandRow="1">
                <a:tableStyleId>{5C22544A-7EE6-4342-B048-85BDC9FD1C3A}</a:tableStyleId>
              </a:tblPr>
              <a:tblGrid>
                <a:gridCol w="1326641">
                  <a:extLst>
                    <a:ext uri="{9D8B030D-6E8A-4147-A177-3AD203B41FA5}">
                      <a16:colId xmlns:a16="http://schemas.microsoft.com/office/drawing/2014/main" val="20000"/>
                    </a:ext>
                  </a:extLst>
                </a:gridCol>
                <a:gridCol w="1400344">
                  <a:extLst>
                    <a:ext uri="{9D8B030D-6E8A-4147-A177-3AD203B41FA5}">
                      <a16:colId xmlns:a16="http://schemas.microsoft.com/office/drawing/2014/main" val="20001"/>
                    </a:ext>
                  </a:extLst>
                </a:gridCol>
                <a:gridCol w="3537711">
                  <a:extLst>
                    <a:ext uri="{9D8B030D-6E8A-4147-A177-3AD203B41FA5}">
                      <a16:colId xmlns:a16="http://schemas.microsoft.com/office/drawing/2014/main" val="20002"/>
                    </a:ext>
                  </a:extLst>
                </a:gridCol>
              </a:tblGrid>
              <a:tr h="464052">
                <a:tc>
                  <a:txBody>
                    <a:bodyPr/>
                    <a:lstStyle/>
                    <a:p>
                      <a:r>
                        <a:rPr lang="en-GB" sz="1600" dirty="0" smtClean="0">
                          <a:latin typeface="Comic Sans MS" pitchFamily="66" charset="0"/>
                        </a:rPr>
                        <a:t>Singular </a:t>
                      </a:r>
                      <a:endParaRPr lang="en-GB" sz="16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r>
                        <a:rPr lang="en-GB" sz="1600" dirty="0" smtClean="0">
                          <a:latin typeface="Comic Sans MS" pitchFamily="66" charset="0"/>
                        </a:rPr>
                        <a:t>Plural </a:t>
                      </a:r>
                      <a:endParaRPr lang="en-GB" sz="16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r>
                        <a:rPr lang="en-GB" sz="1600" dirty="0" smtClean="0">
                          <a:latin typeface="Comic Sans MS" pitchFamily="66" charset="0"/>
                        </a:rPr>
                        <a:t>Language</a:t>
                      </a:r>
                      <a:r>
                        <a:rPr lang="en-GB" sz="1600" baseline="0" dirty="0" smtClean="0">
                          <a:latin typeface="Comic Sans MS" pitchFamily="66" charset="0"/>
                        </a:rPr>
                        <a:t> technique</a:t>
                      </a:r>
                      <a:endParaRPr lang="en-GB" sz="16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0000"/>
                  </a:ext>
                </a:extLst>
              </a:tr>
              <a:tr h="464052">
                <a:tc>
                  <a:txBody>
                    <a:bodyPr/>
                    <a:lstStyle/>
                    <a:p>
                      <a:r>
                        <a:rPr lang="en-GB" sz="1400" dirty="0" smtClean="0">
                          <a:latin typeface="Comic Sans MS" pitchFamily="66" charset="0"/>
                        </a:rPr>
                        <a:t>Planet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64052">
                <a:tc>
                  <a:txBody>
                    <a:bodyPr/>
                    <a:lstStyle/>
                    <a:p>
                      <a:r>
                        <a:rPr lang="en-GB" sz="1400" dirty="0" smtClean="0">
                          <a:latin typeface="Comic Sans MS" pitchFamily="66" charset="0"/>
                        </a:rPr>
                        <a:t>Puppy</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64052">
                <a:tc>
                  <a:txBody>
                    <a:bodyPr/>
                    <a:lstStyle/>
                    <a:p>
                      <a:r>
                        <a:rPr lang="en-GB" sz="1400" dirty="0" smtClean="0">
                          <a:latin typeface="Comic Sans MS" pitchFamily="66" charset="0"/>
                        </a:rPr>
                        <a:t>Dwarf</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64052">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latin typeface="Comic Sans MS" pitchFamily="66" charset="0"/>
                        </a:rPr>
                        <a:t>Dominoes</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64052">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latin typeface="Comic Sans MS" pitchFamily="66" charset="0"/>
                        </a:rPr>
                        <a:t>Halves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64052">
                <a:tc>
                  <a:txBody>
                    <a:bodyPr/>
                    <a:lstStyle/>
                    <a:p>
                      <a:r>
                        <a:rPr lang="en-GB" sz="1400" dirty="0" smtClean="0">
                          <a:latin typeface="Comic Sans MS" pitchFamily="66" charset="0"/>
                        </a:rPr>
                        <a:t>Baby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64052">
                <a:tc>
                  <a:txBody>
                    <a:bodyPr/>
                    <a:lstStyle/>
                    <a:p>
                      <a:r>
                        <a:rPr lang="en-GB" sz="1400" dirty="0" smtClean="0">
                          <a:latin typeface="Comic Sans MS" pitchFamily="66" charset="0"/>
                        </a:rPr>
                        <a:t>Hero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64052">
                <a:tc>
                  <a:txBody>
                    <a:bodyPr/>
                    <a:lstStyle/>
                    <a:p>
                      <a:r>
                        <a:rPr lang="en-GB" sz="1400" dirty="0" smtClean="0">
                          <a:latin typeface="Comic Sans MS" pitchFamily="66" charset="0"/>
                        </a:rPr>
                        <a:t>Knife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bl>
          </a:graphicData>
        </a:graphic>
      </p:graphicFrame>
      <p:pic>
        <p:nvPicPr>
          <p:cNvPr id="43010" name="Picture 2" descr="http://1.bp.blogspot.com/-1IjRBezFLk8/UYCawri2whI/AAAAAAAAEw8/-2HjlwJeikU/s1600/apple.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124744" y="1763688"/>
            <a:ext cx="648072" cy="594784"/>
          </a:xfrm>
          <a:prstGeom prst="rect">
            <a:avLst/>
          </a:prstGeom>
          <a:noFill/>
        </p:spPr>
      </p:pic>
      <p:pic>
        <p:nvPicPr>
          <p:cNvPr id="10" name="Picture 2" descr="http://1.bp.blogspot.com/-1IjRBezFLk8/UYCawri2whI/AAAAAAAAEw8/-2HjlwJeikU/s1600/apple.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246392" y="1744968"/>
            <a:ext cx="648072" cy="594784"/>
          </a:xfrm>
          <a:prstGeom prst="rect">
            <a:avLst/>
          </a:prstGeom>
          <a:noFill/>
        </p:spPr>
      </p:pic>
      <p:pic>
        <p:nvPicPr>
          <p:cNvPr id="11" name="Picture 2" descr="http://1.bp.blogspot.com/-1IjRBezFLk8/UYCawri2whI/AAAAAAAAEw8/-2HjlwJeikU/s1600/apple.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564904" y="1744968"/>
            <a:ext cx="648072" cy="594784"/>
          </a:xfrm>
          <a:prstGeom prst="rect">
            <a:avLst/>
          </a:prstGeom>
          <a:noFill/>
        </p:spPr>
      </p:pic>
      <p:graphicFrame>
        <p:nvGraphicFramePr>
          <p:cNvPr id="12" name="Table 11"/>
          <p:cNvGraphicFramePr>
            <a:graphicFrameLocks noGrp="1"/>
          </p:cNvGraphicFramePr>
          <p:nvPr/>
        </p:nvGraphicFramePr>
        <p:xfrm>
          <a:off x="404665" y="6516217"/>
          <a:ext cx="6120681" cy="2376265"/>
        </p:xfrm>
        <a:graphic>
          <a:graphicData uri="http://schemas.openxmlformats.org/drawingml/2006/table">
            <a:tbl>
              <a:tblPr firstRow="1" bandRow="1">
                <a:tableStyleId>{5C22544A-7EE6-4342-B048-85BDC9FD1C3A}</a:tableStyleId>
              </a:tblPr>
              <a:tblGrid>
                <a:gridCol w="1296144">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gridCol w="3456385">
                  <a:extLst>
                    <a:ext uri="{9D8B030D-6E8A-4147-A177-3AD203B41FA5}">
                      <a16:colId xmlns:a16="http://schemas.microsoft.com/office/drawing/2014/main" val="20002"/>
                    </a:ext>
                  </a:extLst>
                </a:gridCol>
              </a:tblGrid>
              <a:tr h="475253">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75253">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75253">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75253">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75253">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pic>
        <p:nvPicPr>
          <p:cNvPr id="13" name="Picture 10" descr="http://goldbarshop.com/wp-content/uploads/2009/10/gold-bars.jpg"/>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9236" r="7328"/>
          <a:stretch/>
        </p:blipFill>
        <p:spPr bwMode="auto">
          <a:xfrm>
            <a:off x="5085186" y="1691680"/>
            <a:ext cx="630823" cy="56704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404664" y="6208440"/>
            <a:ext cx="6120680" cy="307777"/>
          </a:xfrm>
          <a:prstGeom prst="rect">
            <a:avLst/>
          </a:prstGeom>
          <a:noFill/>
        </p:spPr>
        <p:txBody>
          <a:bodyPr wrap="square" rtlCol="0">
            <a:spAutoFit/>
          </a:bodyPr>
          <a:lstStyle/>
          <a:p>
            <a:r>
              <a:rPr lang="en-GB" sz="1400" dirty="0" smtClean="0">
                <a:latin typeface="Comic Sans MS" pitchFamily="66" charset="0"/>
              </a:rPr>
              <a:t>Find an extra word for each rule and add it to the list below. </a:t>
            </a:r>
            <a:endParaRPr lang="en-GB" sz="1400" dirty="0">
              <a:latin typeface="Comic Sans MS"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F:\Images\long_speach_bubbl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322" y="3220961"/>
            <a:ext cx="6633356" cy="1207023"/>
          </a:xfrm>
          <a:prstGeom prst="rect">
            <a:avLst/>
          </a:prstGeom>
          <a:noFill/>
          <a:extLst>
            <a:ext uri="{909E8E84-426E-40DD-AFC4-6F175D3DCCD1}">
              <a14:hiddenFill xmlns:a14="http://schemas.microsoft.com/office/drawing/2010/main">
                <a:solidFill>
                  <a:srgbClr val="FFFFFF"/>
                </a:solidFill>
              </a14:hiddenFill>
            </a:ext>
          </a:extLst>
        </p:spPr>
      </p:pic>
      <p:pic>
        <p:nvPicPr>
          <p:cNvPr id="45058" name="Picture 2" descr="http://nicodewet.files.wordpress.com/2011/08/nicodewet-com_exceptions.jpg"/>
          <p:cNvPicPr>
            <a:picLocks noChangeAspect="1" noChangeArrowheads="1"/>
          </p:cNvPicPr>
          <p:nvPr/>
        </p:nvPicPr>
        <p:blipFill>
          <a:blip r:embed="rId3" cstate="print"/>
          <a:srcRect t="37208"/>
          <a:stretch>
            <a:fillRect/>
          </a:stretch>
        </p:blipFill>
        <p:spPr bwMode="auto">
          <a:xfrm>
            <a:off x="188641" y="71085"/>
            <a:ext cx="2664296" cy="1116539"/>
          </a:xfrm>
          <a:prstGeom prst="rect">
            <a:avLst/>
          </a:prstGeom>
          <a:noFill/>
        </p:spPr>
      </p:pic>
      <p:sp>
        <p:nvSpPr>
          <p:cNvPr id="5" name="TextBox 4"/>
          <p:cNvSpPr txBox="1"/>
          <p:nvPr/>
        </p:nvSpPr>
        <p:spPr>
          <a:xfrm>
            <a:off x="2996952" y="395537"/>
            <a:ext cx="3789040" cy="1200329"/>
          </a:xfrm>
          <a:prstGeom prst="rect">
            <a:avLst/>
          </a:prstGeom>
          <a:noFill/>
        </p:spPr>
        <p:txBody>
          <a:bodyPr wrap="square" rtlCol="0">
            <a:spAutoFit/>
          </a:bodyPr>
          <a:lstStyle/>
          <a:p>
            <a:r>
              <a:rPr lang="en-GB" b="1" dirty="0" smtClean="0">
                <a:solidFill>
                  <a:srgbClr val="D60093"/>
                </a:solidFill>
                <a:latin typeface="Comic Sans MS" pitchFamily="66" charset="0"/>
              </a:rPr>
              <a:t>What are the exceptions to the rules? </a:t>
            </a:r>
          </a:p>
          <a:p>
            <a:endParaRPr lang="en-GB" b="1" dirty="0" smtClean="0">
              <a:solidFill>
                <a:srgbClr val="D60093"/>
              </a:solidFill>
              <a:latin typeface="Comic Sans MS" pitchFamily="66" charset="0"/>
            </a:endParaRPr>
          </a:p>
          <a:p>
            <a:r>
              <a:rPr lang="en-GB" dirty="0" smtClean="0">
                <a:solidFill>
                  <a:srgbClr val="00B0F0"/>
                </a:solidFill>
                <a:latin typeface="Comic Sans MS" pitchFamily="66" charset="0"/>
              </a:rPr>
              <a:t>What does that even mean? </a:t>
            </a:r>
            <a:endParaRPr lang="en-GB" dirty="0">
              <a:solidFill>
                <a:srgbClr val="00B0F0"/>
              </a:solidFill>
              <a:latin typeface="Comic Sans MS" pitchFamily="66" charset="0"/>
            </a:endParaRPr>
          </a:p>
        </p:txBody>
      </p:sp>
      <p:sp>
        <p:nvSpPr>
          <p:cNvPr id="6" name="TextBox 5"/>
          <p:cNvSpPr txBox="1"/>
          <p:nvPr/>
        </p:nvSpPr>
        <p:spPr>
          <a:xfrm>
            <a:off x="260648" y="1691680"/>
            <a:ext cx="6336704" cy="1600438"/>
          </a:xfrm>
          <a:prstGeom prst="rect">
            <a:avLst/>
          </a:prstGeom>
          <a:noFill/>
        </p:spPr>
        <p:txBody>
          <a:bodyPr wrap="square" rtlCol="0">
            <a:spAutoFit/>
          </a:bodyPr>
          <a:lstStyle/>
          <a:p>
            <a:r>
              <a:rPr lang="en-GB" sz="1400" dirty="0" smtClean="0">
                <a:latin typeface="Comic Sans MS" pitchFamily="66" charset="0"/>
              </a:rPr>
              <a:t>For example, this pear is the exception to the rule, it is green and it is a fruit but it doesn’t come in the same shape – it abides by different rules to the apples. </a:t>
            </a:r>
          </a:p>
          <a:p>
            <a:endParaRPr lang="en-GB" sz="1400" dirty="0" smtClean="0">
              <a:latin typeface="Comic Sans MS" pitchFamily="66" charset="0"/>
            </a:endParaRPr>
          </a:p>
          <a:p>
            <a:r>
              <a:rPr lang="en-GB" sz="1400" dirty="0" smtClean="0">
                <a:latin typeface="Comic Sans MS" pitchFamily="66" charset="0"/>
              </a:rPr>
              <a:t>Words are the same. Some just have different rules to our five basic ones when changing from singular to plural. These are called </a:t>
            </a:r>
            <a:r>
              <a:rPr lang="en-GB" sz="1400" u="sng" dirty="0" smtClean="0">
                <a:latin typeface="Comic Sans MS" pitchFamily="66" charset="0"/>
              </a:rPr>
              <a:t>irregular plurals. </a:t>
            </a:r>
            <a:endParaRPr lang="en-GB" sz="1400" dirty="0">
              <a:latin typeface="Comic Sans MS" pitchFamily="66" charset="0"/>
            </a:endParaRPr>
          </a:p>
        </p:txBody>
      </p:sp>
      <p:cxnSp>
        <p:nvCxnSpPr>
          <p:cNvPr id="8" name="Straight Arrow Connector 7"/>
          <p:cNvCxnSpPr/>
          <p:nvPr/>
        </p:nvCxnSpPr>
        <p:spPr>
          <a:xfrm flipH="1" flipV="1">
            <a:off x="1916832" y="1259632"/>
            <a:ext cx="144016" cy="432048"/>
          </a:xfrm>
          <a:prstGeom prst="straightConnector1">
            <a:avLst/>
          </a:prstGeom>
          <a:ln w="28575">
            <a:solidFill>
              <a:srgbClr val="00206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440670" y="3491880"/>
            <a:ext cx="5976665" cy="523220"/>
          </a:xfrm>
          <a:prstGeom prst="rect">
            <a:avLst/>
          </a:prstGeom>
          <a:noFill/>
        </p:spPr>
        <p:txBody>
          <a:bodyPr wrap="square" rtlCol="0">
            <a:spAutoFit/>
          </a:bodyPr>
          <a:lstStyle/>
          <a:p>
            <a:r>
              <a:rPr lang="en-GB" sz="1400" b="1" dirty="0" smtClean="0">
                <a:solidFill>
                  <a:schemeClr val="bg1"/>
                </a:solidFill>
                <a:latin typeface="Comic Sans MS" pitchFamily="66" charset="0"/>
              </a:rPr>
              <a:t>Task: change these commonly used words from single to plural form, or the other way round – we like to keep you on your toes!   </a:t>
            </a:r>
            <a:endParaRPr lang="en-GB" sz="1400" b="1" dirty="0">
              <a:solidFill>
                <a:schemeClr val="bg1"/>
              </a:solidFill>
              <a:latin typeface="Comic Sans MS" pitchFamily="66" charset="0"/>
            </a:endParaRPr>
          </a:p>
        </p:txBody>
      </p:sp>
      <p:graphicFrame>
        <p:nvGraphicFramePr>
          <p:cNvPr id="11" name="Table 10"/>
          <p:cNvGraphicFramePr>
            <a:graphicFrameLocks noGrp="1"/>
          </p:cNvGraphicFramePr>
          <p:nvPr/>
        </p:nvGraphicFramePr>
        <p:xfrm>
          <a:off x="260648" y="4427984"/>
          <a:ext cx="6264696" cy="4572000"/>
        </p:xfrm>
        <a:graphic>
          <a:graphicData uri="http://schemas.openxmlformats.org/drawingml/2006/table">
            <a:tbl>
              <a:tblPr firstRow="1" bandRow="1">
                <a:tableStyleId>{5C22544A-7EE6-4342-B048-85BDC9FD1C3A}</a:tableStyleId>
              </a:tblPr>
              <a:tblGrid>
                <a:gridCol w="1326641">
                  <a:extLst>
                    <a:ext uri="{9D8B030D-6E8A-4147-A177-3AD203B41FA5}">
                      <a16:colId xmlns:a16="http://schemas.microsoft.com/office/drawing/2014/main" val="20000"/>
                    </a:ext>
                  </a:extLst>
                </a:gridCol>
                <a:gridCol w="1400344">
                  <a:extLst>
                    <a:ext uri="{9D8B030D-6E8A-4147-A177-3AD203B41FA5}">
                      <a16:colId xmlns:a16="http://schemas.microsoft.com/office/drawing/2014/main" val="20001"/>
                    </a:ext>
                  </a:extLst>
                </a:gridCol>
                <a:gridCol w="3537711">
                  <a:extLst>
                    <a:ext uri="{9D8B030D-6E8A-4147-A177-3AD203B41FA5}">
                      <a16:colId xmlns:a16="http://schemas.microsoft.com/office/drawing/2014/main" val="20002"/>
                    </a:ext>
                  </a:extLst>
                </a:gridCol>
              </a:tblGrid>
              <a:tr h="457200">
                <a:tc>
                  <a:txBody>
                    <a:bodyPr/>
                    <a:lstStyle/>
                    <a:p>
                      <a:r>
                        <a:rPr lang="en-GB" sz="1600" dirty="0" smtClean="0">
                          <a:latin typeface="Comic Sans MS" pitchFamily="66" charset="0"/>
                        </a:rPr>
                        <a:t>Singular </a:t>
                      </a:r>
                      <a:endParaRPr lang="en-GB" sz="16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r>
                        <a:rPr lang="en-GB" sz="1600" dirty="0" smtClean="0">
                          <a:latin typeface="Comic Sans MS" pitchFamily="66" charset="0"/>
                        </a:rPr>
                        <a:t>Plural </a:t>
                      </a:r>
                      <a:endParaRPr lang="en-GB" sz="16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r>
                        <a:rPr lang="en-GB" sz="1600" dirty="0" smtClean="0">
                          <a:latin typeface="Comic Sans MS" pitchFamily="66" charset="0"/>
                        </a:rPr>
                        <a:t>Language</a:t>
                      </a:r>
                      <a:r>
                        <a:rPr lang="en-GB" sz="1600" baseline="0" dirty="0" smtClean="0">
                          <a:latin typeface="Comic Sans MS" pitchFamily="66" charset="0"/>
                        </a:rPr>
                        <a:t> technique</a:t>
                      </a:r>
                      <a:endParaRPr lang="en-GB" sz="16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0000"/>
                  </a:ext>
                </a:extLst>
              </a:tr>
              <a:tr h="457200">
                <a:tc>
                  <a:txBody>
                    <a:bodyPr/>
                    <a:lstStyle/>
                    <a:p>
                      <a:r>
                        <a:rPr lang="en-GB" sz="1400" dirty="0" smtClean="0">
                          <a:latin typeface="Comic Sans MS" pitchFamily="66" charset="0"/>
                        </a:rPr>
                        <a:t>Child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57200">
                <a:tc>
                  <a:txBody>
                    <a:bodyPr/>
                    <a:lstStyle/>
                    <a:p>
                      <a:r>
                        <a:rPr lang="en-GB" sz="1400" dirty="0" smtClean="0">
                          <a:latin typeface="Comic Sans MS" pitchFamily="66" charset="0"/>
                        </a:rPr>
                        <a:t>Sheep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57200">
                <a:tc>
                  <a:txBody>
                    <a:bodyPr/>
                    <a:lstStyle/>
                    <a:p>
                      <a:r>
                        <a:rPr lang="en-GB" sz="1400" dirty="0" smtClean="0">
                          <a:latin typeface="Comic Sans MS" pitchFamily="66" charset="0"/>
                        </a:rPr>
                        <a:t>Mouse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57200">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latin typeface="Comic Sans MS" pitchFamily="66" charset="0"/>
                        </a:rPr>
                        <a:t>People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57200">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latin typeface="Comic Sans MS" pitchFamily="66" charset="0"/>
                        </a:rPr>
                        <a:t>Feet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57200">
                <a:tc>
                  <a:txBody>
                    <a:bodyPr/>
                    <a:lstStyle/>
                    <a:p>
                      <a:r>
                        <a:rPr lang="en-GB" sz="1400" dirty="0" smtClean="0">
                          <a:latin typeface="Comic Sans MS" pitchFamily="66" charset="0"/>
                        </a:rPr>
                        <a:t>Man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57200">
                <a:tc>
                  <a:txBody>
                    <a:bodyPr/>
                    <a:lstStyle/>
                    <a:p>
                      <a:r>
                        <a:rPr lang="en-GB" sz="1400" dirty="0" smtClean="0">
                          <a:latin typeface="Comic Sans MS" pitchFamily="66" charset="0"/>
                        </a:rPr>
                        <a:t>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latin typeface="Comic Sans MS" pitchFamily="66" charset="0"/>
                        </a:rPr>
                        <a:t>Women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57200">
                <a:tc>
                  <a:txBody>
                    <a:bodyPr/>
                    <a:lstStyle/>
                    <a:p>
                      <a:r>
                        <a:rPr lang="en-GB" sz="1400" dirty="0" smtClean="0">
                          <a:latin typeface="Comic Sans MS" pitchFamily="66" charset="0"/>
                        </a:rPr>
                        <a:t>Penny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457200">
                <a:tc>
                  <a:txBody>
                    <a:bodyPr/>
                    <a:lstStyle/>
                    <a:p>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latin typeface="Comic Sans MS" pitchFamily="66" charset="0"/>
                        </a:rPr>
                        <a:t>Teeth </a:t>
                      </a:r>
                      <a:endParaRPr lang="en-GB" sz="14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bl>
          </a:graphicData>
        </a:graphic>
      </p:graphicFrame>
      <p:pic>
        <p:nvPicPr>
          <p:cNvPr id="12" name="Picture 2" descr="http://1.bp.blogspot.com/-1IjRBezFLk8/UYCawri2whI/AAAAAAAAEw8/-2HjlwJeikU/s1600/apple.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980728" y="4283968"/>
            <a:ext cx="648072" cy="594784"/>
          </a:xfrm>
          <a:prstGeom prst="rect">
            <a:avLst/>
          </a:prstGeom>
          <a:noFill/>
        </p:spPr>
      </p:pic>
      <p:pic>
        <p:nvPicPr>
          <p:cNvPr id="13" name="Picture 2" descr="http://1.bp.blogspot.com/-1IjRBezFLk8/UYCawri2whI/AAAAAAAAEw8/-2HjlwJeikU/s1600/apple.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102376" y="4265249"/>
            <a:ext cx="648072" cy="594784"/>
          </a:xfrm>
          <a:prstGeom prst="rect">
            <a:avLst/>
          </a:prstGeom>
          <a:noFill/>
        </p:spPr>
      </p:pic>
      <p:pic>
        <p:nvPicPr>
          <p:cNvPr id="14" name="Picture 2" descr="http://1.bp.blogspot.com/-1IjRBezFLk8/UYCawri2whI/AAAAAAAAEw8/-2HjlwJeikU/s1600/apple.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420888" y="4265249"/>
            <a:ext cx="648072" cy="594784"/>
          </a:xfrm>
          <a:prstGeom prst="rect">
            <a:avLst/>
          </a:prstGeom>
          <a:noFill/>
        </p:spPr>
      </p:pic>
      <p:pic>
        <p:nvPicPr>
          <p:cNvPr id="15" name="Picture 10" descr="http://goldbarshop.com/wp-content/uploads/2009/10/gold-bars.jpg"/>
          <p:cNvPicPr>
            <a:picLocks noChangeAspect="1" noChangeArrowheads="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9236" r="7328"/>
          <a:stretch/>
        </p:blipFill>
        <p:spPr bwMode="auto">
          <a:xfrm>
            <a:off x="5030427" y="4292990"/>
            <a:ext cx="630823" cy="5670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3207904171"/>
              </p:ext>
            </p:extLst>
          </p:nvPr>
        </p:nvGraphicFramePr>
        <p:xfrm>
          <a:off x="332656" y="1399262"/>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Rectangle 4"/>
          <p:cNvSpPr/>
          <p:nvPr/>
        </p:nvSpPr>
        <p:spPr>
          <a:xfrm>
            <a:off x="332656" y="774450"/>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smtClean="0">
                <a:solidFill>
                  <a:srgbClr val="FF0000"/>
                </a:solidFill>
                <a:latin typeface="Comic Sans MS" pitchFamily="66" charset="0"/>
              </a:rPr>
              <a:t>G</a:t>
            </a:r>
            <a:endParaRPr lang="en-GB" sz="6600" dirty="0">
              <a:solidFill>
                <a:srgbClr val="FF0000"/>
              </a:solidFill>
              <a:latin typeface="Comic Sans MS" pitchFamily="66" charset="0"/>
            </a:endParaRPr>
          </a:p>
        </p:txBody>
      </p:sp>
      <p:sp>
        <p:nvSpPr>
          <p:cNvPr id="7" name="TextBox 6"/>
          <p:cNvSpPr txBox="1"/>
          <p:nvPr/>
        </p:nvSpPr>
        <p:spPr>
          <a:xfrm>
            <a:off x="332662" y="442107"/>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9" name="Rectangle 8"/>
          <p:cNvSpPr/>
          <p:nvPr/>
        </p:nvSpPr>
        <p:spPr>
          <a:xfrm>
            <a:off x="1384014" y="726207"/>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090583" y="317992"/>
            <a:ext cx="1872208"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a:t>
            </a:r>
            <a:endParaRPr lang="en-GB" sz="2400" dirty="0">
              <a:solidFill>
                <a:srgbClr val="00B0F0"/>
              </a:solidFill>
              <a:latin typeface="Comic Sans MS" pitchFamily="66" charset="0"/>
            </a:endParaRPr>
          </a:p>
        </p:txBody>
      </p:sp>
      <p:sp>
        <p:nvSpPr>
          <p:cNvPr id="12" name="Rectangle 11"/>
          <p:cNvSpPr/>
          <p:nvPr/>
        </p:nvSpPr>
        <p:spPr>
          <a:xfrm>
            <a:off x="332659" y="3233800"/>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13" name="Rectangle 12"/>
          <p:cNvSpPr/>
          <p:nvPr/>
        </p:nvSpPr>
        <p:spPr>
          <a:xfrm>
            <a:off x="3645024" y="3233800"/>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graphicFrame>
        <p:nvGraphicFramePr>
          <p:cNvPr id="14" name="Table 13"/>
          <p:cNvGraphicFramePr>
            <a:graphicFrameLocks noGrp="1"/>
          </p:cNvGraphicFramePr>
          <p:nvPr>
            <p:extLst>
              <p:ext uri="{D42A27DB-BD31-4B8C-83A1-F6EECF244321}">
                <p14:modId xmlns:p14="http://schemas.microsoft.com/office/powerpoint/2010/main" val="1197969782"/>
              </p:ext>
            </p:extLst>
          </p:nvPr>
        </p:nvGraphicFramePr>
        <p:xfrm>
          <a:off x="332656" y="5985618"/>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Rectangle 14"/>
          <p:cNvSpPr/>
          <p:nvPr/>
        </p:nvSpPr>
        <p:spPr>
          <a:xfrm>
            <a:off x="332656" y="5360805"/>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a:solidFill>
                  <a:srgbClr val="FF0000"/>
                </a:solidFill>
                <a:latin typeface="Comic Sans MS" pitchFamily="66" charset="0"/>
              </a:rPr>
              <a:t>H</a:t>
            </a:r>
          </a:p>
        </p:txBody>
      </p:sp>
      <p:sp>
        <p:nvSpPr>
          <p:cNvPr id="16" name="TextBox 15"/>
          <p:cNvSpPr txBox="1"/>
          <p:nvPr/>
        </p:nvSpPr>
        <p:spPr>
          <a:xfrm>
            <a:off x="332662" y="5028463"/>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17" name="Rectangle 16"/>
          <p:cNvSpPr/>
          <p:nvPr/>
        </p:nvSpPr>
        <p:spPr>
          <a:xfrm>
            <a:off x="1384014" y="5312565"/>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3090583" y="4904347"/>
            <a:ext cx="1872208"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a:t>
            </a:r>
            <a:endParaRPr lang="en-GB" sz="2400" dirty="0">
              <a:solidFill>
                <a:srgbClr val="00B0F0"/>
              </a:solidFill>
              <a:latin typeface="Comic Sans MS" pitchFamily="66" charset="0"/>
            </a:endParaRPr>
          </a:p>
        </p:txBody>
      </p:sp>
      <p:sp>
        <p:nvSpPr>
          <p:cNvPr id="19" name="Rectangle 18"/>
          <p:cNvSpPr/>
          <p:nvPr/>
        </p:nvSpPr>
        <p:spPr>
          <a:xfrm>
            <a:off x="332659" y="7820155"/>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20" name="Rectangle 19"/>
          <p:cNvSpPr/>
          <p:nvPr/>
        </p:nvSpPr>
        <p:spPr>
          <a:xfrm>
            <a:off x="3645024" y="7820155"/>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spTree>
    <p:extLst>
      <p:ext uri="{BB962C8B-B14F-4D97-AF65-F5344CB8AC3E}">
        <p14:creationId xmlns:p14="http://schemas.microsoft.com/office/powerpoint/2010/main" val="36273277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covers.booktopia.com.au/big/9781853260520/pickwick-papers.jpg"/>
          <p:cNvPicPr>
            <a:picLocks noChangeAspect="1" noChangeArrowheads="1"/>
          </p:cNvPicPr>
          <p:nvPr/>
        </p:nvPicPr>
        <p:blipFill>
          <a:blip r:embed="rId2" cstate="print"/>
          <a:srcRect/>
          <a:stretch>
            <a:fillRect/>
          </a:stretch>
        </p:blipFill>
        <p:spPr bwMode="auto">
          <a:xfrm>
            <a:off x="5566252" y="56324"/>
            <a:ext cx="1247124" cy="1995398"/>
          </a:xfrm>
          <a:prstGeom prst="rect">
            <a:avLst/>
          </a:prstGeom>
          <a:noFill/>
        </p:spPr>
      </p:pic>
      <p:sp>
        <p:nvSpPr>
          <p:cNvPr id="3" name="TextBox 2"/>
          <p:cNvSpPr txBox="1"/>
          <p:nvPr/>
        </p:nvSpPr>
        <p:spPr>
          <a:xfrm>
            <a:off x="260652" y="179514"/>
            <a:ext cx="4946425" cy="1138773"/>
          </a:xfrm>
          <a:prstGeom prst="rect">
            <a:avLst/>
          </a:prstGeom>
          <a:noFill/>
        </p:spPr>
        <p:txBody>
          <a:bodyPr wrap="square" rtlCol="0">
            <a:spAutoFit/>
          </a:bodyPr>
          <a:lstStyle/>
          <a:p>
            <a:r>
              <a:rPr lang="en-GB" i="1" dirty="0" smtClean="0">
                <a:solidFill>
                  <a:srgbClr val="00B0F0"/>
                </a:solidFill>
                <a:latin typeface="Comic Sans MS" pitchFamily="66" charset="0"/>
              </a:rPr>
              <a:t>The Pickwick Papers </a:t>
            </a:r>
            <a:r>
              <a:rPr lang="en-GB" dirty="0" smtClean="0">
                <a:solidFill>
                  <a:srgbClr val="00B0F0"/>
                </a:solidFill>
                <a:latin typeface="Comic Sans MS" pitchFamily="66" charset="0"/>
              </a:rPr>
              <a:t>by Charles Dickens </a:t>
            </a:r>
          </a:p>
          <a:p>
            <a:endParaRPr lang="en-GB" dirty="0" smtClean="0">
              <a:solidFill>
                <a:srgbClr val="00B0F0"/>
              </a:solidFill>
              <a:latin typeface="Comic Sans MS" pitchFamily="66" charset="0"/>
            </a:endParaRPr>
          </a:p>
          <a:p>
            <a:r>
              <a:rPr lang="en-GB" sz="1600" dirty="0" smtClean="0">
                <a:solidFill>
                  <a:srgbClr val="7030A0"/>
                </a:solidFill>
                <a:latin typeface="Comic Sans MS" pitchFamily="66" charset="0"/>
              </a:rPr>
              <a:t>Reading comprehension : Read the extract and answer the questions in as much detail as possible. </a:t>
            </a:r>
            <a:endParaRPr lang="en-GB" sz="1600" dirty="0">
              <a:solidFill>
                <a:srgbClr val="7030A0"/>
              </a:solidFill>
              <a:latin typeface="Comic Sans MS" pitchFamily="66" charset="0"/>
            </a:endParaRPr>
          </a:p>
        </p:txBody>
      </p:sp>
      <p:sp>
        <p:nvSpPr>
          <p:cNvPr id="4" name="Rectangle 3"/>
          <p:cNvSpPr/>
          <p:nvPr/>
        </p:nvSpPr>
        <p:spPr>
          <a:xfrm>
            <a:off x="296652" y="2097596"/>
            <a:ext cx="6264696" cy="6740307"/>
          </a:xfrm>
          <a:prstGeom prst="rect">
            <a:avLst/>
          </a:prstGeom>
        </p:spPr>
        <p:txBody>
          <a:bodyPr wrap="square">
            <a:spAutoFit/>
          </a:bodyPr>
          <a:lstStyle/>
          <a:p>
            <a:pPr algn="just"/>
            <a:r>
              <a:rPr lang="en-GB" sz="1200" dirty="0" smtClean="0">
                <a:latin typeface="Comic Sans MS" pitchFamily="66" charset="0"/>
              </a:rPr>
              <a:t>Old Wardle led the way to a pretty large sheet of ice; and the fat boy and Mr. Weller, having shovelled and swept away the snow which had fallen on it during the night, Mr. Bob Sawyer adjusted his skates with a dexterity which to Mr. Winkle was perfectly marvellous, and described circles with his left leg, and cut figures of eight, and inscribed upon the ice, without once stopping for breath, a great many other pleasant and astonishing devices, to the excessive satisfaction of Mr. Pickwick, Mr. </a:t>
            </a:r>
            <a:r>
              <a:rPr lang="en-GB" sz="1200" dirty="0" err="1" smtClean="0">
                <a:latin typeface="Comic Sans MS" pitchFamily="66" charset="0"/>
              </a:rPr>
              <a:t>Tupman</a:t>
            </a:r>
            <a:r>
              <a:rPr lang="en-GB" sz="1200" dirty="0" smtClean="0">
                <a:latin typeface="Comic Sans MS" pitchFamily="66" charset="0"/>
              </a:rPr>
              <a:t>, and the ladies; which reached a pitch of positive enthusiasm, when old Wardle and Benjamin Allen, assisted by the aforesaid Bob Sawyer, performed some mystic evolutions, which they called a reel. </a:t>
            </a:r>
          </a:p>
          <a:p>
            <a:pPr algn="just"/>
            <a:endParaRPr lang="en-GB" sz="1200" dirty="0" smtClean="0">
              <a:latin typeface="Comic Sans MS" pitchFamily="66" charset="0"/>
            </a:endParaRPr>
          </a:p>
          <a:p>
            <a:pPr algn="just"/>
            <a:r>
              <a:rPr lang="en-GB" sz="1200" dirty="0" smtClean="0">
                <a:latin typeface="Comic Sans MS" pitchFamily="66" charset="0"/>
              </a:rPr>
              <a:t>All this time, Mr. Winkle, with his face and hands blue with the cold, had been forcing a gimlet into the sole of his feet, and putting his skates on, with the points behind, and getting the straps into a very complicated and entangled state, with the assistance of Mr. Snodgrass, who knew rather less about skates than a </a:t>
            </a:r>
            <a:r>
              <a:rPr lang="en-GB" sz="1200" dirty="0" err="1" smtClean="0">
                <a:latin typeface="Comic Sans MS" pitchFamily="66" charset="0"/>
              </a:rPr>
              <a:t>Hindoo</a:t>
            </a:r>
            <a:r>
              <a:rPr lang="en-GB" sz="1200" dirty="0" smtClean="0">
                <a:latin typeface="Comic Sans MS" pitchFamily="66" charset="0"/>
              </a:rPr>
              <a:t>. At length, however, with the assistance of Mr. Weller, the unfortunate skates were firmly screwed and buckled on, and Mr. Winkle was raised to his feet.</a:t>
            </a:r>
          </a:p>
          <a:p>
            <a:pPr algn="just"/>
            <a:endParaRPr lang="en-GB" sz="1200" dirty="0" smtClean="0">
              <a:latin typeface="Comic Sans MS" pitchFamily="66" charset="0"/>
            </a:endParaRPr>
          </a:p>
          <a:p>
            <a:pPr algn="just"/>
            <a:r>
              <a:rPr lang="en-GB" sz="1200" dirty="0" smtClean="0">
                <a:latin typeface="Comic Sans MS" pitchFamily="66" charset="0"/>
              </a:rPr>
              <a:t>'Now, then, Sir,' said Sam, in an encouraging tone; 'off with you, and show '</a:t>
            </a:r>
            <a:r>
              <a:rPr lang="en-GB" sz="1200" dirty="0" err="1" smtClean="0">
                <a:latin typeface="Comic Sans MS" pitchFamily="66" charset="0"/>
              </a:rPr>
              <a:t>em</a:t>
            </a:r>
            <a:r>
              <a:rPr lang="en-GB" sz="1200" dirty="0" smtClean="0">
                <a:latin typeface="Comic Sans MS" pitchFamily="66" charset="0"/>
              </a:rPr>
              <a:t> how to do it.' </a:t>
            </a:r>
          </a:p>
          <a:p>
            <a:pPr algn="just"/>
            <a:endParaRPr lang="en-GB" sz="1200" dirty="0" smtClean="0">
              <a:latin typeface="Comic Sans MS" pitchFamily="66" charset="0"/>
            </a:endParaRPr>
          </a:p>
          <a:p>
            <a:pPr algn="just"/>
            <a:r>
              <a:rPr lang="en-GB" sz="1200" dirty="0" smtClean="0">
                <a:latin typeface="Comic Sans MS" pitchFamily="66" charset="0"/>
              </a:rPr>
              <a:t>'Stop, Sam, stop!' said Mr. Winkle, trembling violently, and clutching hold of Sam's arms with the grasp of a drowning man. 'How slippery it is, Sam!' </a:t>
            </a:r>
          </a:p>
          <a:p>
            <a:pPr algn="just"/>
            <a:endParaRPr lang="en-GB" sz="1200" dirty="0" smtClean="0">
              <a:latin typeface="Comic Sans MS" pitchFamily="66" charset="0"/>
            </a:endParaRPr>
          </a:p>
          <a:p>
            <a:pPr algn="just"/>
            <a:r>
              <a:rPr lang="en-GB" sz="1200" dirty="0" smtClean="0">
                <a:latin typeface="Comic Sans MS" pitchFamily="66" charset="0"/>
              </a:rPr>
              <a:t>'Not an uncommon thing upon ice, Sir,' replied Mr. Weller. 'Hold up, Sir!' </a:t>
            </a:r>
          </a:p>
          <a:p>
            <a:pPr algn="just"/>
            <a:endParaRPr lang="en-GB" sz="1200" dirty="0" smtClean="0">
              <a:latin typeface="Comic Sans MS" pitchFamily="66" charset="0"/>
            </a:endParaRPr>
          </a:p>
          <a:p>
            <a:pPr algn="just"/>
            <a:r>
              <a:rPr lang="en-GB" sz="1200" dirty="0" smtClean="0">
                <a:latin typeface="Comic Sans MS" pitchFamily="66" charset="0"/>
              </a:rPr>
              <a:t>This last observation of Mr. Weller's bore reference to a demonstration Mr. Winkle made at the instant, of a frantic desire to throw his feet in the air, and dash the back of his head on the ice. </a:t>
            </a:r>
          </a:p>
          <a:p>
            <a:pPr algn="just"/>
            <a:endParaRPr lang="en-GB" sz="1200" dirty="0" smtClean="0">
              <a:latin typeface="Comic Sans MS" pitchFamily="66" charset="0"/>
            </a:endParaRPr>
          </a:p>
          <a:p>
            <a:pPr algn="just"/>
            <a:r>
              <a:rPr lang="en-GB" sz="1200" dirty="0" smtClean="0">
                <a:latin typeface="Comic Sans MS" pitchFamily="66" charset="0"/>
              </a:rPr>
              <a:t>'These--these--are very awkward skates; </a:t>
            </a:r>
            <a:r>
              <a:rPr lang="en-GB" sz="1200" dirty="0" err="1" smtClean="0">
                <a:latin typeface="Comic Sans MS" pitchFamily="66" charset="0"/>
              </a:rPr>
              <a:t>ain't</a:t>
            </a:r>
            <a:r>
              <a:rPr lang="en-GB" sz="1200" dirty="0" smtClean="0">
                <a:latin typeface="Comic Sans MS" pitchFamily="66" charset="0"/>
              </a:rPr>
              <a:t> they, Sam?' inquired Mr. Winkle, staggering. </a:t>
            </a:r>
          </a:p>
          <a:p>
            <a:pPr algn="just"/>
            <a:endParaRPr lang="en-GB" sz="1200" dirty="0" smtClean="0">
              <a:latin typeface="Comic Sans MS" pitchFamily="66" charset="0"/>
            </a:endParaRPr>
          </a:p>
          <a:p>
            <a:pPr algn="just"/>
            <a:r>
              <a:rPr lang="en-GB" sz="1200" u="sng" dirty="0" smtClean="0">
                <a:latin typeface="Comic Sans MS" pitchFamily="66" charset="0"/>
              </a:rPr>
              <a:t>'I'm </a:t>
            </a:r>
            <a:r>
              <a:rPr lang="en-GB" sz="1200" u="sng" dirty="0" err="1" smtClean="0">
                <a:latin typeface="Comic Sans MS" pitchFamily="66" charset="0"/>
              </a:rPr>
              <a:t>afeerd</a:t>
            </a:r>
            <a:r>
              <a:rPr lang="en-GB" sz="1200" u="sng" dirty="0" smtClean="0">
                <a:latin typeface="Comic Sans MS" pitchFamily="66" charset="0"/>
              </a:rPr>
              <a:t> there's a </a:t>
            </a:r>
            <a:r>
              <a:rPr lang="en-GB" sz="1200" u="sng" dirty="0" err="1" smtClean="0">
                <a:latin typeface="Comic Sans MS" pitchFamily="66" charset="0"/>
              </a:rPr>
              <a:t>orkard</a:t>
            </a:r>
            <a:r>
              <a:rPr lang="en-GB" sz="1200" u="sng" dirty="0" smtClean="0">
                <a:latin typeface="Comic Sans MS" pitchFamily="66" charset="0"/>
              </a:rPr>
              <a:t> </a:t>
            </a:r>
            <a:r>
              <a:rPr lang="en-GB" sz="1200" u="sng" dirty="0" err="1" smtClean="0">
                <a:latin typeface="Comic Sans MS" pitchFamily="66" charset="0"/>
              </a:rPr>
              <a:t>gen'l'm'n</a:t>
            </a:r>
            <a:r>
              <a:rPr lang="en-GB" sz="1200" u="sng" dirty="0" smtClean="0">
                <a:latin typeface="Comic Sans MS" pitchFamily="66" charset="0"/>
              </a:rPr>
              <a:t> in '</a:t>
            </a:r>
            <a:r>
              <a:rPr lang="en-GB" sz="1200" u="sng" dirty="0" err="1" smtClean="0">
                <a:latin typeface="Comic Sans MS" pitchFamily="66" charset="0"/>
              </a:rPr>
              <a:t>em</a:t>
            </a:r>
            <a:r>
              <a:rPr lang="en-GB" sz="1200" u="sng" dirty="0" smtClean="0">
                <a:latin typeface="Comic Sans MS" pitchFamily="66" charset="0"/>
              </a:rPr>
              <a:t>, Sir,' </a:t>
            </a:r>
            <a:r>
              <a:rPr lang="en-GB" sz="1200" dirty="0" smtClean="0">
                <a:latin typeface="Comic Sans MS" pitchFamily="66" charset="0"/>
              </a:rPr>
              <a:t>replied Sam. </a:t>
            </a:r>
          </a:p>
          <a:p>
            <a:pPr algn="just"/>
            <a:endParaRPr lang="en-GB" sz="1200" dirty="0" smtClean="0">
              <a:latin typeface="Comic Sans MS" pitchFamily="66" charset="0"/>
            </a:endParaRPr>
          </a:p>
          <a:p>
            <a:pPr algn="just"/>
            <a:r>
              <a:rPr lang="en-GB" sz="1200" dirty="0" smtClean="0">
                <a:latin typeface="Comic Sans MS" pitchFamily="66" charset="0"/>
              </a:rPr>
              <a:t>'Now, Winkle,' cried Mr. Pickwick, quite unconscious that there was anything the matter. 'Come; the ladies are all anxiety.' </a:t>
            </a:r>
            <a:endParaRPr lang="en-GB" sz="1200" dirty="0">
              <a:latin typeface="Comic Sans MS" pitchFamily="66"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6652" y="179514"/>
            <a:ext cx="6264696" cy="8771632"/>
          </a:xfrm>
          <a:prstGeom prst="rect">
            <a:avLst/>
          </a:prstGeom>
        </p:spPr>
        <p:txBody>
          <a:bodyPr wrap="square">
            <a:spAutoFit/>
          </a:bodyPr>
          <a:lstStyle/>
          <a:p>
            <a:pPr algn="just"/>
            <a:r>
              <a:rPr lang="en-GB" sz="1200" dirty="0" smtClean="0">
                <a:latin typeface="Comic Sans MS" pitchFamily="66" charset="0"/>
              </a:rPr>
              <a:t>'Yes, yes,' replied Mr. Winkle, with a ghastly smile. 'I'm coming.' </a:t>
            </a:r>
          </a:p>
          <a:p>
            <a:pPr algn="just"/>
            <a:endParaRPr lang="en-GB" sz="1200" dirty="0" smtClean="0">
              <a:latin typeface="Comic Sans MS" pitchFamily="66" charset="0"/>
            </a:endParaRPr>
          </a:p>
          <a:p>
            <a:pPr algn="just"/>
            <a:r>
              <a:rPr lang="en-GB" sz="1200" u="sng" dirty="0" smtClean="0">
                <a:latin typeface="Comic Sans MS" pitchFamily="66" charset="0"/>
              </a:rPr>
              <a:t> 'Just a-</a:t>
            </a:r>
            <a:r>
              <a:rPr lang="en-GB" sz="1200" u="sng" dirty="0" err="1" smtClean="0">
                <a:latin typeface="Comic Sans MS" pitchFamily="66" charset="0"/>
              </a:rPr>
              <a:t>goin</a:t>
            </a:r>
            <a:r>
              <a:rPr lang="en-GB" sz="1200" u="sng" dirty="0" smtClean="0">
                <a:latin typeface="Comic Sans MS" pitchFamily="66" charset="0"/>
              </a:rPr>
              <a:t>' to begin,' </a:t>
            </a:r>
            <a:r>
              <a:rPr lang="en-GB" sz="1200" dirty="0" smtClean="0">
                <a:latin typeface="Comic Sans MS" pitchFamily="66" charset="0"/>
              </a:rPr>
              <a:t>said Sam, endeavouring to disengage himself. </a:t>
            </a:r>
          </a:p>
          <a:p>
            <a:pPr algn="just"/>
            <a:endParaRPr lang="en-GB" sz="1200" dirty="0" smtClean="0">
              <a:latin typeface="Comic Sans MS" pitchFamily="66" charset="0"/>
            </a:endParaRPr>
          </a:p>
          <a:p>
            <a:pPr algn="just"/>
            <a:r>
              <a:rPr lang="en-GB" sz="1200" dirty="0" smtClean="0">
                <a:latin typeface="Comic Sans MS" pitchFamily="66" charset="0"/>
              </a:rPr>
              <a:t>'Now, Sir, start off!' </a:t>
            </a:r>
          </a:p>
          <a:p>
            <a:pPr algn="just"/>
            <a:endParaRPr lang="en-GB" sz="1200" dirty="0" smtClean="0">
              <a:latin typeface="Comic Sans MS" pitchFamily="66" charset="0"/>
            </a:endParaRPr>
          </a:p>
          <a:p>
            <a:pPr algn="just"/>
            <a:r>
              <a:rPr lang="en-GB" sz="1200" dirty="0" smtClean="0">
                <a:latin typeface="Comic Sans MS" pitchFamily="66" charset="0"/>
              </a:rPr>
              <a:t>'Stop an instant, Sam,' gasped Mr. Winkle, clinging most affectionately to Mr. Weller. 'I find I've got a couple of coats at home that I don't want, Sam. You may have them, Sam.‘</a:t>
            </a:r>
          </a:p>
          <a:p>
            <a:pPr algn="just"/>
            <a:endParaRPr lang="en-GB" sz="1200" dirty="0" smtClean="0">
              <a:latin typeface="Comic Sans MS" pitchFamily="66" charset="0"/>
            </a:endParaRPr>
          </a:p>
          <a:p>
            <a:pPr algn="just"/>
            <a:r>
              <a:rPr lang="en-GB" sz="1200" u="sng" dirty="0" smtClean="0">
                <a:latin typeface="Comic Sans MS" pitchFamily="66" charset="0"/>
              </a:rPr>
              <a:t>‘</a:t>
            </a:r>
            <a:r>
              <a:rPr lang="en-GB" sz="1200" u="sng" dirty="0" err="1" smtClean="0">
                <a:latin typeface="Comic Sans MS" pitchFamily="66" charset="0"/>
              </a:rPr>
              <a:t>Thank'ee</a:t>
            </a:r>
            <a:r>
              <a:rPr lang="en-GB" sz="1200" u="sng" dirty="0" smtClean="0">
                <a:latin typeface="Comic Sans MS" pitchFamily="66" charset="0"/>
              </a:rPr>
              <a:t>, Sir,' </a:t>
            </a:r>
            <a:r>
              <a:rPr lang="en-GB" sz="1200" dirty="0" smtClean="0">
                <a:latin typeface="Comic Sans MS" pitchFamily="66" charset="0"/>
              </a:rPr>
              <a:t>replied Mr. Weller. </a:t>
            </a:r>
          </a:p>
          <a:p>
            <a:pPr algn="just"/>
            <a:endParaRPr lang="en-GB" sz="1200" dirty="0" smtClean="0">
              <a:latin typeface="Comic Sans MS" pitchFamily="66" charset="0"/>
            </a:endParaRPr>
          </a:p>
          <a:p>
            <a:pPr algn="just"/>
            <a:r>
              <a:rPr lang="en-GB" sz="1200" dirty="0" smtClean="0">
                <a:latin typeface="Comic Sans MS" pitchFamily="66" charset="0"/>
              </a:rPr>
              <a:t>'Never mind touching your hat, Sam,' said Mr. Winkle hastily. 'You needn't take your hand away to do that. I meant to have given you five shillings this morning for a Christmas box, Sam. I'll give it you this afternoon, Sam.' </a:t>
            </a:r>
          </a:p>
          <a:p>
            <a:pPr algn="just"/>
            <a:endParaRPr lang="en-GB" sz="1200" dirty="0" smtClean="0">
              <a:latin typeface="Comic Sans MS" pitchFamily="66" charset="0"/>
            </a:endParaRPr>
          </a:p>
          <a:p>
            <a:pPr algn="just"/>
            <a:r>
              <a:rPr lang="en-GB" sz="1200" dirty="0" smtClean="0">
                <a:latin typeface="Comic Sans MS" pitchFamily="66" charset="0"/>
              </a:rPr>
              <a:t>'You're </a:t>
            </a:r>
            <a:r>
              <a:rPr lang="en-GB" sz="1200" dirty="0" err="1" smtClean="0">
                <a:latin typeface="Comic Sans MS" pitchFamily="66" charset="0"/>
              </a:rPr>
              <a:t>wery</a:t>
            </a:r>
            <a:r>
              <a:rPr lang="en-GB" sz="1200" dirty="0" smtClean="0">
                <a:latin typeface="Comic Sans MS" pitchFamily="66" charset="0"/>
              </a:rPr>
              <a:t> good, sir,' replied Mr. Weller. </a:t>
            </a:r>
          </a:p>
          <a:p>
            <a:pPr algn="just"/>
            <a:endParaRPr lang="en-GB" sz="1200" dirty="0" smtClean="0">
              <a:latin typeface="Comic Sans MS" pitchFamily="66" charset="0"/>
            </a:endParaRPr>
          </a:p>
          <a:p>
            <a:pPr algn="just"/>
            <a:r>
              <a:rPr lang="en-GB" sz="1200" dirty="0" smtClean="0">
                <a:latin typeface="Comic Sans MS" pitchFamily="66" charset="0"/>
              </a:rPr>
              <a:t>'Just hold me at first, Sam; will you?' said Mr. Winkle. 'There--that's right. I shall soon get in the way of it, Sam. Not too fast, Sam; not too fast.' </a:t>
            </a:r>
          </a:p>
          <a:p>
            <a:pPr algn="just"/>
            <a:endParaRPr lang="en-GB" sz="1200" dirty="0" smtClean="0">
              <a:latin typeface="Comic Sans MS" pitchFamily="66" charset="0"/>
            </a:endParaRPr>
          </a:p>
          <a:p>
            <a:pPr algn="just"/>
            <a:r>
              <a:rPr lang="en-GB" sz="1200" dirty="0" smtClean="0">
                <a:latin typeface="Comic Sans MS" pitchFamily="66" charset="0"/>
              </a:rPr>
              <a:t>Mr. Winkle, stooping forward, with his body half doubled up, was being assisted over the ice by Mr. Weller, in a very singular and un-swan-like manner, when Mr. Pickwick most innocently shouted from the opposite bank—</a:t>
            </a:r>
          </a:p>
          <a:p>
            <a:pPr algn="just"/>
            <a:endParaRPr lang="en-GB" sz="1200" dirty="0" smtClean="0">
              <a:latin typeface="Comic Sans MS" pitchFamily="66" charset="0"/>
            </a:endParaRPr>
          </a:p>
          <a:p>
            <a:pPr algn="just"/>
            <a:r>
              <a:rPr lang="en-GB" sz="1200" dirty="0" smtClean="0">
                <a:latin typeface="Comic Sans MS" pitchFamily="66" charset="0"/>
              </a:rPr>
              <a:t>'Sam!' </a:t>
            </a:r>
          </a:p>
          <a:p>
            <a:pPr algn="just"/>
            <a:endParaRPr lang="en-GB" sz="1200" dirty="0" smtClean="0">
              <a:latin typeface="Comic Sans MS" pitchFamily="66" charset="0"/>
            </a:endParaRPr>
          </a:p>
          <a:p>
            <a:pPr algn="just"/>
            <a:r>
              <a:rPr lang="en-GB" sz="1200" dirty="0" smtClean="0">
                <a:latin typeface="Comic Sans MS" pitchFamily="66" charset="0"/>
              </a:rPr>
              <a:t>'Sir?' </a:t>
            </a:r>
          </a:p>
          <a:p>
            <a:pPr algn="just"/>
            <a:endParaRPr lang="en-GB" sz="1200" dirty="0" smtClean="0">
              <a:latin typeface="Comic Sans MS" pitchFamily="66" charset="0"/>
            </a:endParaRPr>
          </a:p>
          <a:p>
            <a:pPr algn="just"/>
            <a:r>
              <a:rPr lang="en-GB" sz="1200" dirty="0" smtClean="0">
                <a:latin typeface="Comic Sans MS" pitchFamily="66" charset="0"/>
              </a:rPr>
              <a:t>'Here. I want you.' </a:t>
            </a:r>
          </a:p>
          <a:p>
            <a:pPr algn="just"/>
            <a:endParaRPr lang="en-GB" sz="1200" dirty="0" smtClean="0">
              <a:latin typeface="Comic Sans MS" pitchFamily="66" charset="0"/>
            </a:endParaRPr>
          </a:p>
          <a:p>
            <a:pPr algn="just"/>
            <a:r>
              <a:rPr lang="en-GB" sz="1200" dirty="0" smtClean="0">
                <a:latin typeface="Comic Sans MS" pitchFamily="66" charset="0"/>
              </a:rPr>
              <a:t>'Let go, Sir,' said Sam</a:t>
            </a:r>
            <a:r>
              <a:rPr lang="en-GB" sz="1200" u="sng" dirty="0" smtClean="0">
                <a:latin typeface="Comic Sans MS" pitchFamily="66" charset="0"/>
              </a:rPr>
              <a:t>. 'Don't you hear the governor a-</a:t>
            </a:r>
            <a:r>
              <a:rPr lang="en-GB" sz="1200" u="sng" dirty="0" err="1" smtClean="0">
                <a:latin typeface="Comic Sans MS" pitchFamily="66" charset="0"/>
              </a:rPr>
              <a:t>callin</a:t>
            </a:r>
            <a:r>
              <a:rPr lang="en-GB" sz="1200" u="sng" dirty="0" smtClean="0">
                <a:latin typeface="Comic Sans MS" pitchFamily="66" charset="0"/>
              </a:rPr>
              <a:t>'? </a:t>
            </a:r>
            <a:r>
              <a:rPr lang="en-GB" sz="1200" dirty="0" smtClean="0">
                <a:latin typeface="Comic Sans MS" pitchFamily="66" charset="0"/>
              </a:rPr>
              <a:t>Let go, sir.' </a:t>
            </a:r>
          </a:p>
          <a:p>
            <a:pPr algn="just"/>
            <a:endParaRPr lang="en-GB" sz="1200" dirty="0" smtClean="0">
              <a:latin typeface="Comic Sans MS" pitchFamily="66" charset="0"/>
            </a:endParaRPr>
          </a:p>
          <a:p>
            <a:pPr algn="just"/>
            <a:r>
              <a:rPr lang="en-GB" sz="1200" dirty="0" smtClean="0">
                <a:latin typeface="Comic Sans MS" pitchFamily="66" charset="0"/>
              </a:rPr>
              <a:t>With a violent effort, Mr. Weller disengaged himself from the grasp of the agonised </a:t>
            </a:r>
            <a:r>
              <a:rPr lang="en-GB" sz="1200" dirty="0" err="1" smtClean="0">
                <a:latin typeface="Comic Sans MS" pitchFamily="66" charset="0"/>
              </a:rPr>
              <a:t>Pickwickian</a:t>
            </a:r>
            <a:r>
              <a:rPr lang="en-GB" sz="1200" dirty="0" smtClean="0">
                <a:latin typeface="Comic Sans MS" pitchFamily="66" charset="0"/>
              </a:rPr>
              <a:t>, and, in so doing, administered a considerable impetus to the unhappy Mr. Winkle. With an accuracy which no degree of dexterity or practice could have insured, that unfortunate gentleman bore swiftly down into the centre of the reel, at the very moment when Mr. Bob Sawyer was performing a flourish of unparalleled beauty. Mr. Winkle struck wildly against him, and with a loud crash they both fell heavily down. Mr. Pickwick ran to the spot. Bob Sawyer had risen to his feet, but Mr. Winkle was far too wise to do anything of the kind, in skates. He was seated on the ice, making spasmodic efforts to smile; but anguish was depicted on every lineament of his countenance.</a:t>
            </a:r>
          </a:p>
          <a:p>
            <a:pPr algn="just"/>
            <a:endParaRPr lang="en-GB" sz="1200" dirty="0" smtClean="0">
              <a:latin typeface="Comic Sans MS" pitchFamily="66" charset="0"/>
            </a:endParaRPr>
          </a:p>
          <a:p>
            <a:pPr algn="just"/>
            <a:r>
              <a:rPr lang="en-GB" sz="1200" dirty="0" smtClean="0">
                <a:latin typeface="Comic Sans MS" pitchFamily="66" charset="0"/>
              </a:rPr>
              <a:t>'Are you hurt?' inquired Mr. Benjamin Allen, with great anxiety. </a:t>
            </a:r>
          </a:p>
          <a:p>
            <a:pPr algn="just"/>
            <a:endParaRPr lang="en-GB" sz="1200" dirty="0" smtClean="0">
              <a:latin typeface="Comic Sans MS" pitchFamily="66" charset="0"/>
            </a:endParaRPr>
          </a:p>
          <a:p>
            <a:pPr algn="just"/>
            <a:r>
              <a:rPr lang="en-GB" sz="1200" dirty="0" smtClean="0">
                <a:latin typeface="Comic Sans MS" pitchFamily="66" charset="0"/>
              </a:rPr>
              <a:t> 'Not much,' said Mr. Winkle, rubbing his back very hard.</a:t>
            </a:r>
            <a:endParaRPr lang="en-GB" sz="1200" dirty="0">
              <a:latin typeface="Comic Sans MS" pitchFamily="66"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4.bp.blogspot.com/-MUTFtX_pwx4/Tn6NZ8PdhlI/AAAAAAAAABY/p-S1-6NisMU/s1600/JB%2BCapital%2BLetter%2BQ.jpg"/>
          <p:cNvPicPr>
            <a:picLocks noChangeAspect="1" noChangeArrowheads="1"/>
          </p:cNvPicPr>
          <p:nvPr/>
        </p:nvPicPr>
        <p:blipFill>
          <a:blip r:embed="rId2" cstate="print"/>
          <a:srcRect/>
          <a:stretch>
            <a:fillRect/>
          </a:stretch>
        </p:blipFill>
        <p:spPr bwMode="auto">
          <a:xfrm>
            <a:off x="260648" y="107506"/>
            <a:ext cx="792088" cy="746290"/>
          </a:xfrm>
          <a:prstGeom prst="rect">
            <a:avLst/>
          </a:prstGeom>
          <a:noFill/>
        </p:spPr>
      </p:pic>
      <p:sp>
        <p:nvSpPr>
          <p:cNvPr id="4" name="TextBox 3"/>
          <p:cNvSpPr txBox="1"/>
          <p:nvPr/>
        </p:nvSpPr>
        <p:spPr>
          <a:xfrm>
            <a:off x="980732" y="458252"/>
            <a:ext cx="1071127" cy="369332"/>
          </a:xfrm>
          <a:prstGeom prst="rect">
            <a:avLst/>
          </a:prstGeom>
          <a:noFill/>
        </p:spPr>
        <p:txBody>
          <a:bodyPr wrap="none" rtlCol="0">
            <a:spAutoFit/>
          </a:bodyPr>
          <a:lstStyle/>
          <a:p>
            <a:r>
              <a:rPr lang="en-GB" dirty="0" err="1" smtClean="0">
                <a:latin typeface="Comic Sans MS" pitchFamily="66" charset="0"/>
              </a:rPr>
              <a:t>uestions</a:t>
            </a:r>
            <a:endParaRPr lang="en-GB" dirty="0">
              <a:latin typeface="Comic Sans MS" pitchFamily="66" charset="0"/>
            </a:endParaRPr>
          </a:p>
        </p:txBody>
      </p:sp>
      <p:sp>
        <p:nvSpPr>
          <p:cNvPr id="5" name="Rectangle 4"/>
          <p:cNvSpPr/>
          <p:nvPr/>
        </p:nvSpPr>
        <p:spPr>
          <a:xfrm>
            <a:off x="296652" y="971602"/>
            <a:ext cx="6264696" cy="5262979"/>
          </a:xfrm>
          <a:prstGeom prst="rect">
            <a:avLst/>
          </a:prstGeom>
        </p:spPr>
        <p:txBody>
          <a:bodyPr wrap="square">
            <a:spAutoFit/>
          </a:bodyPr>
          <a:lstStyle/>
          <a:p>
            <a:pPr algn="just"/>
            <a:endParaRPr lang="en-GB" sz="1200" dirty="0" smtClean="0">
              <a:latin typeface="Comic Sans MS" pitchFamily="66" charset="0"/>
            </a:endParaRPr>
          </a:p>
          <a:p>
            <a:pPr marL="228600" indent="-228600" algn="just">
              <a:buAutoNum type="arabicPeriod"/>
            </a:pPr>
            <a:r>
              <a:rPr lang="en-GB" sz="1200" dirty="0" smtClean="0">
                <a:latin typeface="Comic Sans MS" pitchFamily="66" charset="0"/>
              </a:rPr>
              <a:t>What shows that Mr Sawyer was an experienced skater? </a:t>
            </a:r>
          </a:p>
          <a:p>
            <a:pPr algn="just"/>
            <a:endParaRPr lang="en-GB" sz="1200" dirty="0" smtClean="0">
              <a:latin typeface="Comic Sans MS" pitchFamily="66" charset="0"/>
            </a:endParaRPr>
          </a:p>
          <a:p>
            <a:pPr algn="just"/>
            <a:r>
              <a:rPr lang="en-GB" sz="1200" dirty="0" smtClean="0">
                <a:latin typeface="Comic Sans MS" pitchFamily="66" charset="0"/>
              </a:rPr>
              <a:t>2. Write down five sentences that show Mr Winkle was new to skating. </a:t>
            </a:r>
          </a:p>
          <a:p>
            <a:pPr algn="just"/>
            <a:endParaRPr lang="en-GB" sz="1200" dirty="0" smtClean="0">
              <a:latin typeface="Comic Sans MS" pitchFamily="66" charset="0"/>
            </a:endParaRPr>
          </a:p>
          <a:p>
            <a:pPr algn="just"/>
            <a:r>
              <a:rPr lang="en-GB" sz="1200" dirty="0" smtClean="0">
                <a:latin typeface="Comic Sans MS" pitchFamily="66" charset="0"/>
              </a:rPr>
              <a:t>3. Why does Dickens use the phrase ‘knew rather less about skates than a </a:t>
            </a:r>
            <a:r>
              <a:rPr lang="en-GB" sz="1200" dirty="0" err="1" smtClean="0">
                <a:latin typeface="Comic Sans MS" pitchFamily="66" charset="0"/>
              </a:rPr>
              <a:t>Hindoo</a:t>
            </a:r>
            <a:r>
              <a:rPr lang="en-GB" sz="1200" dirty="0" smtClean="0">
                <a:latin typeface="Comic Sans MS" pitchFamily="66" charset="0"/>
              </a:rPr>
              <a:t>’ to show Mr Snodgrass’ unfamiliarity with skating? </a:t>
            </a:r>
          </a:p>
          <a:p>
            <a:pPr algn="just"/>
            <a:endParaRPr lang="en-GB" sz="1200" dirty="0" smtClean="0">
              <a:latin typeface="Comic Sans MS" pitchFamily="66" charset="0"/>
            </a:endParaRPr>
          </a:p>
          <a:p>
            <a:pPr algn="just"/>
            <a:r>
              <a:rPr lang="en-GB" sz="1200" dirty="0" smtClean="0">
                <a:latin typeface="Comic Sans MS" pitchFamily="66" charset="0"/>
              </a:rPr>
              <a:t>4. Why did Mr Winkle offer Sam two coats and five shillings? </a:t>
            </a:r>
          </a:p>
          <a:p>
            <a:pPr algn="just"/>
            <a:endParaRPr lang="en-GB" sz="1200" dirty="0" smtClean="0">
              <a:latin typeface="Comic Sans MS" pitchFamily="66" charset="0"/>
            </a:endParaRPr>
          </a:p>
          <a:p>
            <a:pPr algn="just"/>
            <a:r>
              <a:rPr lang="en-GB" sz="1200" dirty="0" smtClean="0">
                <a:latin typeface="Comic Sans MS" pitchFamily="66" charset="0"/>
              </a:rPr>
              <a:t>5. Why did Mr Winkle not want Sam to touch his hat? </a:t>
            </a:r>
          </a:p>
          <a:p>
            <a:pPr algn="just"/>
            <a:endParaRPr lang="en-GB" sz="1200" dirty="0" smtClean="0">
              <a:latin typeface="Comic Sans MS" pitchFamily="66" charset="0"/>
            </a:endParaRPr>
          </a:p>
          <a:p>
            <a:pPr algn="just"/>
            <a:r>
              <a:rPr lang="en-GB" sz="1200" dirty="0" smtClean="0">
                <a:latin typeface="Comic Sans MS" pitchFamily="66" charset="0"/>
              </a:rPr>
              <a:t>6. Write out in correct modern English the four phrases underlined. </a:t>
            </a:r>
          </a:p>
          <a:p>
            <a:pPr algn="just"/>
            <a:endParaRPr lang="en-GB" sz="1200" dirty="0" smtClean="0">
              <a:latin typeface="Comic Sans MS" pitchFamily="66" charset="0"/>
            </a:endParaRPr>
          </a:p>
          <a:p>
            <a:pPr algn="just"/>
            <a:r>
              <a:rPr lang="en-GB" sz="1200" dirty="0" smtClean="0">
                <a:latin typeface="Comic Sans MS" pitchFamily="66" charset="0"/>
              </a:rPr>
              <a:t>7. Write in your words an account of what happened in the paragraph </a:t>
            </a:r>
          </a:p>
          <a:p>
            <a:pPr algn="just"/>
            <a:r>
              <a:rPr lang="en-GB" sz="1200" dirty="0" smtClean="0">
                <a:latin typeface="Comic Sans MS" pitchFamily="66" charset="0"/>
              </a:rPr>
              <a:t>beginning: ‘With a violent effort’. </a:t>
            </a:r>
          </a:p>
          <a:p>
            <a:pPr algn="just"/>
            <a:endParaRPr lang="en-GB" sz="1200" dirty="0" smtClean="0">
              <a:latin typeface="Comic Sans MS" pitchFamily="66" charset="0"/>
            </a:endParaRPr>
          </a:p>
          <a:p>
            <a:pPr algn="just"/>
            <a:r>
              <a:rPr lang="en-GB" sz="1200" dirty="0" smtClean="0">
                <a:latin typeface="Comic Sans MS" pitchFamily="66" charset="0"/>
              </a:rPr>
              <a:t>8. What is the meaning of these words? </a:t>
            </a:r>
          </a:p>
          <a:p>
            <a:pPr algn="just"/>
            <a:endParaRPr lang="en-GB" sz="1200" dirty="0" smtClean="0">
              <a:latin typeface="Comic Sans MS" pitchFamily="66" charset="0"/>
            </a:endParaRPr>
          </a:p>
          <a:p>
            <a:pPr algn="just"/>
            <a:endParaRPr lang="en-GB" sz="1200" dirty="0" smtClean="0">
              <a:latin typeface="Comic Sans MS" pitchFamily="66" charset="0"/>
            </a:endParaRPr>
          </a:p>
          <a:p>
            <a:pPr algn="just"/>
            <a:endParaRPr lang="en-GB" sz="1200" dirty="0" smtClean="0">
              <a:latin typeface="Comic Sans MS" pitchFamily="66" charset="0"/>
            </a:endParaRPr>
          </a:p>
          <a:p>
            <a:pPr algn="just"/>
            <a:endParaRPr lang="en-GB" sz="1200" dirty="0" smtClean="0">
              <a:latin typeface="Comic Sans MS" pitchFamily="66" charset="0"/>
            </a:endParaRPr>
          </a:p>
          <a:p>
            <a:pPr algn="just"/>
            <a:endParaRPr lang="en-GB" sz="1200" dirty="0" smtClean="0">
              <a:latin typeface="Comic Sans MS" pitchFamily="66" charset="0"/>
            </a:endParaRPr>
          </a:p>
          <a:p>
            <a:pPr algn="just"/>
            <a:endParaRPr lang="en-GB" sz="1200" dirty="0" smtClean="0">
              <a:latin typeface="Comic Sans MS" pitchFamily="66" charset="0"/>
            </a:endParaRPr>
          </a:p>
          <a:p>
            <a:pPr algn="just"/>
            <a:r>
              <a:rPr lang="en-GB" sz="1200" dirty="0" smtClean="0">
                <a:latin typeface="Comic Sans MS" pitchFamily="66" charset="0"/>
              </a:rPr>
              <a:t>9. Was Mr Winkle hurt by the fall? How do we know? </a:t>
            </a:r>
          </a:p>
          <a:p>
            <a:pPr algn="just"/>
            <a:endParaRPr lang="en-GB" sz="1200" dirty="0" smtClean="0">
              <a:latin typeface="Comic Sans MS" pitchFamily="66" charset="0"/>
            </a:endParaRPr>
          </a:p>
          <a:p>
            <a:pPr algn="just"/>
            <a:r>
              <a:rPr lang="en-GB" sz="1200" dirty="0" smtClean="0">
                <a:latin typeface="Comic Sans MS" pitchFamily="66" charset="0"/>
              </a:rPr>
              <a:t>10.Describe Mr Winkle in your own words. What sort of a man do you think </a:t>
            </a:r>
          </a:p>
          <a:p>
            <a:pPr algn="just"/>
            <a:r>
              <a:rPr lang="en-GB" sz="1200" dirty="0" smtClean="0">
                <a:latin typeface="Comic Sans MS" pitchFamily="66" charset="0"/>
              </a:rPr>
              <a:t>he was?</a:t>
            </a:r>
            <a:endParaRPr lang="en-GB" sz="1200" dirty="0">
              <a:latin typeface="Comic Sans MS" pitchFamily="66" charset="0"/>
            </a:endParaRPr>
          </a:p>
        </p:txBody>
      </p:sp>
      <p:graphicFrame>
        <p:nvGraphicFramePr>
          <p:cNvPr id="6" name="Table 5"/>
          <p:cNvGraphicFramePr>
            <a:graphicFrameLocks noGrp="1"/>
          </p:cNvGraphicFramePr>
          <p:nvPr/>
        </p:nvGraphicFramePr>
        <p:xfrm>
          <a:off x="476672" y="4478392"/>
          <a:ext cx="5688632" cy="741680"/>
        </p:xfrm>
        <a:graphic>
          <a:graphicData uri="http://schemas.openxmlformats.org/drawingml/2006/table">
            <a:tbl>
              <a:tblPr firstRow="1" bandRow="1">
                <a:tableStyleId>{5C22544A-7EE6-4342-B048-85BDC9FD1C3A}</a:tableStyleId>
              </a:tblPr>
              <a:tblGrid>
                <a:gridCol w="1422158">
                  <a:extLst>
                    <a:ext uri="{9D8B030D-6E8A-4147-A177-3AD203B41FA5}">
                      <a16:colId xmlns:a16="http://schemas.microsoft.com/office/drawing/2014/main" val="20000"/>
                    </a:ext>
                  </a:extLst>
                </a:gridCol>
                <a:gridCol w="1422158">
                  <a:extLst>
                    <a:ext uri="{9D8B030D-6E8A-4147-A177-3AD203B41FA5}">
                      <a16:colId xmlns:a16="http://schemas.microsoft.com/office/drawing/2014/main" val="20001"/>
                    </a:ext>
                  </a:extLst>
                </a:gridCol>
                <a:gridCol w="1422158">
                  <a:extLst>
                    <a:ext uri="{9D8B030D-6E8A-4147-A177-3AD203B41FA5}">
                      <a16:colId xmlns:a16="http://schemas.microsoft.com/office/drawing/2014/main" val="20002"/>
                    </a:ext>
                  </a:extLst>
                </a:gridCol>
                <a:gridCol w="1422158">
                  <a:extLst>
                    <a:ext uri="{9D8B030D-6E8A-4147-A177-3AD203B41FA5}">
                      <a16:colId xmlns:a16="http://schemas.microsoft.com/office/drawing/2014/main" val="20003"/>
                    </a:ext>
                  </a:extLst>
                </a:gridCol>
              </a:tblGrid>
              <a:tr h="370840">
                <a:tc>
                  <a:txBody>
                    <a:bodyPr/>
                    <a:lstStyle/>
                    <a:p>
                      <a:pPr algn="ctr"/>
                      <a:r>
                        <a:rPr lang="en-GB" sz="1400" b="0" dirty="0" smtClean="0">
                          <a:solidFill>
                            <a:sysClr val="windowText" lastClr="000000"/>
                          </a:solidFill>
                          <a:latin typeface="Comic Sans MS" pitchFamily="66" charset="0"/>
                        </a:rPr>
                        <a:t>a. Dexterity </a:t>
                      </a:r>
                      <a:endParaRPr lang="en-GB" sz="1400" b="0" dirty="0">
                        <a:solidFill>
                          <a:sysClr val="windowText" lastClr="000000"/>
                        </a:solidFill>
                        <a:latin typeface="Comic Sans MS" pitchFamily="66" charset="0"/>
                      </a:endParaRPr>
                    </a:p>
                  </a:txBody>
                  <a:tcPr anchor="ctr">
                    <a:solidFill>
                      <a:schemeClr val="bg1"/>
                    </a:solidFill>
                  </a:tcPr>
                </a:tc>
                <a:tc>
                  <a:txBody>
                    <a:bodyPr/>
                    <a:lstStyle/>
                    <a:p>
                      <a:pPr algn="ctr"/>
                      <a:r>
                        <a:rPr lang="en-GB" sz="1400" b="0" dirty="0" smtClean="0">
                          <a:solidFill>
                            <a:sysClr val="windowText" lastClr="000000"/>
                          </a:solidFill>
                          <a:latin typeface="Comic Sans MS" pitchFamily="66" charset="0"/>
                        </a:rPr>
                        <a:t>b. inscribed</a:t>
                      </a:r>
                      <a:endParaRPr lang="en-GB" sz="1400" b="0" dirty="0">
                        <a:solidFill>
                          <a:sysClr val="windowText" lastClr="000000"/>
                        </a:solidFill>
                        <a:latin typeface="Comic Sans MS" pitchFamily="66" charset="0"/>
                      </a:endParaRPr>
                    </a:p>
                  </a:txBody>
                  <a:tcPr anchor="ctr">
                    <a:solidFill>
                      <a:schemeClr val="bg1"/>
                    </a:solidFill>
                  </a:tcPr>
                </a:tc>
                <a:tc>
                  <a:txBody>
                    <a:bodyPr/>
                    <a:lstStyle/>
                    <a:p>
                      <a:pPr algn="ctr"/>
                      <a:r>
                        <a:rPr lang="en-GB" sz="1400" b="0" dirty="0" smtClean="0">
                          <a:solidFill>
                            <a:sysClr val="windowText" lastClr="000000"/>
                          </a:solidFill>
                          <a:latin typeface="Comic Sans MS" pitchFamily="66" charset="0"/>
                        </a:rPr>
                        <a:t>c. mystic</a:t>
                      </a:r>
                      <a:endParaRPr lang="en-GB" sz="1400" b="0" dirty="0">
                        <a:solidFill>
                          <a:sysClr val="windowText" lastClr="000000"/>
                        </a:solidFill>
                        <a:latin typeface="Comic Sans MS" pitchFamily="66" charset="0"/>
                      </a:endParaRPr>
                    </a:p>
                  </a:txBody>
                  <a:tcPr anchor="ctr">
                    <a:solidFill>
                      <a:schemeClr val="bg1"/>
                    </a:solidFill>
                  </a:tcPr>
                </a:tc>
                <a:tc>
                  <a:txBody>
                    <a:bodyPr/>
                    <a:lstStyle/>
                    <a:p>
                      <a:pPr algn="ctr"/>
                      <a:r>
                        <a:rPr lang="en-GB" sz="1400" b="0" dirty="0" smtClean="0">
                          <a:solidFill>
                            <a:sysClr val="windowText" lastClr="000000"/>
                          </a:solidFill>
                          <a:latin typeface="Comic Sans MS" pitchFamily="66" charset="0"/>
                        </a:rPr>
                        <a:t>d. gimlet</a:t>
                      </a:r>
                      <a:endParaRPr lang="en-GB" sz="1400" b="0" dirty="0">
                        <a:solidFill>
                          <a:sysClr val="windowText" lastClr="000000"/>
                        </a:solidFill>
                        <a:latin typeface="Comic Sans MS" pitchFamily="66" charset="0"/>
                      </a:endParaRPr>
                    </a:p>
                  </a:txBody>
                  <a:tcPr anchor="ctr">
                    <a:solidFill>
                      <a:schemeClr val="bg1"/>
                    </a:solidFill>
                  </a:tcPr>
                </a:tc>
                <a:extLst>
                  <a:ext uri="{0D108BD9-81ED-4DB2-BD59-A6C34878D82A}">
                    <a16:rowId xmlns:a16="http://schemas.microsoft.com/office/drawing/2014/main" val="10000"/>
                  </a:ext>
                </a:extLst>
              </a:tr>
              <a:tr h="370840">
                <a:tc>
                  <a:txBody>
                    <a:bodyPr/>
                    <a:lstStyle/>
                    <a:p>
                      <a:pPr algn="ctr"/>
                      <a:r>
                        <a:rPr lang="en-GB" sz="1400" b="0" dirty="0" smtClean="0">
                          <a:solidFill>
                            <a:sysClr val="windowText" lastClr="000000"/>
                          </a:solidFill>
                          <a:latin typeface="Comic Sans MS" pitchFamily="66" charset="0"/>
                        </a:rPr>
                        <a:t>e. singular</a:t>
                      </a:r>
                      <a:endParaRPr lang="en-GB" sz="1400" b="0" dirty="0">
                        <a:solidFill>
                          <a:sysClr val="windowText" lastClr="000000"/>
                        </a:solidFill>
                        <a:latin typeface="Comic Sans MS" pitchFamily="66" charset="0"/>
                      </a:endParaRPr>
                    </a:p>
                  </a:txBody>
                  <a:tcPr anchor="ctr">
                    <a:solidFill>
                      <a:schemeClr val="bg1"/>
                    </a:solidFill>
                  </a:tcPr>
                </a:tc>
                <a:tc>
                  <a:txBody>
                    <a:bodyPr/>
                    <a:lstStyle/>
                    <a:p>
                      <a:pPr algn="ctr"/>
                      <a:r>
                        <a:rPr lang="en-GB" sz="1400" b="0" dirty="0" smtClean="0">
                          <a:solidFill>
                            <a:sysClr val="windowText" lastClr="000000"/>
                          </a:solidFill>
                          <a:latin typeface="Comic Sans MS" pitchFamily="66" charset="0"/>
                        </a:rPr>
                        <a:t>f. impetus</a:t>
                      </a:r>
                      <a:endParaRPr lang="en-GB" sz="1400" b="0" dirty="0">
                        <a:solidFill>
                          <a:sysClr val="windowText" lastClr="000000"/>
                        </a:solidFill>
                        <a:latin typeface="Comic Sans MS" pitchFamily="66" charset="0"/>
                      </a:endParaRPr>
                    </a:p>
                  </a:txBody>
                  <a:tcPr anchor="ctr">
                    <a:solidFill>
                      <a:schemeClr val="bg1"/>
                    </a:solidFill>
                  </a:tcPr>
                </a:tc>
                <a:tc>
                  <a:txBody>
                    <a:bodyPr/>
                    <a:lstStyle/>
                    <a:p>
                      <a:pPr algn="ctr"/>
                      <a:r>
                        <a:rPr lang="en-GB" sz="1400" b="0" dirty="0" smtClean="0">
                          <a:solidFill>
                            <a:sysClr val="windowText" lastClr="000000"/>
                          </a:solidFill>
                          <a:latin typeface="Comic Sans MS" pitchFamily="66" charset="0"/>
                        </a:rPr>
                        <a:t>g. spasmodic</a:t>
                      </a:r>
                      <a:endParaRPr lang="en-GB" sz="1400" b="0" dirty="0">
                        <a:solidFill>
                          <a:sysClr val="windowText" lastClr="000000"/>
                        </a:solidFill>
                        <a:latin typeface="Comic Sans MS" pitchFamily="66" charset="0"/>
                      </a:endParaRPr>
                    </a:p>
                  </a:txBody>
                  <a:tcPr anchor="ctr">
                    <a:solidFill>
                      <a:schemeClr val="bg1"/>
                    </a:solidFill>
                  </a:tcPr>
                </a:tc>
                <a:tc>
                  <a:txBody>
                    <a:bodyPr/>
                    <a:lstStyle/>
                    <a:p>
                      <a:pPr algn="ctr"/>
                      <a:endParaRPr lang="en-GB" sz="1400" b="0" dirty="0">
                        <a:solidFill>
                          <a:sysClr val="windowText" lastClr="000000"/>
                        </a:solidFill>
                        <a:latin typeface="Comic Sans MS" pitchFamily="66" charset="0"/>
                      </a:endParaRPr>
                    </a:p>
                  </a:txBody>
                  <a:tcPr anchor="ctr">
                    <a:solidFill>
                      <a:schemeClr val="bg1"/>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593395" y="208099"/>
            <a:ext cx="3337773" cy="307777"/>
          </a:xfrm>
          <a:prstGeom prst="rect">
            <a:avLst/>
          </a:prstGeom>
          <a:noFill/>
        </p:spPr>
        <p:txBody>
          <a:bodyPr wrap="none" rtlCol="0">
            <a:spAutoFit/>
          </a:bodyPr>
          <a:lstStyle/>
          <a:p>
            <a:r>
              <a:rPr lang="en-GB" sz="1400" dirty="0" smtClean="0">
                <a:latin typeface="Comic Sans MS" pitchFamily="66" charset="0"/>
              </a:rPr>
              <a:t>Answer your questions in detail here: </a:t>
            </a:r>
            <a:endParaRPr lang="en-GB" sz="1400" dirty="0">
              <a:latin typeface="Comic Sans MS" pitchFamily="66"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31483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605</TotalTime>
  <Words>1598</Words>
  <Application>Microsoft Office PowerPoint</Application>
  <PresentationFormat>On-screen Show (4:3)</PresentationFormat>
  <Paragraphs>212</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RKillick</dc:creator>
  <cp:lastModifiedBy>Felicity Russell</cp:lastModifiedBy>
  <cp:revision>99</cp:revision>
  <cp:lastPrinted>2014-11-10T09:16:21Z</cp:lastPrinted>
  <dcterms:created xsi:type="dcterms:W3CDTF">2014-11-04T11:02:56Z</dcterms:created>
  <dcterms:modified xsi:type="dcterms:W3CDTF">2020-04-21T09:25:24Z</dcterms:modified>
</cp:coreProperties>
</file>