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0.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3.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Masters/slideMaster1.xml" ContentType="application/vnd.openxmlformats-officedocument.presentationml.slideMaster+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7.xml" ContentType="application/vnd.openxmlformats-officedocument.presentationml.slideLayout+xml"/>
  <Override PartName="/ppt/theme/theme1.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60" r:id="rId1"/>
  </p:sldMasterIdLst>
  <p:sldIdLst>
    <p:sldId id="256" r:id="rId2"/>
    <p:sldId id="262" r:id="rId3"/>
    <p:sldId id="266" r:id="rId4"/>
    <p:sldId id="264" r:id="rId5"/>
    <p:sldId id="257" r:id="rId6"/>
    <p:sldId id="258" r:id="rId7"/>
    <p:sldId id="261" r:id="rId8"/>
    <p:sldId id="260" r:id="rId9"/>
    <p:sldId id="265" r:id="rId10"/>
    <p:sldId id="267" r:id="rId11"/>
  </p:sldIdLst>
  <p:sldSz cx="6858000" cy="9906000" type="A4"/>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51" d="100"/>
          <a:sy n="51" d="100"/>
        </p:scale>
        <p:origin x="234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18" Type="http://schemas.openxmlformats.org/officeDocument/2006/relationships/customXml" Target="../customXml/item3.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17" Type="http://schemas.openxmlformats.org/officeDocument/2006/relationships/customXml" Target="../customXml/item2.xml"/><Relationship Id="rId2" Type="http://schemas.openxmlformats.org/officeDocument/2006/relationships/slide" Target="slides/slide1.xml"/><Relationship Id="rId16"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85C352F-2335-434E-8062-B5B2D35D41AC}" type="datetimeFigureOut">
              <a:rPr lang="en-GB" smtClean="0"/>
              <a:t>18/01/2021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582B3E-B3CD-4BED-ACC7-40469BA24613}" type="slidenum">
              <a:rPr lang="en-GB" smtClean="0"/>
              <a:t>‹#›</a:t>
            </a:fld>
            <a:endParaRPr lang="en-GB"/>
          </a:p>
        </p:txBody>
      </p:sp>
    </p:spTree>
    <p:extLst>
      <p:ext uri="{BB962C8B-B14F-4D97-AF65-F5344CB8AC3E}">
        <p14:creationId xmlns:p14="http://schemas.microsoft.com/office/powerpoint/2010/main" val="23830867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85C352F-2335-434E-8062-B5B2D35D41AC}" type="datetimeFigureOut">
              <a:rPr lang="en-GB" smtClean="0"/>
              <a:t>18/01/2021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582B3E-B3CD-4BED-ACC7-40469BA24613}" type="slidenum">
              <a:rPr lang="en-GB" smtClean="0"/>
              <a:t>‹#›</a:t>
            </a:fld>
            <a:endParaRPr lang="en-GB"/>
          </a:p>
        </p:txBody>
      </p:sp>
    </p:spTree>
    <p:extLst>
      <p:ext uri="{BB962C8B-B14F-4D97-AF65-F5344CB8AC3E}">
        <p14:creationId xmlns:p14="http://schemas.microsoft.com/office/powerpoint/2010/main" val="14035611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85C352F-2335-434E-8062-B5B2D35D41AC}" type="datetimeFigureOut">
              <a:rPr lang="en-GB" smtClean="0"/>
              <a:t>18/01/2021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582B3E-B3CD-4BED-ACC7-40469BA24613}" type="slidenum">
              <a:rPr lang="en-GB" smtClean="0"/>
              <a:t>‹#›</a:t>
            </a:fld>
            <a:endParaRPr lang="en-GB"/>
          </a:p>
        </p:txBody>
      </p:sp>
    </p:spTree>
    <p:extLst>
      <p:ext uri="{BB962C8B-B14F-4D97-AF65-F5344CB8AC3E}">
        <p14:creationId xmlns:p14="http://schemas.microsoft.com/office/powerpoint/2010/main" val="25099334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85C352F-2335-434E-8062-B5B2D35D41AC}" type="datetimeFigureOut">
              <a:rPr lang="en-GB" smtClean="0"/>
              <a:t>18/01/2021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7582B3E-B3CD-4BED-ACC7-40469BA24613}" type="slidenum">
              <a:rPr lang="en-GB" smtClean="0"/>
              <a:t>‹#›</a:t>
            </a:fld>
            <a:endParaRPr lang="en-GB"/>
          </a:p>
        </p:txBody>
      </p:sp>
    </p:spTree>
    <p:extLst>
      <p:ext uri="{BB962C8B-B14F-4D97-AF65-F5344CB8AC3E}">
        <p14:creationId xmlns:p14="http://schemas.microsoft.com/office/powerpoint/2010/main" val="33447808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85C352F-2335-434E-8062-B5B2D35D41AC}" type="datetimeFigureOut">
              <a:rPr lang="en-GB" smtClean="0"/>
              <a:t>18/01/2021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7582B3E-B3CD-4BED-ACC7-40469BA24613}" type="slidenum">
              <a:rPr lang="en-GB" smtClean="0"/>
              <a:t>‹#›</a:t>
            </a:fld>
            <a:endParaRPr lang="en-GB"/>
          </a:p>
        </p:txBody>
      </p:sp>
    </p:spTree>
    <p:extLst>
      <p:ext uri="{BB962C8B-B14F-4D97-AF65-F5344CB8AC3E}">
        <p14:creationId xmlns:p14="http://schemas.microsoft.com/office/powerpoint/2010/main" val="7601327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85C352F-2335-434E-8062-B5B2D35D41AC}" type="datetimeFigureOut">
              <a:rPr lang="en-GB" smtClean="0"/>
              <a:t>18/01/2021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7582B3E-B3CD-4BED-ACC7-40469BA24613}" type="slidenum">
              <a:rPr lang="en-GB" smtClean="0"/>
              <a:t>‹#›</a:t>
            </a:fld>
            <a:endParaRPr lang="en-GB"/>
          </a:p>
        </p:txBody>
      </p:sp>
    </p:spTree>
    <p:extLst>
      <p:ext uri="{BB962C8B-B14F-4D97-AF65-F5344CB8AC3E}">
        <p14:creationId xmlns:p14="http://schemas.microsoft.com/office/powerpoint/2010/main" val="22147832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85C352F-2335-434E-8062-B5B2D35D41AC}" type="datetimeFigureOut">
              <a:rPr lang="en-GB" smtClean="0"/>
              <a:t>18/01/2021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7582B3E-B3CD-4BED-ACC7-40469BA24613}" type="slidenum">
              <a:rPr lang="en-GB" smtClean="0"/>
              <a:t>‹#›</a:t>
            </a:fld>
            <a:endParaRPr lang="en-GB"/>
          </a:p>
        </p:txBody>
      </p:sp>
    </p:spTree>
    <p:extLst>
      <p:ext uri="{BB962C8B-B14F-4D97-AF65-F5344CB8AC3E}">
        <p14:creationId xmlns:p14="http://schemas.microsoft.com/office/powerpoint/2010/main" val="38385834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F85C352F-2335-434E-8062-B5B2D35D41AC}" type="datetimeFigureOut">
              <a:rPr lang="en-GB" smtClean="0"/>
              <a:t>18/01/2021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7582B3E-B3CD-4BED-ACC7-40469BA24613}" type="slidenum">
              <a:rPr lang="en-GB" smtClean="0"/>
              <a:t>‹#›</a:t>
            </a:fld>
            <a:endParaRPr lang="en-GB"/>
          </a:p>
        </p:txBody>
      </p:sp>
    </p:spTree>
    <p:extLst>
      <p:ext uri="{BB962C8B-B14F-4D97-AF65-F5344CB8AC3E}">
        <p14:creationId xmlns:p14="http://schemas.microsoft.com/office/powerpoint/2010/main" val="36619029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F85C352F-2335-434E-8062-B5B2D35D41AC}" type="datetimeFigureOut">
              <a:rPr lang="en-GB" smtClean="0"/>
              <a:t>18/01/2021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7582B3E-B3CD-4BED-ACC7-40469BA24613}" type="slidenum">
              <a:rPr lang="en-GB" smtClean="0"/>
              <a:t>‹#›</a:t>
            </a:fld>
            <a:endParaRPr lang="en-GB"/>
          </a:p>
        </p:txBody>
      </p:sp>
    </p:spTree>
    <p:extLst>
      <p:ext uri="{BB962C8B-B14F-4D97-AF65-F5344CB8AC3E}">
        <p14:creationId xmlns:p14="http://schemas.microsoft.com/office/powerpoint/2010/main" val="22691890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85C352F-2335-434E-8062-B5B2D35D41AC}" type="datetimeFigureOut">
              <a:rPr lang="en-GB" smtClean="0"/>
              <a:t>18/01/2021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582B3E-B3CD-4BED-ACC7-40469BA24613}" type="slidenum">
              <a:rPr lang="en-GB" smtClean="0"/>
              <a:t>‹#›</a:t>
            </a:fld>
            <a:endParaRPr lang="en-GB"/>
          </a:p>
        </p:txBody>
      </p:sp>
    </p:spTree>
    <p:extLst>
      <p:ext uri="{BB962C8B-B14F-4D97-AF65-F5344CB8AC3E}">
        <p14:creationId xmlns:p14="http://schemas.microsoft.com/office/powerpoint/2010/main" val="11451847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85C352F-2335-434E-8062-B5B2D35D41AC}" type="datetimeFigureOut">
              <a:rPr lang="en-GB" smtClean="0"/>
              <a:t>18/01/2021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582B3E-B3CD-4BED-ACC7-40469BA24613}" type="slidenum">
              <a:rPr lang="en-GB" smtClean="0"/>
              <a:t>‹#›</a:t>
            </a:fld>
            <a:endParaRPr lang="en-GB"/>
          </a:p>
        </p:txBody>
      </p:sp>
    </p:spTree>
    <p:extLst>
      <p:ext uri="{BB962C8B-B14F-4D97-AF65-F5344CB8AC3E}">
        <p14:creationId xmlns:p14="http://schemas.microsoft.com/office/powerpoint/2010/main" val="41707539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F85C352F-2335-434E-8062-B5B2D35D41AC}" type="datetimeFigureOut">
              <a:rPr lang="en-GB" smtClean="0"/>
              <a:t>18/01/2021</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87582B3E-B3CD-4BED-ACC7-40469BA24613}" type="slidenum">
              <a:rPr lang="en-GB" smtClean="0"/>
              <a:t>‹#›</a:t>
            </a:fld>
            <a:endParaRPr lang="en-GB"/>
          </a:p>
        </p:txBody>
      </p:sp>
    </p:spTree>
    <p:extLst>
      <p:ext uri="{BB962C8B-B14F-4D97-AF65-F5344CB8AC3E}">
        <p14:creationId xmlns:p14="http://schemas.microsoft.com/office/powerpoint/2010/main" val="19777277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bbc.co.uk/bitesize/guides/zggk87h/revision/1" TargetMode="Externa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hyperlink" Target="http://jointhepod.org/assets/games/power-patrol/index.html"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youtube.com/watch?v=OCpBNQfpKDA"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3F4EBEB-19D8-4608-A365-B483764C0C8F}"/>
              </a:ext>
            </a:extLst>
          </p:cNvPr>
          <p:cNvSpPr txBox="1"/>
          <p:nvPr/>
        </p:nvSpPr>
        <p:spPr>
          <a:xfrm>
            <a:off x="86416" y="399974"/>
            <a:ext cx="6724650" cy="1200329"/>
          </a:xfrm>
          <a:prstGeom prst="rect">
            <a:avLst/>
          </a:prstGeom>
          <a:solidFill>
            <a:srgbClr val="FFFF00"/>
          </a:solidFill>
        </p:spPr>
        <p:txBody>
          <a:bodyPr wrap="square" rtlCol="0">
            <a:spAutoFit/>
          </a:bodyPr>
          <a:lstStyle/>
          <a:p>
            <a:r>
              <a:rPr lang="en-GB" b="1" dirty="0"/>
              <a:t>If want to do some work online please visit SENECA learning and sign up using the class code:  4ggjlziov</a:t>
            </a:r>
          </a:p>
          <a:p>
            <a:r>
              <a:rPr lang="en-GB" b="1" dirty="0"/>
              <a:t>Use: </a:t>
            </a:r>
            <a:r>
              <a:rPr lang="en-GB" b="1" dirty="0">
                <a:hlinkClick r:id="rId2"/>
              </a:rPr>
              <a:t>https://www.bbc.co.uk/bitesize/guides/zggk87h/revision/1</a:t>
            </a:r>
            <a:endParaRPr lang="en-GB" b="1" dirty="0"/>
          </a:p>
          <a:p>
            <a:r>
              <a:rPr lang="en-GB" b="1" dirty="0"/>
              <a:t>to help if you get stuck or contact me!</a:t>
            </a:r>
            <a:endParaRPr lang="en-GB" dirty="0"/>
          </a:p>
        </p:txBody>
      </p:sp>
      <p:sp>
        <p:nvSpPr>
          <p:cNvPr id="3" name="Rectangle 2">
            <a:extLst>
              <a:ext uri="{FF2B5EF4-FFF2-40B4-BE49-F238E27FC236}">
                <a16:creationId xmlns:a16="http://schemas.microsoft.com/office/drawing/2014/main" id="{ADDAD35B-BD5B-44AF-A7F5-E37FDA660F6F}"/>
              </a:ext>
            </a:extLst>
          </p:cNvPr>
          <p:cNvSpPr/>
          <p:nvPr/>
        </p:nvSpPr>
        <p:spPr>
          <a:xfrm>
            <a:off x="0" y="-155292"/>
            <a:ext cx="6429889" cy="646331"/>
          </a:xfrm>
          <a:prstGeom prst="rect">
            <a:avLst/>
          </a:prstGeom>
          <a:noFill/>
        </p:spPr>
        <p:txBody>
          <a:bodyPr wrap="square" lIns="91440" tIns="45720" rIns="91440" bIns="45720">
            <a:spAutoFit/>
          </a:bodyPr>
          <a:lstStyle/>
          <a:p>
            <a:pPr algn="ctr"/>
            <a:r>
              <a:rPr lang="en-US" sz="36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Science: Tidal and Geothermal</a:t>
            </a:r>
          </a:p>
        </p:txBody>
      </p:sp>
      <p:pic>
        <p:nvPicPr>
          <p:cNvPr id="5" name="Picture 4">
            <a:extLst>
              <a:ext uri="{FF2B5EF4-FFF2-40B4-BE49-F238E27FC236}">
                <a16:creationId xmlns:a16="http://schemas.microsoft.com/office/drawing/2014/main" id="{2CE224DA-A9ED-411A-8FF3-81CFDB01CFEE}"/>
              </a:ext>
            </a:extLst>
          </p:cNvPr>
          <p:cNvPicPr>
            <a:picLocks noChangeAspect="1"/>
          </p:cNvPicPr>
          <p:nvPr/>
        </p:nvPicPr>
        <p:blipFill>
          <a:blip r:embed="rId3"/>
          <a:stretch>
            <a:fillRect/>
          </a:stretch>
        </p:blipFill>
        <p:spPr>
          <a:xfrm>
            <a:off x="4362449" y="1671244"/>
            <a:ext cx="2258253" cy="1562100"/>
          </a:xfrm>
          <a:prstGeom prst="rect">
            <a:avLst/>
          </a:prstGeom>
        </p:spPr>
      </p:pic>
      <p:sp>
        <p:nvSpPr>
          <p:cNvPr id="6" name="Rectangle 5">
            <a:extLst>
              <a:ext uri="{FF2B5EF4-FFF2-40B4-BE49-F238E27FC236}">
                <a16:creationId xmlns:a16="http://schemas.microsoft.com/office/drawing/2014/main" id="{5FE0B45D-0BD0-481D-9F5F-FD17680D41E9}"/>
              </a:ext>
            </a:extLst>
          </p:cNvPr>
          <p:cNvSpPr/>
          <p:nvPr/>
        </p:nvSpPr>
        <p:spPr>
          <a:xfrm>
            <a:off x="-35418" y="1490394"/>
            <a:ext cx="2495551" cy="923330"/>
          </a:xfrm>
          <a:prstGeom prst="rect">
            <a:avLst/>
          </a:prstGeom>
          <a:noFill/>
        </p:spPr>
        <p:txBody>
          <a:bodyPr wrap="square" lIns="91440" tIns="45720" rIns="91440" bIns="45720">
            <a:spAutoFit/>
          </a:bodyPr>
          <a:lstStyle/>
          <a:p>
            <a:pPr algn="ctr"/>
            <a:r>
              <a:rPr lang="en-GB" sz="54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Recap</a:t>
            </a:r>
          </a:p>
        </p:txBody>
      </p:sp>
      <p:sp>
        <p:nvSpPr>
          <p:cNvPr id="7" name="TextBox 6">
            <a:extLst>
              <a:ext uri="{FF2B5EF4-FFF2-40B4-BE49-F238E27FC236}">
                <a16:creationId xmlns:a16="http://schemas.microsoft.com/office/drawing/2014/main" id="{14EE9300-DA98-4DC7-921B-ED67F700084A}"/>
              </a:ext>
            </a:extLst>
          </p:cNvPr>
          <p:cNvSpPr txBox="1"/>
          <p:nvPr/>
        </p:nvSpPr>
        <p:spPr>
          <a:xfrm>
            <a:off x="86416" y="2367677"/>
            <a:ext cx="4276033" cy="2031325"/>
          </a:xfrm>
          <a:prstGeom prst="rect">
            <a:avLst/>
          </a:prstGeom>
          <a:noFill/>
          <a:ln>
            <a:solidFill>
              <a:schemeClr val="tx1"/>
            </a:solidFill>
          </a:ln>
        </p:spPr>
        <p:txBody>
          <a:bodyPr wrap="square" rtlCol="0">
            <a:spAutoFit/>
          </a:bodyPr>
          <a:lstStyle/>
          <a:p>
            <a:r>
              <a:rPr lang="en-GB" dirty="0"/>
              <a:t>What are fossil fuels?</a:t>
            </a:r>
          </a:p>
          <a:p>
            <a:endParaRPr lang="en-GB" dirty="0"/>
          </a:p>
          <a:p>
            <a:r>
              <a:rPr lang="en-GB" dirty="0"/>
              <a:t>How does a wind turbine work?</a:t>
            </a:r>
          </a:p>
          <a:p>
            <a:endParaRPr lang="en-GB" dirty="0"/>
          </a:p>
          <a:p>
            <a:r>
              <a:rPr lang="en-GB" dirty="0"/>
              <a:t>Name 3 things that are solar powered.</a:t>
            </a:r>
          </a:p>
          <a:p>
            <a:endParaRPr lang="en-GB" dirty="0"/>
          </a:p>
          <a:p>
            <a:endParaRPr lang="en-GB" dirty="0"/>
          </a:p>
        </p:txBody>
      </p:sp>
      <p:sp>
        <p:nvSpPr>
          <p:cNvPr id="9" name="TextBox 8">
            <a:extLst>
              <a:ext uri="{FF2B5EF4-FFF2-40B4-BE49-F238E27FC236}">
                <a16:creationId xmlns:a16="http://schemas.microsoft.com/office/drawing/2014/main" id="{9AF8033E-CD7E-4CE7-BCDF-428A9981C985}"/>
              </a:ext>
            </a:extLst>
          </p:cNvPr>
          <p:cNvSpPr txBox="1"/>
          <p:nvPr/>
        </p:nvSpPr>
        <p:spPr>
          <a:xfrm>
            <a:off x="155846" y="8505914"/>
            <a:ext cx="6546308" cy="461665"/>
          </a:xfrm>
          <a:prstGeom prst="rect">
            <a:avLst/>
          </a:prstGeom>
          <a:solidFill>
            <a:schemeClr val="accent6">
              <a:lumMod val="60000"/>
              <a:lumOff val="40000"/>
            </a:schemeClr>
          </a:solidFill>
        </p:spPr>
        <p:txBody>
          <a:bodyPr wrap="square" rtlCol="0">
            <a:spAutoFit/>
          </a:bodyPr>
          <a:lstStyle/>
          <a:p>
            <a:r>
              <a:rPr lang="en-GB" sz="2400" dirty="0"/>
              <a:t>Have a go at the saving energy game!</a:t>
            </a:r>
            <a:endParaRPr lang="en-GB" sz="2400" dirty="0">
              <a:solidFill>
                <a:srgbClr val="FF0000"/>
              </a:solidFill>
            </a:endParaRPr>
          </a:p>
        </p:txBody>
      </p:sp>
      <p:sp>
        <p:nvSpPr>
          <p:cNvPr id="4" name="Rectangle 3">
            <a:extLst>
              <a:ext uri="{FF2B5EF4-FFF2-40B4-BE49-F238E27FC236}">
                <a16:creationId xmlns:a16="http://schemas.microsoft.com/office/drawing/2014/main" id="{65F4F7B1-CA38-4A01-B294-4D80B1CE977C}"/>
              </a:ext>
            </a:extLst>
          </p:cNvPr>
          <p:cNvSpPr/>
          <p:nvPr/>
        </p:nvSpPr>
        <p:spPr>
          <a:xfrm>
            <a:off x="428387" y="9172135"/>
            <a:ext cx="6110770" cy="375552"/>
          </a:xfrm>
          <a:prstGeom prst="rect">
            <a:avLst/>
          </a:prstGeom>
        </p:spPr>
        <p:txBody>
          <a:bodyPr wrap="square">
            <a:spAutoFit/>
          </a:bodyPr>
          <a:lstStyle/>
          <a:p>
            <a:pPr>
              <a:lnSpc>
                <a:spcPct val="107000"/>
              </a:lnSpc>
              <a:spcAft>
                <a:spcPts val="800"/>
              </a:spcAft>
            </a:pPr>
            <a:r>
              <a:rPr lang="en-GB" u="sng" dirty="0">
                <a:solidFill>
                  <a:srgbClr val="0563C1"/>
                </a:solidFill>
                <a:latin typeface="Calibri" panose="020F0502020204030204" pitchFamily="34" charset="0"/>
                <a:ea typeface="Calibri" panose="020F0502020204030204" pitchFamily="34" charset="0"/>
                <a:cs typeface="Times New Roman" panose="02020603050405020304" pitchFamily="18" charset="0"/>
                <a:hlinkClick r:id="rId4"/>
              </a:rPr>
              <a:t>http://jointhepod.org/assets/games/power-patrol/index.html</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
        <p:nvSpPr>
          <p:cNvPr id="10" name="TextBox 9">
            <a:extLst>
              <a:ext uri="{FF2B5EF4-FFF2-40B4-BE49-F238E27FC236}">
                <a16:creationId xmlns:a16="http://schemas.microsoft.com/office/drawing/2014/main" id="{2DEC84D3-06D1-47CE-8F43-6A4CD376C039}"/>
              </a:ext>
            </a:extLst>
          </p:cNvPr>
          <p:cNvSpPr txBox="1"/>
          <p:nvPr/>
        </p:nvSpPr>
        <p:spPr>
          <a:xfrm>
            <a:off x="148274" y="4537501"/>
            <a:ext cx="6546308" cy="830997"/>
          </a:xfrm>
          <a:prstGeom prst="rect">
            <a:avLst/>
          </a:prstGeom>
          <a:solidFill>
            <a:schemeClr val="accent6">
              <a:lumMod val="60000"/>
              <a:lumOff val="40000"/>
            </a:schemeClr>
          </a:solidFill>
        </p:spPr>
        <p:txBody>
          <a:bodyPr wrap="square" rtlCol="0">
            <a:spAutoFit/>
          </a:bodyPr>
          <a:lstStyle/>
          <a:p>
            <a:r>
              <a:rPr lang="en-GB" sz="2400" dirty="0"/>
              <a:t>Name the energy transfers below!</a:t>
            </a:r>
          </a:p>
          <a:p>
            <a:r>
              <a:rPr lang="en-GB" sz="2400" dirty="0">
                <a:solidFill>
                  <a:srgbClr val="FF0000"/>
                </a:solidFill>
              </a:rPr>
              <a:t>The first one has been done for you</a:t>
            </a:r>
          </a:p>
        </p:txBody>
      </p:sp>
      <p:pic>
        <p:nvPicPr>
          <p:cNvPr id="8" name="Picture 7">
            <a:extLst>
              <a:ext uri="{FF2B5EF4-FFF2-40B4-BE49-F238E27FC236}">
                <a16:creationId xmlns:a16="http://schemas.microsoft.com/office/drawing/2014/main" id="{80E7EFAA-238F-4E11-BDD8-198831ABDF84}"/>
              </a:ext>
            </a:extLst>
          </p:cNvPr>
          <p:cNvPicPr>
            <a:picLocks noChangeAspect="1"/>
          </p:cNvPicPr>
          <p:nvPr/>
        </p:nvPicPr>
        <p:blipFill rotWithShape="1">
          <a:blip r:embed="rId5"/>
          <a:srcRect l="24722" t="44412" r="25129" b="15949"/>
          <a:stretch/>
        </p:blipFill>
        <p:spPr>
          <a:xfrm>
            <a:off x="155846" y="5442963"/>
            <a:ext cx="6023124" cy="2676621"/>
          </a:xfrm>
          <a:prstGeom prst="rect">
            <a:avLst/>
          </a:prstGeom>
        </p:spPr>
      </p:pic>
      <p:sp>
        <p:nvSpPr>
          <p:cNvPr id="11" name="Rectangle 10">
            <a:extLst>
              <a:ext uri="{FF2B5EF4-FFF2-40B4-BE49-F238E27FC236}">
                <a16:creationId xmlns:a16="http://schemas.microsoft.com/office/drawing/2014/main" id="{2E6EFC13-3084-4529-884A-0FEDFC2D2828}"/>
              </a:ext>
            </a:extLst>
          </p:cNvPr>
          <p:cNvSpPr/>
          <p:nvPr/>
        </p:nvSpPr>
        <p:spPr>
          <a:xfrm>
            <a:off x="428386" y="7566453"/>
            <a:ext cx="1190863" cy="461665"/>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endParaRPr lang="en-GB"/>
          </a:p>
        </p:txBody>
      </p:sp>
      <p:sp>
        <p:nvSpPr>
          <p:cNvPr id="12" name="Rectangle 11">
            <a:extLst>
              <a:ext uri="{FF2B5EF4-FFF2-40B4-BE49-F238E27FC236}">
                <a16:creationId xmlns:a16="http://schemas.microsoft.com/office/drawing/2014/main" id="{85E514AE-B335-4832-A622-5F9472DA23B9}"/>
              </a:ext>
            </a:extLst>
          </p:cNvPr>
          <p:cNvSpPr/>
          <p:nvPr/>
        </p:nvSpPr>
        <p:spPr>
          <a:xfrm>
            <a:off x="1891789" y="7580327"/>
            <a:ext cx="1190863" cy="461665"/>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endParaRPr lang="en-GB"/>
          </a:p>
        </p:txBody>
      </p:sp>
      <p:sp>
        <p:nvSpPr>
          <p:cNvPr id="13" name="Rectangle 12">
            <a:extLst>
              <a:ext uri="{FF2B5EF4-FFF2-40B4-BE49-F238E27FC236}">
                <a16:creationId xmlns:a16="http://schemas.microsoft.com/office/drawing/2014/main" id="{A832334D-7F6A-492E-ACE3-DCC81C02F96D}"/>
              </a:ext>
            </a:extLst>
          </p:cNvPr>
          <p:cNvSpPr/>
          <p:nvPr/>
        </p:nvSpPr>
        <p:spPr>
          <a:xfrm>
            <a:off x="3303678" y="7566452"/>
            <a:ext cx="1190863" cy="461665"/>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endParaRPr lang="en-GB"/>
          </a:p>
        </p:txBody>
      </p:sp>
      <p:sp>
        <p:nvSpPr>
          <p:cNvPr id="14" name="Rectangle 13">
            <a:extLst>
              <a:ext uri="{FF2B5EF4-FFF2-40B4-BE49-F238E27FC236}">
                <a16:creationId xmlns:a16="http://schemas.microsoft.com/office/drawing/2014/main" id="{F0B3A104-67BF-41C0-BBCC-A3A38D2489C1}"/>
              </a:ext>
            </a:extLst>
          </p:cNvPr>
          <p:cNvSpPr/>
          <p:nvPr/>
        </p:nvSpPr>
        <p:spPr>
          <a:xfrm>
            <a:off x="4727722" y="7580327"/>
            <a:ext cx="1190863" cy="461665"/>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endParaRPr lang="en-GB"/>
          </a:p>
        </p:txBody>
      </p:sp>
      <p:sp>
        <p:nvSpPr>
          <p:cNvPr id="15" name="Rectangle 14">
            <a:extLst>
              <a:ext uri="{FF2B5EF4-FFF2-40B4-BE49-F238E27FC236}">
                <a16:creationId xmlns:a16="http://schemas.microsoft.com/office/drawing/2014/main" id="{90F862AE-480B-4614-808A-9F382597FD54}"/>
              </a:ext>
            </a:extLst>
          </p:cNvPr>
          <p:cNvSpPr/>
          <p:nvPr/>
        </p:nvSpPr>
        <p:spPr>
          <a:xfrm>
            <a:off x="3421428" y="6193617"/>
            <a:ext cx="1190863" cy="461665"/>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endParaRPr lang="en-GB"/>
          </a:p>
        </p:txBody>
      </p:sp>
      <p:sp>
        <p:nvSpPr>
          <p:cNvPr id="16" name="Rectangle 15">
            <a:extLst>
              <a:ext uri="{FF2B5EF4-FFF2-40B4-BE49-F238E27FC236}">
                <a16:creationId xmlns:a16="http://schemas.microsoft.com/office/drawing/2014/main" id="{20A35D8A-27CA-4BCF-A6EE-52B1B6EBC6B3}"/>
              </a:ext>
            </a:extLst>
          </p:cNvPr>
          <p:cNvSpPr/>
          <p:nvPr/>
        </p:nvSpPr>
        <p:spPr>
          <a:xfrm>
            <a:off x="4988107" y="6193617"/>
            <a:ext cx="1190863" cy="461665"/>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endParaRPr lang="en-GB"/>
          </a:p>
        </p:txBody>
      </p:sp>
    </p:spTree>
    <p:extLst>
      <p:ext uri="{BB962C8B-B14F-4D97-AF65-F5344CB8AC3E}">
        <p14:creationId xmlns:p14="http://schemas.microsoft.com/office/powerpoint/2010/main" val="18243175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63287" y="2670734"/>
            <a:ext cx="3097763" cy="3209730"/>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GB" dirty="0"/>
              <a:t>Coal power station diagram(with labels)</a:t>
            </a:r>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p:txBody>
      </p:sp>
      <p:sp>
        <p:nvSpPr>
          <p:cNvPr id="5" name="Rectangle 4"/>
          <p:cNvSpPr/>
          <p:nvPr/>
        </p:nvSpPr>
        <p:spPr>
          <a:xfrm>
            <a:off x="3431719" y="2687608"/>
            <a:ext cx="3097763" cy="3209730"/>
          </a:xfrm>
          <a:prstGeom prst="rect">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en-GB" dirty="0"/>
              <a:t>Wind turbine diagram (with labels)</a:t>
            </a:r>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p:txBody>
      </p:sp>
      <p:sp>
        <p:nvSpPr>
          <p:cNvPr id="6" name="Rectangle 5"/>
          <p:cNvSpPr/>
          <p:nvPr/>
        </p:nvSpPr>
        <p:spPr>
          <a:xfrm>
            <a:off x="163285" y="747491"/>
            <a:ext cx="6531429" cy="868692"/>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lnSpc>
                <a:spcPct val="150000"/>
              </a:lnSpc>
            </a:pPr>
            <a:r>
              <a:rPr lang="en-GB" dirty="0"/>
              <a:t>The energy transfers in a coal power station are:</a:t>
            </a:r>
          </a:p>
          <a:p>
            <a:pPr>
              <a:lnSpc>
                <a:spcPct val="150000"/>
              </a:lnSpc>
            </a:pPr>
            <a:r>
              <a:rPr lang="en-GB" dirty="0"/>
              <a:t>Chemical                       _________ + _________ + __________             </a:t>
            </a:r>
          </a:p>
          <a:p>
            <a:pPr algn="ctr"/>
            <a:endParaRPr lang="en-GB" dirty="0"/>
          </a:p>
        </p:txBody>
      </p:sp>
      <p:sp>
        <p:nvSpPr>
          <p:cNvPr id="7" name="Rectangle 6"/>
          <p:cNvSpPr/>
          <p:nvPr/>
        </p:nvSpPr>
        <p:spPr>
          <a:xfrm>
            <a:off x="163287" y="1727884"/>
            <a:ext cx="6531429" cy="858564"/>
          </a:xfrm>
          <a:prstGeom prst="rect">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en-GB" dirty="0"/>
              <a:t>The energy transfers in wind turbine are:</a:t>
            </a:r>
          </a:p>
          <a:p>
            <a:pPr algn="ctr"/>
            <a:endParaRPr lang="en-GB" dirty="0"/>
          </a:p>
          <a:p>
            <a:pPr algn="ctr"/>
            <a:endParaRPr lang="en-GB" dirty="0"/>
          </a:p>
        </p:txBody>
      </p:sp>
      <p:graphicFrame>
        <p:nvGraphicFramePr>
          <p:cNvPr id="9" name="Table 8"/>
          <p:cNvGraphicFramePr>
            <a:graphicFrameLocks noGrp="1"/>
          </p:cNvGraphicFramePr>
          <p:nvPr>
            <p:extLst/>
          </p:nvPr>
        </p:nvGraphicFramePr>
        <p:xfrm>
          <a:off x="142677" y="6133867"/>
          <a:ext cx="6386805" cy="3114246"/>
        </p:xfrm>
        <a:graphic>
          <a:graphicData uri="http://schemas.openxmlformats.org/drawingml/2006/table">
            <a:tbl>
              <a:tblPr firstRow="1" bandRow="1">
                <a:tableStyleId>{72833802-FEF1-4C79-8D5D-14CF1EAF98D9}</a:tableStyleId>
              </a:tblPr>
              <a:tblGrid>
                <a:gridCol w="2128935">
                  <a:extLst>
                    <a:ext uri="{9D8B030D-6E8A-4147-A177-3AD203B41FA5}">
                      <a16:colId xmlns:a16="http://schemas.microsoft.com/office/drawing/2014/main" val="20000"/>
                    </a:ext>
                  </a:extLst>
                </a:gridCol>
                <a:gridCol w="2128935">
                  <a:extLst>
                    <a:ext uri="{9D8B030D-6E8A-4147-A177-3AD203B41FA5}">
                      <a16:colId xmlns:a16="http://schemas.microsoft.com/office/drawing/2014/main" val="20001"/>
                    </a:ext>
                  </a:extLst>
                </a:gridCol>
                <a:gridCol w="2128935">
                  <a:extLst>
                    <a:ext uri="{9D8B030D-6E8A-4147-A177-3AD203B41FA5}">
                      <a16:colId xmlns:a16="http://schemas.microsoft.com/office/drawing/2014/main" val="20002"/>
                    </a:ext>
                  </a:extLst>
                </a:gridCol>
              </a:tblGrid>
              <a:tr h="668226">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800" dirty="0"/>
                        <a:t>Advantages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800" dirty="0"/>
                        <a:t>Disadvantages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993606">
                <a:tc>
                  <a:txBody>
                    <a:bodyPr/>
                    <a:lstStyle/>
                    <a:p>
                      <a:r>
                        <a:rPr lang="en-GB" sz="2000" dirty="0"/>
                        <a:t>Coal power station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p>
                    <a:p>
                      <a:endParaRPr lang="en-GB" dirty="0"/>
                    </a:p>
                    <a:p>
                      <a:endParaRPr lang="en-GB" dirty="0"/>
                    </a:p>
                    <a:p>
                      <a:endParaRPr lang="en-GB" dirty="0"/>
                    </a:p>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1050056">
                <a:tc>
                  <a:txBody>
                    <a:bodyPr/>
                    <a:lstStyle/>
                    <a:p>
                      <a:r>
                        <a:rPr lang="en-GB" sz="2000" dirty="0"/>
                        <a:t>Wind turbine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p>
                    <a:p>
                      <a:endParaRPr lang="en-GB" dirty="0"/>
                    </a:p>
                    <a:p>
                      <a:endParaRPr lang="en-GB" dirty="0"/>
                    </a:p>
                    <a:p>
                      <a:endParaRPr lang="en-GB" dirty="0"/>
                    </a:p>
                    <a:p>
                      <a:endParaRPr lang="en-GB" dirty="0"/>
                    </a:p>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
        <p:nvSpPr>
          <p:cNvPr id="10" name="Rectangle 9"/>
          <p:cNvSpPr/>
          <p:nvPr/>
        </p:nvSpPr>
        <p:spPr>
          <a:xfrm>
            <a:off x="0" y="9349273"/>
            <a:ext cx="6858000" cy="556727"/>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Heat  kinetic      steam      renewable       non-renewable       turbine      electrical      generator     chemical    electricity  </a:t>
            </a:r>
          </a:p>
        </p:txBody>
      </p:sp>
      <p:sp>
        <p:nvSpPr>
          <p:cNvPr id="2" name="TextBox 1">
            <a:extLst>
              <a:ext uri="{FF2B5EF4-FFF2-40B4-BE49-F238E27FC236}">
                <a16:creationId xmlns:a16="http://schemas.microsoft.com/office/drawing/2014/main" id="{6DBE3077-0467-44F8-9302-28C61484D383}"/>
              </a:ext>
            </a:extLst>
          </p:cNvPr>
          <p:cNvSpPr txBox="1"/>
          <p:nvPr/>
        </p:nvSpPr>
        <p:spPr>
          <a:xfrm>
            <a:off x="238316" y="0"/>
            <a:ext cx="6291166" cy="646331"/>
          </a:xfrm>
          <a:prstGeom prst="rect">
            <a:avLst/>
          </a:prstGeom>
          <a:noFill/>
        </p:spPr>
        <p:txBody>
          <a:bodyPr wrap="square" rtlCol="0">
            <a:spAutoFit/>
          </a:bodyPr>
          <a:lstStyle/>
          <a:p>
            <a:r>
              <a:rPr lang="en-GB" dirty="0"/>
              <a:t>What is the difference between a renewable and non-renewable energy resource?</a:t>
            </a:r>
          </a:p>
        </p:txBody>
      </p:sp>
      <p:cxnSp>
        <p:nvCxnSpPr>
          <p:cNvPr id="8" name="Straight Arrow Connector 7">
            <a:extLst>
              <a:ext uri="{FF2B5EF4-FFF2-40B4-BE49-F238E27FC236}">
                <a16:creationId xmlns:a16="http://schemas.microsoft.com/office/drawing/2014/main" id="{05759413-C502-4901-BEC9-99B9396D375D}"/>
              </a:ext>
            </a:extLst>
          </p:cNvPr>
          <p:cNvCxnSpPr/>
          <p:nvPr/>
        </p:nvCxnSpPr>
        <p:spPr>
          <a:xfrm>
            <a:off x="1314450" y="1181100"/>
            <a:ext cx="81915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870650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6A588A-3727-4DFC-A2A8-65BAF546543A}"/>
              </a:ext>
            </a:extLst>
          </p:cNvPr>
          <p:cNvSpPr>
            <a:spLocks noGrp="1"/>
          </p:cNvSpPr>
          <p:nvPr>
            <p:ph type="title"/>
          </p:nvPr>
        </p:nvSpPr>
        <p:spPr>
          <a:xfrm>
            <a:off x="319088" y="158575"/>
            <a:ext cx="5915025" cy="825145"/>
          </a:xfrm>
          <a:solidFill>
            <a:schemeClr val="accent6">
              <a:lumMod val="40000"/>
              <a:lumOff val="60000"/>
            </a:schemeClr>
          </a:solidFill>
        </p:spPr>
        <p:txBody>
          <a:bodyPr/>
          <a:lstStyle/>
          <a:p>
            <a:r>
              <a:rPr lang="en-GB" dirty="0"/>
              <a:t>Self assessment</a:t>
            </a:r>
          </a:p>
        </p:txBody>
      </p:sp>
      <p:sp>
        <p:nvSpPr>
          <p:cNvPr id="3" name="Content Placeholder 2">
            <a:extLst>
              <a:ext uri="{FF2B5EF4-FFF2-40B4-BE49-F238E27FC236}">
                <a16:creationId xmlns:a16="http://schemas.microsoft.com/office/drawing/2014/main" id="{E6FF9AE9-6BEB-44A9-8F55-685E593B1254}"/>
              </a:ext>
            </a:extLst>
          </p:cNvPr>
          <p:cNvSpPr>
            <a:spLocks noGrp="1"/>
          </p:cNvSpPr>
          <p:nvPr>
            <p:ph idx="1"/>
          </p:nvPr>
        </p:nvSpPr>
        <p:spPr>
          <a:xfrm>
            <a:off x="397669" y="5146849"/>
            <a:ext cx="6062662" cy="4432475"/>
          </a:xfrm>
        </p:spPr>
        <p:txBody>
          <a:bodyPr>
            <a:normAutofit/>
          </a:bodyPr>
          <a:lstStyle/>
          <a:p>
            <a:pPr marL="0" indent="0">
              <a:buNone/>
            </a:pPr>
            <a:r>
              <a:rPr lang="en-GB" b="1" dirty="0"/>
              <a:t>Look at your work of the previous page</a:t>
            </a:r>
          </a:p>
          <a:p>
            <a:endParaRPr lang="en-GB" dirty="0"/>
          </a:p>
          <a:p>
            <a:r>
              <a:rPr lang="en-GB" sz="1800" dirty="0"/>
              <a:t>What have you done well?</a:t>
            </a:r>
          </a:p>
          <a:p>
            <a:endParaRPr lang="en-GB" sz="1800" dirty="0"/>
          </a:p>
          <a:p>
            <a:endParaRPr lang="en-GB" sz="1800" dirty="0"/>
          </a:p>
          <a:p>
            <a:r>
              <a:rPr lang="en-GB" sz="1800" dirty="0"/>
              <a:t>Looking at the criteria above would you say you are emerging, developing, secured or mastered?</a:t>
            </a:r>
          </a:p>
          <a:p>
            <a:endParaRPr lang="en-GB" sz="1800" dirty="0"/>
          </a:p>
          <a:p>
            <a:r>
              <a:rPr lang="en-GB" sz="1800" dirty="0"/>
              <a:t>Give a reason for your answer</a:t>
            </a:r>
          </a:p>
          <a:p>
            <a:endParaRPr lang="en-GB" sz="1800" dirty="0"/>
          </a:p>
          <a:p>
            <a:endParaRPr lang="en-GB" sz="1800" dirty="0"/>
          </a:p>
          <a:p>
            <a:r>
              <a:rPr lang="en-GB" sz="1800" dirty="0"/>
              <a:t>What would you do next time to make it even better?</a:t>
            </a:r>
          </a:p>
        </p:txBody>
      </p:sp>
      <p:graphicFrame>
        <p:nvGraphicFramePr>
          <p:cNvPr id="4" name="Table 3">
            <a:extLst>
              <a:ext uri="{FF2B5EF4-FFF2-40B4-BE49-F238E27FC236}">
                <a16:creationId xmlns:a16="http://schemas.microsoft.com/office/drawing/2014/main" id="{BC4F423D-0605-48DE-B047-E8AE89F92397}"/>
              </a:ext>
            </a:extLst>
          </p:cNvPr>
          <p:cNvGraphicFramePr>
            <a:graphicFrameLocks noGrp="1"/>
          </p:cNvGraphicFramePr>
          <p:nvPr>
            <p:extLst/>
          </p:nvPr>
        </p:nvGraphicFramePr>
        <p:xfrm>
          <a:off x="138431" y="1177569"/>
          <a:ext cx="6719569" cy="3544495"/>
        </p:xfrm>
        <a:graphic>
          <a:graphicData uri="http://schemas.openxmlformats.org/drawingml/2006/table">
            <a:tbl>
              <a:tblPr firstRow="1" firstCol="1" bandRow="1">
                <a:tableStyleId>{5C22544A-7EE6-4342-B048-85BDC9FD1C3A}</a:tableStyleId>
              </a:tblPr>
              <a:tblGrid>
                <a:gridCol w="1205334">
                  <a:extLst>
                    <a:ext uri="{9D8B030D-6E8A-4147-A177-3AD203B41FA5}">
                      <a16:colId xmlns:a16="http://schemas.microsoft.com/office/drawing/2014/main" val="20000"/>
                    </a:ext>
                  </a:extLst>
                </a:gridCol>
                <a:gridCol w="5514235">
                  <a:extLst>
                    <a:ext uri="{9D8B030D-6E8A-4147-A177-3AD203B41FA5}">
                      <a16:colId xmlns:a16="http://schemas.microsoft.com/office/drawing/2014/main" val="20001"/>
                    </a:ext>
                  </a:extLst>
                </a:gridCol>
              </a:tblGrid>
              <a:tr h="661899">
                <a:tc>
                  <a:txBody>
                    <a:bodyPr/>
                    <a:lstStyle/>
                    <a:p>
                      <a:pPr algn="l">
                        <a:lnSpc>
                          <a:spcPct val="115000"/>
                        </a:lnSpc>
                        <a:spcAft>
                          <a:spcPts val="0"/>
                        </a:spcAft>
                      </a:pPr>
                      <a:r>
                        <a:rPr lang="en-US" sz="1600" dirty="0">
                          <a:solidFill>
                            <a:schemeClr val="tx1"/>
                          </a:solidFill>
                          <a:effectLst/>
                        </a:rPr>
                        <a:t>emerging</a:t>
                      </a:r>
                      <a:endParaRPr lang="en-GB" sz="1200" dirty="0">
                        <a:solidFill>
                          <a:schemeClr val="tx1"/>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lnSpc>
                          <a:spcPct val="115000"/>
                        </a:lnSpc>
                        <a:spcAft>
                          <a:spcPts val="0"/>
                        </a:spcAft>
                      </a:pPr>
                      <a:r>
                        <a:rPr lang="en-US" sz="1800" b="0" dirty="0">
                          <a:solidFill>
                            <a:schemeClr val="tx1"/>
                          </a:solidFill>
                          <a:effectLst/>
                        </a:rPr>
                        <a:t>Show simply how electricity is generated from coal</a:t>
                      </a:r>
                    </a:p>
                    <a:p>
                      <a:pPr algn="l">
                        <a:lnSpc>
                          <a:spcPct val="115000"/>
                        </a:lnSpc>
                        <a:spcAft>
                          <a:spcPts val="0"/>
                        </a:spcAft>
                      </a:pPr>
                      <a:r>
                        <a:rPr lang="en-US" sz="1800" b="0" dirty="0">
                          <a:solidFill>
                            <a:schemeClr val="tx1"/>
                          </a:solidFill>
                          <a:effectLst/>
                        </a:rPr>
                        <a:t>Give simple advantages and disadvantages for each</a:t>
                      </a:r>
                      <a:endParaRPr lang="en-GB" sz="1400" b="0" dirty="0">
                        <a:solidFill>
                          <a:schemeClr val="tx1"/>
                        </a:solidFill>
                        <a:effectLs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1323798">
                <a:tc>
                  <a:txBody>
                    <a:bodyPr/>
                    <a:lstStyle/>
                    <a:p>
                      <a:pPr algn="l">
                        <a:lnSpc>
                          <a:spcPct val="115000"/>
                        </a:lnSpc>
                        <a:spcAft>
                          <a:spcPts val="0"/>
                        </a:spcAft>
                      </a:pPr>
                      <a:r>
                        <a:rPr lang="en-US" sz="1600" dirty="0">
                          <a:solidFill>
                            <a:schemeClr val="tx1"/>
                          </a:solidFill>
                          <a:effectLst/>
                        </a:rPr>
                        <a:t>developing</a:t>
                      </a:r>
                      <a:endParaRPr lang="en-GB" sz="1200" dirty="0">
                        <a:solidFill>
                          <a:schemeClr val="tx1"/>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lnSpc>
                          <a:spcPct val="115000"/>
                        </a:lnSpc>
                        <a:spcAft>
                          <a:spcPts val="0"/>
                        </a:spcAft>
                      </a:pPr>
                      <a:r>
                        <a:rPr lang="en-US" sz="1800" dirty="0">
                          <a:solidFill>
                            <a:schemeClr val="tx1"/>
                          </a:solidFill>
                          <a:effectLst/>
                        </a:rPr>
                        <a:t>Diagrams to show how electricity is generated using coal and a</a:t>
                      </a:r>
                      <a:r>
                        <a:rPr lang="en-US" sz="1800" baseline="0" dirty="0">
                          <a:solidFill>
                            <a:schemeClr val="tx1"/>
                          </a:solidFill>
                          <a:effectLst/>
                        </a:rPr>
                        <a:t> </a:t>
                      </a:r>
                      <a:r>
                        <a:rPr lang="en-GB" sz="1800" baseline="0" dirty="0">
                          <a:solidFill>
                            <a:schemeClr val="tx1"/>
                          </a:solidFill>
                          <a:effectLst/>
                        </a:rPr>
                        <a:t>wind</a:t>
                      </a:r>
                      <a:endParaRPr lang="en-GB" sz="1400" dirty="0">
                        <a:solidFill>
                          <a:schemeClr val="tx1"/>
                        </a:solidFill>
                        <a:effectLst/>
                      </a:endParaRPr>
                    </a:p>
                    <a:p>
                      <a:pPr algn="l">
                        <a:lnSpc>
                          <a:spcPct val="115000"/>
                        </a:lnSpc>
                        <a:spcAft>
                          <a:spcPts val="0"/>
                        </a:spcAft>
                      </a:pPr>
                      <a:r>
                        <a:rPr lang="en-US" sz="1800" dirty="0">
                          <a:solidFill>
                            <a:schemeClr val="tx1"/>
                          </a:solidFill>
                          <a:effectLst/>
                        </a:rPr>
                        <a:t>Identify which is renewable and which is non-renewable</a:t>
                      </a:r>
                      <a:endParaRPr lang="en-GB" sz="1400" dirty="0">
                        <a:solidFill>
                          <a:schemeClr val="tx1"/>
                        </a:solidFill>
                        <a:effectLst/>
                      </a:endParaRPr>
                    </a:p>
                    <a:p>
                      <a:pPr algn="l">
                        <a:lnSpc>
                          <a:spcPct val="115000"/>
                        </a:lnSpc>
                        <a:spcAft>
                          <a:spcPts val="0"/>
                        </a:spcAft>
                      </a:pPr>
                      <a:r>
                        <a:rPr lang="en-US" sz="1800" dirty="0">
                          <a:solidFill>
                            <a:schemeClr val="tx1"/>
                          </a:solidFill>
                          <a:effectLst/>
                        </a:rPr>
                        <a:t>Say where the energy comes from for coal and wind</a:t>
                      </a:r>
                      <a:endParaRPr lang="en-GB" sz="1400" dirty="0">
                        <a:solidFill>
                          <a:schemeClr val="tx1"/>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1323798">
                <a:tc>
                  <a:txBody>
                    <a:bodyPr/>
                    <a:lstStyle/>
                    <a:p>
                      <a:pPr algn="l">
                        <a:lnSpc>
                          <a:spcPct val="115000"/>
                        </a:lnSpc>
                        <a:spcAft>
                          <a:spcPts val="0"/>
                        </a:spcAft>
                      </a:pPr>
                      <a:r>
                        <a:rPr lang="en-US" sz="1600" dirty="0">
                          <a:solidFill>
                            <a:schemeClr val="tx1"/>
                          </a:solidFill>
                          <a:effectLst/>
                        </a:rPr>
                        <a:t>Secure/</a:t>
                      </a:r>
                    </a:p>
                    <a:p>
                      <a:pPr algn="l">
                        <a:lnSpc>
                          <a:spcPct val="115000"/>
                        </a:lnSpc>
                        <a:spcAft>
                          <a:spcPts val="0"/>
                        </a:spcAft>
                      </a:pPr>
                      <a:r>
                        <a:rPr lang="en-US" sz="1600" dirty="0">
                          <a:solidFill>
                            <a:schemeClr val="tx1"/>
                          </a:solidFill>
                          <a:effectLst/>
                        </a:rPr>
                        <a:t>mastered</a:t>
                      </a:r>
                      <a:endParaRPr lang="en-GB" sz="1200" dirty="0">
                        <a:solidFill>
                          <a:schemeClr val="tx1"/>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lnSpc>
                          <a:spcPct val="115000"/>
                        </a:lnSpc>
                        <a:spcAft>
                          <a:spcPts val="0"/>
                        </a:spcAft>
                      </a:pPr>
                      <a:r>
                        <a:rPr lang="en-US" sz="1800" dirty="0">
                          <a:solidFill>
                            <a:schemeClr val="tx1"/>
                          </a:solidFill>
                          <a:effectLst/>
                        </a:rPr>
                        <a:t>Describe the difference between renewable and non-renewable energy resources</a:t>
                      </a:r>
                      <a:endParaRPr lang="en-GB" sz="1400" dirty="0">
                        <a:solidFill>
                          <a:schemeClr val="tx1"/>
                        </a:solidFill>
                        <a:effectLst/>
                      </a:endParaRPr>
                    </a:p>
                    <a:p>
                      <a:pPr algn="l">
                        <a:lnSpc>
                          <a:spcPct val="115000"/>
                        </a:lnSpc>
                        <a:spcAft>
                          <a:spcPts val="0"/>
                        </a:spcAft>
                      </a:pPr>
                      <a:r>
                        <a:rPr lang="en-US" sz="1800" dirty="0">
                          <a:solidFill>
                            <a:schemeClr val="tx1"/>
                          </a:solidFill>
                          <a:effectLst/>
                        </a:rPr>
                        <a:t>Label the energy transfers on the diagrams</a:t>
                      </a:r>
                    </a:p>
                    <a:p>
                      <a:pPr algn="l">
                        <a:lnSpc>
                          <a:spcPct val="115000"/>
                        </a:lnSpc>
                        <a:spcAft>
                          <a:spcPts val="0"/>
                        </a:spcAft>
                      </a:pPr>
                      <a:r>
                        <a:rPr lang="en-US" sz="1800" dirty="0">
                          <a:solidFill>
                            <a:schemeClr val="tx1"/>
                          </a:solidFill>
                          <a:effectLst/>
                          <a:latin typeface="Calibri"/>
                          <a:ea typeface="Calibri"/>
                          <a:cs typeface="Times New Roman"/>
                        </a:rPr>
                        <a:t>Evaluate(say how important) the advantages</a:t>
                      </a:r>
                      <a:r>
                        <a:rPr lang="en-US" sz="1800" baseline="0" dirty="0">
                          <a:solidFill>
                            <a:schemeClr val="tx1"/>
                          </a:solidFill>
                          <a:effectLst/>
                          <a:latin typeface="Calibri"/>
                          <a:ea typeface="Calibri"/>
                          <a:cs typeface="Times New Roman"/>
                        </a:rPr>
                        <a:t> and disadvantages of each</a:t>
                      </a:r>
                      <a:endParaRPr lang="en-GB" sz="1400" dirty="0">
                        <a:solidFill>
                          <a:schemeClr val="tx1"/>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4843586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06E339-5A9A-43D2-8F91-5AE6B9DEA7B1}"/>
              </a:ext>
            </a:extLst>
          </p:cNvPr>
          <p:cNvSpPr>
            <a:spLocks noGrp="1"/>
          </p:cNvSpPr>
          <p:nvPr>
            <p:ph type="title"/>
          </p:nvPr>
        </p:nvSpPr>
        <p:spPr>
          <a:xfrm>
            <a:off x="471488" y="1972417"/>
            <a:ext cx="5915025" cy="469690"/>
          </a:xfrm>
        </p:spPr>
        <p:txBody>
          <a:bodyPr>
            <a:normAutofit fontScale="90000"/>
          </a:bodyPr>
          <a:lstStyle/>
          <a:p>
            <a:r>
              <a:rPr lang="en-GB" dirty="0"/>
              <a:t>Tidal power</a:t>
            </a:r>
          </a:p>
        </p:txBody>
      </p:sp>
      <p:sp>
        <p:nvSpPr>
          <p:cNvPr id="3" name="Content Placeholder 2">
            <a:extLst>
              <a:ext uri="{FF2B5EF4-FFF2-40B4-BE49-F238E27FC236}">
                <a16:creationId xmlns:a16="http://schemas.microsoft.com/office/drawing/2014/main" id="{6F8C7592-F077-4C15-B84A-4EC1DBE4F337}"/>
              </a:ext>
            </a:extLst>
          </p:cNvPr>
          <p:cNvSpPr>
            <a:spLocks noGrp="1"/>
          </p:cNvSpPr>
          <p:nvPr>
            <p:ph idx="1"/>
          </p:nvPr>
        </p:nvSpPr>
        <p:spPr/>
        <p:txBody>
          <a:bodyPr>
            <a:normAutofit/>
          </a:bodyPr>
          <a:lstStyle/>
          <a:p>
            <a:pPr>
              <a:buFontTx/>
              <a:buNone/>
            </a:pPr>
            <a:r>
              <a:rPr lang="en-GB" altLang="en-US" sz="1600" b="1" dirty="0"/>
              <a:t>We can use the moving water in the sea to make electricity.</a:t>
            </a:r>
          </a:p>
          <a:p>
            <a:pPr>
              <a:buFontTx/>
              <a:buNone/>
            </a:pPr>
            <a:r>
              <a:rPr lang="en-GB" altLang="en-US" sz="1600" b="1" dirty="0"/>
              <a:t>Twice a day, huge amounts of water flow into and out of estuaries as the </a:t>
            </a:r>
            <a:r>
              <a:rPr lang="en-GB" altLang="en-US" sz="1600" b="1" u="sng" dirty="0">
                <a:solidFill>
                  <a:srgbClr val="FF33CC"/>
                </a:solidFill>
              </a:rPr>
              <a:t>TIDES</a:t>
            </a:r>
            <a:r>
              <a:rPr lang="en-GB" altLang="en-US" sz="1600" b="1" dirty="0"/>
              <a:t> go in and out.</a:t>
            </a:r>
          </a:p>
          <a:p>
            <a:pPr>
              <a:buFont typeface="Wingdings" panose="05000000000000000000" pitchFamily="2" charset="2"/>
              <a:buChar char="v"/>
            </a:pPr>
            <a:r>
              <a:rPr lang="en-GB" altLang="en-US" sz="1600" b="1" dirty="0"/>
              <a:t>Dams called </a:t>
            </a:r>
            <a:r>
              <a:rPr lang="en-GB" altLang="en-US" sz="1600" b="1" u="sng" dirty="0">
                <a:solidFill>
                  <a:srgbClr val="FF33CC"/>
                </a:solidFill>
              </a:rPr>
              <a:t>BARRAGES</a:t>
            </a:r>
            <a:r>
              <a:rPr lang="en-GB" altLang="en-US" sz="1600" b="1" dirty="0"/>
              <a:t> trap the water at high tide.</a:t>
            </a:r>
          </a:p>
          <a:p>
            <a:pPr>
              <a:buFont typeface="Wingdings" panose="05000000000000000000" pitchFamily="2" charset="2"/>
              <a:buChar char="v"/>
            </a:pPr>
            <a:r>
              <a:rPr lang="en-GB" altLang="en-US" sz="1600" b="1" dirty="0"/>
              <a:t>  After the tide goes out, gates in the barrage are opened.</a:t>
            </a:r>
          </a:p>
          <a:p>
            <a:pPr>
              <a:buFont typeface="Wingdings" panose="05000000000000000000" pitchFamily="2" charset="2"/>
              <a:buChar char="v"/>
            </a:pPr>
            <a:r>
              <a:rPr lang="en-GB" altLang="en-US" sz="1600" b="1" dirty="0"/>
              <a:t>  Water rushes through the pipes, spinning turbines.</a:t>
            </a:r>
          </a:p>
          <a:p>
            <a:pPr>
              <a:buFont typeface="Wingdings" panose="05000000000000000000" pitchFamily="2" charset="2"/>
              <a:buChar char="v"/>
            </a:pPr>
            <a:r>
              <a:rPr lang="en-GB" altLang="en-US" sz="1600" dirty="0"/>
              <a:t> </a:t>
            </a:r>
            <a:r>
              <a:rPr lang="en-GB" altLang="en-US" sz="1600" b="1" dirty="0"/>
              <a:t>These turbines turn the generators, making electricity.</a:t>
            </a:r>
          </a:p>
          <a:p>
            <a:pPr>
              <a:buFont typeface="Wingdings" panose="05000000000000000000" pitchFamily="2" charset="2"/>
              <a:buChar char="v"/>
            </a:pPr>
            <a:r>
              <a:rPr lang="en-GB" altLang="en-US" sz="1600" b="1" dirty="0"/>
              <a:t>  When the tide comes in, water rushes in and the turbines spin the other way.</a:t>
            </a:r>
          </a:p>
          <a:p>
            <a:pPr marL="0" indent="0">
              <a:buNone/>
            </a:pPr>
            <a:endParaRPr lang="en-GB" altLang="en-US" sz="1600" b="1" dirty="0"/>
          </a:p>
          <a:p>
            <a:pPr marL="0" indent="0">
              <a:buNone/>
            </a:pPr>
            <a:r>
              <a:rPr lang="en-GB" altLang="en-US" sz="1600" b="1" dirty="0"/>
              <a:t>Problems</a:t>
            </a:r>
          </a:p>
          <a:p>
            <a:pPr>
              <a:buFont typeface="Wingdings" panose="05000000000000000000" pitchFamily="2" charset="2"/>
              <a:buChar char="v"/>
            </a:pPr>
            <a:r>
              <a:rPr lang="en-GB" altLang="en-US" sz="1600" b="1" dirty="0"/>
              <a:t>Very few places have tides strong enough.</a:t>
            </a:r>
          </a:p>
          <a:p>
            <a:pPr>
              <a:buFont typeface="Wingdings" panose="05000000000000000000" pitchFamily="2" charset="2"/>
              <a:buChar char="v"/>
            </a:pPr>
            <a:r>
              <a:rPr lang="en-GB" altLang="en-US" sz="1600" b="1" dirty="0"/>
              <a:t>  Large areas are flooded, destroying habitats and wildlife.</a:t>
            </a:r>
          </a:p>
          <a:p>
            <a:pPr>
              <a:buFont typeface="Wingdings" panose="05000000000000000000" pitchFamily="2" charset="2"/>
              <a:buChar char="v"/>
            </a:pPr>
            <a:endParaRPr lang="en-GB" altLang="en-US" sz="1600" b="1" dirty="0"/>
          </a:p>
          <a:p>
            <a:pPr>
              <a:buFontTx/>
              <a:buNone/>
            </a:pPr>
            <a:endParaRPr lang="en-GB" altLang="en-US" sz="1600" b="1" dirty="0"/>
          </a:p>
          <a:p>
            <a:endParaRPr lang="en-GB" sz="1600" dirty="0"/>
          </a:p>
        </p:txBody>
      </p:sp>
      <p:sp>
        <p:nvSpPr>
          <p:cNvPr id="5" name="TextBox 4">
            <a:extLst>
              <a:ext uri="{FF2B5EF4-FFF2-40B4-BE49-F238E27FC236}">
                <a16:creationId xmlns:a16="http://schemas.microsoft.com/office/drawing/2014/main" id="{BF9ACC17-3B4C-4362-B3FF-F0BFD1B202AB}"/>
              </a:ext>
            </a:extLst>
          </p:cNvPr>
          <p:cNvSpPr txBox="1"/>
          <p:nvPr/>
        </p:nvSpPr>
        <p:spPr>
          <a:xfrm>
            <a:off x="0" y="9064487"/>
            <a:ext cx="6858000" cy="830997"/>
          </a:xfrm>
          <a:prstGeom prst="rect">
            <a:avLst/>
          </a:prstGeom>
          <a:solidFill>
            <a:srgbClr val="00B050"/>
          </a:solidFill>
        </p:spPr>
        <p:txBody>
          <a:bodyPr wrap="square" rtlCol="0">
            <a:spAutoFit/>
          </a:bodyPr>
          <a:lstStyle/>
          <a:p>
            <a:r>
              <a:rPr lang="en-GB" sz="2400" dirty="0"/>
              <a:t>Can you use google maps to find a tidal barrage in Cardiff?</a:t>
            </a:r>
          </a:p>
        </p:txBody>
      </p:sp>
      <p:pic>
        <p:nvPicPr>
          <p:cNvPr id="6" name="Picture 5">
            <a:extLst>
              <a:ext uri="{FF2B5EF4-FFF2-40B4-BE49-F238E27FC236}">
                <a16:creationId xmlns:a16="http://schemas.microsoft.com/office/drawing/2014/main" id="{7032083B-9D4F-43EF-9D40-4D0AE4A96975}"/>
              </a:ext>
            </a:extLst>
          </p:cNvPr>
          <p:cNvPicPr>
            <a:picLocks noChangeAspect="1"/>
          </p:cNvPicPr>
          <p:nvPr/>
        </p:nvPicPr>
        <p:blipFill>
          <a:blip r:embed="rId2"/>
          <a:stretch>
            <a:fillRect/>
          </a:stretch>
        </p:blipFill>
        <p:spPr>
          <a:xfrm>
            <a:off x="240632" y="70488"/>
            <a:ext cx="2013284" cy="1509963"/>
          </a:xfrm>
          <a:prstGeom prst="rect">
            <a:avLst/>
          </a:prstGeom>
        </p:spPr>
      </p:pic>
      <p:pic>
        <p:nvPicPr>
          <p:cNvPr id="7" name="Picture 6">
            <a:extLst>
              <a:ext uri="{FF2B5EF4-FFF2-40B4-BE49-F238E27FC236}">
                <a16:creationId xmlns:a16="http://schemas.microsoft.com/office/drawing/2014/main" id="{FE641358-701C-4531-8878-7BF04D0E4515}"/>
              </a:ext>
            </a:extLst>
          </p:cNvPr>
          <p:cNvPicPr>
            <a:picLocks noChangeAspect="1"/>
          </p:cNvPicPr>
          <p:nvPr/>
        </p:nvPicPr>
        <p:blipFill>
          <a:blip r:embed="rId3"/>
          <a:stretch>
            <a:fillRect/>
          </a:stretch>
        </p:blipFill>
        <p:spPr>
          <a:xfrm>
            <a:off x="3681412" y="6773027"/>
            <a:ext cx="2705100" cy="1685925"/>
          </a:xfrm>
          <a:prstGeom prst="rect">
            <a:avLst/>
          </a:prstGeom>
        </p:spPr>
      </p:pic>
      <p:pic>
        <p:nvPicPr>
          <p:cNvPr id="8" name="Picture 7">
            <a:extLst>
              <a:ext uri="{FF2B5EF4-FFF2-40B4-BE49-F238E27FC236}">
                <a16:creationId xmlns:a16="http://schemas.microsoft.com/office/drawing/2014/main" id="{C0F0CB11-A1DB-409C-8A5C-2C4E0CE22832}"/>
              </a:ext>
            </a:extLst>
          </p:cNvPr>
          <p:cNvPicPr>
            <a:picLocks noChangeAspect="1"/>
          </p:cNvPicPr>
          <p:nvPr/>
        </p:nvPicPr>
        <p:blipFill>
          <a:blip r:embed="rId4"/>
          <a:stretch>
            <a:fillRect/>
          </a:stretch>
        </p:blipFill>
        <p:spPr>
          <a:xfrm>
            <a:off x="2983832" y="70488"/>
            <a:ext cx="3633536" cy="1901929"/>
          </a:xfrm>
          <a:prstGeom prst="rect">
            <a:avLst/>
          </a:prstGeom>
        </p:spPr>
      </p:pic>
    </p:spTree>
    <p:extLst>
      <p:ext uri="{BB962C8B-B14F-4D97-AF65-F5344CB8AC3E}">
        <p14:creationId xmlns:p14="http://schemas.microsoft.com/office/powerpoint/2010/main" val="34718370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01242C-E52C-4CA9-B3CD-DD13F03054BF}"/>
              </a:ext>
            </a:extLst>
          </p:cNvPr>
          <p:cNvSpPr>
            <a:spLocks noGrp="1"/>
          </p:cNvSpPr>
          <p:nvPr>
            <p:ph type="title"/>
          </p:nvPr>
        </p:nvSpPr>
        <p:spPr>
          <a:xfrm>
            <a:off x="319086" y="539576"/>
            <a:ext cx="5915025" cy="825145"/>
          </a:xfrm>
        </p:spPr>
        <p:txBody>
          <a:bodyPr>
            <a:normAutofit fontScale="90000"/>
          </a:bodyPr>
          <a:lstStyle/>
          <a:p>
            <a:r>
              <a:rPr lang="en-GB" dirty="0"/>
              <a:t>Tidal power</a:t>
            </a:r>
            <a:br>
              <a:rPr lang="en-GB" dirty="0"/>
            </a:br>
            <a:r>
              <a:rPr lang="en-GB" dirty="0"/>
              <a:t>Watch this video: </a:t>
            </a:r>
            <a:r>
              <a:rPr lang="en-GB" dirty="0">
                <a:hlinkClick r:id="rId2"/>
              </a:rPr>
              <a:t>https://www.youtube.com/watch?v=OCpBNQfpKDA</a:t>
            </a:r>
            <a:br>
              <a:rPr lang="en-GB" dirty="0"/>
            </a:br>
            <a:endParaRPr lang="en-GB" dirty="0"/>
          </a:p>
        </p:txBody>
      </p:sp>
      <p:sp>
        <p:nvSpPr>
          <p:cNvPr id="3" name="Content Placeholder 2">
            <a:extLst>
              <a:ext uri="{FF2B5EF4-FFF2-40B4-BE49-F238E27FC236}">
                <a16:creationId xmlns:a16="http://schemas.microsoft.com/office/drawing/2014/main" id="{03379078-C21F-4871-BDD0-A3B18985E28F}"/>
              </a:ext>
            </a:extLst>
          </p:cNvPr>
          <p:cNvSpPr>
            <a:spLocks noGrp="1"/>
          </p:cNvSpPr>
          <p:nvPr>
            <p:ph idx="1"/>
          </p:nvPr>
        </p:nvSpPr>
        <p:spPr>
          <a:xfrm>
            <a:off x="471485" y="6223791"/>
            <a:ext cx="5915025" cy="3142633"/>
          </a:xfrm>
        </p:spPr>
        <p:txBody>
          <a:bodyPr/>
          <a:lstStyle/>
          <a:p>
            <a:r>
              <a:rPr lang="en-GB" dirty="0"/>
              <a:t>What do we mean by the tide coming in and going out?</a:t>
            </a:r>
          </a:p>
          <a:p>
            <a:endParaRPr lang="en-GB" dirty="0"/>
          </a:p>
          <a:p>
            <a:r>
              <a:rPr lang="en-GB" dirty="0"/>
              <a:t>What type of energy is tidal power using?</a:t>
            </a:r>
          </a:p>
          <a:p>
            <a:endParaRPr lang="en-GB" dirty="0"/>
          </a:p>
          <a:p>
            <a:r>
              <a:rPr lang="en-GB" dirty="0"/>
              <a:t>Is this a good way to generate electricity? Why?</a:t>
            </a:r>
          </a:p>
        </p:txBody>
      </p:sp>
      <p:pic>
        <p:nvPicPr>
          <p:cNvPr id="5" name="Picture 4">
            <a:extLst>
              <a:ext uri="{FF2B5EF4-FFF2-40B4-BE49-F238E27FC236}">
                <a16:creationId xmlns:a16="http://schemas.microsoft.com/office/drawing/2014/main" id="{5299A8E9-021C-417B-9BA7-9B4A39DCA39A}"/>
              </a:ext>
            </a:extLst>
          </p:cNvPr>
          <p:cNvPicPr>
            <a:picLocks noChangeAspect="1"/>
          </p:cNvPicPr>
          <p:nvPr/>
        </p:nvPicPr>
        <p:blipFill>
          <a:blip r:embed="rId3"/>
          <a:stretch>
            <a:fillRect/>
          </a:stretch>
        </p:blipFill>
        <p:spPr>
          <a:xfrm>
            <a:off x="1106221" y="1632126"/>
            <a:ext cx="4645555" cy="4645555"/>
          </a:xfrm>
          <a:prstGeom prst="rect">
            <a:avLst/>
          </a:prstGeom>
        </p:spPr>
      </p:pic>
    </p:spTree>
    <p:extLst>
      <p:ext uri="{BB962C8B-B14F-4D97-AF65-F5344CB8AC3E}">
        <p14:creationId xmlns:p14="http://schemas.microsoft.com/office/powerpoint/2010/main" val="31251650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74C855-5FE9-4467-9867-0ED9DEE41FE3}"/>
              </a:ext>
            </a:extLst>
          </p:cNvPr>
          <p:cNvSpPr>
            <a:spLocks noGrp="1"/>
          </p:cNvSpPr>
          <p:nvPr>
            <p:ph type="title"/>
          </p:nvPr>
        </p:nvSpPr>
        <p:spPr>
          <a:xfrm>
            <a:off x="4810538" y="1341783"/>
            <a:ext cx="1798984" cy="1100324"/>
          </a:xfrm>
        </p:spPr>
        <p:txBody>
          <a:bodyPr>
            <a:noAutofit/>
          </a:bodyPr>
          <a:lstStyle/>
          <a:p>
            <a:r>
              <a:rPr lang="en-GB" sz="1200" dirty="0"/>
              <a:t>Using water for power has been done for hundreds of years such as the water wheel at snuff mill fishponds. </a:t>
            </a:r>
          </a:p>
        </p:txBody>
      </p:sp>
      <p:sp>
        <p:nvSpPr>
          <p:cNvPr id="3" name="Content Placeholder 2">
            <a:extLst>
              <a:ext uri="{FF2B5EF4-FFF2-40B4-BE49-F238E27FC236}">
                <a16:creationId xmlns:a16="http://schemas.microsoft.com/office/drawing/2014/main" id="{D32BAE32-7BC1-4CA3-8C27-1D8A552A0247}"/>
              </a:ext>
            </a:extLst>
          </p:cNvPr>
          <p:cNvSpPr>
            <a:spLocks noGrp="1"/>
          </p:cNvSpPr>
          <p:nvPr>
            <p:ph idx="1"/>
          </p:nvPr>
        </p:nvSpPr>
        <p:spPr>
          <a:xfrm>
            <a:off x="248478" y="3525787"/>
            <a:ext cx="3604384" cy="2854426"/>
          </a:xfrm>
        </p:spPr>
        <p:txBody>
          <a:bodyPr>
            <a:normAutofit fontScale="85000" lnSpcReduction="20000"/>
          </a:bodyPr>
          <a:lstStyle/>
          <a:p>
            <a:r>
              <a:rPr lang="en-GB" dirty="0"/>
              <a:t>Hydroelectric power involved building a dam (wall that can let water pass). The water then floods the area behind the wall. Because the water is high up it has gravitational potential energy which means the water moves (kinetic energy) through the turbines in the dam, this turns a generator giving electrical energy. Some energy is transferred to sound and heat which is not needed. </a:t>
            </a:r>
          </a:p>
        </p:txBody>
      </p:sp>
      <p:pic>
        <p:nvPicPr>
          <p:cNvPr id="4" name="Picture 3">
            <a:extLst>
              <a:ext uri="{FF2B5EF4-FFF2-40B4-BE49-F238E27FC236}">
                <a16:creationId xmlns:a16="http://schemas.microsoft.com/office/drawing/2014/main" id="{6FC796FD-088A-4D93-B4D7-78CCA8FF9FA7}"/>
              </a:ext>
            </a:extLst>
          </p:cNvPr>
          <p:cNvPicPr>
            <a:picLocks noChangeAspect="1"/>
          </p:cNvPicPr>
          <p:nvPr/>
        </p:nvPicPr>
        <p:blipFill>
          <a:blip r:embed="rId2"/>
          <a:stretch>
            <a:fillRect/>
          </a:stretch>
        </p:blipFill>
        <p:spPr>
          <a:xfrm>
            <a:off x="-109529" y="-229893"/>
            <a:ext cx="4920067" cy="3690050"/>
          </a:xfrm>
          <a:prstGeom prst="rect">
            <a:avLst/>
          </a:prstGeom>
        </p:spPr>
      </p:pic>
      <p:pic>
        <p:nvPicPr>
          <p:cNvPr id="5" name="Picture 4">
            <a:extLst>
              <a:ext uri="{FF2B5EF4-FFF2-40B4-BE49-F238E27FC236}">
                <a16:creationId xmlns:a16="http://schemas.microsoft.com/office/drawing/2014/main" id="{B652E8C3-C937-48F4-A450-C17ADE1215F9}"/>
              </a:ext>
            </a:extLst>
          </p:cNvPr>
          <p:cNvPicPr>
            <a:picLocks noChangeAspect="1"/>
          </p:cNvPicPr>
          <p:nvPr/>
        </p:nvPicPr>
        <p:blipFill>
          <a:blip r:embed="rId3"/>
          <a:stretch>
            <a:fillRect/>
          </a:stretch>
        </p:blipFill>
        <p:spPr>
          <a:xfrm>
            <a:off x="4585135" y="332498"/>
            <a:ext cx="2176068" cy="905540"/>
          </a:xfrm>
          <a:prstGeom prst="rect">
            <a:avLst/>
          </a:prstGeom>
        </p:spPr>
      </p:pic>
      <p:pic>
        <p:nvPicPr>
          <p:cNvPr id="6" name="Picture 5">
            <a:extLst>
              <a:ext uri="{FF2B5EF4-FFF2-40B4-BE49-F238E27FC236}">
                <a16:creationId xmlns:a16="http://schemas.microsoft.com/office/drawing/2014/main" id="{916E5CC4-75A4-4A5A-B3F1-9C5453D9BC1A}"/>
              </a:ext>
            </a:extLst>
          </p:cNvPr>
          <p:cNvPicPr>
            <a:picLocks noChangeAspect="1"/>
          </p:cNvPicPr>
          <p:nvPr/>
        </p:nvPicPr>
        <p:blipFill>
          <a:blip r:embed="rId4"/>
          <a:stretch>
            <a:fillRect/>
          </a:stretch>
        </p:blipFill>
        <p:spPr>
          <a:xfrm>
            <a:off x="5710030" y="2211066"/>
            <a:ext cx="739930" cy="1111917"/>
          </a:xfrm>
          <a:prstGeom prst="rect">
            <a:avLst/>
          </a:prstGeom>
        </p:spPr>
      </p:pic>
      <p:pic>
        <p:nvPicPr>
          <p:cNvPr id="8" name="Picture 7">
            <a:extLst>
              <a:ext uri="{FF2B5EF4-FFF2-40B4-BE49-F238E27FC236}">
                <a16:creationId xmlns:a16="http://schemas.microsoft.com/office/drawing/2014/main" id="{E016644A-4FAC-431A-8785-244D5172FE25}"/>
              </a:ext>
            </a:extLst>
          </p:cNvPr>
          <p:cNvPicPr>
            <a:picLocks noChangeAspect="1"/>
          </p:cNvPicPr>
          <p:nvPr/>
        </p:nvPicPr>
        <p:blipFill>
          <a:blip r:embed="rId5"/>
          <a:stretch>
            <a:fillRect/>
          </a:stretch>
        </p:blipFill>
        <p:spPr>
          <a:xfrm>
            <a:off x="4075872" y="3424565"/>
            <a:ext cx="2533650" cy="1809750"/>
          </a:xfrm>
          <a:prstGeom prst="rect">
            <a:avLst/>
          </a:prstGeom>
        </p:spPr>
      </p:pic>
      <p:sp>
        <p:nvSpPr>
          <p:cNvPr id="9" name="TextBox 8">
            <a:extLst>
              <a:ext uri="{FF2B5EF4-FFF2-40B4-BE49-F238E27FC236}">
                <a16:creationId xmlns:a16="http://schemas.microsoft.com/office/drawing/2014/main" id="{7BBC9642-BFAC-49CA-91F6-D750E2645C71}"/>
              </a:ext>
            </a:extLst>
          </p:cNvPr>
          <p:cNvSpPr txBox="1"/>
          <p:nvPr/>
        </p:nvSpPr>
        <p:spPr>
          <a:xfrm>
            <a:off x="248477" y="6157182"/>
            <a:ext cx="6512725" cy="3539430"/>
          </a:xfrm>
          <a:prstGeom prst="rect">
            <a:avLst/>
          </a:prstGeom>
          <a:solidFill>
            <a:schemeClr val="bg1"/>
          </a:solidFill>
          <a:ln>
            <a:solidFill>
              <a:schemeClr val="accent6"/>
            </a:solidFill>
          </a:ln>
        </p:spPr>
        <p:txBody>
          <a:bodyPr wrap="square" rtlCol="0">
            <a:spAutoFit/>
          </a:bodyPr>
          <a:lstStyle/>
          <a:p>
            <a:r>
              <a:rPr lang="en-GB" sz="1600" dirty="0"/>
              <a:t>Hydroelectric power is used in the UK.</a:t>
            </a:r>
          </a:p>
          <a:p>
            <a:endParaRPr lang="en-GB" sz="1600" dirty="0"/>
          </a:p>
          <a:p>
            <a:r>
              <a:rPr lang="en-GB" sz="1600" b="1" dirty="0"/>
              <a:t>Research task:</a:t>
            </a:r>
          </a:p>
          <a:p>
            <a:endParaRPr lang="en-GB" sz="1600" dirty="0"/>
          </a:p>
          <a:p>
            <a:pPr marL="342900" indent="-342900">
              <a:buFont typeface="+mj-lt"/>
              <a:buAutoNum type="arabicPeriod"/>
            </a:pPr>
            <a:r>
              <a:rPr lang="en-GB" sz="1600" dirty="0"/>
              <a:t>Does England, wales or Scotland have the most hydroelectric power stations?</a:t>
            </a:r>
          </a:p>
          <a:p>
            <a:pPr marL="342900" indent="-342900">
              <a:buFont typeface="+mj-lt"/>
              <a:buAutoNum type="arabicPeriod"/>
            </a:pPr>
            <a:endParaRPr lang="en-GB" sz="1600" dirty="0"/>
          </a:p>
          <a:p>
            <a:pPr marL="342900" indent="-342900">
              <a:buFont typeface="+mj-lt"/>
              <a:buAutoNum type="arabicPeriod"/>
            </a:pPr>
            <a:endParaRPr lang="en-GB" sz="1600" dirty="0"/>
          </a:p>
          <a:p>
            <a:pPr marL="342900" indent="-342900">
              <a:buFont typeface="+mj-lt"/>
              <a:buAutoNum type="arabicPeriod"/>
            </a:pPr>
            <a:r>
              <a:rPr lang="en-GB" sz="1600" dirty="0"/>
              <a:t>What are the advantages of hydroelectric power stations?</a:t>
            </a:r>
          </a:p>
          <a:p>
            <a:pPr marL="342900" indent="-342900">
              <a:buFont typeface="+mj-lt"/>
              <a:buAutoNum type="arabicPeriod"/>
            </a:pPr>
            <a:endParaRPr lang="en-GB" sz="1600" dirty="0"/>
          </a:p>
          <a:p>
            <a:pPr marL="342900" indent="-342900">
              <a:buFont typeface="+mj-lt"/>
              <a:buAutoNum type="arabicPeriod"/>
            </a:pPr>
            <a:endParaRPr lang="en-GB" sz="1600" dirty="0"/>
          </a:p>
          <a:p>
            <a:pPr marL="342900" indent="-342900">
              <a:buFont typeface="+mj-lt"/>
              <a:buAutoNum type="arabicPeriod"/>
            </a:pPr>
            <a:r>
              <a:rPr lang="en-GB" sz="1600" dirty="0"/>
              <a:t>Why might  some people be again hydroelectric power stations?</a:t>
            </a:r>
          </a:p>
          <a:p>
            <a:endParaRPr lang="en-GB" sz="1600" dirty="0"/>
          </a:p>
          <a:p>
            <a:endParaRPr lang="en-GB" sz="1600" dirty="0"/>
          </a:p>
        </p:txBody>
      </p:sp>
    </p:spTree>
    <p:extLst>
      <p:ext uri="{BB962C8B-B14F-4D97-AF65-F5344CB8AC3E}">
        <p14:creationId xmlns:p14="http://schemas.microsoft.com/office/powerpoint/2010/main" val="8114681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4AAE752-A249-439E-8107-6CB44DE44D17}"/>
              </a:ext>
            </a:extLst>
          </p:cNvPr>
          <p:cNvSpPr>
            <a:spLocks noGrp="1"/>
          </p:cNvSpPr>
          <p:nvPr>
            <p:ph idx="1"/>
          </p:nvPr>
        </p:nvSpPr>
        <p:spPr>
          <a:xfrm>
            <a:off x="-5295" y="682060"/>
            <a:ext cx="4563046" cy="6285266"/>
          </a:xfrm>
        </p:spPr>
        <p:txBody>
          <a:bodyPr>
            <a:normAutofit/>
          </a:bodyPr>
          <a:lstStyle/>
          <a:p>
            <a:r>
              <a:rPr lang="en-GB" sz="1800" dirty="0"/>
              <a:t>In some parts of the world rocks just below the surface are very hot, this heat can be used to heat homes or generate electricity. In Bath hot water from deep underground comes to the surface and used to heat water for spas!</a:t>
            </a:r>
          </a:p>
        </p:txBody>
      </p:sp>
      <p:pic>
        <p:nvPicPr>
          <p:cNvPr id="4" name="Picture 3">
            <a:extLst>
              <a:ext uri="{FF2B5EF4-FFF2-40B4-BE49-F238E27FC236}">
                <a16:creationId xmlns:a16="http://schemas.microsoft.com/office/drawing/2014/main" id="{6AFC4BEC-400C-49AB-839E-2BD8F5232335}"/>
              </a:ext>
            </a:extLst>
          </p:cNvPr>
          <p:cNvPicPr>
            <a:picLocks noChangeAspect="1"/>
          </p:cNvPicPr>
          <p:nvPr/>
        </p:nvPicPr>
        <p:blipFill>
          <a:blip r:embed="rId2"/>
          <a:stretch>
            <a:fillRect/>
          </a:stretch>
        </p:blipFill>
        <p:spPr>
          <a:xfrm>
            <a:off x="4666786" y="654444"/>
            <a:ext cx="2191214" cy="1436088"/>
          </a:xfrm>
          <a:prstGeom prst="rect">
            <a:avLst/>
          </a:prstGeom>
        </p:spPr>
      </p:pic>
      <p:pic>
        <p:nvPicPr>
          <p:cNvPr id="6" name="Picture 5">
            <a:extLst>
              <a:ext uri="{FF2B5EF4-FFF2-40B4-BE49-F238E27FC236}">
                <a16:creationId xmlns:a16="http://schemas.microsoft.com/office/drawing/2014/main" id="{B6B00EC5-B8C3-4B15-A549-1E2086C9F14E}"/>
              </a:ext>
            </a:extLst>
          </p:cNvPr>
          <p:cNvPicPr>
            <a:picLocks noChangeAspect="1"/>
          </p:cNvPicPr>
          <p:nvPr/>
        </p:nvPicPr>
        <p:blipFill rotWithShape="1">
          <a:blip r:embed="rId3"/>
          <a:srcRect l="42174" t="22118" r="11305" b="17047"/>
          <a:stretch/>
        </p:blipFill>
        <p:spPr>
          <a:xfrm>
            <a:off x="3543330" y="2156982"/>
            <a:ext cx="3190461" cy="2345636"/>
          </a:xfrm>
          <a:prstGeom prst="rect">
            <a:avLst/>
          </a:prstGeom>
        </p:spPr>
      </p:pic>
      <p:sp>
        <p:nvSpPr>
          <p:cNvPr id="7" name="Rectangle 6">
            <a:extLst>
              <a:ext uri="{FF2B5EF4-FFF2-40B4-BE49-F238E27FC236}">
                <a16:creationId xmlns:a16="http://schemas.microsoft.com/office/drawing/2014/main" id="{97DC29B5-EA29-4329-820A-E60868C5FE30}"/>
              </a:ext>
            </a:extLst>
          </p:cNvPr>
          <p:cNvSpPr/>
          <p:nvPr/>
        </p:nvSpPr>
        <p:spPr>
          <a:xfrm>
            <a:off x="3325259" y="4478362"/>
            <a:ext cx="3429000" cy="3139321"/>
          </a:xfrm>
          <a:prstGeom prst="rect">
            <a:avLst/>
          </a:prstGeom>
        </p:spPr>
        <p:txBody>
          <a:bodyPr>
            <a:spAutoFit/>
          </a:bodyPr>
          <a:lstStyle/>
          <a:p>
            <a:r>
              <a:rPr lang="en-US" altLang="en-US" b="1">
                <a:latin typeface="Comic Sans MS" panose="030F0702030302020204" pitchFamily="66" charset="0"/>
              </a:rPr>
              <a:t>Advantages </a:t>
            </a:r>
          </a:p>
          <a:p>
            <a:pPr>
              <a:buFont typeface="Wingdings" panose="05000000000000000000" pitchFamily="2" charset="2"/>
              <a:buChar char="v"/>
            </a:pPr>
            <a:r>
              <a:rPr lang="en-US" altLang="en-US" b="1" dirty="0">
                <a:latin typeface="Comic Sans MS" panose="030F0702030302020204" pitchFamily="66" charset="0"/>
              </a:rPr>
              <a:t>No pollution</a:t>
            </a:r>
          </a:p>
          <a:p>
            <a:pPr>
              <a:buFont typeface="Wingdings" panose="05000000000000000000" pitchFamily="2" charset="2"/>
              <a:buChar char="v"/>
            </a:pPr>
            <a:endParaRPr lang="en-US" altLang="en-US" b="1" dirty="0">
              <a:latin typeface="Comic Sans MS" panose="030F0702030302020204" pitchFamily="66" charset="0"/>
            </a:endParaRPr>
          </a:p>
          <a:p>
            <a:pPr>
              <a:buFont typeface="Wingdings" panose="05000000000000000000" pitchFamily="2" charset="2"/>
              <a:buChar char="v"/>
            </a:pPr>
            <a:r>
              <a:rPr lang="en-US" altLang="en-US" b="1" dirty="0">
                <a:latin typeface="Comic Sans MS" panose="030F0702030302020204" pitchFamily="66" charset="0"/>
              </a:rPr>
              <a:t>  Very low running costs</a:t>
            </a:r>
          </a:p>
          <a:p>
            <a:endParaRPr lang="en-US" altLang="en-US" b="1" dirty="0">
              <a:latin typeface="Comic Sans MS" panose="030F0702030302020204" pitchFamily="66" charset="0"/>
            </a:endParaRPr>
          </a:p>
          <a:p>
            <a:r>
              <a:rPr lang="en-US" altLang="en-US" b="1" dirty="0">
                <a:latin typeface="Comic Sans MS" panose="030F0702030302020204" pitchFamily="66" charset="0"/>
              </a:rPr>
              <a:t>Disadvantages </a:t>
            </a:r>
          </a:p>
          <a:p>
            <a:pPr>
              <a:buFont typeface="Wingdings" panose="05000000000000000000" pitchFamily="2" charset="2"/>
              <a:buChar char="v"/>
            </a:pPr>
            <a:r>
              <a:rPr lang="en-US" altLang="en-US" b="1" dirty="0">
                <a:latin typeface="Comic Sans MS" panose="030F0702030302020204" pitchFamily="66" charset="0"/>
              </a:rPr>
              <a:t>Cost of drilling several km down to the hot rocks.</a:t>
            </a:r>
          </a:p>
          <a:p>
            <a:pPr>
              <a:buFont typeface="Wingdings" panose="05000000000000000000" pitchFamily="2" charset="2"/>
              <a:buChar char="v"/>
            </a:pPr>
            <a:endParaRPr lang="en-US" altLang="en-US" b="1" dirty="0">
              <a:latin typeface="Comic Sans MS" panose="030F0702030302020204" pitchFamily="66" charset="0"/>
            </a:endParaRPr>
          </a:p>
          <a:p>
            <a:pPr>
              <a:buFont typeface="Wingdings" panose="05000000000000000000" pitchFamily="2" charset="2"/>
              <a:buChar char="v"/>
            </a:pPr>
            <a:r>
              <a:rPr lang="en-US" altLang="en-US" b="1" dirty="0">
                <a:latin typeface="Comic Sans MS" panose="030F0702030302020204" pitchFamily="66" charset="0"/>
              </a:rPr>
              <a:t>Very few places where this is possible.</a:t>
            </a:r>
            <a:endParaRPr lang="en-GB"/>
          </a:p>
        </p:txBody>
      </p:sp>
      <p:sp>
        <p:nvSpPr>
          <p:cNvPr id="8" name="Rectangle 7">
            <a:extLst>
              <a:ext uri="{FF2B5EF4-FFF2-40B4-BE49-F238E27FC236}">
                <a16:creationId xmlns:a16="http://schemas.microsoft.com/office/drawing/2014/main" id="{395997DB-8348-4DA0-98B4-6DB09BBF143C}"/>
              </a:ext>
            </a:extLst>
          </p:cNvPr>
          <p:cNvSpPr/>
          <p:nvPr/>
        </p:nvSpPr>
        <p:spPr>
          <a:xfrm>
            <a:off x="294240" y="2314138"/>
            <a:ext cx="3429000" cy="2031325"/>
          </a:xfrm>
          <a:prstGeom prst="rect">
            <a:avLst/>
          </a:prstGeom>
        </p:spPr>
        <p:txBody>
          <a:bodyPr>
            <a:spAutoFit/>
          </a:bodyPr>
          <a:lstStyle/>
          <a:p>
            <a:pPr>
              <a:buFont typeface="Wingdings" panose="05000000000000000000" pitchFamily="2" charset="2"/>
              <a:buChar char="v"/>
            </a:pPr>
            <a:r>
              <a:rPr lang="en-US" altLang="en-US" b="1" dirty="0">
                <a:latin typeface="Comic Sans MS" panose="030F0702030302020204" pitchFamily="66" charset="0"/>
              </a:rPr>
              <a:t> Water is pumped down pipes to the HOT rocks.</a:t>
            </a:r>
          </a:p>
          <a:p>
            <a:pPr>
              <a:buFont typeface="Wingdings" panose="05000000000000000000" pitchFamily="2" charset="2"/>
              <a:buNone/>
            </a:pPr>
            <a:endParaRPr lang="en-US" altLang="en-US" b="1" dirty="0">
              <a:latin typeface="Comic Sans MS" panose="030F0702030302020204" pitchFamily="66" charset="0"/>
            </a:endParaRPr>
          </a:p>
          <a:p>
            <a:pPr>
              <a:buFont typeface="Wingdings" panose="05000000000000000000" pitchFamily="2" charset="2"/>
              <a:buChar char="v"/>
            </a:pPr>
            <a:r>
              <a:rPr lang="en-US" altLang="en-US" b="1" dirty="0">
                <a:latin typeface="Comic Sans MS" panose="030F0702030302020204" pitchFamily="66" charset="0"/>
              </a:rPr>
              <a:t>  Water returns as </a:t>
            </a:r>
            <a:r>
              <a:rPr lang="en-US" altLang="en-US" b="1">
                <a:latin typeface="Comic Sans MS" panose="030F0702030302020204" pitchFamily="66" charset="0"/>
              </a:rPr>
              <a:t>STEAM which turns a turbine, turning a generator  for electricity</a:t>
            </a:r>
            <a:endParaRPr lang="en-GB"/>
          </a:p>
        </p:txBody>
      </p:sp>
      <p:sp>
        <p:nvSpPr>
          <p:cNvPr id="9" name="TextBox 8">
            <a:extLst>
              <a:ext uri="{FF2B5EF4-FFF2-40B4-BE49-F238E27FC236}">
                <a16:creationId xmlns:a16="http://schemas.microsoft.com/office/drawing/2014/main" id="{C6E10EA7-2C48-44CD-8F44-8F8DF9A7A19A}"/>
              </a:ext>
            </a:extLst>
          </p:cNvPr>
          <p:cNvSpPr txBox="1"/>
          <p:nvPr/>
        </p:nvSpPr>
        <p:spPr>
          <a:xfrm>
            <a:off x="32821" y="7750583"/>
            <a:ext cx="6825179" cy="646331"/>
          </a:xfrm>
          <a:prstGeom prst="rect">
            <a:avLst/>
          </a:prstGeom>
          <a:solidFill>
            <a:schemeClr val="accent6">
              <a:lumMod val="40000"/>
              <a:lumOff val="60000"/>
            </a:schemeClr>
          </a:solidFill>
        </p:spPr>
        <p:txBody>
          <a:bodyPr wrap="square" rtlCol="0">
            <a:spAutoFit/>
          </a:bodyPr>
          <a:lstStyle/>
          <a:p>
            <a:r>
              <a:rPr lang="en-GB" dirty="0"/>
              <a:t>Use the internet to find a country that uses geothermal energy and write the country below</a:t>
            </a:r>
          </a:p>
        </p:txBody>
      </p:sp>
      <p:sp>
        <p:nvSpPr>
          <p:cNvPr id="10" name="TextBox 9">
            <a:extLst>
              <a:ext uri="{FF2B5EF4-FFF2-40B4-BE49-F238E27FC236}">
                <a16:creationId xmlns:a16="http://schemas.microsoft.com/office/drawing/2014/main" id="{61F6267A-C460-480A-ABEA-60D34AEC98D7}"/>
              </a:ext>
            </a:extLst>
          </p:cNvPr>
          <p:cNvSpPr txBox="1"/>
          <p:nvPr/>
        </p:nvSpPr>
        <p:spPr>
          <a:xfrm>
            <a:off x="0" y="8908793"/>
            <a:ext cx="6858000" cy="369332"/>
          </a:xfrm>
          <a:prstGeom prst="rect">
            <a:avLst/>
          </a:prstGeom>
          <a:solidFill>
            <a:schemeClr val="accent6">
              <a:lumMod val="40000"/>
              <a:lumOff val="60000"/>
            </a:schemeClr>
          </a:solidFill>
        </p:spPr>
        <p:txBody>
          <a:bodyPr wrap="square" rtlCol="0">
            <a:spAutoFit/>
          </a:bodyPr>
          <a:lstStyle/>
          <a:p>
            <a:r>
              <a:rPr lang="en-GB" dirty="0"/>
              <a:t>How does the country you have found use the heat from the ground?</a:t>
            </a:r>
          </a:p>
        </p:txBody>
      </p:sp>
      <p:pic>
        <p:nvPicPr>
          <p:cNvPr id="11" name="Picture 10">
            <a:extLst>
              <a:ext uri="{FF2B5EF4-FFF2-40B4-BE49-F238E27FC236}">
                <a16:creationId xmlns:a16="http://schemas.microsoft.com/office/drawing/2014/main" id="{6E73FAA5-A98A-4F12-B87D-89E15E029551}"/>
              </a:ext>
            </a:extLst>
          </p:cNvPr>
          <p:cNvPicPr>
            <a:picLocks noChangeAspect="1"/>
          </p:cNvPicPr>
          <p:nvPr/>
        </p:nvPicPr>
        <p:blipFill>
          <a:blip r:embed="rId4"/>
          <a:stretch>
            <a:fillRect/>
          </a:stretch>
        </p:blipFill>
        <p:spPr>
          <a:xfrm>
            <a:off x="103741" y="4779691"/>
            <a:ext cx="3134760" cy="2196117"/>
          </a:xfrm>
          <a:prstGeom prst="rect">
            <a:avLst/>
          </a:prstGeom>
        </p:spPr>
      </p:pic>
      <p:sp>
        <p:nvSpPr>
          <p:cNvPr id="12" name="TextBox 11">
            <a:extLst>
              <a:ext uri="{FF2B5EF4-FFF2-40B4-BE49-F238E27FC236}">
                <a16:creationId xmlns:a16="http://schemas.microsoft.com/office/drawing/2014/main" id="{5FEFF1DD-B830-4783-ADE4-A6B618BD3B11}"/>
              </a:ext>
            </a:extLst>
          </p:cNvPr>
          <p:cNvSpPr txBox="1"/>
          <p:nvPr/>
        </p:nvSpPr>
        <p:spPr>
          <a:xfrm>
            <a:off x="294240" y="0"/>
            <a:ext cx="5020710" cy="523220"/>
          </a:xfrm>
          <a:prstGeom prst="rect">
            <a:avLst/>
          </a:prstGeom>
          <a:noFill/>
        </p:spPr>
        <p:txBody>
          <a:bodyPr wrap="square" rtlCol="0">
            <a:spAutoFit/>
          </a:bodyPr>
          <a:lstStyle/>
          <a:p>
            <a:r>
              <a:rPr lang="en-GB" sz="2800" dirty="0"/>
              <a:t>Geothermal energy</a:t>
            </a:r>
          </a:p>
        </p:txBody>
      </p:sp>
    </p:spTree>
    <p:extLst>
      <p:ext uri="{BB962C8B-B14F-4D97-AF65-F5344CB8AC3E}">
        <p14:creationId xmlns:p14="http://schemas.microsoft.com/office/powerpoint/2010/main" val="39435724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0AEED79A-ABCD-47A6-AA3C-1AD849D56ED1}"/>
              </a:ext>
            </a:extLst>
          </p:cNvPr>
          <p:cNvGraphicFramePr>
            <a:graphicFrameLocks noGrp="1"/>
          </p:cNvGraphicFramePr>
          <p:nvPr>
            <p:extLst>
              <p:ext uri="{D42A27DB-BD31-4B8C-83A1-F6EECF244321}">
                <p14:modId xmlns:p14="http://schemas.microsoft.com/office/powerpoint/2010/main" val="3333219525"/>
              </p:ext>
            </p:extLst>
          </p:nvPr>
        </p:nvGraphicFramePr>
        <p:xfrm>
          <a:off x="569119" y="541619"/>
          <a:ext cx="1638300" cy="3691225"/>
        </p:xfrm>
        <a:graphic>
          <a:graphicData uri="http://schemas.openxmlformats.org/drawingml/2006/table">
            <a:tbl>
              <a:tblPr>
                <a:tableStyleId>{5C22544A-7EE6-4342-B048-85BDC9FD1C3A}</a:tableStyleId>
              </a:tblPr>
              <a:tblGrid>
                <a:gridCol w="1638300">
                  <a:extLst>
                    <a:ext uri="{9D8B030D-6E8A-4147-A177-3AD203B41FA5}">
                      <a16:colId xmlns:a16="http://schemas.microsoft.com/office/drawing/2014/main" val="833116556"/>
                    </a:ext>
                  </a:extLst>
                </a:gridCol>
              </a:tblGrid>
              <a:tr h="352742">
                <a:tc>
                  <a:txBody>
                    <a:bodyPr/>
                    <a:lstStyle/>
                    <a:p>
                      <a:pPr algn="ctr" fontAlgn="ctr"/>
                      <a:r>
                        <a:rPr lang="en-GB" sz="1400" b="1" u="sng" strike="noStrike" dirty="0">
                          <a:effectLst/>
                        </a:rPr>
                        <a:t>power source</a:t>
                      </a:r>
                      <a:endParaRPr lang="en-GB" sz="1400" b="1" i="0" u="sng" strike="noStrike" dirty="0">
                        <a:effectLst/>
                        <a:latin typeface="Comic Sans MS" panose="030F0702030302020204" pitchFamily="66" charset="0"/>
                      </a:endParaRPr>
                    </a:p>
                  </a:txBody>
                  <a:tcPr marL="6943" marR="6943" marT="6943" marB="0" anchor="ctr">
                    <a:solidFill>
                      <a:schemeClr val="bg1"/>
                    </a:solidFill>
                  </a:tcPr>
                </a:tc>
                <a:extLst>
                  <a:ext uri="{0D108BD9-81ED-4DB2-BD59-A6C34878D82A}">
                    <a16:rowId xmlns:a16="http://schemas.microsoft.com/office/drawing/2014/main" val="2450063639"/>
                  </a:ext>
                </a:extLst>
              </a:tr>
              <a:tr h="1083526">
                <a:tc>
                  <a:txBody>
                    <a:bodyPr/>
                    <a:lstStyle/>
                    <a:p>
                      <a:pPr algn="ctr" fontAlgn="ctr"/>
                      <a:r>
                        <a:rPr lang="en-GB" sz="1400" u="none" strike="noStrike" dirty="0">
                          <a:effectLst/>
                        </a:rPr>
                        <a:t>hydroelectric dam</a:t>
                      </a:r>
                      <a:endParaRPr lang="en-GB" sz="1400" b="0" i="0" u="none" strike="noStrike" dirty="0">
                        <a:effectLst/>
                        <a:latin typeface="Comic Sans MS" panose="030F0702030302020204" pitchFamily="66" charset="0"/>
                      </a:endParaRPr>
                    </a:p>
                  </a:txBody>
                  <a:tcPr marL="6943" marR="6943" marT="6943" marB="0" anchor="ctr">
                    <a:solidFill>
                      <a:schemeClr val="bg1"/>
                    </a:solidFill>
                  </a:tcPr>
                </a:tc>
                <a:extLst>
                  <a:ext uri="{0D108BD9-81ED-4DB2-BD59-A6C34878D82A}">
                    <a16:rowId xmlns:a16="http://schemas.microsoft.com/office/drawing/2014/main" val="496500268"/>
                  </a:ext>
                </a:extLst>
              </a:tr>
              <a:tr h="854765">
                <a:tc>
                  <a:txBody>
                    <a:bodyPr/>
                    <a:lstStyle/>
                    <a:p>
                      <a:pPr algn="ctr" fontAlgn="ctr"/>
                      <a:r>
                        <a:rPr lang="en-GB" sz="1400" u="none" strike="noStrike" dirty="0">
                          <a:effectLst/>
                        </a:rPr>
                        <a:t>solar cell</a:t>
                      </a:r>
                      <a:endParaRPr lang="en-GB" sz="1400" b="0" i="0" u="none" strike="noStrike" dirty="0">
                        <a:effectLst/>
                        <a:latin typeface="Comic Sans MS" panose="030F0702030302020204" pitchFamily="66" charset="0"/>
                      </a:endParaRPr>
                    </a:p>
                  </a:txBody>
                  <a:tcPr marL="6943" marR="6943" marT="6943" marB="0" anchor="ctr">
                    <a:solidFill>
                      <a:schemeClr val="bg1"/>
                    </a:solidFill>
                  </a:tcPr>
                </a:tc>
                <a:extLst>
                  <a:ext uri="{0D108BD9-81ED-4DB2-BD59-A6C34878D82A}">
                    <a16:rowId xmlns:a16="http://schemas.microsoft.com/office/drawing/2014/main" val="174617594"/>
                  </a:ext>
                </a:extLst>
              </a:tr>
              <a:tr h="1113183">
                <a:tc>
                  <a:txBody>
                    <a:bodyPr/>
                    <a:lstStyle/>
                    <a:p>
                      <a:pPr algn="ctr" fontAlgn="ctr"/>
                      <a:r>
                        <a:rPr lang="en-GB" sz="1400" u="none" strike="noStrike" dirty="0">
                          <a:effectLst/>
                        </a:rPr>
                        <a:t>tidal barrage</a:t>
                      </a:r>
                      <a:endParaRPr lang="en-GB" sz="1400" b="0" i="0" u="none" strike="noStrike" dirty="0">
                        <a:effectLst/>
                        <a:latin typeface="Comic Sans MS" panose="030F0702030302020204" pitchFamily="66" charset="0"/>
                      </a:endParaRPr>
                    </a:p>
                  </a:txBody>
                  <a:tcPr marL="6943" marR="6943" marT="6943" marB="0" anchor="ctr">
                    <a:solidFill>
                      <a:schemeClr val="bg1"/>
                    </a:solidFill>
                  </a:tcPr>
                </a:tc>
                <a:extLst>
                  <a:ext uri="{0D108BD9-81ED-4DB2-BD59-A6C34878D82A}">
                    <a16:rowId xmlns:a16="http://schemas.microsoft.com/office/drawing/2014/main" val="4113853156"/>
                  </a:ext>
                </a:extLst>
              </a:tr>
              <a:tr h="287009">
                <a:tc>
                  <a:txBody>
                    <a:bodyPr/>
                    <a:lstStyle/>
                    <a:p>
                      <a:pPr algn="ctr" fontAlgn="ctr"/>
                      <a:r>
                        <a:rPr lang="en-GB" sz="1400" u="none" strike="noStrike" dirty="0">
                          <a:effectLst/>
                        </a:rPr>
                        <a:t>wind turbines</a:t>
                      </a:r>
                      <a:endParaRPr lang="en-GB" sz="1400" b="0" i="0" u="none" strike="noStrike" dirty="0">
                        <a:effectLst/>
                        <a:latin typeface="Comic Sans MS" panose="030F0702030302020204" pitchFamily="66" charset="0"/>
                      </a:endParaRPr>
                    </a:p>
                  </a:txBody>
                  <a:tcPr marL="6943" marR="6943" marT="6943" marB="0" anchor="ctr">
                    <a:solidFill>
                      <a:schemeClr val="bg1"/>
                    </a:solidFill>
                  </a:tcPr>
                </a:tc>
                <a:extLst>
                  <a:ext uri="{0D108BD9-81ED-4DB2-BD59-A6C34878D82A}">
                    <a16:rowId xmlns:a16="http://schemas.microsoft.com/office/drawing/2014/main" val="4101216853"/>
                  </a:ext>
                </a:extLst>
              </a:tr>
            </a:tbl>
          </a:graphicData>
        </a:graphic>
      </p:graphicFrame>
      <p:graphicFrame>
        <p:nvGraphicFramePr>
          <p:cNvPr id="6" name="Table 5">
            <a:extLst>
              <a:ext uri="{FF2B5EF4-FFF2-40B4-BE49-F238E27FC236}">
                <a16:creationId xmlns:a16="http://schemas.microsoft.com/office/drawing/2014/main" id="{7C6E5B1A-5BB8-4E7C-A90B-69FECD59AAAF}"/>
              </a:ext>
            </a:extLst>
          </p:cNvPr>
          <p:cNvGraphicFramePr>
            <a:graphicFrameLocks noGrp="1"/>
          </p:cNvGraphicFramePr>
          <p:nvPr>
            <p:extLst>
              <p:ext uri="{D42A27DB-BD31-4B8C-83A1-F6EECF244321}">
                <p14:modId xmlns:p14="http://schemas.microsoft.com/office/powerpoint/2010/main" val="3889650194"/>
              </p:ext>
            </p:extLst>
          </p:nvPr>
        </p:nvGraphicFramePr>
        <p:xfrm>
          <a:off x="4317206" y="408270"/>
          <a:ext cx="1971675" cy="4544730"/>
        </p:xfrm>
        <a:graphic>
          <a:graphicData uri="http://schemas.openxmlformats.org/drawingml/2006/table">
            <a:tbl>
              <a:tblPr>
                <a:tableStyleId>{5C22544A-7EE6-4342-B048-85BDC9FD1C3A}</a:tableStyleId>
              </a:tblPr>
              <a:tblGrid>
                <a:gridCol w="1971675">
                  <a:extLst>
                    <a:ext uri="{9D8B030D-6E8A-4147-A177-3AD203B41FA5}">
                      <a16:colId xmlns:a16="http://schemas.microsoft.com/office/drawing/2014/main" val="3316561545"/>
                    </a:ext>
                  </a:extLst>
                </a:gridCol>
              </a:tblGrid>
              <a:tr h="297890">
                <a:tc>
                  <a:txBody>
                    <a:bodyPr/>
                    <a:lstStyle/>
                    <a:p>
                      <a:pPr algn="ctr" fontAlgn="ctr"/>
                      <a:r>
                        <a:rPr lang="en-GB" sz="1400" b="1" u="sng" strike="noStrike" dirty="0">
                          <a:effectLst/>
                        </a:rPr>
                        <a:t>advantages</a:t>
                      </a:r>
                      <a:endParaRPr lang="en-GB" sz="1400" b="1" i="0" u="sng" strike="noStrike" dirty="0">
                        <a:effectLst/>
                        <a:latin typeface="Comic Sans MS" panose="030F0702030302020204" pitchFamily="66" charset="0"/>
                      </a:endParaRPr>
                    </a:p>
                  </a:txBody>
                  <a:tcPr marL="6943" marR="6943" marT="6943" marB="0" anchor="ctr">
                    <a:solidFill>
                      <a:schemeClr val="bg1"/>
                    </a:solidFill>
                  </a:tcPr>
                </a:tc>
                <a:extLst>
                  <a:ext uri="{0D108BD9-81ED-4DB2-BD59-A6C34878D82A}">
                    <a16:rowId xmlns:a16="http://schemas.microsoft.com/office/drawing/2014/main" val="3224018072"/>
                  </a:ext>
                </a:extLst>
              </a:tr>
              <a:tr h="1061710">
                <a:tc>
                  <a:txBody>
                    <a:bodyPr/>
                    <a:lstStyle/>
                    <a:p>
                      <a:pPr algn="ctr" fontAlgn="ctr"/>
                      <a:r>
                        <a:rPr lang="en-GB" sz="1400" u="none" strike="noStrike">
                          <a:effectLst/>
                        </a:rPr>
                        <a:t>free energy resource, creates no air pollution</a:t>
                      </a:r>
                      <a:endParaRPr lang="en-GB" sz="1400" b="0" i="0" u="none" strike="noStrike">
                        <a:effectLst/>
                        <a:latin typeface="Comic Sans MS" panose="030F0702030302020204" pitchFamily="66" charset="0"/>
                      </a:endParaRPr>
                    </a:p>
                  </a:txBody>
                  <a:tcPr marL="6943" marR="6943" marT="6943" marB="0" anchor="ctr">
                    <a:solidFill>
                      <a:schemeClr val="bg1"/>
                    </a:solidFill>
                  </a:tcPr>
                </a:tc>
                <a:extLst>
                  <a:ext uri="{0D108BD9-81ED-4DB2-BD59-A6C34878D82A}">
                    <a16:rowId xmlns:a16="http://schemas.microsoft.com/office/drawing/2014/main" val="195303004"/>
                  </a:ext>
                </a:extLst>
              </a:tr>
              <a:tr h="1061710">
                <a:tc>
                  <a:txBody>
                    <a:bodyPr/>
                    <a:lstStyle/>
                    <a:p>
                      <a:pPr algn="ctr" fontAlgn="ctr"/>
                      <a:r>
                        <a:rPr lang="en-GB" sz="1400" u="none" strike="noStrike" dirty="0">
                          <a:effectLst/>
                        </a:rPr>
                        <a:t>good for remote locations, small objects, no air pollution</a:t>
                      </a:r>
                      <a:endParaRPr lang="en-GB" sz="1400" b="0" i="0" u="none" strike="noStrike" dirty="0">
                        <a:effectLst/>
                        <a:latin typeface="Comic Sans MS" panose="030F0702030302020204" pitchFamily="66" charset="0"/>
                      </a:endParaRPr>
                    </a:p>
                  </a:txBody>
                  <a:tcPr marL="6943" marR="6943" marT="6943" marB="0" anchor="ctr">
                    <a:solidFill>
                      <a:schemeClr val="bg1"/>
                    </a:solidFill>
                  </a:tcPr>
                </a:tc>
                <a:extLst>
                  <a:ext uri="{0D108BD9-81ED-4DB2-BD59-A6C34878D82A}">
                    <a16:rowId xmlns:a16="http://schemas.microsoft.com/office/drawing/2014/main" val="641706619"/>
                  </a:ext>
                </a:extLst>
              </a:tr>
              <a:tr h="1061710">
                <a:tc>
                  <a:txBody>
                    <a:bodyPr/>
                    <a:lstStyle/>
                    <a:p>
                      <a:pPr algn="ctr" fontAlgn="ctr"/>
                      <a:r>
                        <a:rPr lang="en-GB" sz="1400" u="none" strike="noStrike" dirty="0">
                          <a:effectLst/>
                        </a:rPr>
                        <a:t>no air pollution, reliable and predictable (sea goes in and out), free energy resource</a:t>
                      </a:r>
                      <a:endParaRPr lang="en-GB" sz="1400" b="0" i="0" u="none" strike="noStrike" dirty="0">
                        <a:effectLst/>
                        <a:latin typeface="Comic Sans MS" panose="030F0702030302020204" pitchFamily="66" charset="0"/>
                      </a:endParaRPr>
                    </a:p>
                  </a:txBody>
                  <a:tcPr marL="6943" marR="6943" marT="6943" marB="0" anchor="ctr">
                    <a:solidFill>
                      <a:schemeClr val="bg1"/>
                    </a:solidFill>
                  </a:tcPr>
                </a:tc>
                <a:extLst>
                  <a:ext uri="{0D108BD9-81ED-4DB2-BD59-A6C34878D82A}">
                    <a16:rowId xmlns:a16="http://schemas.microsoft.com/office/drawing/2014/main" val="3568966660"/>
                  </a:ext>
                </a:extLst>
              </a:tr>
              <a:tr h="1061710">
                <a:tc>
                  <a:txBody>
                    <a:bodyPr/>
                    <a:lstStyle/>
                    <a:p>
                      <a:pPr algn="ctr" fontAlgn="ctr"/>
                      <a:r>
                        <a:rPr lang="en-GB" sz="1400" u="none" strike="noStrike" dirty="0">
                          <a:effectLst/>
                        </a:rPr>
                        <a:t>reliable in </a:t>
                      </a:r>
                      <a:r>
                        <a:rPr lang="en-GB" sz="1400" u="none" strike="noStrike">
                          <a:effectLst/>
                        </a:rPr>
                        <a:t>areas with lots of rain, </a:t>
                      </a:r>
                      <a:r>
                        <a:rPr lang="en-GB" sz="1400" u="none" strike="noStrike" dirty="0">
                          <a:effectLst/>
                        </a:rPr>
                        <a:t>no air pollution</a:t>
                      </a:r>
                      <a:endParaRPr lang="en-GB" sz="1400" b="0" i="0" u="none" strike="noStrike" dirty="0">
                        <a:effectLst/>
                        <a:latin typeface="Comic Sans MS" panose="030F0702030302020204" pitchFamily="66" charset="0"/>
                      </a:endParaRPr>
                    </a:p>
                  </a:txBody>
                  <a:tcPr marL="6943" marR="6943" marT="6943" marB="0" anchor="ctr">
                    <a:solidFill>
                      <a:schemeClr val="bg1"/>
                    </a:solidFill>
                  </a:tcPr>
                </a:tc>
                <a:extLst>
                  <a:ext uri="{0D108BD9-81ED-4DB2-BD59-A6C34878D82A}">
                    <a16:rowId xmlns:a16="http://schemas.microsoft.com/office/drawing/2014/main" val="633786441"/>
                  </a:ext>
                </a:extLst>
              </a:tr>
            </a:tbl>
          </a:graphicData>
        </a:graphic>
      </p:graphicFrame>
      <p:graphicFrame>
        <p:nvGraphicFramePr>
          <p:cNvPr id="7" name="Table 6">
            <a:extLst>
              <a:ext uri="{FF2B5EF4-FFF2-40B4-BE49-F238E27FC236}">
                <a16:creationId xmlns:a16="http://schemas.microsoft.com/office/drawing/2014/main" id="{8B2F036E-385E-4CA6-80A4-F4B6DDAFBC3D}"/>
              </a:ext>
            </a:extLst>
          </p:cNvPr>
          <p:cNvGraphicFramePr>
            <a:graphicFrameLocks noGrp="1"/>
          </p:cNvGraphicFramePr>
          <p:nvPr>
            <p:extLst>
              <p:ext uri="{D42A27DB-BD31-4B8C-83A1-F6EECF244321}">
                <p14:modId xmlns:p14="http://schemas.microsoft.com/office/powerpoint/2010/main" val="2987213872"/>
              </p:ext>
            </p:extLst>
          </p:nvPr>
        </p:nvGraphicFramePr>
        <p:xfrm>
          <a:off x="4317205" y="5414972"/>
          <a:ext cx="1971675" cy="4411381"/>
        </p:xfrm>
        <a:graphic>
          <a:graphicData uri="http://schemas.openxmlformats.org/drawingml/2006/table">
            <a:tbl>
              <a:tblPr>
                <a:tableStyleId>{5C22544A-7EE6-4342-B048-85BDC9FD1C3A}</a:tableStyleId>
              </a:tblPr>
              <a:tblGrid>
                <a:gridCol w="1971675">
                  <a:extLst>
                    <a:ext uri="{9D8B030D-6E8A-4147-A177-3AD203B41FA5}">
                      <a16:colId xmlns:a16="http://schemas.microsoft.com/office/drawing/2014/main" val="891185776"/>
                    </a:ext>
                  </a:extLst>
                </a:gridCol>
              </a:tblGrid>
              <a:tr h="289149">
                <a:tc>
                  <a:txBody>
                    <a:bodyPr/>
                    <a:lstStyle/>
                    <a:p>
                      <a:pPr algn="ctr" fontAlgn="ctr"/>
                      <a:r>
                        <a:rPr lang="en-GB" sz="1400" b="1" u="sng" strike="noStrike" dirty="0">
                          <a:effectLst/>
                        </a:rPr>
                        <a:t>disadvantages</a:t>
                      </a:r>
                      <a:endParaRPr lang="en-GB" sz="1400" b="1" i="0" u="sng" strike="noStrike" dirty="0">
                        <a:effectLst/>
                        <a:latin typeface="Comic Sans MS" panose="030F0702030302020204" pitchFamily="66" charset="0"/>
                      </a:endParaRPr>
                    </a:p>
                  </a:txBody>
                  <a:tcPr marL="6943" marR="6943" marT="6943" marB="0" anchor="ctr">
                    <a:solidFill>
                      <a:schemeClr val="bg1"/>
                    </a:solidFill>
                  </a:tcPr>
                </a:tc>
                <a:extLst>
                  <a:ext uri="{0D108BD9-81ED-4DB2-BD59-A6C34878D82A}">
                    <a16:rowId xmlns:a16="http://schemas.microsoft.com/office/drawing/2014/main" val="4209506997"/>
                  </a:ext>
                </a:extLst>
              </a:tr>
              <a:tr h="1030558">
                <a:tc>
                  <a:txBody>
                    <a:bodyPr/>
                    <a:lstStyle/>
                    <a:p>
                      <a:pPr algn="ctr" fontAlgn="ctr"/>
                      <a:r>
                        <a:rPr lang="en-GB" sz="1400" u="none" strike="noStrike" dirty="0">
                          <a:effectLst/>
                        </a:rPr>
                        <a:t>affects animals and plants, needs high tides, expensive</a:t>
                      </a:r>
                      <a:endParaRPr lang="en-GB" sz="1400" b="0" i="0" u="none" strike="noStrike" dirty="0">
                        <a:effectLst/>
                        <a:latin typeface="Comic Sans MS" panose="030F0702030302020204" pitchFamily="66" charset="0"/>
                      </a:endParaRPr>
                    </a:p>
                  </a:txBody>
                  <a:tcPr marL="6943" marR="6943" marT="6943" marB="0" anchor="ctr">
                    <a:solidFill>
                      <a:schemeClr val="bg1"/>
                    </a:solidFill>
                  </a:tcPr>
                </a:tc>
                <a:extLst>
                  <a:ext uri="{0D108BD9-81ED-4DB2-BD59-A6C34878D82A}">
                    <a16:rowId xmlns:a16="http://schemas.microsoft.com/office/drawing/2014/main" val="667066156"/>
                  </a:ext>
                </a:extLst>
              </a:tr>
              <a:tr h="1030558">
                <a:tc>
                  <a:txBody>
                    <a:bodyPr/>
                    <a:lstStyle/>
                    <a:p>
                      <a:pPr algn="ctr" fontAlgn="ctr"/>
                      <a:r>
                        <a:rPr lang="en-GB" sz="1400" u="none" strike="noStrike" dirty="0">
                          <a:effectLst/>
                        </a:rPr>
                        <a:t>floods a large area, expensive, not possible in dry and flat areas</a:t>
                      </a:r>
                      <a:endParaRPr lang="en-GB" sz="1400" b="0" i="0" u="none" strike="noStrike" dirty="0">
                        <a:effectLst/>
                        <a:latin typeface="Comic Sans MS" panose="030F0702030302020204" pitchFamily="66" charset="0"/>
                      </a:endParaRPr>
                    </a:p>
                  </a:txBody>
                  <a:tcPr marL="6943" marR="6943" marT="6943" marB="0" anchor="ctr">
                    <a:solidFill>
                      <a:schemeClr val="bg1"/>
                    </a:solidFill>
                  </a:tcPr>
                </a:tc>
                <a:extLst>
                  <a:ext uri="{0D108BD9-81ED-4DB2-BD59-A6C34878D82A}">
                    <a16:rowId xmlns:a16="http://schemas.microsoft.com/office/drawing/2014/main" val="420208067"/>
                  </a:ext>
                </a:extLst>
              </a:tr>
              <a:tr h="1030558">
                <a:tc>
                  <a:txBody>
                    <a:bodyPr/>
                    <a:lstStyle/>
                    <a:p>
                      <a:pPr algn="ctr" fontAlgn="ctr"/>
                      <a:r>
                        <a:rPr lang="en-GB" sz="1400" u="none" strike="noStrike" dirty="0">
                          <a:effectLst/>
                        </a:rPr>
                        <a:t>needs to be windy, unsightly, noisy</a:t>
                      </a:r>
                      <a:endParaRPr lang="en-GB" sz="1400" b="0" i="0" u="none" strike="noStrike" dirty="0">
                        <a:effectLst/>
                        <a:latin typeface="Comic Sans MS" panose="030F0702030302020204" pitchFamily="66" charset="0"/>
                      </a:endParaRPr>
                    </a:p>
                  </a:txBody>
                  <a:tcPr marL="6943" marR="6943" marT="6943" marB="0" anchor="ctr">
                    <a:solidFill>
                      <a:schemeClr val="bg1"/>
                    </a:solidFill>
                  </a:tcPr>
                </a:tc>
                <a:extLst>
                  <a:ext uri="{0D108BD9-81ED-4DB2-BD59-A6C34878D82A}">
                    <a16:rowId xmlns:a16="http://schemas.microsoft.com/office/drawing/2014/main" val="3284079660"/>
                  </a:ext>
                </a:extLst>
              </a:tr>
              <a:tr h="1030558">
                <a:tc>
                  <a:txBody>
                    <a:bodyPr/>
                    <a:lstStyle/>
                    <a:p>
                      <a:pPr algn="ctr" fontAlgn="ctr"/>
                      <a:r>
                        <a:rPr lang="en-GB" sz="1400" u="none" strike="noStrike" dirty="0">
                          <a:effectLst/>
                        </a:rPr>
                        <a:t>unreliable, very expensive</a:t>
                      </a:r>
                      <a:endParaRPr lang="en-GB" sz="1400" b="0" i="0" u="none" strike="noStrike" dirty="0">
                        <a:effectLst/>
                        <a:latin typeface="Comic Sans MS" panose="030F0702030302020204" pitchFamily="66" charset="0"/>
                      </a:endParaRPr>
                    </a:p>
                  </a:txBody>
                  <a:tcPr marL="6943" marR="6943" marT="6943" marB="0" anchor="ctr">
                    <a:solidFill>
                      <a:schemeClr val="bg1"/>
                    </a:solidFill>
                  </a:tcPr>
                </a:tc>
                <a:extLst>
                  <a:ext uri="{0D108BD9-81ED-4DB2-BD59-A6C34878D82A}">
                    <a16:rowId xmlns:a16="http://schemas.microsoft.com/office/drawing/2014/main" val="1341751126"/>
                  </a:ext>
                </a:extLst>
              </a:tr>
            </a:tbl>
          </a:graphicData>
        </a:graphic>
      </p:graphicFrame>
      <p:graphicFrame>
        <p:nvGraphicFramePr>
          <p:cNvPr id="10" name="Table 9">
            <a:extLst>
              <a:ext uri="{FF2B5EF4-FFF2-40B4-BE49-F238E27FC236}">
                <a16:creationId xmlns:a16="http://schemas.microsoft.com/office/drawing/2014/main" id="{8C13CFFA-ED5C-4AA5-B2B3-B954BF654432}"/>
              </a:ext>
            </a:extLst>
          </p:cNvPr>
          <p:cNvGraphicFramePr>
            <a:graphicFrameLocks noGrp="1"/>
          </p:cNvGraphicFramePr>
          <p:nvPr>
            <p:extLst>
              <p:ext uri="{D42A27DB-BD31-4B8C-83A1-F6EECF244321}">
                <p14:modId xmlns:p14="http://schemas.microsoft.com/office/powerpoint/2010/main" val="3584485725"/>
              </p:ext>
            </p:extLst>
          </p:nvPr>
        </p:nvGraphicFramePr>
        <p:xfrm>
          <a:off x="569118" y="5430574"/>
          <a:ext cx="1638300" cy="4411381"/>
        </p:xfrm>
        <a:graphic>
          <a:graphicData uri="http://schemas.openxmlformats.org/drawingml/2006/table">
            <a:tbl>
              <a:tblPr>
                <a:tableStyleId>{5C22544A-7EE6-4342-B048-85BDC9FD1C3A}</a:tableStyleId>
              </a:tblPr>
              <a:tblGrid>
                <a:gridCol w="1638300">
                  <a:extLst>
                    <a:ext uri="{9D8B030D-6E8A-4147-A177-3AD203B41FA5}">
                      <a16:colId xmlns:a16="http://schemas.microsoft.com/office/drawing/2014/main" val="833116556"/>
                    </a:ext>
                  </a:extLst>
                </a:gridCol>
              </a:tblGrid>
              <a:tr h="352742">
                <a:tc>
                  <a:txBody>
                    <a:bodyPr/>
                    <a:lstStyle/>
                    <a:p>
                      <a:pPr algn="ctr" fontAlgn="ctr"/>
                      <a:r>
                        <a:rPr lang="en-GB" sz="1400" b="1" u="sng" strike="noStrike" dirty="0">
                          <a:effectLst/>
                        </a:rPr>
                        <a:t>power source</a:t>
                      </a:r>
                      <a:endParaRPr lang="en-GB" sz="1400" b="1" i="0" u="sng" strike="noStrike" dirty="0">
                        <a:effectLst/>
                        <a:latin typeface="Comic Sans MS" panose="030F0702030302020204" pitchFamily="66" charset="0"/>
                      </a:endParaRPr>
                    </a:p>
                  </a:txBody>
                  <a:tcPr marL="6943" marR="6943" marT="6943" marB="0" anchor="ctr">
                    <a:solidFill>
                      <a:schemeClr val="bg1"/>
                    </a:solidFill>
                  </a:tcPr>
                </a:tc>
                <a:extLst>
                  <a:ext uri="{0D108BD9-81ED-4DB2-BD59-A6C34878D82A}">
                    <a16:rowId xmlns:a16="http://schemas.microsoft.com/office/drawing/2014/main" val="2450063639"/>
                  </a:ext>
                </a:extLst>
              </a:tr>
              <a:tr h="1257210">
                <a:tc>
                  <a:txBody>
                    <a:bodyPr/>
                    <a:lstStyle/>
                    <a:p>
                      <a:pPr algn="ctr" fontAlgn="ctr"/>
                      <a:r>
                        <a:rPr lang="en-GB" sz="1400" u="none" strike="noStrike" dirty="0">
                          <a:effectLst/>
                        </a:rPr>
                        <a:t>hydroelectric dam</a:t>
                      </a:r>
                      <a:endParaRPr lang="en-GB" sz="1400" b="0" i="0" u="none" strike="noStrike" dirty="0">
                        <a:effectLst/>
                        <a:latin typeface="Comic Sans MS" panose="030F0702030302020204" pitchFamily="66" charset="0"/>
                      </a:endParaRPr>
                    </a:p>
                  </a:txBody>
                  <a:tcPr marL="6943" marR="6943" marT="6943" marB="0" anchor="ctr">
                    <a:solidFill>
                      <a:schemeClr val="bg1"/>
                    </a:solidFill>
                  </a:tcPr>
                </a:tc>
                <a:extLst>
                  <a:ext uri="{0D108BD9-81ED-4DB2-BD59-A6C34878D82A}">
                    <a16:rowId xmlns:a16="http://schemas.microsoft.com/office/drawing/2014/main" val="496500268"/>
                  </a:ext>
                </a:extLst>
              </a:tr>
              <a:tr h="1257210">
                <a:tc>
                  <a:txBody>
                    <a:bodyPr/>
                    <a:lstStyle/>
                    <a:p>
                      <a:pPr algn="ctr" fontAlgn="ctr"/>
                      <a:r>
                        <a:rPr lang="en-GB" sz="1400" u="none" strike="noStrike" dirty="0">
                          <a:effectLst/>
                        </a:rPr>
                        <a:t>solar cell</a:t>
                      </a:r>
                      <a:endParaRPr lang="en-GB" sz="1400" b="0" i="0" u="none" strike="noStrike" dirty="0">
                        <a:effectLst/>
                        <a:latin typeface="Comic Sans MS" panose="030F0702030302020204" pitchFamily="66" charset="0"/>
                      </a:endParaRPr>
                    </a:p>
                  </a:txBody>
                  <a:tcPr marL="6943" marR="6943" marT="6943" marB="0" anchor="ctr">
                    <a:solidFill>
                      <a:schemeClr val="bg1"/>
                    </a:solidFill>
                  </a:tcPr>
                </a:tc>
                <a:extLst>
                  <a:ext uri="{0D108BD9-81ED-4DB2-BD59-A6C34878D82A}">
                    <a16:rowId xmlns:a16="http://schemas.microsoft.com/office/drawing/2014/main" val="174617594"/>
                  </a:ext>
                </a:extLst>
              </a:tr>
              <a:tr h="1257210">
                <a:tc>
                  <a:txBody>
                    <a:bodyPr/>
                    <a:lstStyle/>
                    <a:p>
                      <a:pPr algn="ctr" fontAlgn="ctr"/>
                      <a:r>
                        <a:rPr lang="en-GB" sz="1400" u="none" strike="noStrike" dirty="0">
                          <a:effectLst/>
                        </a:rPr>
                        <a:t>tidal barrage</a:t>
                      </a:r>
                      <a:endParaRPr lang="en-GB" sz="1400" b="0" i="0" u="none" strike="noStrike" dirty="0">
                        <a:effectLst/>
                        <a:latin typeface="Comic Sans MS" panose="030F0702030302020204" pitchFamily="66" charset="0"/>
                      </a:endParaRPr>
                    </a:p>
                  </a:txBody>
                  <a:tcPr marL="6943" marR="6943" marT="6943" marB="0" anchor="ctr">
                    <a:solidFill>
                      <a:schemeClr val="bg1"/>
                    </a:solidFill>
                  </a:tcPr>
                </a:tc>
                <a:extLst>
                  <a:ext uri="{0D108BD9-81ED-4DB2-BD59-A6C34878D82A}">
                    <a16:rowId xmlns:a16="http://schemas.microsoft.com/office/drawing/2014/main" val="4113853156"/>
                  </a:ext>
                </a:extLst>
              </a:tr>
              <a:tr h="287009">
                <a:tc>
                  <a:txBody>
                    <a:bodyPr/>
                    <a:lstStyle/>
                    <a:p>
                      <a:pPr algn="ctr" fontAlgn="ctr"/>
                      <a:r>
                        <a:rPr lang="en-GB" sz="1400" u="none" strike="noStrike" dirty="0">
                          <a:effectLst/>
                        </a:rPr>
                        <a:t>wind turbines</a:t>
                      </a:r>
                      <a:endParaRPr lang="en-GB" sz="1400" b="0" i="0" u="none" strike="noStrike" dirty="0">
                        <a:effectLst/>
                        <a:latin typeface="Comic Sans MS" panose="030F0702030302020204" pitchFamily="66" charset="0"/>
                      </a:endParaRPr>
                    </a:p>
                  </a:txBody>
                  <a:tcPr marL="6943" marR="6943" marT="6943" marB="0" anchor="ctr">
                    <a:solidFill>
                      <a:schemeClr val="bg1"/>
                    </a:solidFill>
                  </a:tcPr>
                </a:tc>
                <a:extLst>
                  <a:ext uri="{0D108BD9-81ED-4DB2-BD59-A6C34878D82A}">
                    <a16:rowId xmlns:a16="http://schemas.microsoft.com/office/drawing/2014/main" val="4101216853"/>
                  </a:ext>
                </a:extLst>
              </a:tr>
            </a:tbl>
          </a:graphicData>
        </a:graphic>
      </p:graphicFrame>
      <p:sp>
        <p:nvSpPr>
          <p:cNvPr id="11" name="TextBox 10">
            <a:extLst>
              <a:ext uri="{FF2B5EF4-FFF2-40B4-BE49-F238E27FC236}">
                <a16:creationId xmlns:a16="http://schemas.microsoft.com/office/drawing/2014/main" id="{865485D1-A6EA-4218-9A30-96683789C7E7}"/>
              </a:ext>
            </a:extLst>
          </p:cNvPr>
          <p:cNvSpPr txBox="1"/>
          <p:nvPr/>
        </p:nvSpPr>
        <p:spPr>
          <a:xfrm>
            <a:off x="569118" y="0"/>
            <a:ext cx="6136481" cy="369332"/>
          </a:xfrm>
          <a:prstGeom prst="rect">
            <a:avLst/>
          </a:prstGeom>
          <a:solidFill>
            <a:schemeClr val="accent6">
              <a:lumMod val="40000"/>
              <a:lumOff val="60000"/>
            </a:schemeClr>
          </a:solidFill>
        </p:spPr>
        <p:txBody>
          <a:bodyPr wrap="square" rtlCol="0">
            <a:spAutoFit/>
          </a:bodyPr>
          <a:lstStyle/>
          <a:p>
            <a:r>
              <a:rPr lang="en-GB" dirty="0"/>
              <a:t>Match the power source to the advantages</a:t>
            </a:r>
          </a:p>
        </p:txBody>
      </p:sp>
      <p:sp>
        <p:nvSpPr>
          <p:cNvPr id="12" name="TextBox 11">
            <a:extLst>
              <a:ext uri="{FF2B5EF4-FFF2-40B4-BE49-F238E27FC236}">
                <a16:creationId xmlns:a16="http://schemas.microsoft.com/office/drawing/2014/main" id="{6E9211D3-E014-40E7-91E5-1B8CBD862ABB}"/>
              </a:ext>
            </a:extLst>
          </p:cNvPr>
          <p:cNvSpPr txBox="1"/>
          <p:nvPr/>
        </p:nvSpPr>
        <p:spPr>
          <a:xfrm>
            <a:off x="360759" y="4999320"/>
            <a:ext cx="6136481" cy="369332"/>
          </a:xfrm>
          <a:prstGeom prst="rect">
            <a:avLst/>
          </a:prstGeom>
          <a:solidFill>
            <a:schemeClr val="accent6">
              <a:lumMod val="40000"/>
              <a:lumOff val="60000"/>
            </a:schemeClr>
          </a:solidFill>
        </p:spPr>
        <p:txBody>
          <a:bodyPr wrap="square" rtlCol="0">
            <a:spAutoFit/>
          </a:bodyPr>
          <a:lstStyle/>
          <a:p>
            <a:r>
              <a:rPr lang="en-GB" dirty="0"/>
              <a:t>Match the power source to the disadvantages</a:t>
            </a:r>
          </a:p>
        </p:txBody>
      </p:sp>
    </p:spTree>
    <p:extLst>
      <p:ext uri="{BB962C8B-B14F-4D97-AF65-F5344CB8AC3E}">
        <p14:creationId xmlns:p14="http://schemas.microsoft.com/office/powerpoint/2010/main" val="33240056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1492DA-C7F5-418E-89E3-376C51C24F83}"/>
              </a:ext>
            </a:extLst>
          </p:cNvPr>
          <p:cNvSpPr>
            <a:spLocks noGrp="1"/>
          </p:cNvSpPr>
          <p:nvPr>
            <p:ph type="title"/>
          </p:nvPr>
        </p:nvSpPr>
        <p:spPr/>
        <p:txBody>
          <a:bodyPr/>
          <a:lstStyle/>
          <a:p>
            <a:endParaRPr lang="en-GB"/>
          </a:p>
        </p:txBody>
      </p:sp>
      <p:graphicFrame>
        <p:nvGraphicFramePr>
          <p:cNvPr id="4" name="Content Placeholder 3">
            <a:extLst>
              <a:ext uri="{FF2B5EF4-FFF2-40B4-BE49-F238E27FC236}">
                <a16:creationId xmlns:a16="http://schemas.microsoft.com/office/drawing/2014/main" id="{D00A2A66-AA07-4158-B835-B808B4BB1149}"/>
              </a:ext>
            </a:extLst>
          </p:cNvPr>
          <p:cNvGraphicFramePr>
            <a:graphicFrameLocks noGrp="1"/>
          </p:cNvGraphicFramePr>
          <p:nvPr>
            <p:ph idx="1"/>
            <p:extLst>
              <p:ext uri="{D42A27DB-BD31-4B8C-83A1-F6EECF244321}">
                <p14:modId xmlns:p14="http://schemas.microsoft.com/office/powerpoint/2010/main" val="917792181"/>
              </p:ext>
            </p:extLst>
          </p:nvPr>
        </p:nvGraphicFramePr>
        <p:xfrm>
          <a:off x="397668" y="198438"/>
          <a:ext cx="6062664" cy="8854122"/>
        </p:xfrm>
        <a:graphic>
          <a:graphicData uri="http://schemas.openxmlformats.org/drawingml/2006/table">
            <a:tbl>
              <a:tblPr firstRow="1" bandRow="1">
                <a:tableStyleId>{5C22544A-7EE6-4342-B048-85BDC9FD1C3A}</a:tableStyleId>
              </a:tblPr>
              <a:tblGrid>
                <a:gridCol w="3031332">
                  <a:extLst>
                    <a:ext uri="{9D8B030D-6E8A-4147-A177-3AD203B41FA5}">
                      <a16:colId xmlns:a16="http://schemas.microsoft.com/office/drawing/2014/main" val="3976214875"/>
                    </a:ext>
                  </a:extLst>
                </a:gridCol>
                <a:gridCol w="3031332">
                  <a:extLst>
                    <a:ext uri="{9D8B030D-6E8A-4147-A177-3AD203B41FA5}">
                      <a16:colId xmlns:a16="http://schemas.microsoft.com/office/drawing/2014/main" val="2535154144"/>
                    </a:ext>
                  </a:extLst>
                </a:gridCol>
              </a:tblGrid>
              <a:tr h="544512">
                <a:tc>
                  <a:txBody>
                    <a:bodyPr/>
                    <a:lstStyle/>
                    <a:p>
                      <a:r>
                        <a:rPr lang="en-GB" dirty="0">
                          <a:solidFill>
                            <a:sysClr val="windowText" lastClr="000000"/>
                          </a:solidFill>
                        </a:rPr>
                        <a:t>Energy resource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dirty="0">
                          <a:solidFill>
                            <a:sysClr val="windowText" lastClr="000000"/>
                          </a:solidFill>
                        </a:rPr>
                        <a:t>How it works and energy transfer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34709800"/>
                  </a:ext>
                </a:extLst>
              </a:tr>
              <a:tr h="2095500">
                <a:tc>
                  <a:txBody>
                    <a:bodyPr/>
                    <a:lstStyle/>
                    <a:p>
                      <a:r>
                        <a:rPr lang="en-GB" dirty="0" err="1">
                          <a:solidFill>
                            <a:sysClr val="windowText" lastClr="000000"/>
                          </a:solidFill>
                        </a:rPr>
                        <a:t>Gepthermal</a:t>
                      </a:r>
                      <a:endParaRPr lang="en-GB"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08108141"/>
                  </a:ext>
                </a:extLst>
              </a:tr>
              <a:tr h="2286000">
                <a:tc>
                  <a:txBody>
                    <a:bodyPr/>
                    <a:lstStyle/>
                    <a:p>
                      <a:r>
                        <a:rPr lang="en-GB" dirty="0">
                          <a:solidFill>
                            <a:sysClr val="windowText" lastClr="000000"/>
                          </a:solidFill>
                        </a:rPr>
                        <a:t>Hydroelectric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91294329"/>
                  </a:ext>
                </a:extLst>
              </a:tr>
              <a:tr h="2190750">
                <a:tc>
                  <a:txBody>
                    <a:bodyPr/>
                    <a:lstStyle/>
                    <a:p>
                      <a:r>
                        <a:rPr lang="en-GB" dirty="0">
                          <a:solidFill>
                            <a:sysClr val="windowText" lastClr="000000"/>
                          </a:solidFill>
                        </a:rPr>
                        <a:t>Tidal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32094794"/>
                  </a:ext>
                </a:extLst>
              </a:tr>
              <a:tr h="1163439">
                <a:tc>
                  <a:txBody>
                    <a:bodyPr/>
                    <a:lstStyle/>
                    <a:p>
                      <a:r>
                        <a:rPr lang="en-GB" dirty="0">
                          <a:solidFill>
                            <a:sysClr val="windowText" lastClr="000000"/>
                          </a:solidFill>
                        </a:rPr>
                        <a:t>Coal power station</a:t>
                      </a:r>
                    </a:p>
                    <a:p>
                      <a:endParaRPr lang="en-GB" dirty="0">
                        <a:solidFill>
                          <a:sysClr val="windowText" lastClr="000000"/>
                        </a:solidFill>
                      </a:endParaRPr>
                    </a:p>
                    <a:p>
                      <a:endParaRPr lang="en-GB" dirty="0">
                        <a:solidFill>
                          <a:sysClr val="windowText" lastClr="000000"/>
                        </a:solidFill>
                      </a:endParaRPr>
                    </a:p>
                    <a:p>
                      <a:endParaRPr lang="en-GB" dirty="0">
                        <a:solidFill>
                          <a:sysClr val="windowText" lastClr="000000"/>
                        </a:solidFill>
                      </a:endParaRPr>
                    </a:p>
                    <a:p>
                      <a:endParaRPr lang="en-GB" dirty="0">
                        <a:solidFill>
                          <a:sysClr val="windowText" lastClr="000000"/>
                        </a:solidFill>
                      </a:endParaRPr>
                    </a:p>
                    <a:p>
                      <a:endParaRPr lang="en-GB" dirty="0">
                        <a:solidFill>
                          <a:sysClr val="windowText" lastClr="000000"/>
                        </a:solidFill>
                      </a:endParaRPr>
                    </a:p>
                    <a:p>
                      <a:endParaRPr lang="en-GB" dirty="0">
                        <a:solidFill>
                          <a:sysClr val="windowText" lastClr="000000"/>
                        </a:solidFill>
                      </a:endParaRPr>
                    </a:p>
                    <a:p>
                      <a:endParaRPr lang="en-GB"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655325937"/>
                  </a:ext>
                </a:extLst>
              </a:tr>
            </a:tbl>
          </a:graphicData>
        </a:graphic>
      </p:graphicFrame>
      <p:pic>
        <p:nvPicPr>
          <p:cNvPr id="5" name="Picture 4">
            <a:extLst>
              <a:ext uri="{FF2B5EF4-FFF2-40B4-BE49-F238E27FC236}">
                <a16:creationId xmlns:a16="http://schemas.microsoft.com/office/drawing/2014/main" id="{D90554E2-AB5B-402E-B35E-46D8A5C11BA5}"/>
              </a:ext>
            </a:extLst>
          </p:cNvPr>
          <p:cNvPicPr>
            <a:picLocks noChangeAspect="1"/>
          </p:cNvPicPr>
          <p:nvPr/>
        </p:nvPicPr>
        <p:blipFill>
          <a:blip r:embed="rId2"/>
          <a:stretch>
            <a:fillRect/>
          </a:stretch>
        </p:blipFill>
        <p:spPr>
          <a:xfrm>
            <a:off x="1123950" y="1225280"/>
            <a:ext cx="2152650" cy="1507693"/>
          </a:xfrm>
          <a:prstGeom prst="rect">
            <a:avLst/>
          </a:prstGeom>
        </p:spPr>
      </p:pic>
      <p:pic>
        <p:nvPicPr>
          <p:cNvPr id="6" name="Picture 5">
            <a:extLst>
              <a:ext uri="{FF2B5EF4-FFF2-40B4-BE49-F238E27FC236}">
                <a16:creationId xmlns:a16="http://schemas.microsoft.com/office/drawing/2014/main" id="{A45419DF-20FD-489D-B916-B2F67216E144}"/>
              </a:ext>
            </a:extLst>
          </p:cNvPr>
          <p:cNvPicPr>
            <a:picLocks noChangeAspect="1"/>
          </p:cNvPicPr>
          <p:nvPr/>
        </p:nvPicPr>
        <p:blipFill rotWithShape="1">
          <a:blip r:embed="rId3"/>
          <a:srcRect l="10087" t="25269"/>
          <a:stretch/>
        </p:blipFill>
        <p:spPr>
          <a:xfrm>
            <a:off x="623886" y="3276026"/>
            <a:ext cx="2385129" cy="1488636"/>
          </a:xfrm>
          <a:prstGeom prst="rect">
            <a:avLst/>
          </a:prstGeom>
        </p:spPr>
      </p:pic>
      <p:pic>
        <p:nvPicPr>
          <p:cNvPr id="7" name="Picture 6">
            <a:extLst>
              <a:ext uri="{FF2B5EF4-FFF2-40B4-BE49-F238E27FC236}">
                <a16:creationId xmlns:a16="http://schemas.microsoft.com/office/drawing/2014/main" id="{9DAD91EA-7CA3-475C-9101-A89B30024B84}"/>
              </a:ext>
            </a:extLst>
          </p:cNvPr>
          <p:cNvPicPr>
            <a:picLocks noChangeAspect="1"/>
          </p:cNvPicPr>
          <p:nvPr/>
        </p:nvPicPr>
        <p:blipFill>
          <a:blip r:embed="rId4"/>
          <a:stretch>
            <a:fillRect/>
          </a:stretch>
        </p:blipFill>
        <p:spPr>
          <a:xfrm>
            <a:off x="623886" y="5598581"/>
            <a:ext cx="2385129" cy="1488019"/>
          </a:xfrm>
          <a:prstGeom prst="rect">
            <a:avLst/>
          </a:prstGeom>
        </p:spPr>
      </p:pic>
      <p:pic>
        <p:nvPicPr>
          <p:cNvPr id="8" name="Picture 7">
            <a:extLst>
              <a:ext uri="{FF2B5EF4-FFF2-40B4-BE49-F238E27FC236}">
                <a16:creationId xmlns:a16="http://schemas.microsoft.com/office/drawing/2014/main" id="{5493C8E6-2D93-4DAB-BE46-0660AF77C195}"/>
              </a:ext>
            </a:extLst>
          </p:cNvPr>
          <p:cNvPicPr>
            <a:picLocks noChangeAspect="1"/>
          </p:cNvPicPr>
          <p:nvPr/>
        </p:nvPicPr>
        <p:blipFill>
          <a:blip r:embed="rId5"/>
          <a:stretch>
            <a:fillRect/>
          </a:stretch>
        </p:blipFill>
        <p:spPr>
          <a:xfrm>
            <a:off x="623886" y="7522898"/>
            <a:ext cx="2152651" cy="1529662"/>
          </a:xfrm>
          <a:prstGeom prst="rect">
            <a:avLst/>
          </a:prstGeom>
        </p:spPr>
      </p:pic>
      <p:sp>
        <p:nvSpPr>
          <p:cNvPr id="9" name="TextBox 8">
            <a:extLst>
              <a:ext uri="{FF2B5EF4-FFF2-40B4-BE49-F238E27FC236}">
                <a16:creationId xmlns:a16="http://schemas.microsoft.com/office/drawing/2014/main" id="{92BA704C-99DE-4FD8-A1EB-C6ACA97048E5}"/>
              </a:ext>
            </a:extLst>
          </p:cNvPr>
          <p:cNvSpPr txBox="1"/>
          <p:nvPr/>
        </p:nvSpPr>
        <p:spPr>
          <a:xfrm>
            <a:off x="0" y="9372600"/>
            <a:ext cx="6858000" cy="369332"/>
          </a:xfrm>
          <a:prstGeom prst="rect">
            <a:avLst/>
          </a:prstGeom>
          <a:solidFill>
            <a:srgbClr val="FFFF00"/>
          </a:solidFill>
        </p:spPr>
        <p:txBody>
          <a:bodyPr wrap="square" rtlCol="0">
            <a:spAutoFit/>
          </a:bodyPr>
          <a:lstStyle/>
          <a:p>
            <a:r>
              <a:rPr lang="en-GB" dirty="0">
                <a:solidFill>
                  <a:srgbClr val="FF0000"/>
                </a:solidFill>
              </a:rPr>
              <a:t>Heat    chemical    kinetic    electrical    gravitational potential   </a:t>
            </a:r>
          </a:p>
        </p:txBody>
      </p:sp>
      <p:sp>
        <p:nvSpPr>
          <p:cNvPr id="3" name="TextBox 2">
            <a:extLst>
              <a:ext uri="{FF2B5EF4-FFF2-40B4-BE49-F238E27FC236}">
                <a16:creationId xmlns:a16="http://schemas.microsoft.com/office/drawing/2014/main" id="{87199DAC-159E-4310-B91F-249346A01388}"/>
              </a:ext>
            </a:extLst>
          </p:cNvPr>
          <p:cNvSpPr txBox="1"/>
          <p:nvPr/>
        </p:nvSpPr>
        <p:spPr>
          <a:xfrm>
            <a:off x="3562350" y="853440"/>
            <a:ext cx="2824162" cy="1200329"/>
          </a:xfrm>
          <a:prstGeom prst="rect">
            <a:avLst/>
          </a:prstGeom>
          <a:noFill/>
        </p:spPr>
        <p:txBody>
          <a:bodyPr wrap="square" rtlCol="0">
            <a:spAutoFit/>
          </a:bodyPr>
          <a:lstStyle/>
          <a:p>
            <a:r>
              <a:rPr lang="en-GB" dirty="0"/>
              <a:t>Geothermal energy works by…………………………………….</a:t>
            </a:r>
          </a:p>
          <a:p>
            <a:r>
              <a:rPr lang="en-GB" dirty="0"/>
              <a:t>………………………………………… …………………………………………</a:t>
            </a:r>
          </a:p>
        </p:txBody>
      </p:sp>
      <p:sp>
        <p:nvSpPr>
          <p:cNvPr id="10" name="TextBox 9">
            <a:extLst>
              <a:ext uri="{FF2B5EF4-FFF2-40B4-BE49-F238E27FC236}">
                <a16:creationId xmlns:a16="http://schemas.microsoft.com/office/drawing/2014/main" id="{07EBA27B-C5F5-4314-B7FF-FC0292AB4A8F}"/>
              </a:ext>
            </a:extLst>
          </p:cNvPr>
          <p:cNvSpPr txBox="1"/>
          <p:nvPr/>
        </p:nvSpPr>
        <p:spPr>
          <a:xfrm>
            <a:off x="3562349" y="2952860"/>
            <a:ext cx="2824163" cy="1200329"/>
          </a:xfrm>
          <a:prstGeom prst="rect">
            <a:avLst/>
          </a:prstGeom>
          <a:noFill/>
        </p:spPr>
        <p:txBody>
          <a:bodyPr wrap="square" rtlCol="0">
            <a:spAutoFit/>
          </a:bodyPr>
          <a:lstStyle/>
          <a:p>
            <a:r>
              <a:rPr lang="en-GB" dirty="0"/>
              <a:t>Hydroelectric energy works by………………………………………</a:t>
            </a:r>
          </a:p>
          <a:p>
            <a:r>
              <a:rPr lang="en-GB" dirty="0"/>
              <a:t>……………………………………………. ………………………………………</a:t>
            </a:r>
          </a:p>
        </p:txBody>
      </p:sp>
      <p:sp>
        <p:nvSpPr>
          <p:cNvPr id="11" name="TextBox 10">
            <a:extLst>
              <a:ext uri="{FF2B5EF4-FFF2-40B4-BE49-F238E27FC236}">
                <a16:creationId xmlns:a16="http://schemas.microsoft.com/office/drawing/2014/main" id="{E8D914CE-6C43-4AFC-8811-A72AC9692D3C}"/>
              </a:ext>
            </a:extLst>
          </p:cNvPr>
          <p:cNvSpPr txBox="1"/>
          <p:nvPr/>
        </p:nvSpPr>
        <p:spPr>
          <a:xfrm>
            <a:off x="3562350" y="5275415"/>
            <a:ext cx="2897982" cy="923330"/>
          </a:xfrm>
          <a:prstGeom prst="rect">
            <a:avLst/>
          </a:prstGeom>
          <a:noFill/>
        </p:spPr>
        <p:txBody>
          <a:bodyPr wrap="square" rtlCol="0">
            <a:spAutoFit/>
          </a:bodyPr>
          <a:lstStyle/>
          <a:p>
            <a:r>
              <a:rPr lang="en-GB" dirty="0"/>
              <a:t>Tidal energy works by…</a:t>
            </a:r>
          </a:p>
          <a:p>
            <a:r>
              <a:rPr lang="en-GB" dirty="0"/>
              <a:t>…………………………………………….………………………………………….</a:t>
            </a:r>
          </a:p>
        </p:txBody>
      </p:sp>
      <p:sp>
        <p:nvSpPr>
          <p:cNvPr id="12" name="TextBox 11">
            <a:extLst>
              <a:ext uri="{FF2B5EF4-FFF2-40B4-BE49-F238E27FC236}">
                <a16:creationId xmlns:a16="http://schemas.microsoft.com/office/drawing/2014/main" id="{8C589E3B-728C-4FBC-9904-A874EFF91621}"/>
              </a:ext>
            </a:extLst>
          </p:cNvPr>
          <p:cNvSpPr txBox="1"/>
          <p:nvPr/>
        </p:nvSpPr>
        <p:spPr>
          <a:xfrm>
            <a:off x="3429000" y="7376269"/>
            <a:ext cx="3031332" cy="923330"/>
          </a:xfrm>
          <a:prstGeom prst="rect">
            <a:avLst/>
          </a:prstGeom>
          <a:noFill/>
        </p:spPr>
        <p:txBody>
          <a:bodyPr wrap="square" rtlCol="0">
            <a:spAutoFit/>
          </a:bodyPr>
          <a:lstStyle/>
          <a:p>
            <a:r>
              <a:rPr lang="en-GB" dirty="0"/>
              <a:t>Coal power stations works by……………………….................</a:t>
            </a:r>
          </a:p>
          <a:p>
            <a:r>
              <a:rPr lang="en-GB" dirty="0"/>
              <a:t>……………………………………………..</a:t>
            </a:r>
          </a:p>
        </p:txBody>
      </p:sp>
      <p:sp>
        <p:nvSpPr>
          <p:cNvPr id="13" name="TextBox 12">
            <a:extLst>
              <a:ext uri="{FF2B5EF4-FFF2-40B4-BE49-F238E27FC236}">
                <a16:creationId xmlns:a16="http://schemas.microsoft.com/office/drawing/2014/main" id="{598F38CF-34FE-4AEA-8F08-A9AB815A9690}"/>
              </a:ext>
            </a:extLst>
          </p:cNvPr>
          <p:cNvSpPr txBox="1"/>
          <p:nvPr/>
        </p:nvSpPr>
        <p:spPr>
          <a:xfrm>
            <a:off x="3484644" y="2318301"/>
            <a:ext cx="3105152" cy="307777"/>
          </a:xfrm>
          <a:prstGeom prst="rect">
            <a:avLst/>
          </a:prstGeom>
          <a:noFill/>
        </p:spPr>
        <p:txBody>
          <a:bodyPr wrap="square" rtlCol="0">
            <a:spAutoFit/>
          </a:bodyPr>
          <a:lstStyle/>
          <a:p>
            <a:r>
              <a:rPr lang="en-GB" sz="1400" dirty="0">
                <a:solidFill>
                  <a:srgbClr val="FF0000"/>
                </a:solidFill>
              </a:rPr>
              <a:t>h____                      K______+ E_______</a:t>
            </a:r>
          </a:p>
        </p:txBody>
      </p:sp>
      <p:sp>
        <p:nvSpPr>
          <p:cNvPr id="14" name="TextBox 13">
            <a:extLst>
              <a:ext uri="{FF2B5EF4-FFF2-40B4-BE49-F238E27FC236}">
                <a16:creationId xmlns:a16="http://schemas.microsoft.com/office/drawing/2014/main" id="{F955674D-1CC5-4F28-B0EA-E9FA5BA813DA}"/>
              </a:ext>
            </a:extLst>
          </p:cNvPr>
          <p:cNvSpPr txBox="1"/>
          <p:nvPr/>
        </p:nvSpPr>
        <p:spPr>
          <a:xfrm>
            <a:off x="3429000" y="4610773"/>
            <a:ext cx="3105152" cy="523220"/>
          </a:xfrm>
          <a:prstGeom prst="rect">
            <a:avLst/>
          </a:prstGeom>
          <a:noFill/>
        </p:spPr>
        <p:txBody>
          <a:bodyPr wrap="square" rtlCol="0">
            <a:spAutoFit/>
          </a:bodyPr>
          <a:lstStyle/>
          <a:p>
            <a:r>
              <a:rPr lang="en-GB" sz="1400" dirty="0">
                <a:solidFill>
                  <a:srgbClr val="FF0000"/>
                </a:solidFill>
              </a:rPr>
              <a:t>G</a:t>
            </a:r>
            <a:r>
              <a:rPr lang="en-GB" sz="1400">
                <a:solidFill>
                  <a:srgbClr val="FF0000"/>
                </a:solidFill>
              </a:rPr>
              <a:t>___________                      </a:t>
            </a:r>
            <a:r>
              <a:rPr lang="en-GB" sz="1400" dirty="0">
                <a:solidFill>
                  <a:srgbClr val="FF0000"/>
                </a:solidFill>
              </a:rPr>
              <a:t>K</a:t>
            </a:r>
            <a:r>
              <a:rPr lang="en-GB" sz="1400">
                <a:solidFill>
                  <a:srgbClr val="FF0000"/>
                </a:solidFill>
              </a:rPr>
              <a:t>______+ e_________ + s______</a:t>
            </a:r>
            <a:endParaRPr lang="en-GB" sz="1400" dirty="0">
              <a:solidFill>
                <a:srgbClr val="FF0000"/>
              </a:solidFill>
            </a:endParaRPr>
          </a:p>
        </p:txBody>
      </p:sp>
      <p:cxnSp>
        <p:nvCxnSpPr>
          <p:cNvPr id="15" name="Straight Arrow Connector 14">
            <a:extLst>
              <a:ext uri="{FF2B5EF4-FFF2-40B4-BE49-F238E27FC236}">
                <a16:creationId xmlns:a16="http://schemas.microsoft.com/office/drawing/2014/main" id="{B6CB509B-795D-4597-AB50-13973A80F1E1}"/>
              </a:ext>
            </a:extLst>
          </p:cNvPr>
          <p:cNvCxnSpPr/>
          <p:nvPr/>
        </p:nvCxnSpPr>
        <p:spPr>
          <a:xfrm>
            <a:off x="4146381" y="2438617"/>
            <a:ext cx="553452"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3E77E4C8-4EAC-4AE0-83D2-38D7E0D2EB21}"/>
              </a:ext>
            </a:extLst>
          </p:cNvPr>
          <p:cNvCxnSpPr/>
          <p:nvPr/>
        </p:nvCxnSpPr>
        <p:spPr>
          <a:xfrm>
            <a:off x="4760495" y="4772683"/>
            <a:ext cx="553452"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FE21CD65-3783-493C-824D-8DF813293162}"/>
              </a:ext>
            </a:extLst>
          </p:cNvPr>
          <p:cNvSpPr txBox="1"/>
          <p:nvPr/>
        </p:nvSpPr>
        <p:spPr>
          <a:xfrm>
            <a:off x="3429000" y="6519563"/>
            <a:ext cx="3105152" cy="523220"/>
          </a:xfrm>
          <a:prstGeom prst="rect">
            <a:avLst/>
          </a:prstGeom>
          <a:noFill/>
        </p:spPr>
        <p:txBody>
          <a:bodyPr wrap="square" rtlCol="0">
            <a:spAutoFit/>
          </a:bodyPr>
          <a:lstStyle/>
          <a:p>
            <a:r>
              <a:rPr lang="en-GB" sz="1400" dirty="0">
                <a:solidFill>
                  <a:srgbClr val="FF0000"/>
                </a:solidFill>
              </a:rPr>
              <a:t>K________                      e______  + s______</a:t>
            </a:r>
          </a:p>
        </p:txBody>
      </p:sp>
      <p:cxnSp>
        <p:nvCxnSpPr>
          <p:cNvPr id="18" name="Straight Arrow Connector 17">
            <a:extLst>
              <a:ext uri="{FF2B5EF4-FFF2-40B4-BE49-F238E27FC236}">
                <a16:creationId xmlns:a16="http://schemas.microsoft.com/office/drawing/2014/main" id="{A39BCB6E-0096-413A-88A2-5606ED6EF07C}"/>
              </a:ext>
            </a:extLst>
          </p:cNvPr>
          <p:cNvCxnSpPr/>
          <p:nvPr/>
        </p:nvCxnSpPr>
        <p:spPr>
          <a:xfrm>
            <a:off x="4483768" y="6681473"/>
            <a:ext cx="553452"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a16="http://schemas.microsoft.com/office/drawing/2014/main" id="{7F3B117D-3F84-4353-B247-121763D6F35E}"/>
              </a:ext>
            </a:extLst>
          </p:cNvPr>
          <p:cNvSpPr txBox="1"/>
          <p:nvPr/>
        </p:nvSpPr>
        <p:spPr>
          <a:xfrm>
            <a:off x="3435390" y="8347398"/>
            <a:ext cx="3105152" cy="523220"/>
          </a:xfrm>
          <a:prstGeom prst="rect">
            <a:avLst/>
          </a:prstGeom>
          <a:noFill/>
        </p:spPr>
        <p:txBody>
          <a:bodyPr wrap="square" rtlCol="0">
            <a:spAutoFit/>
          </a:bodyPr>
          <a:lstStyle/>
          <a:p>
            <a:r>
              <a:rPr lang="en-GB" sz="1400" dirty="0">
                <a:solidFill>
                  <a:srgbClr val="FF0000"/>
                </a:solidFill>
              </a:rPr>
              <a:t>c________                      h_____  + k______  + e_________</a:t>
            </a:r>
          </a:p>
        </p:txBody>
      </p:sp>
      <p:cxnSp>
        <p:nvCxnSpPr>
          <p:cNvPr id="20" name="Straight Arrow Connector 19">
            <a:extLst>
              <a:ext uri="{FF2B5EF4-FFF2-40B4-BE49-F238E27FC236}">
                <a16:creationId xmlns:a16="http://schemas.microsoft.com/office/drawing/2014/main" id="{6DC5EC86-3302-4BDF-B84B-1865016E02A7}"/>
              </a:ext>
            </a:extLst>
          </p:cNvPr>
          <p:cNvCxnSpPr/>
          <p:nvPr/>
        </p:nvCxnSpPr>
        <p:spPr>
          <a:xfrm>
            <a:off x="4483768" y="8482199"/>
            <a:ext cx="553452"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262567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D5A280-4536-4C67-8078-B74C8A8574D3}"/>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90DE2C85-12EB-46A7-84AD-DEB2ED6C2D3E}"/>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14DF2454-E2A8-495F-8F72-759E52784225}"/>
              </a:ext>
            </a:extLst>
          </p:cNvPr>
          <p:cNvPicPr>
            <a:picLocks noChangeAspect="1"/>
          </p:cNvPicPr>
          <p:nvPr/>
        </p:nvPicPr>
        <p:blipFill>
          <a:blip r:embed="rId2"/>
          <a:stretch>
            <a:fillRect/>
          </a:stretch>
        </p:blipFill>
        <p:spPr>
          <a:xfrm>
            <a:off x="471487" y="527405"/>
            <a:ext cx="5983604" cy="8475360"/>
          </a:xfrm>
          <a:prstGeom prst="rect">
            <a:avLst/>
          </a:prstGeom>
        </p:spPr>
      </p:pic>
    </p:spTree>
    <p:extLst>
      <p:ext uri="{BB962C8B-B14F-4D97-AF65-F5344CB8AC3E}">
        <p14:creationId xmlns:p14="http://schemas.microsoft.com/office/powerpoint/2010/main" val="123963178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30A9D35DFDF884B82A4544ED45C08FD" ma:contentTypeVersion="2" ma:contentTypeDescription="Create a new document." ma:contentTypeScope="" ma:versionID="32c2d0c99798f79de435da2b47924855">
  <xsd:schema xmlns:xsd="http://www.w3.org/2001/XMLSchema" xmlns:xs="http://www.w3.org/2001/XMLSchema" xmlns:p="http://schemas.microsoft.com/office/2006/metadata/properties" xmlns:ns2="dc2705bf-b7e0-47fd-a4d4-4aed414e9c7a" targetNamespace="http://schemas.microsoft.com/office/2006/metadata/properties" ma:root="true" ma:fieldsID="4d8aff297148e1aaf8be32d298b3afe2" ns2:_="">
    <xsd:import namespace="dc2705bf-b7e0-47fd-a4d4-4aed414e9c7a"/>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c2705bf-b7e0-47fd-a4d4-4aed414e9c7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5FDDF2F2-5F05-4870-BA77-5DDE358A0EA7}"/>
</file>

<file path=customXml/itemProps2.xml><?xml version="1.0" encoding="utf-8"?>
<ds:datastoreItem xmlns:ds="http://schemas.openxmlformats.org/officeDocument/2006/customXml" ds:itemID="{C50B617F-3DF2-4266-A9CC-DD5E3C6B1035}"/>
</file>

<file path=customXml/itemProps3.xml><?xml version="1.0" encoding="utf-8"?>
<ds:datastoreItem xmlns:ds="http://schemas.openxmlformats.org/officeDocument/2006/customXml" ds:itemID="{1A501528-455E-4845-A13E-74C64451A871}"/>
</file>

<file path=docProps/app.xml><?xml version="1.0" encoding="utf-8"?>
<Properties xmlns="http://schemas.openxmlformats.org/officeDocument/2006/extended-properties" xmlns:vt="http://schemas.openxmlformats.org/officeDocument/2006/docPropsVTypes">
  <Template>Office Theme</Template>
  <TotalTime>648</TotalTime>
  <Words>965</Words>
  <Application>Microsoft Office PowerPoint</Application>
  <PresentationFormat>A4 Paper (210x297 mm)</PresentationFormat>
  <Paragraphs>165</Paragraphs>
  <Slides>10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Arial</vt:lpstr>
      <vt:lpstr>Calibri</vt:lpstr>
      <vt:lpstr>Calibri Light</vt:lpstr>
      <vt:lpstr>Comic Sans MS</vt:lpstr>
      <vt:lpstr>Times New Roman</vt:lpstr>
      <vt:lpstr>Wingdings</vt:lpstr>
      <vt:lpstr>Office Theme</vt:lpstr>
      <vt:lpstr>PowerPoint Presentation</vt:lpstr>
      <vt:lpstr>PowerPoint Presentation</vt:lpstr>
      <vt:lpstr>Self assessment</vt:lpstr>
      <vt:lpstr>Tidal power</vt:lpstr>
      <vt:lpstr>Tidal power Watch this video: https://www.youtube.com/watch?v=OCpBNQfpKDA </vt:lpstr>
      <vt:lpstr>Using water for power has been done for hundreds of years such as the water wheel at snuff mill fishponds. </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Hannah Grant</dc:creator>
  <cp:lastModifiedBy>Hannah Grant</cp:lastModifiedBy>
  <cp:revision>64</cp:revision>
  <cp:lastPrinted>2021-01-12T14:35:22Z</cp:lastPrinted>
  <dcterms:created xsi:type="dcterms:W3CDTF">2020-12-29T11:22:28Z</dcterms:created>
  <dcterms:modified xsi:type="dcterms:W3CDTF">2021-01-18T10:34:40Z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0x010100B30A9D35DFDF884B82A4544ED45C08FD</vt:lpwstr>
  </property>
</Properties>
</file>