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66" r:id="rId4"/>
    <p:sldId id="267" r:id="rId5"/>
    <p:sldId id="268" r:id="rId6"/>
    <p:sldId id="272" r:id="rId7"/>
    <p:sldId id="273" r:id="rId8"/>
    <p:sldId id="271" r:id="rId9"/>
    <p:sldId id="274" r:id="rId10"/>
    <p:sldId id="275" r:id="rId11"/>
    <p:sldId id="277" r:id="rId12"/>
    <p:sldId id="276" r:id="rId13"/>
    <p:sldId id="278" r:id="rId14"/>
    <p:sldId id="279" r:id="rId15"/>
    <p:sldId id="280" r:id="rId16"/>
    <p:sldId id="281" r:id="rId17"/>
    <p:sldId id="269" r:id="rId18"/>
  </p:sldIdLst>
  <p:sldSz cx="12192000" cy="16256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1" d="100"/>
          <a:sy n="31" d="100"/>
        </p:scale>
        <p:origin x="13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75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40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6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33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4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62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0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2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6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4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01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Aq13dvtZjP4&amp;list=PLTlsTmGCVD6vt9oGc_3jr1fUBwqf9GiFr&amp;index=62&amp;t=0s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84899C-1826-497D-AF60-BCFA7248CA10}"/>
              </a:ext>
            </a:extLst>
          </p:cNvPr>
          <p:cNvSpPr txBox="1"/>
          <p:nvPr/>
        </p:nvSpPr>
        <p:spPr>
          <a:xfrm>
            <a:off x="1765737" y="1979098"/>
            <a:ext cx="8923283" cy="1505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English Skills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6600" dirty="0">
                <a:latin typeface="Comic Sans MS" panose="030F0702030302020204" pitchFamily="66" charset="0"/>
              </a:rPr>
              <a:t>Home Learning Booklet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Name: ___________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Poetry &amp; Cultural Identity (Lesson 11) - Blessing by Imtiaz Dharker Mini  Essay | Teaching Resources">
            <a:extLst>
              <a:ext uri="{FF2B5EF4-FFF2-40B4-BE49-F238E27FC236}">
                <a16:creationId xmlns:a16="http://schemas.microsoft.com/office/drawing/2014/main" id="{5636946D-FBE1-43BC-80AA-AE380E18C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889" y="6356064"/>
            <a:ext cx="8923283" cy="669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62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7" y="481724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1BAD56-B300-4C62-942D-BD1B7F6A6634}"/>
              </a:ext>
            </a:extLst>
          </p:cNvPr>
          <p:cNvSpPr txBox="1"/>
          <p:nvPr/>
        </p:nvSpPr>
        <p:spPr>
          <a:xfrm>
            <a:off x="3502269" y="970105"/>
            <a:ext cx="518746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A2FBE6-E345-4082-B832-C904707EB1F7}"/>
              </a:ext>
            </a:extLst>
          </p:cNvPr>
          <p:cNvSpPr txBox="1"/>
          <p:nvPr/>
        </p:nvSpPr>
        <p:spPr>
          <a:xfrm>
            <a:off x="1198179" y="2262767"/>
            <a:ext cx="92385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Match up your definitions with the key words.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Use Google or a dictionary to check your answers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AE18E858-BFED-4831-A24A-97B961D9DC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271383"/>
              </p:ext>
            </p:extLst>
          </p:nvPr>
        </p:nvGraphicFramePr>
        <p:xfrm>
          <a:off x="822131" y="5428805"/>
          <a:ext cx="2680138" cy="8574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0138">
                  <a:extLst>
                    <a:ext uri="{9D8B030D-6E8A-4147-A177-3AD203B41FA5}">
                      <a16:colId xmlns:a16="http://schemas.microsoft.com/office/drawing/2014/main" val="3856340627"/>
                    </a:ext>
                  </a:extLst>
                </a:gridCol>
              </a:tblGrid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Key Words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3929494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dirty="0"/>
                        <a:t>Author</a:t>
                      </a:r>
                    </a:p>
                    <a:p>
                      <a:endParaRPr lang="en-GB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257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Poem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5520846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Ingredients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764868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Recipe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13719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9884F25-36C7-4A1C-95BD-CF1B1FE178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908403"/>
              </p:ext>
            </p:extLst>
          </p:nvPr>
        </p:nvGraphicFramePr>
        <p:xfrm>
          <a:off x="4292857" y="5334610"/>
          <a:ext cx="7077012" cy="8574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7012">
                  <a:extLst>
                    <a:ext uri="{9D8B030D-6E8A-4147-A177-3AD203B41FA5}">
                      <a16:colId xmlns:a16="http://schemas.microsoft.com/office/drawing/2014/main" val="3856340627"/>
                    </a:ext>
                  </a:extLst>
                </a:gridCol>
              </a:tblGrid>
              <a:tr h="1714913">
                <a:tc>
                  <a:txBody>
                    <a:bodyPr/>
                    <a:lstStyle/>
                    <a:p>
                      <a:r>
                        <a:rPr lang="en-GB" sz="4000" dirty="0"/>
                        <a:t>Definitions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3929494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3200" dirty="0"/>
                        <a:t>A group of words which are used to show thoughts or feelings, often arranged in a specific way.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257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3200" dirty="0"/>
                        <a:t>Instructions on how to cook something.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5520846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3200" dirty="0"/>
                        <a:t>A writer.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764868"/>
                  </a:ext>
                </a:extLst>
              </a:tr>
              <a:tr h="1714913">
                <a:tc>
                  <a:txBody>
                    <a:bodyPr/>
                    <a:lstStyle/>
                    <a:p>
                      <a:r>
                        <a:rPr lang="en-GB" sz="3200" dirty="0"/>
                        <a:t>Any of the food or substances required for a dish.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137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359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Culture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4018D8-A8AC-455F-A2F6-C05A57A73074}"/>
              </a:ext>
            </a:extLst>
          </p:cNvPr>
          <p:cNvSpPr txBox="1"/>
          <p:nvPr/>
        </p:nvSpPr>
        <p:spPr>
          <a:xfrm>
            <a:off x="1041430" y="2059495"/>
            <a:ext cx="106565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is your Culture?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Culture is all the different things that make you, you. Things like the food you eat, the things you celebrate, the music you listen to.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Complete the below mind-map on different aspects of your own culture.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9797CB5-7031-4010-9306-40524622D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716" y="6655726"/>
            <a:ext cx="10846566" cy="805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77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28E709-6F24-48F4-B308-1ACDAED33366}"/>
              </a:ext>
            </a:extLst>
          </p:cNvPr>
          <p:cNvSpPr txBox="1"/>
          <p:nvPr/>
        </p:nvSpPr>
        <p:spPr>
          <a:xfrm>
            <a:off x="767707" y="1922699"/>
            <a:ext cx="10656584" cy="13388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How is your culture different to someone you know?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i="1" dirty="0">
                <a:latin typeface="Comic Sans MS" panose="030F0702030302020204" pitchFamily="66" charset="0"/>
              </a:rPr>
              <a:t>Think about someone else you know and explain how and why your culture is different. </a:t>
            </a:r>
          </a:p>
          <a:p>
            <a:endParaRPr lang="en-GB" sz="2400" i="1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E.g. My best friend in Bristol is from London and I am from Cornwall. My culture is very different because I grew up in the countryside and they grow up in the city. This means that I like being in quiet open spaces and they like being in a busy city. We speak differently because we are from different areas of the country.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sz="2400" dirty="0">
                <a:latin typeface="Comic Sans MS" panose="030F0702030302020204" pitchFamily="66" charset="0"/>
              </a:rPr>
              <a:t>Say where you are both from</a:t>
            </a:r>
          </a:p>
          <a:p>
            <a:r>
              <a:rPr lang="en-GB" sz="2400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sz="2400" dirty="0">
                <a:latin typeface="Comic Sans MS" panose="030F0702030302020204" pitchFamily="66" charset="0"/>
              </a:rPr>
              <a:t>Say one way your culture is different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Secure: </a:t>
            </a:r>
            <a:r>
              <a:rPr lang="en-GB" sz="2400" dirty="0">
                <a:latin typeface="Comic Sans MS" panose="030F0702030302020204" pitchFamily="66" charset="0"/>
              </a:rPr>
              <a:t>Say multiple ways your culture is different</a:t>
            </a:r>
          </a:p>
          <a:p>
            <a:r>
              <a:rPr lang="en-GB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Mastered: </a:t>
            </a:r>
            <a:r>
              <a:rPr lang="en-GB" sz="2400" dirty="0">
                <a:latin typeface="Comic Sans MS" panose="030F0702030302020204" pitchFamily="66" charset="0"/>
              </a:rPr>
              <a:t>Explain why your cultures are different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 am from  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Another person I know is from 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One way our cultures are different is 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because 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Another way our cultures are different is 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because 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DA5057-E691-4431-ABD9-AF0931F480EE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Culture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187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Can you find the key words?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4BE91EB-36F2-4898-A3A9-AF5CCAA3E5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385084"/>
              </p:ext>
            </p:extLst>
          </p:nvPr>
        </p:nvGraphicFramePr>
        <p:xfrm>
          <a:off x="634566" y="13206002"/>
          <a:ext cx="10515600" cy="91440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48402605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00922316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1552678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AUTHOR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CULTURE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INGREDIENTS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75549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POEM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POETRY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RECIPE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7927278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D33BC1F-F0ED-4A57-A0C7-5FE7B2B239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888765"/>
              </p:ext>
            </p:extLst>
          </p:nvPr>
        </p:nvGraphicFramePr>
        <p:xfrm>
          <a:off x="838200" y="2321105"/>
          <a:ext cx="10515600" cy="9906612"/>
        </p:xfrm>
        <a:graphic>
          <a:graphicData uri="http://schemas.openxmlformats.org/drawingml/2006/table">
            <a:tbl>
              <a:tblPr/>
              <a:tblGrid>
                <a:gridCol w="876300">
                  <a:extLst>
                    <a:ext uri="{9D8B030D-6E8A-4147-A177-3AD203B41FA5}">
                      <a16:colId xmlns:a16="http://schemas.microsoft.com/office/drawing/2014/main" val="4052231731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1863263080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194081129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3854191743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4092837619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769348412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420131729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1835589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4057806048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746027343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305585807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3391123225"/>
                    </a:ext>
                  </a:extLst>
                </a:gridCol>
              </a:tblGrid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526380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68686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2223243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7874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2471883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005487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0343492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0499026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5499459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879890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617977"/>
                  </a:ext>
                </a:extLst>
              </a:tr>
              <a:tr h="825551"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0733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0196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Benjamin Zephaniah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83315-9618-4F10-9DA5-70CC60E14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491" y="2321105"/>
            <a:ext cx="10166675" cy="1249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362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796118"/>
            <a:ext cx="10108333" cy="1166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Benjamin Zephaniah</a:t>
            </a: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Complete the Cloze Summary about the author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latin typeface="Comic Sans MS" panose="030F0702030302020204" pitchFamily="66" charset="0"/>
              </a:rPr>
              <a:t>Benjamin ____________ was born in Birmingham in 1958.  His dad was originally from _____________ and his mum was originally from ______________.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latin typeface="Comic Sans MS" panose="030F0702030302020204" pitchFamily="66" charset="0"/>
              </a:rPr>
              <a:t>Zephaniah is famous for writing _____________. He performs a type of poetry called __________ poetry. This is performed and written in a way that it sounds like __________________. Zephaniah wants poems to be for ___________________. He write poems about things he believes in and issues in the world. He has written poems about slavery and ___________________. He has also written about homelessness and _____________.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1D0264-6427-443E-8D56-03A72737725B}"/>
              </a:ext>
            </a:extLst>
          </p:cNvPr>
          <p:cNvSpPr txBox="1"/>
          <p:nvPr/>
        </p:nvSpPr>
        <p:spPr>
          <a:xfrm>
            <a:off x="1073364" y="12460850"/>
            <a:ext cx="10108333" cy="2862322"/>
          </a:xfrm>
          <a:prstGeom prst="rect">
            <a:avLst/>
          </a:prstGeom>
          <a:noFill/>
          <a:ln w="1905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music        racism       dub     Jamaica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poems     animals    Zephaniah   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everyone      Barbados</a:t>
            </a:r>
          </a:p>
        </p:txBody>
      </p:sp>
    </p:spTree>
    <p:extLst>
      <p:ext uri="{BB962C8B-B14F-4D97-AF65-F5344CB8AC3E}">
        <p14:creationId xmlns:p14="http://schemas.microsoft.com/office/powerpoint/2010/main" val="621826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581925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The British by Benjamin Zephaniah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098E71-5F4A-4F5F-8015-3783B3C72A91}"/>
              </a:ext>
            </a:extLst>
          </p:cNvPr>
          <p:cNvSpPr/>
          <p:nvPr/>
        </p:nvSpPr>
        <p:spPr>
          <a:xfrm>
            <a:off x="765945" y="1264622"/>
            <a:ext cx="9887616" cy="14109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 some Picts, Celts and Silures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let them settle,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overrun them with </a:t>
            </a:r>
            <a:r>
              <a:rPr lang="en-GB" sz="2200" b="1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Roman conquerors.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Remove the Romans after approximately 400 years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lots of Norman French to some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Angles, Saxons, Jutes and Vikings, then stir vigorously.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Mix some hot </a:t>
            </a: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Chileans, cool Jamaicans, Dominicans,</a:t>
            </a:r>
            <a:b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Trinidadians and </a:t>
            </a:r>
            <a:r>
              <a:rPr lang="en-GB" sz="2200" b="1" dirty="0" err="1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Bajans</a:t>
            </a: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with some Ethiopians, Chinese</a:t>
            </a: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Vietnamese and Sudanese.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take a blend of Somalians, Sri Lankans, Nigerians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Pakistanis,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Combine with some </a:t>
            </a: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Guyanese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turn up the heat.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Sprinkle some fresh </a:t>
            </a: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Indians, Malaysians, Bosnians,</a:t>
            </a:r>
            <a:b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Iraqis and Bangladeshis together with some</a:t>
            </a:r>
            <a:b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Afghans, Spanish, Turkish, Kurdish, Japanese</a:t>
            </a:r>
            <a:b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Palestinians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add to the </a:t>
            </a:r>
            <a:r>
              <a:rPr lang="en-GB" sz="2200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melting pot.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Leave the ingredients to simmer.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they mix and blend allow their languages to flourish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Binding them together with English.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Allow time to be cool.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some unity, understanding, and respect for the future,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Serve with</a:t>
            </a:r>
            <a:r>
              <a:rPr lang="en-GB" sz="2200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justice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enjoy.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Note: All the ingredients are equally important. Treating one ingredient better than another will leave a bitter unpleasant taste.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Warning: An unequal spread of </a:t>
            </a:r>
            <a:r>
              <a:rPr lang="en-GB" sz="2200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justice</a:t>
            </a: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will damage the people and cause pain. Give </a:t>
            </a:r>
            <a:r>
              <a:rPr lang="en-GB" sz="2200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justice</a:t>
            </a: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equality to all.</a:t>
            </a:r>
          </a:p>
          <a:p>
            <a:pPr>
              <a:spcAft>
                <a:spcPts val="0"/>
              </a:spcAft>
            </a:pPr>
            <a:endParaRPr lang="en-GB" sz="2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https://www.youtube.com/watch?v=Aq13dvtZjP4&amp;list=PLTlsTmGCVD6vt9oGc_3jr1fUBwqf9GiFr&amp;index=62&amp;t=0s</a:t>
            </a:r>
            <a:endParaRPr lang="en-GB" sz="2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sz="2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Roman Toga Costume for Men">
            <a:extLst>
              <a:ext uri="{FF2B5EF4-FFF2-40B4-BE49-F238E27FC236}">
                <a16:creationId xmlns:a16="http://schemas.microsoft.com/office/drawing/2014/main" id="{EA275AEA-7A94-4A0B-9B3B-DAC8E36BF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584" y="1720698"/>
            <a:ext cx="2241506" cy="320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rld Map, a Map of the World with Country Names Labeled">
            <a:extLst>
              <a:ext uri="{FF2B5EF4-FFF2-40B4-BE49-F238E27FC236}">
                <a16:creationId xmlns:a16="http://schemas.microsoft.com/office/drawing/2014/main" id="{E4E8F209-7C99-454A-8E53-3BEFBDB32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408" y="5820926"/>
            <a:ext cx="3295682" cy="2436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Melting Pot closes at Boca Park on Feb. 28 - Eater Vegas">
            <a:extLst>
              <a:ext uri="{FF2B5EF4-FFF2-40B4-BE49-F238E27FC236}">
                <a16:creationId xmlns:a16="http://schemas.microsoft.com/office/drawing/2014/main" id="{532EEFF2-DD21-4575-B155-53A0DB681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16" y="8996547"/>
            <a:ext cx="2855459" cy="149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oorer people in Africa face higher hurdles to access to justice">
            <a:extLst>
              <a:ext uri="{FF2B5EF4-FFF2-40B4-BE49-F238E27FC236}">
                <a16:creationId xmlns:a16="http://schemas.microsoft.com/office/drawing/2014/main" id="{2A3A99F7-EC96-42C9-9E81-2DE56B8A8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8631" y="11095754"/>
            <a:ext cx="2855459" cy="208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494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796118"/>
            <a:ext cx="10108333" cy="1166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The British by Benjamin Zephaniah</a:t>
            </a: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Complete the Cloze Summary about the poem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latin typeface="Comic Sans MS" panose="030F0702030302020204" pitchFamily="66" charset="0"/>
              </a:rPr>
              <a:t>Benjamin Zephaniah starts talking about historic groups who took over ___________. He then mentions the _____________ conquerors. After that he talks about lots of different countries from around the world. He mentions the _______ Chileans and ___________ Jamaicans. After listing all the countries he mentions putting them all together in a ‘______________ pot’. He wants them to mix and _________. He says it is important to serve with ____________. He also says that all ingredients are ____________ important. 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1D0264-6427-443E-8D56-03A72737725B}"/>
              </a:ext>
            </a:extLst>
          </p:cNvPr>
          <p:cNvSpPr txBox="1"/>
          <p:nvPr/>
        </p:nvSpPr>
        <p:spPr>
          <a:xfrm>
            <a:off x="1073364" y="12460850"/>
            <a:ext cx="10108333" cy="2862322"/>
          </a:xfrm>
          <a:prstGeom prst="rect">
            <a:avLst/>
          </a:prstGeom>
          <a:noFill/>
          <a:ln w="1905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cool        justice        blend          equally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Roman         Britain      melting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hot    </a:t>
            </a:r>
          </a:p>
        </p:txBody>
      </p:sp>
    </p:spTree>
    <p:extLst>
      <p:ext uri="{BB962C8B-B14F-4D97-AF65-F5344CB8AC3E}">
        <p14:creationId xmlns:p14="http://schemas.microsoft.com/office/powerpoint/2010/main" val="20176226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Can you put the key words in the right places?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218" name="Picture 2" descr="http://puzzlemaker.discoveryeducation.com/puzzles/23524xueos.png">
            <a:extLst>
              <a:ext uri="{FF2B5EF4-FFF2-40B4-BE49-F238E27FC236}">
                <a16:creationId xmlns:a16="http://schemas.microsoft.com/office/drawing/2014/main" id="{564D621C-5037-4D7D-AF11-99E95F127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43531"/>
            <a:ext cx="10229625" cy="822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BEC489E-1B54-4B38-9DBC-956AEAEE28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833" y="10196149"/>
            <a:ext cx="9407191" cy="523220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Across</a:t>
            </a:r>
            <a:b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4. A group of words chosen to show a writer's thoughts and feelings, arranged in a specific way.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323232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5. Any of the food or substances required for a dish.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323232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Down 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The different things which make you, you.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323232"/>
              </a:solidFill>
              <a:effectLst/>
              <a:latin typeface="Comic Sans MS" panose="030F0702030302020204" pitchFamily="66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2. The person who writes the poem.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3. Instructions on how to cook something.</a:t>
            </a:r>
            <a:r>
              <a:rPr kumimoji="0" lang="en-US" alt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</a:t>
            </a: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765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Annotation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3AD093-0F95-443E-9D79-7F2BE98C5DA0}"/>
              </a:ext>
            </a:extLst>
          </p:cNvPr>
          <p:cNvSpPr txBox="1"/>
          <p:nvPr/>
        </p:nvSpPr>
        <p:spPr>
          <a:xfrm>
            <a:off x="1225108" y="2151313"/>
            <a:ext cx="974178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are now going to create a key and annotate the poem. There is a blank copy over the page.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Highlight or underline each item in a different colour (or if you only have one pen, with a different pattern!)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1803C7B-2691-4A0E-8E7D-C03F3D7DBE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9689447"/>
              </p:ext>
            </p:extLst>
          </p:nvPr>
        </p:nvGraphicFramePr>
        <p:xfrm>
          <a:off x="1628553" y="6854343"/>
          <a:ext cx="8934890" cy="66409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3447">
                  <a:extLst>
                    <a:ext uri="{9D8B030D-6E8A-4147-A177-3AD203B41FA5}">
                      <a16:colId xmlns:a16="http://schemas.microsoft.com/office/drawing/2014/main" val="273882682"/>
                    </a:ext>
                  </a:extLst>
                </a:gridCol>
                <a:gridCol w="5991443">
                  <a:extLst>
                    <a:ext uri="{9D8B030D-6E8A-4147-A177-3AD203B41FA5}">
                      <a16:colId xmlns:a16="http://schemas.microsoft.com/office/drawing/2014/main" val="2149404607"/>
                    </a:ext>
                  </a:extLst>
                </a:gridCol>
              </a:tblGrid>
              <a:tr h="2213647"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chemeClr val="tx1"/>
                          </a:solidFill>
                        </a:rPr>
                        <a:t>Colour or Pattern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chemeClr val="tx1"/>
                          </a:solidFill>
                        </a:rPr>
                        <a:t>Technique</a:t>
                      </a:r>
                    </a:p>
                    <a:p>
                      <a:endParaRPr lang="en-GB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1857209"/>
                  </a:ext>
                </a:extLst>
              </a:tr>
              <a:tr h="2213647">
                <a:tc>
                  <a:txBody>
                    <a:bodyPr/>
                    <a:lstStyle/>
                    <a:p>
                      <a:endParaRPr lang="en-GB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000" b="1" i="0" dirty="0">
                          <a:solidFill>
                            <a:schemeClr val="tx1"/>
                          </a:solidFill>
                        </a:rPr>
                        <a:t>Ingredients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609307"/>
                  </a:ext>
                </a:extLst>
              </a:tr>
              <a:tr h="2213647">
                <a:tc>
                  <a:txBody>
                    <a:bodyPr/>
                    <a:lstStyle/>
                    <a:p>
                      <a:endParaRPr lang="en-GB" sz="4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000" b="1" i="0" dirty="0">
                          <a:solidFill>
                            <a:schemeClr val="tx1"/>
                          </a:solidFill>
                        </a:rPr>
                        <a:t>Recipe words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15242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416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581925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The British by Benjamin Zephaniah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098E71-5F4A-4F5F-8015-3783B3C72A91}"/>
              </a:ext>
            </a:extLst>
          </p:cNvPr>
          <p:cNvSpPr/>
          <p:nvPr/>
        </p:nvSpPr>
        <p:spPr>
          <a:xfrm>
            <a:off x="1041833" y="1720698"/>
            <a:ext cx="9887616" cy="13668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 some Picts, Celts and Silures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let them settle,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overrun them with Roman conquerors.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Remove the Romans after approximately 400 years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lots of Norman French to some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Angles, Saxons, Jutes and Vikings, then stir vigorously.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Mix some hot Chileans, cool Jamaicans, Dominicans,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Trinidadians and </a:t>
            </a:r>
            <a:r>
              <a:rPr lang="en-GB" sz="2200" dirty="0" err="1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Bajans</a:t>
            </a: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with some Ethiopians, Chinese,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Vietnamese and Sudanese.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take a blend of Somalians, Sri Lankans, Nigerians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Pakistanis,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Combine with some Guyanese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turn up the heat.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Sprinkle some fresh Indians, Malaysians, Bosnians,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Iraqis and Bangladeshis together with some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Afghans, Spanish, Turkish, Kurdish, Japanese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Palestinians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add to the melting pot.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Leave the ingredients to simmer.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they mix and blend allow their languages to flourish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Binding them together with English.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Allow time to be cool.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some unity, understanding, and respect for the future,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Serve with justice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enjoy.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Note: All the ingredients are equally important. Treating one ingredient better than another will leave a bitter unpleasant taste.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Warning: An unequal spread of justice will damage the people and cause pain. Give justice and equality to all.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382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Response to Poem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6D2F44-95CB-4620-AE9E-F6C683CF2247}"/>
              </a:ext>
            </a:extLst>
          </p:cNvPr>
          <p:cNvSpPr txBox="1"/>
          <p:nvPr/>
        </p:nvSpPr>
        <p:spPr>
          <a:xfrm>
            <a:off x="1608083" y="2270234"/>
            <a:ext cx="85764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Match the statement about the poem to the quotes which proves it.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C7936A6-D680-4D64-8EC5-A71530A361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670701"/>
              </p:ext>
            </p:extLst>
          </p:nvPr>
        </p:nvGraphicFramePr>
        <p:xfrm>
          <a:off x="1041833" y="4932855"/>
          <a:ext cx="4813739" cy="8436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13739">
                  <a:extLst>
                    <a:ext uri="{9D8B030D-6E8A-4147-A177-3AD203B41FA5}">
                      <a16:colId xmlns:a16="http://schemas.microsoft.com/office/drawing/2014/main" val="954384564"/>
                    </a:ext>
                  </a:extLst>
                </a:gridCol>
              </a:tblGrid>
              <a:tr h="1738625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Zephaniah mentions different groups who have taken over Britain.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706320"/>
                  </a:ext>
                </a:extLst>
              </a:tr>
              <a:tr h="123976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Zephaniah talks about lots of different cultures.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680449"/>
                  </a:ext>
                </a:extLst>
              </a:tr>
              <a:tr h="123976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Zephaniah writes a recipe about Britain.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078211"/>
                  </a:ext>
                </a:extLst>
              </a:tr>
              <a:tr h="123976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Zephaniah wants us all to mix with each other.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1683871"/>
                  </a:ext>
                </a:extLst>
              </a:tr>
              <a:tr h="1738625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poem says is it important be kind to each other.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2261764"/>
                  </a:ext>
                </a:extLst>
              </a:tr>
              <a:tr h="123976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poem says we should all treat each other equally.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875739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FE9686C-B754-4F5A-A828-17CF588E0D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535710"/>
              </p:ext>
            </p:extLst>
          </p:nvPr>
        </p:nvGraphicFramePr>
        <p:xfrm>
          <a:off x="6842234" y="4932854"/>
          <a:ext cx="4448505" cy="8436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8505">
                  <a:extLst>
                    <a:ext uri="{9D8B030D-6E8A-4147-A177-3AD203B41FA5}">
                      <a16:colId xmlns:a16="http://schemas.microsoft.com/office/drawing/2014/main" val="303454499"/>
                    </a:ext>
                  </a:extLst>
                </a:gridCol>
              </a:tblGrid>
              <a:tr h="1406048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“</a:t>
                      </a: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Somalians, Sri Lankans, Nigerians and Pakistanis”</a:t>
                      </a:r>
                      <a:endParaRPr lang="en-GB" sz="2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848360"/>
                  </a:ext>
                </a:extLst>
              </a:tr>
              <a:tr h="1406048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“Angles, Saxons, Jutes and Vikings.”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125773"/>
                  </a:ext>
                </a:extLst>
              </a:tr>
              <a:tr h="1406048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“as they mix and blend”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913007"/>
                  </a:ext>
                </a:extLst>
              </a:tr>
              <a:tr h="1406048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“leave the ingredients to simmer”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5403321"/>
                  </a:ext>
                </a:extLst>
              </a:tr>
              <a:tr h="1406048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“All ingredients are equally important”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219026"/>
                  </a:ext>
                </a:extLst>
              </a:tr>
              <a:tr h="1406048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“Unity, understanding and respect”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2857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4044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What does it mean to be British?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2550C2-30EB-41B0-907D-70E5A137D0ED}"/>
              </a:ext>
            </a:extLst>
          </p:cNvPr>
          <p:cNvSpPr txBox="1"/>
          <p:nvPr/>
        </p:nvSpPr>
        <p:spPr>
          <a:xfrm>
            <a:off x="1292772" y="1966422"/>
            <a:ext cx="94908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What does being British mean to you?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i="1" dirty="0">
                <a:latin typeface="Comic Sans MS" panose="030F0702030302020204" pitchFamily="66" charset="0"/>
              </a:rPr>
              <a:t>What do you think of when you think of Britain?</a:t>
            </a:r>
          </a:p>
          <a:p>
            <a:r>
              <a:rPr lang="en-GB" sz="3600" dirty="0"/>
              <a:t>Complete the mind map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5229C49-87BE-4E09-94AF-F0B84C3852B3}"/>
              </a:ext>
            </a:extLst>
          </p:cNvPr>
          <p:cNvSpPr/>
          <p:nvPr/>
        </p:nvSpPr>
        <p:spPr>
          <a:xfrm>
            <a:off x="4256690" y="11792607"/>
            <a:ext cx="3594538" cy="2963916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Being British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0BF12E2A-5A56-45B6-8E1A-4166ADEF3494}"/>
              </a:ext>
            </a:extLst>
          </p:cNvPr>
          <p:cNvCxnSpPr/>
          <p:nvPr/>
        </p:nvCxnSpPr>
        <p:spPr>
          <a:xfrm flipH="1" flipV="1">
            <a:off x="3058510" y="11571890"/>
            <a:ext cx="1198180" cy="110358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765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Being British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2550C2-30EB-41B0-907D-70E5A137D0ED}"/>
              </a:ext>
            </a:extLst>
          </p:cNvPr>
          <p:cNvSpPr txBox="1"/>
          <p:nvPr/>
        </p:nvSpPr>
        <p:spPr>
          <a:xfrm>
            <a:off x="1041833" y="1966422"/>
            <a:ext cx="10094254" cy="12588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Look at this example poem called ‘Being British’.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200" i="1" dirty="0">
                <a:latin typeface="Comic Sans MS" panose="030F0702030302020204" pitchFamily="66" charset="0"/>
              </a:rPr>
              <a:t>Take a cup of tea and mix it with a curry.  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Add a dash of football and a serving of tennis.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Stir in a bunch of daffodils and a Haggis,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A dragon and a four leaf clover.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Mix in the words of Bronte,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The rhymes of Coleridge and Wordsworth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endParaRPr lang="en-GB" sz="3200" i="1" dirty="0">
              <a:latin typeface="Comic Sans MS" panose="030F0702030302020204" pitchFamily="66" charset="0"/>
            </a:endParaRPr>
          </a:p>
          <a:p>
            <a:r>
              <a:rPr lang="en-GB" sz="3200" i="1" dirty="0">
                <a:latin typeface="Comic Sans MS" panose="030F0702030302020204" pitchFamily="66" charset="0"/>
              </a:rPr>
              <a:t>And the wisdom of Shakespeare.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Simmer for two hours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Allowing tolerance and diversity to flavour and sweeten</a:t>
            </a:r>
          </a:p>
          <a:p>
            <a:endParaRPr lang="en-GB" sz="3200" i="1" dirty="0">
              <a:latin typeface="Comic Sans MS" panose="030F0702030302020204" pitchFamily="66" charset="0"/>
            </a:endParaRPr>
          </a:p>
          <a:p>
            <a:endParaRPr lang="en-GB" sz="3200" i="1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You are going to write your own poem about your ideas of ‘Being British’ You can choose another culture if you wish.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sz="3200" dirty="0">
                <a:latin typeface="Comic Sans MS" panose="030F0702030302020204" pitchFamily="66" charset="0"/>
              </a:rPr>
              <a:t>Include at least 5 ingredients you would need</a:t>
            </a:r>
          </a:p>
          <a:p>
            <a:r>
              <a:rPr lang="en-GB" sz="3200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sz="3200" dirty="0">
                <a:latin typeface="Comic Sans MS" panose="030F0702030302020204" pitchFamily="66" charset="0"/>
              </a:rPr>
              <a:t>Include instructions like a recipe</a:t>
            </a:r>
          </a:p>
          <a:p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Secure: </a:t>
            </a:r>
            <a:r>
              <a:rPr lang="en-GB" sz="3200" dirty="0">
                <a:latin typeface="Comic Sans MS" panose="030F0702030302020204" pitchFamily="66" charset="0"/>
              </a:rPr>
              <a:t>Use the same style as the poem</a:t>
            </a:r>
          </a:p>
          <a:p>
            <a:r>
              <a:rPr lang="en-GB" sz="3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Mastered: </a:t>
            </a:r>
            <a:r>
              <a:rPr lang="en-GB" sz="3200" dirty="0">
                <a:latin typeface="Comic Sans MS" panose="030F0702030302020204" pitchFamily="66" charset="0"/>
              </a:rPr>
              <a:t>Include poetic techniques like alliteration etc (Google these if you need a recap)</a:t>
            </a:r>
          </a:p>
        </p:txBody>
      </p:sp>
    </p:spTree>
    <p:extLst>
      <p:ext uri="{BB962C8B-B14F-4D97-AF65-F5344CB8AC3E}">
        <p14:creationId xmlns:p14="http://schemas.microsoft.com/office/powerpoint/2010/main" val="1513179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Being British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B6A7BD3-1BD7-46C6-AB52-70797A1EAAEC}"/>
              </a:ext>
            </a:extLst>
          </p:cNvPr>
          <p:cNvSpPr/>
          <p:nvPr/>
        </p:nvSpPr>
        <p:spPr>
          <a:xfrm>
            <a:off x="3541985" y="2197257"/>
            <a:ext cx="5108028" cy="39703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800" b="1" i="1" dirty="0">
                <a:latin typeface="Comic Sans MS" panose="030F0702030302020204" pitchFamily="66" charset="0"/>
              </a:rPr>
              <a:t>Sentence Stems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Take a…  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Add…  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Sprinkle…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Mix in…  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Stir… 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 Lend in…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Leave to simmer…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Leave to cool…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45860F-ACF1-4F33-97D4-541089D99B67}"/>
              </a:ext>
            </a:extLst>
          </p:cNvPr>
          <p:cNvSpPr/>
          <p:nvPr/>
        </p:nvSpPr>
        <p:spPr>
          <a:xfrm>
            <a:off x="838200" y="7505954"/>
            <a:ext cx="11140965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4392511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0D3EC58-2CE8-4385-B838-80AB01113B64}"/>
              </a:ext>
            </a:extLst>
          </p:cNvPr>
          <p:cNvSpPr txBox="1"/>
          <p:nvPr/>
        </p:nvSpPr>
        <p:spPr>
          <a:xfrm>
            <a:off x="453293" y="2000069"/>
            <a:ext cx="10925908" cy="654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978" u="sng" dirty="0">
                <a:latin typeface="Comic Sans MS" panose="030F0702030302020204" pitchFamily="66" charset="0"/>
              </a:rPr>
              <a:t>Self Assessment</a:t>
            </a:r>
          </a:p>
          <a:p>
            <a:pPr algn="ctr"/>
            <a:endParaRPr lang="en-GB" sz="4978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Well done! You completed the first week on poetry. 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think Benjamin Zephaniah wanted you to think about Britain?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1783CE-9622-4436-9402-FC4FD164B6C9}"/>
              </a:ext>
            </a:extLst>
          </p:cNvPr>
          <p:cNvSpPr txBox="1"/>
          <p:nvPr/>
        </p:nvSpPr>
        <p:spPr>
          <a:xfrm>
            <a:off x="703385" y="9972429"/>
            <a:ext cx="695569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went well this week?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My best piece of work is…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because…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</p:txBody>
      </p:sp>
      <p:pic>
        <p:nvPicPr>
          <p:cNvPr id="11266" name="Picture 2" descr="Do We Really Need a GOLD STAR? - The Cryptofolk Movement - Medium">
            <a:extLst>
              <a:ext uri="{FF2B5EF4-FFF2-40B4-BE49-F238E27FC236}">
                <a16:creationId xmlns:a16="http://schemas.microsoft.com/office/drawing/2014/main" id="{D4279263-28BD-4617-8EC4-6198327E1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130" y="11035110"/>
            <a:ext cx="3943486" cy="394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6186BE-3ABA-4087-9144-3C4B233BEA7D}"/>
              </a:ext>
            </a:extLst>
          </p:cNvPr>
          <p:cNvSpPr txBox="1"/>
          <p:nvPr/>
        </p:nvSpPr>
        <p:spPr>
          <a:xfrm>
            <a:off x="453293" y="481724"/>
            <a:ext cx="11140966" cy="1529255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378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459</TotalTime>
  <Words>1727</Words>
  <Application>Microsoft Office PowerPoint</Application>
  <PresentationFormat>Custom</PresentationFormat>
  <Paragraphs>369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Courier New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 Russell</dc:creator>
  <cp:lastModifiedBy>Felicity Russell</cp:lastModifiedBy>
  <cp:revision>31</cp:revision>
  <cp:lastPrinted>2021-01-07T11:54:42Z</cp:lastPrinted>
  <dcterms:created xsi:type="dcterms:W3CDTF">2020-08-26T08:22:50Z</dcterms:created>
  <dcterms:modified xsi:type="dcterms:W3CDTF">2021-01-07T13:10:49Z</dcterms:modified>
</cp:coreProperties>
</file>