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Lst>
  <p:sldSz cx="12192000" cy="1625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30" d="100"/>
          <a:sy n="30" d="100"/>
        </p:scale>
        <p:origin x="1572"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A9C01A-3616-4F83-B648-45F4F23EC38B}"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3626499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A9C01A-3616-4F83-B648-45F4F23EC38B}"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66591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A9C01A-3616-4F83-B648-45F4F23EC38B}"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723437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A9C01A-3616-4F83-B648-45F4F23EC38B}"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2586296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A9C01A-3616-4F83-B648-45F4F23EC38B}"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3066483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A9C01A-3616-4F83-B648-45F4F23EC38B}"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790248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A9C01A-3616-4F83-B648-45F4F23EC38B}"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720947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D7A9C01A-3616-4F83-B648-45F4F23EC38B}"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1365568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D7A9C01A-3616-4F83-B648-45F4F23EC38B}"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369999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A9C01A-3616-4F83-B648-45F4F23EC38B}"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1510756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A9C01A-3616-4F83-B648-45F4F23EC38B}"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A95EBD-B0D6-4E88-B3A3-ECF6440063B0}" type="slidenum">
              <a:rPr lang="en-GB" smtClean="0"/>
              <a:t>‹#›</a:t>
            </a:fld>
            <a:endParaRPr lang="en-GB"/>
          </a:p>
        </p:txBody>
      </p:sp>
    </p:spTree>
    <p:extLst>
      <p:ext uri="{BB962C8B-B14F-4D97-AF65-F5344CB8AC3E}">
        <p14:creationId xmlns:p14="http://schemas.microsoft.com/office/powerpoint/2010/main" val="3643375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D7A9C01A-3616-4F83-B648-45F4F23EC38B}" type="datetimeFigureOut">
              <a:rPr lang="en-GB" smtClean="0"/>
              <a:t>05/01/2021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20A95EBD-B0D6-4E88-B3A3-ECF6440063B0}" type="slidenum">
              <a:rPr lang="en-GB" smtClean="0"/>
              <a:t>‹#›</a:t>
            </a:fld>
            <a:endParaRPr lang="en-GB"/>
          </a:p>
        </p:txBody>
      </p:sp>
    </p:spTree>
    <p:extLst>
      <p:ext uri="{BB962C8B-B14F-4D97-AF65-F5344CB8AC3E}">
        <p14:creationId xmlns:p14="http://schemas.microsoft.com/office/powerpoint/2010/main" val="23956124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914400" y="1515879"/>
            <a:ext cx="10417629" cy="13880723"/>
          </a:xfrm>
          <a:prstGeom prst="rect">
            <a:avLst/>
          </a:prstGeom>
          <a:noFill/>
        </p:spPr>
        <p:txBody>
          <a:bodyPr wrap="square" rtlCol="0">
            <a:spAutoFit/>
          </a:bodyPr>
          <a:lstStyle/>
          <a:p>
            <a:pPr algn="ctr"/>
            <a:r>
              <a:rPr lang="en-GB" sz="6600" dirty="0">
                <a:latin typeface="Comic Sans MS" panose="030F0702030302020204" pitchFamily="66" charset="0"/>
              </a:rPr>
              <a:t>English</a:t>
            </a:r>
          </a:p>
          <a:p>
            <a:pPr algn="ctr"/>
            <a:r>
              <a:rPr lang="en-GB" sz="6600" dirty="0">
                <a:latin typeface="Comic Sans MS" panose="030F0702030302020204" pitchFamily="66" charset="0"/>
              </a:rPr>
              <a:t>Home Learning Booklet</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Assessment Objective 1: Identify and interpret information from a text.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Assessment Objective 2: Explain and comment on writer’s use of language and structure</a:t>
            </a: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6" name="Picture 2" descr="The Power of Reading - Teen Financial Freedom">
            <a:extLst>
              <a:ext uri="{FF2B5EF4-FFF2-40B4-BE49-F238E27FC236}">
                <a16:creationId xmlns:a16="http://schemas.microsoft.com/office/drawing/2014/main" id="{4BA6E164-06E7-4B65-A93E-E8F0FA7DDA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7010" y="4037271"/>
            <a:ext cx="7272407" cy="4090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2" name="Rectangle 1">
            <a:extLst>
              <a:ext uri="{FF2B5EF4-FFF2-40B4-BE49-F238E27FC236}">
                <a16:creationId xmlns:a16="http://schemas.microsoft.com/office/drawing/2014/main" id="{125C8D41-DAC0-4CB3-8064-C3F95B123233}"/>
              </a:ext>
            </a:extLst>
          </p:cNvPr>
          <p:cNvSpPr/>
          <p:nvPr/>
        </p:nvSpPr>
        <p:spPr>
          <a:xfrm>
            <a:off x="753367" y="802918"/>
            <a:ext cx="10881585" cy="14650164"/>
          </a:xfrm>
          <a:prstGeom prst="rect">
            <a:avLst/>
          </a:prstGeom>
        </p:spPr>
        <p:txBody>
          <a:bodyPr wrap="square">
            <a:spAutoFit/>
          </a:bodyPr>
          <a:lstStyle/>
          <a:p>
            <a:pPr>
              <a:spcAft>
                <a:spcPts val="0"/>
              </a:spcAft>
            </a:pPr>
            <a:r>
              <a:rPr lang="en-GB" sz="2200" b="1" dirty="0">
                <a:solidFill>
                  <a:srgbClr val="000000"/>
                </a:solidFill>
                <a:latin typeface="Calibri" panose="020F0502020204030204" pitchFamily="34" charset="0"/>
                <a:ea typeface="Calibri" panose="020F0502020204030204" pitchFamily="34" charset="0"/>
              </a:rPr>
              <a:t>Comprehension Builders to develop AO skills in paper 1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dirty="0">
                <a:solidFill>
                  <a:srgbClr val="000000"/>
                </a:solidFill>
                <a:latin typeface="Calibri" panose="020F0502020204030204" pitchFamily="34" charset="0"/>
                <a:ea typeface="Calibri" panose="020F0502020204030204" pitchFamily="34" charset="0"/>
              </a:rPr>
              <a:t> </a:t>
            </a:r>
          </a:p>
          <a:p>
            <a:pPr>
              <a:spcAft>
                <a:spcPts val="0"/>
              </a:spcAft>
            </a:pPr>
            <a:r>
              <a:rPr lang="en-GB" sz="2200" b="1" dirty="0">
                <a:solidFill>
                  <a:srgbClr val="000000"/>
                </a:solidFill>
                <a:latin typeface="Calibri" panose="020F0502020204030204" pitchFamily="34" charset="0"/>
                <a:ea typeface="Calibri" panose="020F0502020204030204" pitchFamily="34" charset="0"/>
              </a:rPr>
              <a:t>PAPER 1: READING (COMPREHENSION) – I’m The King Of The Castle by Susan Hill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b="1" dirty="0">
                <a:solidFill>
                  <a:srgbClr val="000000"/>
                </a:solidFill>
                <a:latin typeface="Calibri" panose="020F0502020204030204" pitchFamily="34" charset="0"/>
                <a:ea typeface="Calibri" panose="020F0502020204030204" pitchFamily="34" charset="0"/>
              </a:rPr>
              <a:t>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b="1" dirty="0">
                <a:solidFill>
                  <a:srgbClr val="000000"/>
                </a:solidFill>
                <a:latin typeface="Calibri" panose="020F0502020204030204" pitchFamily="34" charset="0"/>
                <a:ea typeface="Calibri" panose="020F0502020204030204" pitchFamily="34" charset="0"/>
              </a:rPr>
              <a:t>L.O.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b="1" dirty="0">
                <a:solidFill>
                  <a:srgbClr val="000000"/>
                </a:solidFill>
                <a:latin typeface="Calibri" panose="020F0502020204030204" pitchFamily="34" charset="0"/>
                <a:ea typeface="Calibri" panose="020F0502020204030204" pitchFamily="34" charset="0"/>
              </a:rPr>
              <a:t>• to understand the ways in which authors use the openings of stories to engage the reader AO1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b="1" dirty="0">
                <a:solidFill>
                  <a:srgbClr val="000000"/>
                </a:solidFill>
                <a:latin typeface="Calibri" panose="020F0502020204030204" pitchFamily="34" charset="0"/>
                <a:ea typeface="Calibri" panose="020F0502020204030204" pitchFamily="34" charset="0"/>
              </a:rPr>
              <a:t>• to understand how the conventions of literary genres may be evident in the story opening AO2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b="1" dirty="0">
                <a:solidFill>
                  <a:srgbClr val="000000"/>
                </a:solidFill>
                <a:latin typeface="Calibri" panose="020F0502020204030204" pitchFamily="34" charset="0"/>
                <a:ea typeface="Calibri" panose="020F0502020204030204" pitchFamily="34" charset="0"/>
              </a:rPr>
              <a:t>• to understand the structural features of the passage and its place in the structure of the whole novel AO2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dirty="0">
                <a:solidFill>
                  <a:srgbClr val="000000"/>
                </a:solidFill>
                <a:latin typeface="Calibri" panose="020F0502020204030204" pitchFamily="34" charset="0"/>
                <a:ea typeface="Calibri" panose="020F0502020204030204" pitchFamily="34" charset="0"/>
              </a:rPr>
              <a:t> </a:t>
            </a:r>
          </a:p>
          <a:p>
            <a:pPr>
              <a:spcAft>
                <a:spcPts val="0"/>
              </a:spcAft>
            </a:pPr>
            <a:r>
              <a:rPr lang="en-GB" sz="2200" dirty="0">
                <a:solidFill>
                  <a:srgbClr val="000000"/>
                </a:solidFill>
                <a:latin typeface="Calibri" panose="020F0502020204030204" pitchFamily="34" charset="0"/>
                <a:ea typeface="Calibri" panose="020F0502020204030204" pitchFamily="34" charset="0"/>
              </a:rPr>
              <a:t> </a:t>
            </a:r>
          </a:p>
          <a:p>
            <a:pPr>
              <a:spcAft>
                <a:spcPts val="0"/>
              </a:spcAft>
            </a:pPr>
            <a:r>
              <a:rPr lang="en-GB" sz="2200" b="1" dirty="0">
                <a:solidFill>
                  <a:srgbClr val="000000"/>
                </a:solidFill>
                <a:latin typeface="Calibri" panose="020F0502020204030204" pitchFamily="34" charset="0"/>
                <a:ea typeface="Calibri" panose="020F0502020204030204" pitchFamily="34" charset="0"/>
              </a:rPr>
              <a:t>I’m The King Of The Castle </a:t>
            </a:r>
            <a:endParaRPr lang="en-GB" sz="2200" dirty="0">
              <a:solidFill>
                <a:srgbClr val="000000"/>
              </a:solidFill>
              <a:latin typeface="Calibri" panose="020F0502020204030204" pitchFamily="34" charset="0"/>
              <a:ea typeface="Calibri" panose="020F0502020204030204" pitchFamily="34" charset="0"/>
            </a:endParaRPr>
          </a:p>
          <a:p>
            <a:pPr>
              <a:spcAft>
                <a:spcPts val="0"/>
              </a:spcAft>
            </a:pPr>
            <a:r>
              <a:rPr lang="en-GB" sz="2200" dirty="0">
                <a:solidFill>
                  <a:srgbClr val="000000"/>
                </a:solidFill>
                <a:latin typeface="Calibri" panose="020F0502020204030204" pitchFamily="34" charset="0"/>
                <a:ea typeface="Calibri" panose="020F0502020204030204" pitchFamily="34" charset="0"/>
              </a:rPr>
              <a:t> </a:t>
            </a:r>
          </a:p>
          <a:p>
            <a:pPr>
              <a:spcAft>
                <a:spcPts val="0"/>
              </a:spcAft>
            </a:pPr>
            <a:r>
              <a:rPr lang="en-GB" sz="2200" dirty="0">
                <a:solidFill>
                  <a:srgbClr val="000000"/>
                </a:solidFill>
                <a:latin typeface="Calibri" panose="020F0502020204030204" pitchFamily="34" charset="0"/>
                <a:ea typeface="Calibri" panose="020F0502020204030204" pitchFamily="34" charset="0"/>
              </a:rPr>
              <a:t>Three months ago, his grandmother died, and then they had moved to this house. </a:t>
            </a:r>
          </a:p>
          <a:p>
            <a:pPr>
              <a:spcAft>
                <a:spcPts val="0"/>
              </a:spcAft>
            </a:pPr>
            <a:r>
              <a:rPr lang="en-GB" sz="2200" dirty="0">
                <a:solidFill>
                  <a:srgbClr val="000000"/>
                </a:solidFill>
                <a:latin typeface="Calibri" panose="020F0502020204030204" pitchFamily="34" charset="0"/>
                <a:ea typeface="Calibri" panose="020F0502020204030204" pitchFamily="34" charset="0"/>
              </a:rPr>
              <a:t>‘I will not live there again, until it belongs to me,’ his father had said. Though the old man lay upstairs, after a second stroke, and lingered, giving no trouble. </a:t>
            </a:r>
          </a:p>
          <a:p>
            <a:pPr>
              <a:spcAft>
                <a:spcPts val="0"/>
              </a:spcAft>
            </a:pPr>
            <a:r>
              <a:rPr lang="en-GB" sz="2200" dirty="0">
                <a:solidFill>
                  <a:srgbClr val="000000"/>
                </a:solidFill>
                <a:latin typeface="Calibri" panose="020F0502020204030204" pitchFamily="34" charset="0"/>
                <a:ea typeface="Calibri" panose="020F0502020204030204" pitchFamily="34" charset="0"/>
              </a:rPr>
              <a:t>The boy was taken up to see him. </a:t>
            </a:r>
          </a:p>
          <a:p>
            <a:pPr>
              <a:spcAft>
                <a:spcPts val="0"/>
              </a:spcAft>
            </a:pPr>
            <a:r>
              <a:rPr lang="en-GB" sz="2200" dirty="0">
                <a:solidFill>
                  <a:srgbClr val="000000"/>
                </a:solidFill>
                <a:latin typeface="Calibri" panose="020F0502020204030204" pitchFamily="34" charset="0"/>
                <a:ea typeface="Calibri" panose="020F0502020204030204" pitchFamily="34" charset="0"/>
              </a:rPr>
              <a:t>‘You must not be afraid,’ his father said nervously, ‘he is a very old man, now, very ill.’ </a:t>
            </a:r>
          </a:p>
          <a:p>
            <a:pPr>
              <a:spcAft>
                <a:spcPts val="0"/>
              </a:spcAft>
            </a:pPr>
            <a:r>
              <a:rPr lang="en-GB" sz="2200" dirty="0">
                <a:solidFill>
                  <a:srgbClr val="000000"/>
                </a:solidFill>
                <a:latin typeface="Calibri" panose="020F0502020204030204" pitchFamily="34" charset="0"/>
                <a:ea typeface="Calibri" panose="020F0502020204030204" pitchFamily="34" charset="0"/>
              </a:rPr>
              <a:t>‘I am never afraid,’ And that was no more than the truth, though his father would not have believed it. </a:t>
            </a:r>
          </a:p>
          <a:p>
            <a:pPr>
              <a:spcAft>
                <a:spcPts val="0"/>
              </a:spcAft>
            </a:pPr>
            <a:r>
              <a:rPr lang="en-GB" sz="2200" dirty="0">
                <a:solidFill>
                  <a:srgbClr val="000000"/>
                </a:solidFill>
                <a:latin typeface="Calibri" panose="020F0502020204030204" pitchFamily="34" charset="0"/>
                <a:ea typeface="Calibri" panose="020F0502020204030204" pitchFamily="34" charset="0"/>
              </a:rPr>
              <a:t>It will be very moving, Joseph Hooper had decided, with the three generations together and one upon his deathbed, the eldest son of the eldest son of the eldest son. For, in middle age, he was acquiring a dynastic sense. </a:t>
            </a:r>
          </a:p>
          <a:p>
            <a:pPr>
              <a:spcAft>
                <a:spcPts val="0"/>
              </a:spcAft>
            </a:pPr>
            <a:r>
              <a:rPr lang="en-GB" sz="2200" dirty="0">
                <a:solidFill>
                  <a:srgbClr val="000000"/>
                </a:solidFill>
                <a:latin typeface="Calibri" panose="020F0502020204030204" pitchFamily="34" charset="0"/>
                <a:ea typeface="Calibri" panose="020F0502020204030204" pitchFamily="34" charset="0"/>
              </a:rPr>
              <a:t>But it had not been moving. The old man had breathed noisily, and dribbled a little, and never woken. The sick room smelled sour. </a:t>
            </a:r>
          </a:p>
          <a:p>
            <a:pPr>
              <a:spcAft>
                <a:spcPts val="0"/>
              </a:spcAft>
            </a:pPr>
            <a:r>
              <a:rPr lang="en-GB" sz="2200" dirty="0">
                <a:solidFill>
                  <a:srgbClr val="000000"/>
                </a:solidFill>
                <a:latin typeface="Calibri" panose="020F0502020204030204" pitchFamily="34" charset="0"/>
                <a:ea typeface="Calibri" panose="020F0502020204030204" pitchFamily="34" charset="0"/>
              </a:rPr>
              <a:t>‘Ah well, ‘Mr Hooper had said, and coughed, ‘he is very ill. You know. But I am glad you have seen him.’ </a:t>
            </a:r>
          </a:p>
          <a:p>
            <a:pPr>
              <a:spcAft>
                <a:spcPts val="0"/>
              </a:spcAft>
            </a:pPr>
            <a:r>
              <a:rPr lang="en-GB" sz="2200" dirty="0">
                <a:solidFill>
                  <a:srgbClr val="000000"/>
                </a:solidFill>
                <a:latin typeface="Calibri" panose="020F0502020204030204" pitchFamily="34" charset="0"/>
                <a:ea typeface="Calibri" panose="020F0502020204030204" pitchFamily="34" charset="0"/>
              </a:rPr>
              <a:t>Why?’</a:t>
            </a:r>
          </a:p>
          <a:p>
            <a:pPr>
              <a:spcAft>
                <a:spcPts val="0"/>
              </a:spcAft>
            </a:pPr>
            <a:r>
              <a:rPr lang="en-GB" sz="2200" dirty="0">
                <a:solidFill>
                  <a:srgbClr val="000000"/>
                </a:solidFill>
                <a:latin typeface="Calibri" panose="020F0502020204030204" pitchFamily="34" charset="0"/>
                <a:ea typeface="Calibri" panose="020F0502020204030204" pitchFamily="34" charset="0"/>
              </a:rPr>
              <a:t>‘Well – because you are his only grandson. His heir, I suppose. Yes. It is only as it should be.’ </a:t>
            </a:r>
          </a:p>
          <a:p>
            <a:pPr>
              <a:spcAft>
                <a:spcPts val="0"/>
              </a:spcAft>
            </a:pPr>
            <a:r>
              <a:rPr lang="en-GB" sz="2200" dirty="0">
                <a:solidFill>
                  <a:srgbClr val="000000"/>
                </a:solidFill>
                <a:latin typeface="Calibri" panose="020F0502020204030204" pitchFamily="34" charset="0"/>
                <a:ea typeface="Calibri" panose="020F0502020204030204" pitchFamily="34" charset="0"/>
              </a:rPr>
              <a:t>The boy looked towards the bed. His skin is already dead, he thought, it is old and dry. But he saw that the bones of the eye-sockets, and the nose and jaw, showed through it, and gleamed. Everything about him, from the stubble of hair down to the folded line of sheet, was bleached and grey-</a:t>
            </a:r>
            <a:r>
              <a:rPr lang="en-GB" sz="2200" dirty="0" err="1">
                <a:solidFill>
                  <a:srgbClr val="000000"/>
                </a:solidFill>
                <a:latin typeface="Calibri" panose="020F0502020204030204" pitchFamily="34" charset="0"/>
                <a:ea typeface="Calibri" panose="020F0502020204030204" pitchFamily="34" charset="0"/>
              </a:rPr>
              <a:t>ish</a:t>
            </a:r>
            <a:r>
              <a:rPr lang="en-GB" sz="2200" dirty="0">
                <a:solidFill>
                  <a:srgbClr val="000000"/>
                </a:solidFill>
                <a:latin typeface="Calibri" panose="020F0502020204030204" pitchFamily="34" charset="0"/>
                <a:ea typeface="Calibri" panose="020F0502020204030204" pitchFamily="34" charset="0"/>
              </a:rPr>
              <a:t> white. </a:t>
            </a:r>
          </a:p>
          <a:p>
            <a:pPr>
              <a:spcAft>
                <a:spcPts val="0"/>
              </a:spcAft>
            </a:pPr>
            <a:r>
              <a:rPr lang="en-GB" sz="2200" dirty="0">
                <a:solidFill>
                  <a:srgbClr val="000000"/>
                </a:solidFill>
                <a:latin typeface="Calibri" panose="020F0502020204030204" pitchFamily="34" charset="0"/>
                <a:ea typeface="Calibri" panose="020F0502020204030204" pitchFamily="34" charset="0"/>
              </a:rPr>
              <a:t>‘All he looks like,’ ‘Edmund Hooper said, ‘is one of his dead old moths.’ </a:t>
            </a:r>
          </a:p>
          <a:p>
            <a:pPr>
              <a:spcAft>
                <a:spcPts val="0"/>
              </a:spcAft>
            </a:pPr>
            <a:r>
              <a:rPr lang="en-GB" sz="2200" dirty="0">
                <a:solidFill>
                  <a:srgbClr val="000000"/>
                </a:solidFill>
                <a:latin typeface="Calibri" panose="020F0502020204030204" pitchFamily="34" charset="0"/>
                <a:ea typeface="Calibri" panose="020F0502020204030204" pitchFamily="34" charset="0"/>
              </a:rPr>
              <a:t>‘That is not the way to speak! You must show respect.’ </a:t>
            </a:r>
          </a:p>
          <a:p>
            <a:pPr>
              <a:spcAft>
                <a:spcPts val="0"/>
              </a:spcAft>
            </a:pPr>
            <a:r>
              <a:rPr lang="en-GB" sz="2200" dirty="0">
                <a:solidFill>
                  <a:srgbClr val="000000"/>
                </a:solidFill>
                <a:latin typeface="Calibri" panose="020F0502020204030204" pitchFamily="34" charset="0"/>
                <a:ea typeface="Calibri" panose="020F0502020204030204" pitchFamily="34" charset="0"/>
              </a:rPr>
              <a:t>His father had led him out. Though I am only able to show respect now, he thought, to behave towards my father as I should, because he is dying, he is almost gone away from me. </a:t>
            </a:r>
          </a:p>
          <a:p>
            <a:pPr>
              <a:spcAft>
                <a:spcPts val="0"/>
              </a:spcAft>
            </a:pPr>
            <a:r>
              <a:rPr lang="en-GB" sz="2200" dirty="0">
                <a:solidFill>
                  <a:srgbClr val="000000"/>
                </a:solidFill>
                <a:latin typeface="Calibri" panose="020F0502020204030204" pitchFamily="34" charset="0"/>
                <a:ea typeface="Calibri" panose="020F0502020204030204" pitchFamily="34" charset="0"/>
              </a:rPr>
              <a:t>Edmund Hooper, walking down the great staircase into the wood-panelled hall, thought nothing of his grandfather. But later, he remembered the moth-like whiteness of the very old skin. </a:t>
            </a:r>
          </a:p>
          <a:p>
            <a:pPr>
              <a:spcAft>
                <a:spcPts val="0"/>
              </a:spcAft>
            </a:pPr>
            <a:r>
              <a:rPr lang="en-GB" sz="2200" dirty="0">
                <a:solidFill>
                  <a:srgbClr val="000000"/>
                </a:solidFill>
                <a:latin typeface="Calibri" panose="020F0502020204030204" pitchFamily="34" charset="0"/>
                <a:ea typeface="Calibri" panose="020F0502020204030204" pitchFamily="34" charset="0"/>
              </a:rPr>
              <a:t>Now they had moved, Joseph Hooper was master in his own house. </a:t>
            </a:r>
            <a:endParaRPr lang="en-GB" sz="22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49570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3" name="Rectangle 2">
            <a:extLst>
              <a:ext uri="{FF2B5EF4-FFF2-40B4-BE49-F238E27FC236}">
                <a16:creationId xmlns:a16="http://schemas.microsoft.com/office/drawing/2014/main" id="{C73E64F5-7B6F-4C7A-B246-2595CC1DA769}"/>
              </a:ext>
            </a:extLst>
          </p:cNvPr>
          <p:cNvSpPr/>
          <p:nvPr/>
        </p:nvSpPr>
        <p:spPr>
          <a:xfrm>
            <a:off x="724838" y="490483"/>
            <a:ext cx="10742323" cy="12865060"/>
          </a:xfrm>
          <a:prstGeom prst="rect">
            <a:avLst/>
          </a:prstGeom>
        </p:spPr>
        <p:txBody>
          <a:bodyPr wrap="square">
            <a:spAutoFit/>
          </a:bodyPr>
          <a:lstStyle/>
          <a:p>
            <a:pPr>
              <a:spcAft>
                <a:spcPts val="0"/>
              </a:spcAft>
            </a:pPr>
            <a:r>
              <a:rPr lang="en-GB" sz="2200" dirty="0">
                <a:solidFill>
                  <a:srgbClr val="000000"/>
                </a:solidFill>
                <a:latin typeface="Calibri" panose="020F0502020204030204" pitchFamily="34" charset="0"/>
                <a:ea typeface="Calibri" panose="020F0502020204030204" pitchFamily="34" charset="0"/>
              </a:rPr>
              <a:t>He said, ‘I shall be away in London a good deal. I cannot live here the whole time, even in your holidays.’ </a:t>
            </a:r>
          </a:p>
          <a:p>
            <a:pPr>
              <a:spcAft>
                <a:spcPts val="0"/>
              </a:spcAft>
            </a:pPr>
            <a:r>
              <a:rPr lang="en-GB" sz="2200" dirty="0">
                <a:solidFill>
                  <a:srgbClr val="000000"/>
                </a:solidFill>
                <a:latin typeface="Calibri" panose="020F0502020204030204" pitchFamily="34" charset="0"/>
                <a:ea typeface="Calibri" panose="020F0502020204030204" pitchFamily="34" charset="0"/>
              </a:rPr>
              <a:t>‘That won’t be anything new, will it? </a:t>
            </a:r>
          </a:p>
          <a:p>
            <a:pPr>
              <a:spcAft>
                <a:spcPts val="0"/>
              </a:spcAft>
            </a:pPr>
            <a:r>
              <a:rPr lang="en-GB" sz="2200" dirty="0">
                <a:solidFill>
                  <a:srgbClr val="000000"/>
                </a:solidFill>
                <a:latin typeface="Calibri" panose="020F0502020204030204" pitchFamily="34" charset="0"/>
                <a:ea typeface="Calibri" panose="020F0502020204030204" pitchFamily="34" charset="0"/>
              </a:rPr>
              <a:t>He looked away from his son’s gaze, irritated. I do my best, he thought, it is not the easiest of tasks without a woman beside me. </a:t>
            </a:r>
          </a:p>
          <a:p>
            <a:pPr>
              <a:spcAft>
                <a:spcPts val="0"/>
              </a:spcAft>
            </a:pPr>
            <a:r>
              <a:rPr lang="en-GB" sz="2200" dirty="0">
                <a:solidFill>
                  <a:srgbClr val="000000"/>
                </a:solidFill>
                <a:latin typeface="Calibri" panose="020F0502020204030204" pitchFamily="34" charset="0"/>
                <a:ea typeface="Calibri" panose="020F0502020204030204" pitchFamily="34" charset="0"/>
              </a:rPr>
              <a:t>‘Ah, but we shall be looking into things, ‘he said, ‘I shall see about getting you a friend, as well as someone to look after us in this house. Something is soon to be done.’ </a:t>
            </a:r>
          </a:p>
          <a:p>
            <a:pPr>
              <a:spcAft>
                <a:spcPts val="0"/>
              </a:spcAft>
            </a:pPr>
            <a:r>
              <a:rPr lang="en-GB" sz="2200" dirty="0">
                <a:solidFill>
                  <a:srgbClr val="000000"/>
                </a:solidFill>
                <a:latin typeface="Calibri" panose="020F0502020204030204" pitchFamily="34" charset="0"/>
                <a:ea typeface="Calibri" panose="020F0502020204030204" pitchFamily="34" charset="0"/>
              </a:rPr>
              <a:t>Edmund Hooper thought, I don’t want anything to be done about it, nobody must come here, as he walked between the yew trees at the bottom of the garden. </a:t>
            </a:r>
          </a:p>
          <a:p>
            <a:pPr>
              <a:spcAft>
                <a:spcPts val="0"/>
              </a:spcAft>
            </a:pPr>
            <a:r>
              <a:rPr lang="en-GB" sz="2200" dirty="0">
                <a:solidFill>
                  <a:srgbClr val="000000"/>
                </a:solidFill>
                <a:latin typeface="Calibri" panose="020F0502020204030204" pitchFamily="34" charset="0"/>
                <a:ea typeface="Calibri" panose="020F0502020204030204" pitchFamily="34" charset="0"/>
              </a:rPr>
              <a:t>‘You had better not go into the Red Room without asking me. I shall keep the key in here.’ </a:t>
            </a:r>
          </a:p>
          <a:p>
            <a:pPr>
              <a:spcAft>
                <a:spcPts val="0"/>
              </a:spcAft>
            </a:pPr>
            <a:r>
              <a:rPr lang="en-GB" sz="2200" dirty="0">
                <a:solidFill>
                  <a:srgbClr val="000000"/>
                </a:solidFill>
                <a:latin typeface="Calibri" panose="020F0502020204030204" pitchFamily="34" charset="0"/>
                <a:ea typeface="Calibri" panose="020F0502020204030204" pitchFamily="34" charset="0"/>
              </a:rPr>
              <a:t>‘I wouldn’t do any harm there, why can’t I go?’ ‘Well - there are a good many valuable things. That is all. Really.’ Joseph Hooper sighed, sitting at his desk, in the room facing the long lawn. ‘And I cannot think that it will be a room to interest you much.’ </a:t>
            </a:r>
          </a:p>
          <a:p>
            <a:pPr>
              <a:spcAft>
                <a:spcPts val="0"/>
              </a:spcAft>
            </a:pPr>
            <a:r>
              <a:rPr lang="en-GB" sz="2200" dirty="0">
                <a:solidFill>
                  <a:srgbClr val="000000"/>
                </a:solidFill>
                <a:latin typeface="Calibri" panose="020F0502020204030204" pitchFamily="34" charset="0"/>
                <a:ea typeface="Calibri" panose="020F0502020204030204" pitchFamily="34" charset="0"/>
              </a:rPr>
              <a:t>For the time being, the house was to be kept as it was, until he could decide which of the furniture to be rid of, which of their own to bring. </a:t>
            </a:r>
          </a:p>
          <a:p>
            <a:pPr>
              <a:spcAft>
                <a:spcPts val="0"/>
              </a:spcAft>
            </a:pPr>
            <a:r>
              <a:rPr lang="en-GB" sz="2200" dirty="0">
                <a:solidFill>
                  <a:srgbClr val="000000"/>
                </a:solidFill>
                <a:latin typeface="Calibri" panose="020F0502020204030204" pitchFamily="34" charset="0"/>
                <a:ea typeface="Calibri" panose="020F0502020204030204" pitchFamily="34" charset="0"/>
              </a:rPr>
              <a:t>He moved his hands uneasily about over the papers on his desk, oppressed by them, uncertain where he should begin. </a:t>
            </a:r>
          </a:p>
          <a:p>
            <a:pPr>
              <a:spcAft>
                <a:spcPts val="0"/>
              </a:spcAft>
            </a:pPr>
            <a:r>
              <a:rPr lang="en-GB" sz="2200" dirty="0">
                <a:solidFill>
                  <a:srgbClr val="000000"/>
                </a:solidFill>
                <a:latin typeface="Calibri" panose="020F0502020204030204" pitchFamily="34" charset="0"/>
                <a:ea typeface="Calibri" panose="020F0502020204030204" pitchFamily="34" charset="0"/>
              </a:rPr>
              <a:t>Though he was accustomed to paperwork. But his father’s affairs had been left in disarray, he was ashamed of the paraphernalia of death. </a:t>
            </a:r>
          </a:p>
          <a:p>
            <a:pPr>
              <a:spcAft>
                <a:spcPts val="0"/>
              </a:spcAft>
            </a:pPr>
            <a:r>
              <a:rPr lang="en-GB" sz="2200" dirty="0">
                <a:solidFill>
                  <a:srgbClr val="000000"/>
                </a:solidFill>
                <a:latin typeface="Calibri" panose="020F0502020204030204" pitchFamily="34" charset="0"/>
                <a:ea typeface="Calibri" panose="020F0502020204030204" pitchFamily="34" charset="0"/>
              </a:rPr>
              <a:t>‘Can I have the key now, then?’ </a:t>
            </a:r>
          </a:p>
          <a:p>
            <a:pPr>
              <a:spcAft>
                <a:spcPts val="0"/>
              </a:spcAft>
            </a:pPr>
            <a:r>
              <a:rPr lang="en-GB" sz="2200" dirty="0">
                <a:solidFill>
                  <a:srgbClr val="000000"/>
                </a:solidFill>
                <a:latin typeface="Calibri" panose="020F0502020204030204" pitchFamily="34" charset="0"/>
                <a:ea typeface="Calibri" panose="020F0502020204030204" pitchFamily="34" charset="0"/>
              </a:rPr>
              <a:t>‘May…’ </a:t>
            </a:r>
          </a:p>
          <a:p>
            <a:pPr>
              <a:spcAft>
                <a:spcPts val="0"/>
              </a:spcAft>
            </a:pPr>
            <a:r>
              <a:rPr lang="en-GB" sz="2200" dirty="0">
                <a:solidFill>
                  <a:srgbClr val="000000"/>
                </a:solidFill>
                <a:latin typeface="Calibri" panose="020F0502020204030204" pitchFamily="34" charset="0"/>
                <a:ea typeface="Calibri" panose="020F0502020204030204" pitchFamily="34" charset="0"/>
              </a:rPr>
              <a:t>‘O.K.’ </a:t>
            </a:r>
          </a:p>
          <a:p>
            <a:pPr>
              <a:spcAft>
                <a:spcPts val="0"/>
              </a:spcAft>
            </a:pPr>
            <a:r>
              <a:rPr lang="en-GB" sz="2200" dirty="0">
                <a:solidFill>
                  <a:srgbClr val="000000"/>
                </a:solidFill>
                <a:latin typeface="Calibri" panose="020F0502020204030204" pitchFamily="34" charset="0"/>
                <a:ea typeface="Calibri" panose="020F0502020204030204" pitchFamily="34" charset="0"/>
              </a:rPr>
              <a:t>‘The key for the Red Room?’ </a:t>
            </a:r>
          </a:p>
          <a:p>
            <a:pPr>
              <a:spcAft>
                <a:spcPts val="0"/>
              </a:spcAft>
            </a:pPr>
            <a:r>
              <a:rPr lang="en-GB" sz="2200" dirty="0">
                <a:solidFill>
                  <a:srgbClr val="000000"/>
                </a:solidFill>
                <a:latin typeface="Calibri" panose="020F0502020204030204" pitchFamily="34" charset="0"/>
                <a:ea typeface="Calibri" panose="020F0502020204030204" pitchFamily="34" charset="0"/>
              </a:rPr>
              <a:t>‘Yes.’ </a:t>
            </a:r>
          </a:p>
          <a:p>
            <a:pPr>
              <a:spcAft>
                <a:spcPts val="0"/>
              </a:spcAft>
            </a:pPr>
            <a:r>
              <a:rPr lang="en-GB" sz="2200" dirty="0">
                <a:solidFill>
                  <a:srgbClr val="000000"/>
                </a:solidFill>
                <a:latin typeface="Calibri" panose="020F0502020204030204" pitchFamily="34" charset="0"/>
                <a:ea typeface="Calibri" panose="020F0502020204030204" pitchFamily="34" charset="0"/>
              </a:rPr>
              <a:t>‘Well…’ </a:t>
            </a:r>
          </a:p>
          <a:p>
            <a:pPr>
              <a:spcAft>
                <a:spcPts val="0"/>
              </a:spcAft>
            </a:pPr>
            <a:r>
              <a:rPr lang="en-GB" sz="2200" dirty="0">
                <a:solidFill>
                  <a:srgbClr val="000000"/>
                </a:solidFill>
                <a:latin typeface="Calibri" panose="020F0502020204030204" pitchFamily="34" charset="0"/>
                <a:ea typeface="Calibri" panose="020F0502020204030204" pitchFamily="34" charset="0"/>
              </a:rPr>
              <a:t>Mr. Joseph Hooper moved his hand towards the small, left-side drawer in the desk, underneath the drawer where sealing wax had always been kept. But then, said ‘No, No, you had really much better be playing cricket in the sun, Edmund, something of that sort. You have been shown everything there is in the Red Room.’ </a:t>
            </a:r>
          </a:p>
          <a:p>
            <a:pPr>
              <a:spcAft>
                <a:spcPts val="0"/>
              </a:spcAft>
            </a:pPr>
            <a:r>
              <a:rPr lang="en-GB" sz="2200" dirty="0">
                <a:solidFill>
                  <a:srgbClr val="000000"/>
                </a:solidFill>
                <a:latin typeface="Calibri" panose="020F0502020204030204" pitchFamily="34" charset="0"/>
                <a:ea typeface="Calibri" panose="020F0502020204030204" pitchFamily="34" charset="0"/>
              </a:rPr>
              <a:t>‘There’s nobody to play cricket with.’ </a:t>
            </a:r>
          </a:p>
          <a:p>
            <a:pPr>
              <a:spcAft>
                <a:spcPts val="0"/>
              </a:spcAft>
            </a:pPr>
            <a:r>
              <a:rPr lang="en-GB" sz="2200" dirty="0">
                <a:solidFill>
                  <a:srgbClr val="000000"/>
                </a:solidFill>
                <a:latin typeface="Calibri" panose="020F0502020204030204" pitchFamily="34" charset="0"/>
                <a:ea typeface="Calibri" panose="020F0502020204030204" pitchFamily="34" charset="0"/>
              </a:rPr>
              <a:t>‘Ah, well now, I shall soon be doing something about that, you shall have your friend.’ </a:t>
            </a:r>
          </a:p>
          <a:p>
            <a:pPr>
              <a:spcAft>
                <a:spcPts val="0"/>
              </a:spcAft>
            </a:pPr>
            <a:r>
              <a:rPr lang="en-GB" sz="2200" dirty="0">
                <a:solidFill>
                  <a:srgbClr val="000000"/>
                </a:solidFill>
                <a:latin typeface="Calibri" panose="020F0502020204030204" pitchFamily="34" charset="0"/>
                <a:ea typeface="Calibri" panose="020F0502020204030204" pitchFamily="34" charset="0"/>
              </a:rPr>
              <a:t>‘Anyway, I don’t like cricket.’ </a:t>
            </a:r>
          </a:p>
          <a:p>
            <a:pPr>
              <a:spcAft>
                <a:spcPts val="0"/>
              </a:spcAft>
            </a:pPr>
            <a:r>
              <a:rPr lang="en-GB" sz="2200" dirty="0">
                <a:solidFill>
                  <a:srgbClr val="000000"/>
                </a:solidFill>
                <a:latin typeface="Calibri" panose="020F0502020204030204" pitchFamily="34" charset="0"/>
                <a:ea typeface="Calibri" panose="020F0502020204030204" pitchFamily="34" charset="0"/>
              </a:rPr>
              <a:t>‘Edmund, you will not be difficult, please, I have a good deal to do, I cannot waste time in foolish arguments.’ </a:t>
            </a:r>
          </a:p>
          <a:p>
            <a:pPr>
              <a:spcAft>
                <a:spcPts val="0"/>
              </a:spcAft>
            </a:pPr>
            <a:r>
              <a:rPr lang="en-GB" sz="2200" dirty="0">
                <a:solidFill>
                  <a:srgbClr val="000000"/>
                </a:solidFill>
                <a:latin typeface="Calibri" panose="020F0502020204030204" pitchFamily="34" charset="0"/>
                <a:ea typeface="Calibri" panose="020F0502020204030204" pitchFamily="34" charset="0"/>
              </a:rPr>
              <a:t>Hooper went out, wishing he had said nothing. He wanted nothing to be done, nobody should come here. </a:t>
            </a:r>
          </a:p>
          <a:p>
            <a:pPr>
              <a:spcAft>
                <a:spcPts val="0"/>
              </a:spcAft>
            </a:pPr>
            <a:r>
              <a:rPr lang="en-GB" sz="2200" dirty="0">
                <a:solidFill>
                  <a:srgbClr val="000000"/>
                </a:solidFill>
                <a:latin typeface="Calibri" panose="020F0502020204030204" pitchFamily="34" charset="0"/>
                <a:ea typeface="Calibri" panose="020F0502020204030204" pitchFamily="34" charset="0"/>
              </a:rPr>
              <a:t>But he knew where to find the key. </a:t>
            </a:r>
          </a:p>
          <a:p>
            <a:pPr>
              <a:spcAft>
                <a:spcPts val="0"/>
              </a:spcAft>
            </a:pPr>
            <a:r>
              <a:rPr lang="en-GB" sz="1600" dirty="0">
                <a:solidFill>
                  <a:srgbClr val="000000"/>
                </a:solidFill>
                <a:latin typeface="Calibri" panose="020F0502020204030204" pitchFamily="34" charset="0"/>
                <a:ea typeface="Calibri" panose="020F0502020204030204" pitchFamily="34" charset="0"/>
              </a:rPr>
              <a:t> </a:t>
            </a:r>
            <a:endParaRPr lang="en-GB" sz="16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765332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2" name="Rectangle 1">
            <a:extLst>
              <a:ext uri="{FF2B5EF4-FFF2-40B4-BE49-F238E27FC236}">
                <a16:creationId xmlns:a16="http://schemas.microsoft.com/office/drawing/2014/main" id="{2F24B07F-D2F7-4827-965D-E4F9BEFFEFDE}"/>
              </a:ext>
            </a:extLst>
          </p:cNvPr>
          <p:cNvSpPr/>
          <p:nvPr/>
        </p:nvSpPr>
        <p:spPr>
          <a:xfrm>
            <a:off x="985157" y="962338"/>
            <a:ext cx="10221686" cy="14501919"/>
          </a:xfrm>
          <a:prstGeom prst="rect">
            <a:avLst/>
          </a:prstGeom>
        </p:spPr>
        <p:txBody>
          <a:bodyPr wrap="square">
            <a:spAutoFit/>
          </a:bodyPr>
          <a:lstStyle/>
          <a:p>
            <a:pPr>
              <a:spcAft>
                <a:spcPts val="0"/>
              </a:spcAft>
            </a:pPr>
            <a:r>
              <a:rPr lang="en-GB" sz="2000" b="1" dirty="0">
                <a:solidFill>
                  <a:srgbClr val="000000"/>
                </a:solidFill>
                <a:latin typeface="Calibri" panose="020F0502020204030204" pitchFamily="34" charset="0"/>
                <a:ea typeface="Calibri" panose="020F0502020204030204" pitchFamily="34" charset="0"/>
              </a:rPr>
              <a:t>TASK 1 – AO1 </a:t>
            </a:r>
            <a:endParaRPr lang="en-GB" sz="2000" dirty="0">
              <a:solidFill>
                <a:srgbClr val="000000"/>
              </a:solidFill>
              <a:latin typeface="Calibri" panose="020F0502020204030204" pitchFamily="34" charset="0"/>
              <a:ea typeface="Calibri" panose="020F0502020204030204" pitchFamily="34" charset="0"/>
            </a:endParaRPr>
          </a:p>
          <a:p>
            <a:pPr>
              <a:spcAft>
                <a:spcPts val="0"/>
              </a:spcAft>
            </a:pPr>
            <a:r>
              <a:rPr lang="en-GB" sz="2000" b="1" dirty="0">
                <a:solidFill>
                  <a:srgbClr val="000000"/>
                </a:solidFill>
                <a:latin typeface="Calibri" panose="020F0502020204030204" pitchFamily="34" charset="0"/>
                <a:ea typeface="Calibri" panose="020F0502020204030204" pitchFamily="34" charset="0"/>
              </a:rPr>
              <a:t>First responses </a:t>
            </a:r>
            <a:endParaRPr lang="en-GB" sz="2000" dirty="0">
              <a:solidFill>
                <a:srgbClr val="000000"/>
              </a:solidFill>
              <a:latin typeface="Calibri" panose="020F0502020204030204" pitchFamily="34" charset="0"/>
              <a:ea typeface="Calibri" panose="020F0502020204030204" pitchFamily="34" charset="0"/>
            </a:endParaRPr>
          </a:p>
          <a:p>
            <a:pPr>
              <a:spcAft>
                <a:spcPts val="375"/>
              </a:spcAft>
            </a:pPr>
            <a:r>
              <a:rPr lang="en-GB" sz="2000" dirty="0">
                <a:solidFill>
                  <a:srgbClr val="000000"/>
                </a:solidFill>
                <a:latin typeface="Calibri" panose="020F0502020204030204" pitchFamily="34" charset="0"/>
                <a:ea typeface="Calibri" panose="020F0502020204030204" pitchFamily="34" charset="0"/>
              </a:rPr>
              <a:t>1. What is the passage about? </a:t>
            </a:r>
          </a:p>
          <a:p>
            <a:pPr>
              <a:spcAft>
                <a:spcPts val="375"/>
              </a:spcAft>
            </a:pPr>
            <a:r>
              <a:rPr lang="en-GB" sz="2000" dirty="0">
                <a:solidFill>
                  <a:srgbClr val="000000"/>
                </a:solidFill>
                <a:latin typeface="Calibri" panose="020F0502020204030204" pitchFamily="34" charset="0"/>
                <a:ea typeface="Calibri" panose="020F0502020204030204" pitchFamily="34" charset="0"/>
              </a:rPr>
              <a:t>2. Which characters does it introduce, and what do we learn about them? </a:t>
            </a:r>
          </a:p>
          <a:p>
            <a:pPr>
              <a:spcAft>
                <a:spcPts val="375"/>
              </a:spcAft>
            </a:pPr>
            <a:r>
              <a:rPr lang="en-GB" sz="2000" dirty="0">
                <a:solidFill>
                  <a:srgbClr val="000000"/>
                </a:solidFill>
                <a:latin typeface="Calibri" panose="020F0502020204030204" pitchFamily="34" charset="0"/>
                <a:ea typeface="Calibri" panose="020F0502020204030204" pitchFamily="34" charset="0"/>
              </a:rPr>
              <a:t>3. What questions does it raise for the reader? </a:t>
            </a:r>
          </a:p>
          <a:p>
            <a:pPr>
              <a:spcAft>
                <a:spcPts val="375"/>
              </a:spcAft>
            </a:pPr>
            <a:r>
              <a:rPr lang="en-GB" sz="2000" dirty="0">
                <a:solidFill>
                  <a:srgbClr val="000000"/>
                </a:solidFill>
                <a:latin typeface="Calibri" panose="020F0502020204030204" pitchFamily="34" charset="0"/>
                <a:ea typeface="Calibri" panose="020F0502020204030204" pitchFamily="34" charset="0"/>
              </a:rPr>
              <a:t>4. What hints does it give about what will follow? </a:t>
            </a:r>
          </a:p>
          <a:p>
            <a:pPr>
              <a:spcAft>
                <a:spcPts val="0"/>
              </a:spcAft>
            </a:pPr>
            <a:r>
              <a:rPr lang="en-GB" sz="2000" dirty="0">
                <a:solidFill>
                  <a:srgbClr val="000000"/>
                </a:solidFill>
                <a:latin typeface="Calibri" panose="020F0502020204030204" pitchFamily="34" charset="0"/>
                <a:ea typeface="Calibri" panose="020F0502020204030204" pitchFamily="34" charset="0"/>
              </a:rPr>
              <a:t>5. What impression is created of the mood and atmosphere at the start of this novel? </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r>
              <a:rPr lang="en-GB" sz="2000" b="1" dirty="0">
                <a:solidFill>
                  <a:srgbClr val="000000"/>
                </a:solidFill>
                <a:latin typeface="Calibri" panose="020F0502020204030204" pitchFamily="34" charset="0"/>
                <a:ea typeface="Calibri" panose="020F0502020204030204" pitchFamily="34" charset="0"/>
              </a:rPr>
              <a:t>TASK 2 – AO2 </a:t>
            </a:r>
            <a:endParaRPr lang="en-GB" sz="2000" dirty="0">
              <a:solidFill>
                <a:srgbClr val="000000"/>
              </a:solidFill>
              <a:latin typeface="Calibri" panose="020F0502020204030204" pitchFamily="34" charset="0"/>
              <a:ea typeface="Calibri" panose="020F0502020204030204" pitchFamily="34" charset="0"/>
            </a:endParaRPr>
          </a:p>
          <a:p>
            <a:pPr>
              <a:spcAft>
                <a:spcPts val="0"/>
              </a:spcAft>
            </a:pPr>
            <a:r>
              <a:rPr lang="en-GB" sz="2000" b="1" dirty="0">
                <a:solidFill>
                  <a:srgbClr val="000000"/>
                </a:solidFill>
                <a:latin typeface="Calibri" panose="020F0502020204030204" pitchFamily="34" charset="0"/>
                <a:ea typeface="Calibri" panose="020F0502020204030204" pitchFamily="34" charset="0"/>
              </a:rPr>
              <a:t>Close reading </a:t>
            </a:r>
            <a:endParaRPr lang="en-GB" sz="2000" dirty="0">
              <a:solidFill>
                <a:srgbClr val="000000"/>
              </a:solidFill>
              <a:latin typeface="Calibri" panose="020F0502020204030204" pitchFamily="34" charset="0"/>
              <a:ea typeface="Calibri" panose="020F0502020204030204" pitchFamily="34" charset="0"/>
            </a:endParaRPr>
          </a:p>
          <a:p>
            <a:pPr>
              <a:spcAft>
                <a:spcPts val="375"/>
              </a:spcAft>
            </a:pPr>
            <a:r>
              <a:rPr lang="en-GB" sz="2000" dirty="0">
                <a:solidFill>
                  <a:srgbClr val="000000"/>
                </a:solidFill>
                <a:latin typeface="Calibri" panose="020F0502020204030204" pitchFamily="34" charset="0"/>
                <a:ea typeface="Calibri" panose="020F0502020204030204" pitchFamily="34" charset="0"/>
              </a:rPr>
              <a:t>1. Look at the opening sentence and discuss narrative perspective: who is “he”? What is “this house”? What does this use of pronouns tell us about the narrative viewpoint of the passage? </a:t>
            </a:r>
          </a:p>
          <a:p>
            <a:pPr>
              <a:spcAft>
                <a:spcPts val="375"/>
              </a:spcAft>
            </a:pPr>
            <a:r>
              <a:rPr lang="en-GB" sz="2000" dirty="0">
                <a:solidFill>
                  <a:srgbClr val="000000"/>
                </a:solidFill>
                <a:latin typeface="Calibri" panose="020F0502020204030204" pitchFamily="34" charset="0"/>
                <a:ea typeface="Calibri" panose="020F0502020204030204" pitchFamily="34" charset="0"/>
              </a:rPr>
              <a:t>2. Highlight the words that are spoken aloud, shown by the author’s use of direct speech. Reading only these sections, what impression do you have of the characters and their relationships? </a:t>
            </a:r>
          </a:p>
          <a:p>
            <a:pPr>
              <a:spcAft>
                <a:spcPts val="375"/>
              </a:spcAft>
            </a:pPr>
            <a:r>
              <a:rPr lang="en-GB" sz="2000" dirty="0">
                <a:solidFill>
                  <a:srgbClr val="000000"/>
                </a:solidFill>
                <a:latin typeface="Calibri" panose="020F0502020204030204" pitchFamily="34" charset="0"/>
                <a:ea typeface="Calibri" panose="020F0502020204030204" pitchFamily="34" charset="0"/>
              </a:rPr>
              <a:t>3. Now read the sections that present the characters’ unspoken thoughts. How do these add to the reader’s understanding? </a:t>
            </a:r>
          </a:p>
          <a:p>
            <a:pPr>
              <a:spcAft>
                <a:spcPts val="375"/>
              </a:spcAft>
            </a:pPr>
            <a:r>
              <a:rPr lang="en-GB" sz="2000" dirty="0">
                <a:solidFill>
                  <a:srgbClr val="000000"/>
                </a:solidFill>
                <a:latin typeface="Calibri" panose="020F0502020204030204" pitchFamily="34" charset="0"/>
                <a:ea typeface="Calibri" panose="020F0502020204030204" pitchFamily="34" charset="0"/>
              </a:rPr>
              <a:t>4. Much of the direct speech in this passage is reported without any authorial mediation, so the reader must form his/her own response to the characters. What is yours? </a:t>
            </a:r>
          </a:p>
          <a:p>
            <a:pPr>
              <a:spcAft>
                <a:spcPts val="375"/>
              </a:spcAft>
            </a:pPr>
            <a:r>
              <a:rPr lang="en-GB" sz="2000" dirty="0">
                <a:solidFill>
                  <a:srgbClr val="000000"/>
                </a:solidFill>
                <a:latin typeface="Calibri" panose="020F0502020204030204" pitchFamily="34" charset="0"/>
                <a:ea typeface="Calibri" panose="020F0502020204030204" pitchFamily="34" charset="0"/>
              </a:rPr>
              <a:t>5. Identify the terms of address used in the passage. What are the names of the characters? Which nouns and noun phrases are used to refer to them? </a:t>
            </a:r>
          </a:p>
          <a:p>
            <a:pPr>
              <a:spcAft>
                <a:spcPts val="375"/>
              </a:spcAft>
            </a:pPr>
            <a:r>
              <a:rPr lang="en-GB" sz="2000" dirty="0">
                <a:solidFill>
                  <a:srgbClr val="000000"/>
                </a:solidFill>
                <a:latin typeface="Calibri" panose="020F0502020204030204" pitchFamily="34" charset="0"/>
                <a:ea typeface="Calibri" panose="020F0502020204030204" pitchFamily="34" charset="0"/>
              </a:rPr>
              <a:t>6. This is a passage about members of a family: which terms of address are absent that you might expect to have seen? </a:t>
            </a:r>
          </a:p>
          <a:p>
            <a:pPr>
              <a:spcAft>
                <a:spcPts val="0"/>
              </a:spcAft>
            </a:pPr>
            <a:r>
              <a:rPr lang="en-GB" sz="2000" dirty="0">
                <a:solidFill>
                  <a:srgbClr val="000000"/>
                </a:solidFill>
                <a:latin typeface="Calibri" panose="020F0502020204030204" pitchFamily="34" charset="0"/>
                <a:ea typeface="Calibri" panose="020F0502020204030204" pitchFamily="34" charset="0"/>
              </a:rPr>
              <a:t>7. Compare the terms of address/terms of endearment used in your own families. Summarise your understanding of the characters of Edmund and Joseph Hooper, their personalities, emotions and relationship. </a:t>
            </a:r>
          </a:p>
          <a:p>
            <a:pPr>
              <a:spcAft>
                <a:spcPts val="0"/>
              </a:spcAft>
            </a:pPr>
            <a:endParaRPr lang="en-GB" sz="2000" dirty="0">
              <a:solidFill>
                <a:srgbClr val="000000"/>
              </a:solidFill>
              <a:effectLst/>
              <a:latin typeface="Calibri" panose="020F0502020204030204" pitchFamily="34" charset="0"/>
              <a:ea typeface="Calibri" panose="020F0502020204030204" pitchFamily="34" charset="0"/>
            </a:endParaRPr>
          </a:p>
          <a:p>
            <a:pPr>
              <a:spcAft>
                <a:spcPts val="0"/>
              </a:spcAft>
            </a:pPr>
            <a:endParaRPr lang="en-GB" sz="2000" dirty="0">
              <a:solidFill>
                <a:srgbClr val="000000"/>
              </a:solidFill>
              <a:latin typeface="Calibri" panose="020F0502020204030204" pitchFamily="34" charset="0"/>
              <a:ea typeface="Calibri" panose="020F0502020204030204" pitchFamily="34" charset="0"/>
            </a:endParaRPr>
          </a:p>
          <a:p>
            <a:pPr>
              <a:lnSpc>
                <a:spcPct val="150000"/>
              </a:lnSpc>
              <a:spcAft>
                <a:spcPts val="0"/>
              </a:spcAft>
            </a:pPr>
            <a:r>
              <a:rPr lang="en-GB" sz="2000" dirty="0">
                <a:solidFill>
                  <a:srgbClr val="000000"/>
                </a:solidFill>
                <a:effectLst/>
                <a:latin typeface="Calibri" panose="020F0502020204030204" pitchFamily="34" charset="0"/>
                <a:ea typeface="Calibri" panose="020F0502020204030204"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148658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7030A0"/>
            </a:solidFill>
          </a:ln>
        </p:spPr>
        <p:txBody>
          <a:bodyPr wrap="square" rtlCol="0">
            <a:spAutoFit/>
          </a:bodyPr>
          <a:lstStyle/>
          <a:p>
            <a:endParaRPr lang="en-GB" dirty="0"/>
          </a:p>
        </p:txBody>
      </p:sp>
      <p:sp>
        <p:nvSpPr>
          <p:cNvPr id="2" name="Rectangle 1">
            <a:extLst>
              <a:ext uri="{FF2B5EF4-FFF2-40B4-BE49-F238E27FC236}">
                <a16:creationId xmlns:a16="http://schemas.microsoft.com/office/drawing/2014/main" id="{2F24B07F-D2F7-4827-965D-E4F9BEFFEFDE}"/>
              </a:ext>
            </a:extLst>
          </p:cNvPr>
          <p:cNvSpPr/>
          <p:nvPr/>
        </p:nvSpPr>
        <p:spPr>
          <a:xfrm>
            <a:off x="985157" y="962338"/>
            <a:ext cx="10221686" cy="14356238"/>
          </a:xfrm>
          <a:prstGeom prst="rect">
            <a:avLst/>
          </a:prstGeom>
        </p:spPr>
        <p:txBody>
          <a:bodyPr wrap="square">
            <a:spAutoFit/>
          </a:bodyPr>
          <a:lstStyle/>
          <a:p>
            <a:pPr>
              <a:lnSpc>
                <a:spcPct val="150000"/>
              </a:lnSpc>
              <a:spcAft>
                <a:spcPts val="0"/>
              </a:spcAft>
            </a:pPr>
            <a:r>
              <a:rPr lang="en-GB" sz="2000" dirty="0">
                <a:solidFill>
                  <a:srgbClr val="000000"/>
                </a:solidFill>
                <a:effectLst/>
                <a:latin typeface="Calibri" panose="020F0502020204030204" pitchFamily="34" charset="0"/>
                <a:ea typeface="Calibri" panose="020F0502020204030204"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4558101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TotalTime>
  <Words>1386</Words>
  <Application>Microsoft Office PowerPoint</Application>
  <PresentationFormat>Custom</PresentationFormat>
  <Paragraphs>89</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4</cp:revision>
  <dcterms:created xsi:type="dcterms:W3CDTF">2021-01-05T09:29:48Z</dcterms:created>
  <dcterms:modified xsi:type="dcterms:W3CDTF">2021-01-05T10:20:56Z</dcterms:modified>
</cp:coreProperties>
</file>