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2" r:id="rId3"/>
    <p:sldId id="269" r:id="rId4"/>
    <p:sldId id="266" r:id="rId5"/>
    <p:sldId id="267" r:id="rId6"/>
    <p:sldId id="268" r:id="rId7"/>
    <p:sldId id="270" r:id="rId8"/>
    <p:sldId id="263" r:id="rId9"/>
    <p:sldId id="264" r:id="rId10"/>
    <p:sldId id="265" r:id="rId11"/>
  </p:sldIdLst>
  <p:sldSz cx="12192000" cy="1625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31" d="100"/>
          <a:sy n="31" d="100"/>
        </p:scale>
        <p:origin x="22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26/08/2020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26/08/2020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26/08/2020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26/08/2020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26/08/2020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26/08/2020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26/08/2020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26/08/2020</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765737" y="1979098"/>
            <a:ext cx="8923283" cy="12957393"/>
          </a:xfrm>
          <a:prstGeom prst="rect">
            <a:avLst/>
          </a:prstGeom>
          <a:noFill/>
        </p:spPr>
        <p:txBody>
          <a:bodyPr wrap="square" rtlCol="0">
            <a:spAutoFit/>
          </a:bodyPr>
          <a:lstStyle/>
          <a:p>
            <a:pPr algn="ctr"/>
            <a:r>
              <a:rPr lang="en-GB" sz="6600" dirty="0">
                <a:latin typeface="Comic Sans MS" panose="030F0702030302020204" pitchFamily="66" charset="0"/>
              </a:rPr>
              <a:t>English Skills</a:t>
            </a:r>
          </a:p>
          <a:p>
            <a:pPr algn="ctr"/>
            <a:endParaRPr lang="en-GB" sz="6600" dirty="0">
              <a:latin typeface="Comic Sans MS" panose="030F0702030302020204" pitchFamily="66" charset="0"/>
            </a:endParaRPr>
          </a:p>
          <a:p>
            <a:pPr algn="ctr"/>
            <a:r>
              <a:rPr lang="en-GB" sz="6600" dirty="0">
                <a:latin typeface="Comic Sans MS" panose="030F0702030302020204" pitchFamily="66" charset="0"/>
              </a:rPr>
              <a:t>Home Learning Booklet</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r>
              <a:rPr lang="en-GB" sz="3200" dirty="0">
                <a:latin typeface="Comic Sans MS" panose="030F0702030302020204" pitchFamily="66" charset="0"/>
              </a:rPr>
              <a:t>Assessment Objective 6: Candidates must use a range of vocabulary and sentence structures for clarity, purpose and effect, with accurate spelling and punctuation. </a:t>
            </a:r>
          </a:p>
          <a:p>
            <a:pPr algn="ctr"/>
            <a:endParaRPr lang="en-GB" sz="6600" dirty="0">
              <a:latin typeface="Comic Sans MS" panose="030F0702030302020204" pitchFamily="66" charset="0"/>
            </a:endParaRPr>
          </a:p>
          <a:p>
            <a:pPr algn="ctr"/>
            <a:r>
              <a:rPr lang="en-GB" sz="4800" dirty="0">
                <a:latin typeface="Comic Sans MS" panose="030F0702030302020204" pitchFamily="66" charset="0"/>
              </a:rPr>
              <a:t>Name: ___________</a:t>
            </a:r>
            <a:endParaRPr lang="en-GB" sz="44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1028" name="Picture 4" descr="Five ways to teach SPaG effectively with Doddle – Doddle">
            <a:extLst>
              <a:ext uri="{FF2B5EF4-FFF2-40B4-BE49-F238E27FC236}">
                <a16:creationId xmlns:a16="http://schemas.microsoft.com/office/drawing/2014/main" id="{69F2765C-5C8E-4A7F-AC57-CAB1D169FC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5694" y="6646337"/>
            <a:ext cx="5000611" cy="296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7030A0"/>
            </a:solidFill>
          </a:ln>
        </p:spPr>
        <p:txBody>
          <a:bodyPr wrap="square" rtlCol="0">
            <a:spAutoFit/>
          </a:bodyPr>
          <a:lstStyle/>
          <a:p>
            <a:endParaRPr lang="en-GB" dirty="0"/>
          </a:p>
        </p:txBody>
      </p:sp>
      <p:graphicFrame>
        <p:nvGraphicFramePr>
          <p:cNvPr id="8" name="Table 7">
            <a:extLst>
              <a:ext uri="{FF2B5EF4-FFF2-40B4-BE49-F238E27FC236}">
                <a16:creationId xmlns:a16="http://schemas.microsoft.com/office/drawing/2014/main" id="{E5AF3803-00D0-44AD-8E17-640534E9554C}"/>
              </a:ext>
            </a:extLst>
          </p:cNvPr>
          <p:cNvGraphicFramePr>
            <a:graphicFrameLocks noGrp="1"/>
          </p:cNvGraphicFramePr>
          <p:nvPr/>
        </p:nvGraphicFramePr>
        <p:xfrm>
          <a:off x="1728950" y="2069763"/>
          <a:ext cx="4041229" cy="4114800"/>
        </p:xfrm>
        <a:graphic>
          <a:graphicData uri="http://schemas.openxmlformats.org/drawingml/2006/table">
            <a:tbl>
              <a:tblPr/>
              <a:tblGrid>
                <a:gridCol w="4041229">
                  <a:extLst>
                    <a:ext uri="{9D8B030D-6E8A-4147-A177-3AD203B41FA5}">
                      <a16:colId xmlns:a16="http://schemas.microsoft.com/office/drawing/2014/main" val="751842499"/>
                    </a:ext>
                  </a:extLst>
                </a:gridCol>
              </a:tblGrid>
              <a:tr h="4113975">
                <a:tc>
                  <a:txBody>
                    <a:bodyPr/>
                    <a:lstStyle/>
                    <a:p>
                      <a:pPr marL="228600" algn="l"/>
                      <a:r>
                        <a:rPr lang="en-GB" sz="900" dirty="0">
                          <a:effectLst/>
                          <a:latin typeface="Comic Sans MS" panose="030F0702030302020204" pitchFamily="66"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marL="228600" algn="l"/>
                      <a:r>
                        <a:rPr lang="en-GB" sz="3600" dirty="0">
                          <a:effectLst/>
                          <a:latin typeface="Comic Sans MS" panose="030F0702030302020204" pitchFamily="66" charset="0"/>
                          <a:ea typeface="Times New Roman" panose="02020603050405020304" pitchFamily="18" charset="0"/>
                          <a:cs typeface="Times New Roman" panose="02020603050405020304" pitchFamily="18" charset="0"/>
                        </a:rPr>
                        <a:t>This type of apostrophe shows that something or someone belongs to a person or thing:</a:t>
                      </a:r>
                    </a:p>
                    <a:p>
                      <a:pPr marL="228600" algn="l"/>
                      <a:r>
                        <a:rPr lang="en-GB" sz="900" dirty="0">
                          <a:effectLst/>
                          <a:latin typeface="Comic Sans MS" panose="030F0702030302020204" pitchFamily="66"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txBody>
                  <a:tcPr marL="68580" marR="6858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974480"/>
                  </a:ext>
                </a:extLst>
              </a:tr>
            </a:tbl>
          </a:graphicData>
        </a:graphic>
      </p:graphicFrame>
      <p:graphicFrame>
        <p:nvGraphicFramePr>
          <p:cNvPr id="9" name="Table 8">
            <a:extLst>
              <a:ext uri="{FF2B5EF4-FFF2-40B4-BE49-F238E27FC236}">
                <a16:creationId xmlns:a16="http://schemas.microsoft.com/office/drawing/2014/main" id="{51E81FD9-34C3-4854-99DA-F05EB8738957}"/>
              </a:ext>
            </a:extLst>
          </p:cNvPr>
          <p:cNvGraphicFramePr>
            <a:graphicFrameLocks noGrp="1"/>
          </p:cNvGraphicFramePr>
          <p:nvPr/>
        </p:nvGraphicFramePr>
        <p:xfrm>
          <a:off x="1317219" y="9353822"/>
          <a:ext cx="9557560" cy="5765310"/>
        </p:xfrm>
        <a:graphic>
          <a:graphicData uri="http://schemas.openxmlformats.org/drawingml/2006/table">
            <a:tbl>
              <a:tblPr/>
              <a:tblGrid>
                <a:gridCol w="5673746">
                  <a:extLst>
                    <a:ext uri="{9D8B030D-6E8A-4147-A177-3AD203B41FA5}">
                      <a16:colId xmlns:a16="http://schemas.microsoft.com/office/drawing/2014/main" val="3179185242"/>
                    </a:ext>
                  </a:extLst>
                </a:gridCol>
                <a:gridCol w="675446">
                  <a:extLst>
                    <a:ext uri="{9D8B030D-6E8A-4147-A177-3AD203B41FA5}">
                      <a16:colId xmlns:a16="http://schemas.microsoft.com/office/drawing/2014/main" val="2482702786"/>
                    </a:ext>
                  </a:extLst>
                </a:gridCol>
                <a:gridCol w="3208368">
                  <a:extLst>
                    <a:ext uri="{9D8B030D-6E8A-4147-A177-3AD203B41FA5}">
                      <a16:colId xmlns:a16="http://schemas.microsoft.com/office/drawing/2014/main" val="4079337014"/>
                    </a:ext>
                  </a:extLst>
                </a:gridCol>
              </a:tblGrid>
              <a:tr h="640590">
                <a:tc>
                  <a:txBody>
                    <a:bodyPr/>
                    <a:lstStyle/>
                    <a:p>
                      <a:pPr algn="l"/>
                      <a:r>
                        <a:rPr lang="en-GB" sz="2800" i="1">
                          <a:effectLst/>
                          <a:latin typeface="Comic Sans MS" panose="030F0702030302020204" pitchFamily="66" charset="0"/>
                          <a:ea typeface="Times New Roman" panose="02020603050405020304" pitchFamily="18" charset="0"/>
                        </a:rPr>
                        <a:t>the pen belonging to the boy</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the boy</a:t>
                      </a:r>
                      <a:r>
                        <a:rPr lang="en-GB" sz="2800" i="1" u="sng">
                          <a:effectLst/>
                          <a:latin typeface="Comic Sans MS" panose="030F0702030302020204" pitchFamily="66" charset="0"/>
                          <a:ea typeface="Times New Roman" panose="02020603050405020304" pitchFamily="18" charset="0"/>
                        </a:rPr>
                        <a:t>’s</a:t>
                      </a:r>
                      <a:r>
                        <a:rPr lang="en-GB" sz="2800" i="1">
                          <a:effectLst/>
                          <a:latin typeface="Comic Sans MS" panose="030F0702030302020204" pitchFamily="66" charset="0"/>
                          <a:ea typeface="Times New Roman" panose="02020603050405020304" pitchFamily="18" charset="0"/>
                        </a:rPr>
                        <a:t> pen</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2953800"/>
                  </a:ext>
                </a:extLst>
              </a:tr>
              <a:tr h="640590">
                <a:tc>
                  <a:txBody>
                    <a:bodyPr/>
                    <a:lstStyle/>
                    <a:p>
                      <a:pPr algn="l"/>
                      <a:r>
                        <a:rPr lang="en-GB" sz="2800" i="1">
                          <a:effectLst/>
                          <a:latin typeface="Comic Sans MS" panose="030F0702030302020204" pitchFamily="66" charset="0"/>
                          <a:ea typeface="Times New Roman" panose="02020603050405020304" pitchFamily="18" charset="0"/>
                        </a:rPr>
                        <a:t>the car belonging to the woman</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the woman</a:t>
                      </a:r>
                      <a:r>
                        <a:rPr lang="en-GB" sz="2800" i="1" u="sng">
                          <a:effectLst/>
                          <a:latin typeface="Comic Sans MS" panose="030F0702030302020204" pitchFamily="66" charset="0"/>
                          <a:ea typeface="Times New Roman" panose="02020603050405020304" pitchFamily="18" charset="0"/>
                        </a:rPr>
                        <a:t>’s</a:t>
                      </a:r>
                      <a:r>
                        <a:rPr lang="en-GB" sz="2800" i="1">
                          <a:effectLst/>
                          <a:latin typeface="Comic Sans MS" panose="030F0702030302020204" pitchFamily="66" charset="0"/>
                          <a:ea typeface="Times New Roman" panose="02020603050405020304" pitchFamily="18" charset="0"/>
                        </a:rPr>
                        <a:t> car</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2251589"/>
                  </a:ext>
                </a:extLst>
              </a:tr>
              <a:tr h="640590">
                <a:tc>
                  <a:txBody>
                    <a:bodyPr/>
                    <a:lstStyle/>
                    <a:p>
                      <a:pPr algn="l"/>
                      <a:r>
                        <a:rPr lang="en-GB" sz="2800" i="1">
                          <a:effectLst/>
                          <a:latin typeface="Comic Sans MS" panose="030F0702030302020204" pitchFamily="66" charset="0"/>
                          <a:ea typeface="Times New Roman" panose="02020603050405020304" pitchFamily="18" charset="0"/>
                        </a:rPr>
                        <a:t>the book belonging to Sam</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6155160"/>
                  </a:ext>
                </a:extLst>
              </a:tr>
              <a:tr h="640590">
                <a:tc>
                  <a:txBody>
                    <a:bodyPr/>
                    <a:lstStyle/>
                    <a:p>
                      <a:pPr algn="l"/>
                      <a:r>
                        <a:rPr lang="en-GB" sz="2800" i="1">
                          <a:effectLst/>
                          <a:latin typeface="Comic Sans MS" panose="030F0702030302020204" pitchFamily="66" charset="0"/>
                          <a:ea typeface="Times New Roman" panose="02020603050405020304" pitchFamily="18" charset="0"/>
                        </a:rPr>
                        <a:t>the ball belonging to my brother</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4835967"/>
                  </a:ext>
                </a:extLst>
              </a:tr>
              <a:tr h="640590">
                <a:tc>
                  <a:txBody>
                    <a:bodyPr/>
                    <a:lstStyle/>
                    <a:p>
                      <a:pPr algn="l"/>
                      <a:r>
                        <a:rPr lang="en-GB" sz="2800" i="1">
                          <a:effectLst/>
                          <a:latin typeface="Comic Sans MS" panose="030F0702030302020204" pitchFamily="66" charset="0"/>
                          <a:ea typeface="Times New Roman" panose="02020603050405020304" pitchFamily="18" charset="0"/>
                        </a:rPr>
                        <a:t>the ship belonging to the captain</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4021825"/>
                  </a:ext>
                </a:extLst>
              </a:tr>
              <a:tr h="640590">
                <a:tc>
                  <a:txBody>
                    <a:bodyPr/>
                    <a:lstStyle/>
                    <a:p>
                      <a:pPr algn="l"/>
                      <a:r>
                        <a:rPr lang="en-GB" sz="2800" i="1">
                          <a:effectLst/>
                          <a:latin typeface="Comic Sans MS" panose="030F0702030302020204" pitchFamily="66" charset="0"/>
                          <a:ea typeface="Times New Roman" panose="02020603050405020304" pitchFamily="18" charset="0"/>
                        </a:rPr>
                        <a:t>the glasses belonging to Jay</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8760522"/>
                  </a:ext>
                </a:extLst>
              </a:tr>
              <a:tr h="640590">
                <a:tc>
                  <a:txBody>
                    <a:bodyPr/>
                    <a:lstStyle/>
                    <a:p>
                      <a:pPr algn="l"/>
                      <a:r>
                        <a:rPr lang="en-GB" sz="2800" i="1">
                          <a:effectLst/>
                          <a:latin typeface="Comic Sans MS" panose="030F0702030302020204" pitchFamily="66" charset="0"/>
                          <a:ea typeface="Times New Roman" panose="02020603050405020304" pitchFamily="18" charset="0"/>
                        </a:rPr>
                        <a:t>the shoes belonging to Ben</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8127182"/>
                  </a:ext>
                </a:extLst>
              </a:tr>
              <a:tr h="640590">
                <a:tc>
                  <a:txBody>
                    <a:bodyPr/>
                    <a:lstStyle/>
                    <a:p>
                      <a:pPr algn="l"/>
                      <a:r>
                        <a:rPr lang="en-GB" sz="2400" i="1">
                          <a:effectLst/>
                          <a:latin typeface="Comic Sans MS" panose="030F0702030302020204" pitchFamily="66" charset="0"/>
                          <a:ea typeface="Times New Roman" panose="02020603050405020304" pitchFamily="18" charset="0"/>
                        </a:rPr>
                        <a:t>the windscreen belonging to the car</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a:effectLst/>
                          <a:latin typeface="Comic Sans MS" panose="030F0702030302020204" pitchFamily="66"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1894948"/>
                  </a:ext>
                </a:extLst>
              </a:tr>
              <a:tr h="640590">
                <a:tc>
                  <a:txBody>
                    <a:bodyPr/>
                    <a:lstStyle/>
                    <a:p>
                      <a:pPr algn="l"/>
                      <a:r>
                        <a:rPr lang="en-GB" sz="2800" i="1">
                          <a:effectLst/>
                          <a:latin typeface="Comic Sans MS" panose="030F0702030302020204" pitchFamily="66" charset="0"/>
                          <a:ea typeface="Times New Roman" panose="02020603050405020304" pitchFamily="18" charset="0"/>
                        </a:rPr>
                        <a:t>interests that belong to Tom</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i="1">
                          <a:effectLst/>
                          <a:latin typeface="Comic Sans MS" panose="030F0702030302020204" pitchFamily="66"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GB" sz="2800" i="1" dirty="0">
                          <a:effectLst/>
                          <a:latin typeface="Comic Sans MS" panose="030F0702030302020204" pitchFamily="66"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9899127"/>
                  </a:ext>
                </a:extLst>
              </a:tr>
            </a:tbl>
          </a:graphicData>
        </a:graphic>
      </p:graphicFrame>
      <p:sp>
        <p:nvSpPr>
          <p:cNvPr id="15" name="Text Box 4">
            <a:extLst>
              <a:ext uri="{FF2B5EF4-FFF2-40B4-BE49-F238E27FC236}">
                <a16:creationId xmlns:a16="http://schemas.microsoft.com/office/drawing/2014/main" id="{469C656B-1E84-42F3-BE15-5291F483A693}"/>
              </a:ext>
            </a:extLst>
          </p:cNvPr>
          <p:cNvSpPr txBox="1">
            <a:spLocks noChangeArrowheads="1"/>
          </p:cNvSpPr>
          <p:nvPr/>
        </p:nvSpPr>
        <p:spPr bwMode="auto">
          <a:xfrm>
            <a:off x="1673200" y="6928677"/>
            <a:ext cx="8734097" cy="16802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When there is </a:t>
            </a:r>
            <a:r>
              <a:rPr kumimoji="0" lang="en-GB" altLang="en-US" sz="3200" b="0" i="0" u="sng"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one</a:t>
            </a:r>
            <a:r>
              <a:rPr kumimoji="0" lang="en-GB" altLang="en-US" sz="3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 noun with one or lots of things belonging to it, the </a:t>
            </a:r>
            <a:r>
              <a:rPr kumimoji="0" lang="en-GB" altLang="en-US" sz="3200" b="0" i="0" u="sng"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apostrophe goes before the ‘s’</a:t>
            </a:r>
            <a:r>
              <a:rPr kumimoji="0" lang="en-GB" altLang="en-US" sz="3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a:t>
            </a:r>
            <a:endParaRPr kumimoji="0" lang="en-GB"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484278BA-8891-49F0-96E1-E76C38A8FA88}"/>
              </a:ext>
            </a:extLst>
          </p:cNvPr>
          <p:cNvSpPr txBox="1"/>
          <p:nvPr/>
        </p:nvSpPr>
        <p:spPr>
          <a:xfrm>
            <a:off x="819807" y="907043"/>
            <a:ext cx="10372111" cy="830997"/>
          </a:xfrm>
          <a:prstGeom prst="rect">
            <a:avLst/>
          </a:prstGeom>
          <a:noFill/>
        </p:spPr>
        <p:txBody>
          <a:bodyPr wrap="square" rtlCol="0">
            <a:spAutoFit/>
          </a:bodyPr>
          <a:lstStyle/>
          <a:p>
            <a:pPr algn="ctr"/>
            <a:r>
              <a:rPr lang="en-GB" sz="4800" u="sng" dirty="0">
                <a:latin typeface="Comic Sans MS" panose="030F0702030302020204" pitchFamily="66" charset="0"/>
              </a:rPr>
              <a:t>Possessive Apostrophes - Singular </a:t>
            </a:r>
            <a:endParaRPr lang="en-GB" sz="3600" dirty="0">
              <a:latin typeface="Comic Sans MS" panose="030F0702030302020204" pitchFamily="66" charset="0"/>
            </a:endParaRPr>
          </a:p>
        </p:txBody>
      </p:sp>
      <p:pic>
        <p:nvPicPr>
          <p:cNvPr id="2056" name="Picture 8" descr="The pedants' pedant: why the Apostrophe Protection Society has ...">
            <a:extLst>
              <a:ext uri="{FF2B5EF4-FFF2-40B4-BE49-F238E27FC236}">
                <a16:creationId xmlns:a16="http://schemas.microsoft.com/office/drawing/2014/main" id="{0E0ECBA0-19C4-4C53-B7C3-A49419636E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130" y="2163359"/>
            <a:ext cx="2584401" cy="2584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747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7030A0"/>
            </a:solidFill>
          </a:ln>
        </p:spPr>
        <p:txBody>
          <a:bodyPr wrap="square" rtlCol="0">
            <a:spAutoFit/>
          </a:bodyPr>
          <a:lstStyle/>
          <a:p>
            <a:endParaRPr lang="en-GB" dirty="0"/>
          </a:p>
        </p:txBody>
      </p:sp>
      <p:graphicFrame>
        <p:nvGraphicFramePr>
          <p:cNvPr id="8" name="Table 7">
            <a:extLst>
              <a:ext uri="{FF2B5EF4-FFF2-40B4-BE49-F238E27FC236}">
                <a16:creationId xmlns:a16="http://schemas.microsoft.com/office/drawing/2014/main" id="{E5AF3803-00D0-44AD-8E17-640534E9554C}"/>
              </a:ext>
            </a:extLst>
          </p:cNvPr>
          <p:cNvGraphicFramePr>
            <a:graphicFrameLocks noGrp="1"/>
          </p:cNvGraphicFramePr>
          <p:nvPr>
            <p:extLst>
              <p:ext uri="{D42A27DB-BD31-4B8C-83A1-F6EECF244321}">
                <p14:modId xmlns:p14="http://schemas.microsoft.com/office/powerpoint/2010/main" val="979173951"/>
              </p:ext>
            </p:extLst>
          </p:nvPr>
        </p:nvGraphicFramePr>
        <p:xfrm>
          <a:off x="1728950" y="2069763"/>
          <a:ext cx="4041229" cy="4389120"/>
        </p:xfrm>
        <a:graphic>
          <a:graphicData uri="http://schemas.openxmlformats.org/drawingml/2006/table">
            <a:tbl>
              <a:tblPr/>
              <a:tblGrid>
                <a:gridCol w="4041229">
                  <a:extLst>
                    <a:ext uri="{9D8B030D-6E8A-4147-A177-3AD203B41FA5}">
                      <a16:colId xmlns:a16="http://schemas.microsoft.com/office/drawing/2014/main" val="751842499"/>
                    </a:ext>
                  </a:extLst>
                </a:gridCol>
              </a:tblGrid>
              <a:tr h="4113975">
                <a:tc>
                  <a:txBody>
                    <a:bodyPr/>
                    <a:lstStyle/>
                    <a:p>
                      <a:pPr marL="228600" algn="l"/>
                      <a:r>
                        <a:rPr lang="en-GB" sz="3600" dirty="0">
                          <a:effectLst/>
                          <a:latin typeface="Comic Sans MS" panose="030F0702030302020204" pitchFamily="66" charset="0"/>
                          <a:ea typeface="Times New Roman" panose="02020603050405020304" pitchFamily="18" charset="0"/>
                        </a:rPr>
                        <a:t>This type of apostrophe shows that something or someone belongs to more than one person or thing: </a:t>
                      </a:r>
                      <a:endParaRPr lang="en-GB" sz="2000" dirty="0">
                        <a:effectLst/>
                        <a:latin typeface="Times New Roman" panose="02020603050405020304" pitchFamily="18" charset="0"/>
                        <a:ea typeface="Times New Roman" panose="02020603050405020304" pitchFamily="18" charset="0"/>
                      </a:endParaRPr>
                    </a:p>
                  </a:txBody>
                  <a:tcPr marL="114300" marR="114300"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974480"/>
                  </a:ext>
                </a:extLst>
              </a:tr>
            </a:tbl>
          </a:graphicData>
        </a:graphic>
      </p:graphicFrame>
      <p:sp>
        <p:nvSpPr>
          <p:cNvPr id="15" name="Text Box 4">
            <a:extLst>
              <a:ext uri="{FF2B5EF4-FFF2-40B4-BE49-F238E27FC236}">
                <a16:creationId xmlns:a16="http://schemas.microsoft.com/office/drawing/2014/main" id="{469C656B-1E84-42F3-BE15-5291F483A693}"/>
              </a:ext>
            </a:extLst>
          </p:cNvPr>
          <p:cNvSpPr txBox="1">
            <a:spLocks noChangeArrowheads="1"/>
          </p:cNvSpPr>
          <p:nvPr/>
        </p:nvSpPr>
        <p:spPr bwMode="auto">
          <a:xfrm>
            <a:off x="1673200" y="6928677"/>
            <a:ext cx="8734097" cy="16802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en-GB" sz="3200" dirty="0">
                <a:effectLst/>
                <a:latin typeface="Comic Sans MS" panose="030F0702030302020204" pitchFamily="66" charset="0"/>
                <a:ea typeface="Times New Roman" panose="02020603050405020304" pitchFamily="18" charset="0"/>
              </a:rPr>
              <a:t>When there is </a:t>
            </a:r>
            <a:r>
              <a:rPr lang="en-GB" sz="3200" u="sng" dirty="0">
                <a:effectLst/>
                <a:latin typeface="Comic Sans MS" panose="030F0702030302020204" pitchFamily="66" charset="0"/>
                <a:ea typeface="Times New Roman" panose="02020603050405020304" pitchFamily="18" charset="0"/>
              </a:rPr>
              <a:t>more than one</a:t>
            </a:r>
            <a:r>
              <a:rPr lang="en-GB" sz="3200" dirty="0">
                <a:effectLst/>
                <a:latin typeface="Comic Sans MS" panose="030F0702030302020204" pitchFamily="66" charset="0"/>
                <a:ea typeface="Times New Roman" panose="02020603050405020304" pitchFamily="18" charset="0"/>
              </a:rPr>
              <a:t> noun with one or lots of things belonging to them, the </a:t>
            </a:r>
            <a:r>
              <a:rPr lang="en-GB" sz="3200" u="sng" dirty="0">
                <a:effectLst/>
                <a:latin typeface="Comic Sans MS" panose="030F0702030302020204" pitchFamily="66" charset="0"/>
                <a:ea typeface="Times New Roman" panose="02020603050405020304" pitchFamily="18" charset="0"/>
              </a:rPr>
              <a:t>apostrophe goes after the ‘s’</a:t>
            </a:r>
            <a:r>
              <a:rPr lang="en-GB" sz="3200" dirty="0">
                <a:effectLst/>
                <a:latin typeface="Comic Sans MS" panose="030F0702030302020204" pitchFamily="66" charset="0"/>
                <a:ea typeface="Times New Roman" panose="02020603050405020304" pitchFamily="18" charset="0"/>
              </a:rPr>
              <a:t>.</a:t>
            </a:r>
            <a:endParaRPr lang="en-GB" sz="3200" dirty="0">
              <a:effectLst/>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484278BA-8891-49F0-96E1-E76C38A8FA88}"/>
              </a:ext>
            </a:extLst>
          </p:cNvPr>
          <p:cNvSpPr txBox="1"/>
          <p:nvPr/>
        </p:nvSpPr>
        <p:spPr>
          <a:xfrm>
            <a:off x="819807" y="907043"/>
            <a:ext cx="10372111" cy="830997"/>
          </a:xfrm>
          <a:prstGeom prst="rect">
            <a:avLst/>
          </a:prstGeom>
          <a:noFill/>
        </p:spPr>
        <p:txBody>
          <a:bodyPr wrap="square" rtlCol="0">
            <a:spAutoFit/>
          </a:bodyPr>
          <a:lstStyle/>
          <a:p>
            <a:pPr algn="ctr"/>
            <a:r>
              <a:rPr lang="en-GB" sz="4800" u="sng" dirty="0">
                <a:latin typeface="Comic Sans MS" panose="030F0702030302020204" pitchFamily="66" charset="0"/>
              </a:rPr>
              <a:t>Possessive Apostrophes - Plural</a:t>
            </a:r>
            <a:endParaRPr lang="en-GB" sz="3600" dirty="0">
              <a:latin typeface="Comic Sans MS" panose="030F0702030302020204" pitchFamily="66" charset="0"/>
            </a:endParaRPr>
          </a:p>
        </p:txBody>
      </p:sp>
      <p:pic>
        <p:nvPicPr>
          <p:cNvPr id="2056" name="Picture 8" descr="The pedants' pedant: why the Apostrophe Protection Society has ...">
            <a:extLst>
              <a:ext uri="{FF2B5EF4-FFF2-40B4-BE49-F238E27FC236}">
                <a16:creationId xmlns:a16="http://schemas.microsoft.com/office/drawing/2014/main" id="{0E0ECBA0-19C4-4C53-B7C3-A49419636E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130" y="2163359"/>
            <a:ext cx="2584401" cy="258440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FF18E071-E540-4330-8F1B-8106B90098B7}"/>
              </a:ext>
            </a:extLst>
          </p:cNvPr>
          <p:cNvGraphicFramePr>
            <a:graphicFrameLocks noGrp="1"/>
          </p:cNvGraphicFramePr>
          <p:nvPr>
            <p:extLst>
              <p:ext uri="{D42A27DB-BD31-4B8C-83A1-F6EECF244321}">
                <p14:modId xmlns:p14="http://schemas.microsoft.com/office/powerpoint/2010/main" val="228960160"/>
              </p:ext>
            </p:extLst>
          </p:nvPr>
        </p:nvGraphicFramePr>
        <p:xfrm>
          <a:off x="819807" y="9078678"/>
          <a:ext cx="10594427" cy="6339110"/>
        </p:xfrm>
        <a:graphic>
          <a:graphicData uri="http://schemas.openxmlformats.org/drawingml/2006/table">
            <a:tbl>
              <a:tblPr/>
              <a:tblGrid>
                <a:gridCol w="6662524">
                  <a:extLst>
                    <a:ext uri="{9D8B030D-6E8A-4147-A177-3AD203B41FA5}">
                      <a16:colId xmlns:a16="http://schemas.microsoft.com/office/drawing/2014/main" val="10683730"/>
                    </a:ext>
                  </a:extLst>
                </a:gridCol>
                <a:gridCol w="376305">
                  <a:extLst>
                    <a:ext uri="{9D8B030D-6E8A-4147-A177-3AD203B41FA5}">
                      <a16:colId xmlns:a16="http://schemas.microsoft.com/office/drawing/2014/main" val="401424470"/>
                    </a:ext>
                  </a:extLst>
                </a:gridCol>
                <a:gridCol w="3555598">
                  <a:extLst>
                    <a:ext uri="{9D8B030D-6E8A-4147-A177-3AD203B41FA5}">
                      <a16:colId xmlns:a16="http://schemas.microsoft.com/office/drawing/2014/main" val="2222905655"/>
                    </a:ext>
                  </a:extLst>
                </a:gridCol>
              </a:tblGrid>
              <a:tr h="895105">
                <a:tc>
                  <a:txBody>
                    <a:bodyPr/>
                    <a:lstStyle/>
                    <a:p>
                      <a:r>
                        <a:rPr lang="en-GB" sz="2800">
                          <a:effectLst/>
                          <a:latin typeface="Comic Sans MS" panose="030F0702030302020204" pitchFamily="66" charset="0"/>
                          <a:ea typeface="Times New Roman" panose="02020603050405020304" pitchFamily="18" charset="0"/>
                        </a:rPr>
                        <a:t>the ball belonging to all of the girls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a:effectLst/>
                          <a:latin typeface="Comic Sans MS" panose="030F0702030302020204" pitchFamily="66" charset="0"/>
                          <a:ea typeface="Times New Roman" panose="02020603050405020304" pitchFamily="18" charset="0"/>
                        </a:rPr>
                        <a:t>the girls’ ball</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07111152"/>
                  </a:ext>
                </a:extLst>
              </a:tr>
              <a:tr h="895105">
                <a:tc>
                  <a:txBody>
                    <a:bodyPr/>
                    <a:lstStyle/>
                    <a:p>
                      <a:r>
                        <a:rPr lang="en-GB" sz="2800">
                          <a:effectLst/>
                          <a:latin typeface="Comic Sans MS" panose="030F0702030302020204" pitchFamily="66" charset="0"/>
                          <a:ea typeface="Times New Roman" panose="02020603050405020304" pitchFamily="18" charset="0"/>
                        </a:rPr>
                        <a:t>the ties belonging to all of the boys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a:effectLst/>
                          <a:latin typeface="Comic Sans MS" panose="030F0702030302020204" pitchFamily="66" charset="0"/>
                          <a:ea typeface="Times New Roman" panose="02020603050405020304" pitchFamily="18" charset="0"/>
                        </a:rPr>
                        <a:t>the boys’ ties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1843350"/>
                  </a:ext>
                </a:extLst>
              </a:tr>
              <a:tr h="909780">
                <a:tc>
                  <a:txBody>
                    <a:bodyPr/>
                    <a:lstStyle/>
                    <a:p>
                      <a:r>
                        <a:rPr lang="en-GB" sz="2800" dirty="0">
                          <a:effectLst/>
                          <a:latin typeface="Comic Sans MS" panose="030F0702030302020204" pitchFamily="66" charset="0"/>
                          <a:ea typeface="Times New Roman" panose="02020603050405020304" pitchFamily="18" charset="0"/>
                        </a:rPr>
                        <a:t>the clothes belonging to all of the models</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a:effectLst/>
                          <a:latin typeface="Comic Sans MS" panose="030F0702030302020204" pitchFamily="66" charset="0"/>
                          <a:ea typeface="Times New Roman" panose="02020603050405020304" pitchFamily="18" charset="0"/>
                        </a:rPr>
                        <a:t> </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5746016"/>
                  </a:ext>
                </a:extLst>
              </a:tr>
              <a:tr h="909780">
                <a:tc>
                  <a:txBody>
                    <a:bodyPr/>
                    <a:lstStyle/>
                    <a:p>
                      <a:r>
                        <a:rPr lang="en-GB" sz="2800">
                          <a:effectLst/>
                          <a:latin typeface="Comic Sans MS" panose="030F0702030302020204" pitchFamily="66" charset="0"/>
                          <a:ea typeface="Times New Roman" panose="02020603050405020304" pitchFamily="18" charset="0"/>
                        </a:rPr>
                        <a:t>the horns belonging to all of the cars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a:effectLst/>
                          <a:latin typeface="Comic Sans MS" panose="030F0702030302020204" pitchFamily="66" charset="0"/>
                          <a:ea typeface="Times New Roman" panose="02020603050405020304" pitchFamily="18" charset="0"/>
                        </a:rPr>
                        <a:t> </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0987443"/>
                  </a:ext>
                </a:extLst>
              </a:tr>
              <a:tr h="909780">
                <a:tc>
                  <a:txBody>
                    <a:bodyPr/>
                    <a:lstStyle/>
                    <a:p>
                      <a:r>
                        <a:rPr lang="en-GB" sz="2800">
                          <a:effectLst/>
                          <a:latin typeface="Comic Sans MS" panose="030F0702030302020204" pitchFamily="66" charset="0"/>
                          <a:ea typeface="Times New Roman" panose="02020603050405020304" pitchFamily="18" charset="0"/>
                        </a:rPr>
                        <a:t>the gardens belonging to all of the houses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a:effectLst/>
                          <a:latin typeface="Comic Sans MS" panose="030F0702030302020204" pitchFamily="66" charset="0"/>
                          <a:ea typeface="Times New Roman" panose="02020603050405020304" pitchFamily="18" charset="0"/>
                        </a:rPr>
                        <a:t> </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7668332"/>
                  </a:ext>
                </a:extLst>
              </a:tr>
              <a:tr h="909780">
                <a:tc>
                  <a:txBody>
                    <a:bodyPr/>
                    <a:lstStyle/>
                    <a:p>
                      <a:r>
                        <a:rPr lang="en-GB" sz="2800">
                          <a:effectLst/>
                          <a:latin typeface="Comic Sans MS" panose="030F0702030302020204" pitchFamily="66" charset="0"/>
                          <a:ea typeface="Times New Roman" panose="02020603050405020304" pitchFamily="18" charset="0"/>
                        </a:rPr>
                        <a:t>the shouts belonging to all of the boys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a:effectLst/>
                          <a:latin typeface="Comic Sans MS" panose="030F0702030302020204" pitchFamily="66" charset="0"/>
                          <a:ea typeface="Times New Roman" panose="02020603050405020304" pitchFamily="18" charset="0"/>
                        </a:rPr>
                        <a:t> </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1453737"/>
                  </a:ext>
                </a:extLst>
              </a:tr>
              <a:tr h="909780">
                <a:tc>
                  <a:txBody>
                    <a:bodyPr/>
                    <a:lstStyle/>
                    <a:p>
                      <a:r>
                        <a:rPr lang="en-GB" sz="2800">
                          <a:effectLst/>
                          <a:latin typeface="Comic Sans MS" panose="030F0702030302020204" pitchFamily="66" charset="0"/>
                          <a:ea typeface="Times New Roman" panose="02020603050405020304" pitchFamily="18" charset="0"/>
                        </a:rPr>
                        <a:t>all of the mugs belonging to the teachers</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800">
                          <a:effectLst/>
                          <a:latin typeface="Comic Sans MS" panose="030F0702030302020204" pitchFamily="66" charset="0"/>
                          <a:ea typeface="Times New Roman" panose="02020603050405020304" pitchFamily="18" charset="0"/>
                        </a:rPr>
                        <a:t>=</a:t>
                      </a:r>
                      <a:endParaRPr lang="en-GB" sz="2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2800" dirty="0">
                          <a:effectLst/>
                          <a:latin typeface="Comic Sans MS" panose="030F0702030302020204" pitchFamily="66"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1918195"/>
                  </a:ext>
                </a:extLst>
              </a:tr>
            </a:tbl>
          </a:graphicData>
        </a:graphic>
      </p:graphicFrame>
    </p:spTree>
    <p:extLst>
      <p:ext uri="{BB962C8B-B14F-4D97-AF65-F5344CB8AC3E}">
        <p14:creationId xmlns:p14="http://schemas.microsoft.com/office/powerpoint/2010/main" val="3144338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ADE1E3-DD2C-4211-AEAE-5B8DEE8BC096}"/>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Apostrophes of Contraction</a:t>
            </a:r>
            <a:endParaRPr lang="en-GB" sz="3600" dirty="0">
              <a:latin typeface="Comic Sans MS" panose="030F0702030302020204" pitchFamily="66" charset="0"/>
            </a:endParaRPr>
          </a:p>
        </p:txBody>
      </p:sp>
      <p:pic>
        <p:nvPicPr>
          <p:cNvPr id="21" name="Picture 20">
            <a:extLst>
              <a:ext uri="{FF2B5EF4-FFF2-40B4-BE49-F238E27FC236}">
                <a16:creationId xmlns:a16="http://schemas.microsoft.com/office/drawing/2014/main" id="{53C464AF-BC47-463F-B3EC-B6262BD81CEC}"/>
              </a:ext>
            </a:extLst>
          </p:cNvPr>
          <p:cNvPicPr>
            <a:picLocks noChangeAspect="1"/>
          </p:cNvPicPr>
          <p:nvPr/>
        </p:nvPicPr>
        <p:blipFill>
          <a:blip r:embed="rId2"/>
          <a:stretch>
            <a:fillRect/>
          </a:stretch>
        </p:blipFill>
        <p:spPr>
          <a:xfrm>
            <a:off x="0" y="1925949"/>
            <a:ext cx="11634952" cy="13423008"/>
          </a:xfrm>
          <a:prstGeom prst="rect">
            <a:avLst/>
          </a:prstGeom>
        </p:spPr>
      </p:pic>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Tree>
    <p:extLst>
      <p:ext uri="{BB962C8B-B14F-4D97-AF65-F5344CB8AC3E}">
        <p14:creationId xmlns:p14="http://schemas.microsoft.com/office/powerpoint/2010/main" val="2098777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ADE1E3-DD2C-4211-AEAE-5B8DEE8BC096}"/>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Complex Sentences</a:t>
            </a:r>
            <a:endParaRPr lang="en-GB" sz="3600" dirty="0">
              <a:latin typeface="Comic Sans MS" panose="030F0702030302020204" pitchFamily="66" charset="0"/>
            </a:endParaRPr>
          </a:p>
        </p:txBody>
      </p:sp>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7030A0"/>
            </a:solidFill>
          </a:ln>
        </p:spPr>
        <p:txBody>
          <a:bodyPr wrap="square" rtlCol="0">
            <a:spAutoFit/>
          </a:bodyPr>
          <a:lstStyle/>
          <a:p>
            <a:endParaRPr lang="en-GB" dirty="0"/>
          </a:p>
        </p:txBody>
      </p:sp>
      <p:pic>
        <p:nvPicPr>
          <p:cNvPr id="22" name="Picture 21">
            <a:extLst>
              <a:ext uri="{FF2B5EF4-FFF2-40B4-BE49-F238E27FC236}">
                <a16:creationId xmlns:a16="http://schemas.microsoft.com/office/drawing/2014/main" id="{B4AA55B1-1D5F-4959-8353-848DED8BD228}"/>
              </a:ext>
            </a:extLst>
          </p:cNvPr>
          <p:cNvPicPr>
            <a:picLocks noChangeAspect="1"/>
          </p:cNvPicPr>
          <p:nvPr/>
        </p:nvPicPr>
        <p:blipFill>
          <a:blip r:embed="rId2"/>
          <a:stretch>
            <a:fillRect/>
          </a:stretch>
        </p:blipFill>
        <p:spPr>
          <a:xfrm rot="5400000">
            <a:off x="-823077" y="4195475"/>
            <a:ext cx="13968577" cy="9053707"/>
          </a:xfrm>
          <a:prstGeom prst="rect">
            <a:avLst/>
          </a:prstGeom>
        </p:spPr>
      </p:pic>
    </p:spTree>
    <p:extLst>
      <p:ext uri="{BB962C8B-B14F-4D97-AF65-F5344CB8AC3E}">
        <p14:creationId xmlns:p14="http://schemas.microsoft.com/office/powerpoint/2010/main" val="3427804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ADE1E3-DD2C-4211-AEAE-5B8DEE8BC096}"/>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Complex Sentences</a:t>
            </a:r>
            <a:endParaRPr lang="en-GB" sz="3600" dirty="0">
              <a:latin typeface="Comic Sans MS" panose="030F0702030302020204" pitchFamily="66" charset="0"/>
            </a:endParaRPr>
          </a:p>
        </p:txBody>
      </p:sp>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7030A0"/>
            </a:solidFill>
          </a:ln>
        </p:spPr>
        <p:txBody>
          <a:bodyPr wrap="square" rtlCol="0">
            <a:spAutoFit/>
          </a:bodyPr>
          <a:lstStyle/>
          <a:p>
            <a:endParaRPr lang="en-GB" dirty="0"/>
          </a:p>
        </p:txBody>
      </p:sp>
      <p:sp>
        <p:nvSpPr>
          <p:cNvPr id="3" name="TextBox 2">
            <a:extLst>
              <a:ext uri="{FF2B5EF4-FFF2-40B4-BE49-F238E27FC236}">
                <a16:creationId xmlns:a16="http://schemas.microsoft.com/office/drawing/2014/main" id="{6E17548E-B753-4970-BCB9-5B269D55F99C}"/>
              </a:ext>
            </a:extLst>
          </p:cNvPr>
          <p:cNvSpPr txBox="1"/>
          <p:nvPr/>
        </p:nvSpPr>
        <p:spPr>
          <a:xfrm>
            <a:off x="1319047" y="1738040"/>
            <a:ext cx="9811408" cy="13755369"/>
          </a:xfrm>
          <a:prstGeom prst="rect">
            <a:avLst/>
          </a:prstGeom>
          <a:noFill/>
        </p:spPr>
        <p:txBody>
          <a:bodyPr wrap="square" rtlCol="0">
            <a:spAutoFit/>
          </a:bodyPr>
          <a:lstStyle/>
          <a:p>
            <a:r>
              <a:rPr lang="en-GB" sz="2800" dirty="0">
                <a:latin typeface="Comic Sans MS" panose="030F0702030302020204" pitchFamily="66" charset="0"/>
              </a:rPr>
              <a:t>When you use a complex sentence, you need to include a comma to mark the clause. </a:t>
            </a:r>
          </a:p>
          <a:p>
            <a:endParaRPr lang="en-GB" sz="2800" dirty="0">
              <a:latin typeface="Comic Sans MS" panose="030F0702030302020204" pitchFamily="66" charset="0"/>
            </a:endParaRPr>
          </a:p>
          <a:p>
            <a:r>
              <a:rPr lang="en-GB" sz="2800" dirty="0">
                <a:latin typeface="Comic Sans MS" panose="030F0702030302020204" pitchFamily="66" charset="0"/>
              </a:rPr>
              <a:t>When I finish my work, I will check it. </a:t>
            </a:r>
          </a:p>
          <a:p>
            <a:endParaRPr lang="en-GB" sz="2800" dirty="0">
              <a:latin typeface="Comic Sans MS" panose="030F0702030302020204" pitchFamily="66" charset="0"/>
            </a:endParaRPr>
          </a:p>
          <a:p>
            <a:r>
              <a:rPr lang="en-GB" sz="2800" dirty="0">
                <a:latin typeface="Comic Sans MS" panose="030F0702030302020204" pitchFamily="66" charset="0"/>
              </a:rPr>
              <a:t>I will walk the dog later, provided it doesn’t rain. </a:t>
            </a:r>
          </a:p>
          <a:p>
            <a:endParaRPr lang="en-GB" sz="2800" dirty="0">
              <a:latin typeface="Comic Sans MS" panose="030F0702030302020204" pitchFamily="66" charset="0"/>
            </a:endParaRPr>
          </a:p>
          <a:p>
            <a:r>
              <a:rPr lang="en-GB" sz="2800" dirty="0">
                <a:latin typeface="Comic Sans MS" panose="030F0702030302020204" pitchFamily="66" charset="0"/>
              </a:rPr>
              <a:t>Add the commas to these sentences:</a:t>
            </a:r>
          </a:p>
          <a:p>
            <a:endParaRPr lang="en-GB" sz="2800" dirty="0">
              <a:latin typeface="Comic Sans MS" panose="030F0702030302020204" pitchFamily="66" charset="0"/>
            </a:endParaRPr>
          </a:p>
          <a:p>
            <a:pPr marL="514350" indent="-514350">
              <a:buAutoNum type="arabicPeriod"/>
            </a:pPr>
            <a:r>
              <a:rPr lang="en-GB" sz="2800" dirty="0">
                <a:latin typeface="Comic Sans MS" panose="030F0702030302020204" pitchFamily="66" charset="0"/>
              </a:rPr>
              <a:t>If the sun came out we decided to go to the park. </a:t>
            </a:r>
          </a:p>
          <a:p>
            <a:pPr marL="514350" indent="-514350">
              <a:buAutoNum type="arabicPeriod"/>
            </a:pPr>
            <a:endParaRPr lang="en-GB" sz="2800" dirty="0">
              <a:latin typeface="Comic Sans MS" panose="030F0702030302020204" pitchFamily="66" charset="0"/>
            </a:endParaRPr>
          </a:p>
          <a:p>
            <a:pPr marL="514350" indent="-514350">
              <a:buAutoNum type="arabicPeriod"/>
            </a:pPr>
            <a:r>
              <a:rPr lang="en-GB" sz="2800" dirty="0">
                <a:latin typeface="Comic Sans MS" panose="030F0702030302020204" pitchFamily="66" charset="0"/>
              </a:rPr>
              <a:t>Thunder and lightening slashed through the sky as the rain pelted down. </a:t>
            </a:r>
          </a:p>
          <a:p>
            <a:pPr marL="514350" indent="-514350">
              <a:buAutoNum type="arabicPeriod"/>
            </a:pPr>
            <a:endParaRPr lang="en-GB" sz="2800" dirty="0">
              <a:latin typeface="Comic Sans MS" panose="030F0702030302020204" pitchFamily="66" charset="0"/>
            </a:endParaRPr>
          </a:p>
          <a:p>
            <a:pPr marL="514350" indent="-514350">
              <a:buAutoNum type="arabicPeriod"/>
            </a:pPr>
            <a:r>
              <a:rPr lang="en-GB" sz="2800" dirty="0">
                <a:latin typeface="Comic Sans MS" panose="030F0702030302020204" pitchFamily="66" charset="0"/>
              </a:rPr>
              <a:t>Before leaving the house I checked I had my keys.</a:t>
            </a:r>
          </a:p>
          <a:p>
            <a:pPr marL="514350" indent="-514350">
              <a:buAutoNum type="arabicPeriod"/>
            </a:pPr>
            <a:endParaRPr lang="en-GB" sz="2800" dirty="0">
              <a:latin typeface="Comic Sans MS" panose="030F0702030302020204" pitchFamily="66" charset="0"/>
            </a:endParaRPr>
          </a:p>
          <a:p>
            <a:pPr marL="514350" indent="-514350">
              <a:buAutoNum type="arabicPeriod"/>
            </a:pPr>
            <a:r>
              <a:rPr lang="en-GB" sz="2800" dirty="0">
                <a:latin typeface="Comic Sans MS" panose="030F0702030302020204" pitchFamily="66" charset="0"/>
              </a:rPr>
              <a:t>Although pizza is my favourite I choose to have a double cheeseburger today.</a:t>
            </a:r>
          </a:p>
          <a:p>
            <a:pPr marL="514350" indent="-514350">
              <a:buAutoNum type="arabicPeriod"/>
            </a:pPr>
            <a:endParaRPr lang="en-GB" sz="2800" dirty="0">
              <a:latin typeface="Comic Sans MS" panose="030F0702030302020204" pitchFamily="66" charset="0"/>
            </a:endParaRPr>
          </a:p>
          <a:p>
            <a:pPr marL="514350" indent="-514350">
              <a:buAutoNum type="arabicPeriod"/>
            </a:pPr>
            <a:r>
              <a:rPr lang="en-GB" sz="2800" dirty="0">
                <a:latin typeface="Comic Sans MS" panose="030F0702030302020204" pitchFamily="66" charset="0"/>
              </a:rPr>
              <a:t>The jungle covered miles of the surrounding land despite the government selling so much of it. </a:t>
            </a:r>
          </a:p>
          <a:p>
            <a:pPr marL="514350" indent="-514350">
              <a:buAutoNum type="arabicPeriod"/>
            </a:pPr>
            <a:endParaRPr lang="en-GB" sz="2800" dirty="0">
              <a:latin typeface="Comic Sans MS" panose="030F0702030302020204" pitchFamily="66" charset="0"/>
            </a:endParaRPr>
          </a:p>
          <a:p>
            <a:r>
              <a:rPr lang="en-GB" sz="2800" dirty="0">
                <a:latin typeface="Comic Sans MS" panose="030F0702030302020204" pitchFamily="66" charset="0"/>
              </a:rPr>
              <a:t>Can you write two of your on?</a:t>
            </a:r>
          </a:p>
          <a:p>
            <a:endParaRPr lang="en-GB" sz="2800" dirty="0">
              <a:latin typeface="Comic Sans MS" panose="030F0702030302020204" pitchFamily="66" charset="0"/>
            </a:endParaRPr>
          </a:p>
          <a:p>
            <a:pPr>
              <a:lnSpc>
                <a:spcPct val="200000"/>
              </a:lnSpc>
            </a:pPr>
            <a:r>
              <a:rPr lang="en-GB" sz="2800" dirty="0">
                <a:latin typeface="Comic Sans MS" panose="030F0702030302020204" pitchFamily="66" charset="0"/>
              </a:rPr>
              <a:t>____________________________________________________________________________________________________________________________________________________________________________</a:t>
            </a:r>
          </a:p>
        </p:txBody>
      </p:sp>
      <p:sp>
        <p:nvSpPr>
          <p:cNvPr id="5" name="Oval 4">
            <a:extLst>
              <a:ext uri="{FF2B5EF4-FFF2-40B4-BE49-F238E27FC236}">
                <a16:creationId xmlns:a16="http://schemas.microsoft.com/office/drawing/2014/main" id="{829B078F-F53F-414B-A1F8-ACCB4DC082F8}"/>
              </a:ext>
            </a:extLst>
          </p:cNvPr>
          <p:cNvSpPr/>
          <p:nvPr/>
        </p:nvSpPr>
        <p:spPr>
          <a:xfrm>
            <a:off x="5171090" y="3930879"/>
            <a:ext cx="504496" cy="567558"/>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6" name="Oval 5">
            <a:extLst>
              <a:ext uri="{FF2B5EF4-FFF2-40B4-BE49-F238E27FC236}">
                <a16:creationId xmlns:a16="http://schemas.microsoft.com/office/drawing/2014/main" id="{8CAC0ACD-5AB9-4F8F-9DE5-C33C5D691067}"/>
              </a:ext>
            </a:extLst>
          </p:cNvPr>
          <p:cNvSpPr/>
          <p:nvPr/>
        </p:nvSpPr>
        <p:spPr>
          <a:xfrm>
            <a:off x="4950373" y="3082455"/>
            <a:ext cx="504496" cy="567558"/>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82974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ADE1E3-DD2C-4211-AEAE-5B8DEE8BC096}"/>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Complex Sentences</a:t>
            </a:r>
            <a:endParaRPr lang="en-GB" sz="3600" dirty="0">
              <a:latin typeface="Comic Sans MS" panose="030F0702030302020204" pitchFamily="66" charset="0"/>
            </a:endParaRPr>
          </a:p>
        </p:txBody>
      </p:sp>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7030A0"/>
            </a:solidFill>
          </a:ln>
        </p:spPr>
        <p:txBody>
          <a:bodyPr wrap="square" rtlCol="0">
            <a:spAutoFit/>
          </a:bodyPr>
          <a:lstStyle/>
          <a:p>
            <a:endParaRPr lang="en-GB" dirty="0"/>
          </a:p>
        </p:txBody>
      </p:sp>
      <p:pic>
        <p:nvPicPr>
          <p:cNvPr id="7" name="Picture 6">
            <a:extLst>
              <a:ext uri="{FF2B5EF4-FFF2-40B4-BE49-F238E27FC236}">
                <a16:creationId xmlns:a16="http://schemas.microsoft.com/office/drawing/2014/main" id="{3178937E-DDB8-4F3E-B4E2-50F53A6DA97C}"/>
              </a:ext>
            </a:extLst>
          </p:cNvPr>
          <p:cNvPicPr>
            <a:picLocks noChangeAspect="1"/>
          </p:cNvPicPr>
          <p:nvPr/>
        </p:nvPicPr>
        <p:blipFill>
          <a:blip r:embed="rId2"/>
          <a:stretch>
            <a:fillRect/>
          </a:stretch>
        </p:blipFill>
        <p:spPr>
          <a:xfrm>
            <a:off x="854267" y="2282279"/>
            <a:ext cx="10483463" cy="4315919"/>
          </a:xfrm>
          <a:prstGeom prst="rect">
            <a:avLst/>
          </a:prstGeom>
        </p:spPr>
      </p:pic>
      <p:pic>
        <p:nvPicPr>
          <p:cNvPr id="8" name="Picture 7">
            <a:extLst>
              <a:ext uri="{FF2B5EF4-FFF2-40B4-BE49-F238E27FC236}">
                <a16:creationId xmlns:a16="http://schemas.microsoft.com/office/drawing/2014/main" id="{568523B3-5105-40CC-8146-4F792FEA9B85}"/>
              </a:ext>
            </a:extLst>
          </p:cNvPr>
          <p:cNvPicPr>
            <a:picLocks noChangeAspect="1"/>
          </p:cNvPicPr>
          <p:nvPr/>
        </p:nvPicPr>
        <p:blipFill>
          <a:blip r:embed="rId3"/>
          <a:stretch>
            <a:fillRect/>
          </a:stretch>
        </p:blipFill>
        <p:spPr>
          <a:xfrm>
            <a:off x="1086658" y="6528511"/>
            <a:ext cx="10251072" cy="6665923"/>
          </a:xfrm>
          <a:prstGeom prst="rect">
            <a:avLst/>
          </a:prstGeom>
        </p:spPr>
      </p:pic>
      <p:sp>
        <p:nvSpPr>
          <p:cNvPr id="9" name="TextBox 8">
            <a:extLst>
              <a:ext uri="{FF2B5EF4-FFF2-40B4-BE49-F238E27FC236}">
                <a16:creationId xmlns:a16="http://schemas.microsoft.com/office/drawing/2014/main" id="{BCCCAE19-9454-4982-868E-A3386B766B3C}"/>
              </a:ext>
            </a:extLst>
          </p:cNvPr>
          <p:cNvSpPr txBox="1"/>
          <p:nvPr/>
        </p:nvSpPr>
        <p:spPr>
          <a:xfrm>
            <a:off x="1086658" y="13194434"/>
            <a:ext cx="10018684" cy="2246769"/>
          </a:xfrm>
          <a:prstGeom prst="rect">
            <a:avLst/>
          </a:prstGeom>
          <a:noFill/>
        </p:spPr>
        <p:txBody>
          <a:bodyPr wrap="square" rtlCol="0">
            <a:spAutoFit/>
          </a:bodyPr>
          <a:lstStyle/>
          <a:p>
            <a:r>
              <a:rPr lang="en-GB" sz="2800" dirty="0">
                <a:latin typeface="Comic Sans MS" panose="030F0702030302020204" pitchFamily="66" charset="0"/>
              </a:rPr>
              <a:t>Can you write one of your own?</a:t>
            </a:r>
          </a:p>
          <a:p>
            <a:endParaRPr lang="en-GB" sz="2800" dirty="0">
              <a:latin typeface="Comic Sans MS" panose="030F0702030302020204" pitchFamily="66" charset="0"/>
            </a:endParaRPr>
          </a:p>
          <a:p>
            <a:r>
              <a:rPr lang="en-GB" sz="2800" dirty="0">
                <a:latin typeface="Comic Sans MS" panose="030F0702030302020204" pitchFamily="66" charset="0"/>
              </a:rPr>
              <a:t>____________________________________________</a:t>
            </a:r>
          </a:p>
          <a:p>
            <a:endParaRPr lang="en-GB" sz="2800" dirty="0">
              <a:latin typeface="Comic Sans MS" panose="030F0702030302020204" pitchFamily="66" charset="0"/>
            </a:endParaRPr>
          </a:p>
          <a:p>
            <a:r>
              <a:rPr lang="en-GB" sz="2800" dirty="0">
                <a:latin typeface="Comic Sans MS" panose="030F0702030302020204" pitchFamily="66" charset="0"/>
              </a:rPr>
              <a:t>____________________________________________</a:t>
            </a:r>
          </a:p>
        </p:txBody>
      </p:sp>
    </p:spTree>
    <p:extLst>
      <p:ext uri="{BB962C8B-B14F-4D97-AF65-F5344CB8AC3E}">
        <p14:creationId xmlns:p14="http://schemas.microsoft.com/office/powerpoint/2010/main" val="958014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36027" y="481723"/>
            <a:ext cx="11140966" cy="15292551"/>
          </a:xfrm>
          <a:prstGeom prst="rect">
            <a:avLst/>
          </a:prstGeom>
          <a:noFill/>
          <a:ln w="76200">
            <a:solidFill>
              <a:srgbClr val="7030A0"/>
            </a:solidFill>
          </a:ln>
        </p:spPr>
        <p:txBody>
          <a:bodyPr wrap="square" rtlCol="0">
            <a:spAutoFit/>
          </a:bodyPr>
          <a:lstStyle/>
          <a:p>
            <a:endParaRPr lang="en-GB" dirty="0"/>
          </a:p>
        </p:txBody>
      </p:sp>
      <p:sp>
        <p:nvSpPr>
          <p:cNvPr id="18" name="TextBox 17">
            <a:extLst>
              <a:ext uri="{FF2B5EF4-FFF2-40B4-BE49-F238E27FC236}">
                <a16:creationId xmlns:a16="http://schemas.microsoft.com/office/drawing/2014/main" id="{484278BA-8891-49F0-96E1-E76C38A8FA88}"/>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Proof Reading</a:t>
            </a:r>
            <a:endParaRPr lang="en-GB" sz="3600" dirty="0">
              <a:latin typeface="Comic Sans MS" panose="030F0702030302020204" pitchFamily="66" charset="0"/>
            </a:endParaRPr>
          </a:p>
        </p:txBody>
      </p:sp>
      <p:pic>
        <p:nvPicPr>
          <p:cNvPr id="3074" name="Picture 2" descr="Proofreading Day (8th March) | Days Of The Year">
            <a:extLst>
              <a:ext uri="{FF2B5EF4-FFF2-40B4-BE49-F238E27FC236}">
                <a16:creationId xmlns:a16="http://schemas.microsoft.com/office/drawing/2014/main" id="{4AFDA3B5-E338-4B4D-94E6-8768CBBF20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0096" y="2739061"/>
            <a:ext cx="3888828" cy="291286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8FD0C96-8198-43CE-AE60-D9F280C34EE8}"/>
              </a:ext>
            </a:extLst>
          </p:cNvPr>
          <p:cNvSpPr txBox="1"/>
          <p:nvPr/>
        </p:nvSpPr>
        <p:spPr>
          <a:xfrm>
            <a:off x="525516" y="2108183"/>
            <a:ext cx="6684580" cy="4431983"/>
          </a:xfrm>
          <a:prstGeom prst="rect">
            <a:avLst/>
          </a:prstGeom>
          <a:noFill/>
        </p:spPr>
        <p:txBody>
          <a:bodyPr wrap="square" rtlCol="0">
            <a:spAutoFit/>
          </a:bodyPr>
          <a:lstStyle/>
          <a:p>
            <a:pPr marL="228600" algn="l"/>
            <a:endParaRPr lang="en-GB" sz="1200" dirty="0">
              <a:effectLst/>
              <a:latin typeface="Times New Roman" panose="02020603050405020304" pitchFamily="18" charset="0"/>
              <a:ea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Proof reading is when you check work for mistakes. </a:t>
            </a:r>
          </a:p>
          <a:p>
            <a:pPr marL="228600" algn="l"/>
            <a:endParaRPr lang="en-GB" sz="2800" dirty="0">
              <a:effectLst/>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It’s really important that after you finish a piece of work, you check it through. </a:t>
            </a:r>
          </a:p>
          <a:p>
            <a:pPr marL="228600" algn="l"/>
            <a:endParaRPr lang="en-GB" sz="2800" dirty="0">
              <a:effectLst/>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Read the following passage and circle all the mistakes you can spot. </a:t>
            </a:r>
            <a:endParaRPr lang="en-GB" dirty="0">
              <a:effectLst/>
              <a:latin typeface="Times New Roman" panose="02020603050405020304" pitchFamily="18" charset="0"/>
              <a:ea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9F834167-A28B-4B70-ADCE-8F8845645BC8}"/>
              </a:ext>
            </a:extLst>
          </p:cNvPr>
          <p:cNvSpPr txBox="1"/>
          <p:nvPr/>
        </p:nvSpPr>
        <p:spPr>
          <a:xfrm>
            <a:off x="851337" y="6652949"/>
            <a:ext cx="10531365" cy="7938392"/>
          </a:xfrm>
          <a:prstGeom prst="rect">
            <a:avLst/>
          </a:prstGeom>
          <a:noFill/>
          <a:ln>
            <a:solidFill>
              <a:schemeClr val="tx1">
                <a:lumMod val="95000"/>
                <a:lumOff val="5000"/>
              </a:schemeClr>
            </a:solidFill>
          </a:ln>
        </p:spPr>
        <p:txBody>
          <a:bodyPr wrap="square" rtlCol="0">
            <a:spAutoFit/>
          </a:bodyPr>
          <a:lstStyle/>
          <a:p>
            <a:pPr marL="228600" algn="l"/>
            <a:endParaRPr lang="en-GB" sz="1400" dirty="0">
              <a:effectLst/>
              <a:latin typeface="Comic Sans MS" panose="030F0702030302020204" pitchFamily="66" charset="0"/>
              <a:ea typeface="Times New Roman" panose="02020603050405020304" pitchFamily="18" charset="0"/>
            </a:endParaRPr>
          </a:p>
          <a:p>
            <a:pPr>
              <a:lnSpc>
                <a:spcPct val="200000"/>
              </a:lnSpc>
            </a:pPr>
            <a:r>
              <a:rPr lang="en-GB" sz="2800" dirty="0">
                <a:latin typeface="Comic Sans MS" panose="030F0702030302020204" pitchFamily="66" charset="0"/>
              </a:rPr>
              <a:t>As the rain lashed the windows she turned the windscreen wipers on higher She was starting to panic. Visibility was really bad. She had borrowed her Mums car – well ‘borrowed’ she </a:t>
            </a:r>
            <a:r>
              <a:rPr lang="en-GB" sz="2800" dirty="0" err="1">
                <a:latin typeface="Comic Sans MS" panose="030F0702030302020204" pitchFamily="66" charset="0"/>
              </a:rPr>
              <a:t>hadnt</a:t>
            </a:r>
            <a:r>
              <a:rPr lang="en-GB" sz="2800" dirty="0">
                <a:latin typeface="Comic Sans MS" panose="030F0702030302020204" pitchFamily="66" charset="0"/>
              </a:rPr>
              <a:t> actually asked. Despite her anxiety </a:t>
            </a:r>
            <a:r>
              <a:rPr lang="en-GB" sz="2800" dirty="0" err="1">
                <a:latin typeface="Comic Sans MS" panose="030F0702030302020204" pitchFamily="66" charset="0"/>
              </a:rPr>
              <a:t>samira</a:t>
            </a:r>
            <a:r>
              <a:rPr lang="en-GB" sz="2800" dirty="0">
                <a:latin typeface="Comic Sans MS" panose="030F0702030302020204" pitchFamily="66" charset="0"/>
              </a:rPr>
              <a:t> tried to breathe deeply. Trey her best friend had seen her Mum was still in town. She wouldn’t be home for at least 45 minutes. She would make it if she just kept going. As she turned the corner she was blinded by a police cars blue and red lights. She groaned to herself. What would she do now</a:t>
            </a:r>
          </a:p>
        </p:txBody>
      </p:sp>
    </p:spTree>
    <p:extLst>
      <p:ext uri="{BB962C8B-B14F-4D97-AF65-F5344CB8AC3E}">
        <p14:creationId xmlns:p14="http://schemas.microsoft.com/office/powerpoint/2010/main" val="2415137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36027" y="481723"/>
            <a:ext cx="11140966" cy="15292551"/>
          </a:xfrm>
          <a:prstGeom prst="rect">
            <a:avLst/>
          </a:prstGeom>
          <a:noFill/>
          <a:ln w="76200">
            <a:solidFill>
              <a:srgbClr val="7030A0"/>
            </a:solidFill>
          </a:ln>
        </p:spPr>
        <p:txBody>
          <a:bodyPr wrap="square" rtlCol="0">
            <a:spAutoFit/>
          </a:bodyPr>
          <a:lstStyle/>
          <a:p>
            <a:endParaRPr lang="en-GB" dirty="0"/>
          </a:p>
        </p:txBody>
      </p:sp>
      <p:sp>
        <p:nvSpPr>
          <p:cNvPr id="18" name="TextBox 17">
            <a:extLst>
              <a:ext uri="{FF2B5EF4-FFF2-40B4-BE49-F238E27FC236}">
                <a16:creationId xmlns:a16="http://schemas.microsoft.com/office/drawing/2014/main" id="{484278BA-8891-49F0-96E1-E76C38A8FA88}"/>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Proof Reading</a:t>
            </a:r>
            <a:endParaRPr lang="en-GB" sz="3600" dirty="0">
              <a:latin typeface="Comic Sans MS" panose="030F0702030302020204" pitchFamily="66" charset="0"/>
            </a:endParaRPr>
          </a:p>
        </p:txBody>
      </p:sp>
      <p:pic>
        <p:nvPicPr>
          <p:cNvPr id="3074" name="Picture 2" descr="Proofreading Day (8th March) | Days Of The Year">
            <a:extLst>
              <a:ext uri="{FF2B5EF4-FFF2-40B4-BE49-F238E27FC236}">
                <a16:creationId xmlns:a16="http://schemas.microsoft.com/office/drawing/2014/main" id="{4AFDA3B5-E338-4B4D-94E6-8768CBBF20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0096" y="2739061"/>
            <a:ext cx="3888828" cy="291286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8FD0C96-8198-43CE-AE60-D9F280C34EE8}"/>
              </a:ext>
            </a:extLst>
          </p:cNvPr>
          <p:cNvSpPr txBox="1"/>
          <p:nvPr/>
        </p:nvSpPr>
        <p:spPr>
          <a:xfrm>
            <a:off x="525516" y="2108183"/>
            <a:ext cx="6684580" cy="4431983"/>
          </a:xfrm>
          <a:prstGeom prst="rect">
            <a:avLst/>
          </a:prstGeom>
          <a:noFill/>
        </p:spPr>
        <p:txBody>
          <a:bodyPr wrap="square" rtlCol="0">
            <a:spAutoFit/>
          </a:bodyPr>
          <a:lstStyle/>
          <a:p>
            <a:pPr marL="228600" algn="l"/>
            <a:endParaRPr lang="en-GB" sz="1200" dirty="0">
              <a:effectLst/>
              <a:latin typeface="Times New Roman" panose="02020603050405020304" pitchFamily="18" charset="0"/>
              <a:ea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Proof reading is when you check work for mistakes. </a:t>
            </a:r>
          </a:p>
          <a:p>
            <a:pPr marL="228600" algn="l"/>
            <a:endParaRPr lang="en-GB" sz="2800" dirty="0">
              <a:effectLst/>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It’s really important that after you finish a piece of work, you check it through. </a:t>
            </a:r>
          </a:p>
          <a:p>
            <a:pPr marL="228600" algn="l"/>
            <a:endParaRPr lang="en-GB" sz="2800" dirty="0">
              <a:effectLst/>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Now re-write the passage so it is correct. </a:t>
            </a:r>
            <a:endParaRPr lang="en-GB" dirty="0">
              <a:effectLst/>
              <a:latin typeface="Times New Roman" panose="02020603050405020304" pitchFamily="18" charset="0"/>
              <a:ea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9F834167-A28B-4B70-ADCE-8F8845645BC8}"/>
              </a:ext>
            </a:extLst>
          </p:cNvPr>
          <p:cNvSpPr txBox="1"/>
          <p:nvPr/>
        </p:nvSpPr>
        <p:spPr>
          <a:xfrm>
            <a:off x="851337" y="6652949"/>
            <a:ext cx="10531365" cy="8800166"/>
          </a:xfrm>
          <a:prstGeom prst="rect">
            <a:avLst/>
          </a:prstGeom>
          <a:noFill/>
          <a:ln>
            <a:solidFill>
              <a:schemeClr val="tx1">
                <a:lumMod val="95000"/>
                <a:lumOff val="5000"/>
              </a:schemeClr>
            </a:solidFill>
          </a:ln>
        </p:spPr>
        <p:txBody>
          <a:bodyPr wrap="square" rtlCol="0">
            <a:spAutoFit/>
          </a:bodyPr>
          <a:lstStyle/>
          <a:p>
            <a:pPr marL="228600" algn="l"/>
            <a:endParaRPr lang="en-GB" sz="1400" dirty="0">
              <a:effectLst/>
              <a:latin typeface="Comic Sans MS" panose="030F0702030302020204" pitchFamily="66" charset="0"/>
              <a:ea typeface="Times New Roman" panose="02020603050405020304" pitchFamily="18" charset="0"/>
            </a:endParaRPr>
          </a:p>
          <a:p>
            <a:pPr>
              <a:lnSpc>
                <a:spcPct val="200000"/>
              </a:lnSpc>
            </a:pPr>
            <a:r>
              <a:rPr lang="en-GB" sz="2800" dirty="0">
                <a:latin typeface="Comic Sans MS" panose="030F0702030302020204" pitchFamily="66"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888027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36027" y="481723"/>
            <a:ext cx="11140966" cy="15292551"/>
          </a:xfrm>
          <a:prstGeom prst="rect">
            <a:avLst/>
          </a:prstGeom>
          <a:noFill/>
          <a:ln w="76200">
            <a:solidFill>
              <a:srgbClr val="7030A0"/>
            </a:solidFill>
          </a:ln>
        </p:spPr>
        <p:txBody>
          <a:bodyPr wrap="square" rtlCol="0">
            <a:spAutoFit/>
          </a:bodyPr>
          <a:lstStyle/>
          <a:p>
            <a:endParaRPr lang="en-GB" dirty="0"/>
          </a:p>
        </p:txBody>
      </p:sp>
      <p:sp>
        <p:nvSpPr>
          <p:cNvPr id="18" name="TextBox 17">
            <a:extLst>
              <a:ext uri="{FF2B5EF4-FFF2-40B4-BE49-F238E27FC236}">
                <a16:creationId xmlns:a16="http://schemas.microsoft.com/office/drawing/2014/main" id="{484278BA-8891-49F0-96E1-E76C38A8FA88}"/>
              </a:ext>
            </a:extLst>
          </p:cNvPr>
          <p:cNvSpPr txBox="1"/>
          <p:nvPr/>
        </p:nvSpPr>
        <p:spPr>
          <a:xfrm>
            <a:off x="1634358" y="907043"/>
            <a:ext cx="8923283" cy="830997"/>
          </a:xfrm>
          <a:prstGeom prst="rect">
            <a:avLst/>
          </a:prstGeom>
          <a:noFill/>
        </p:spPr>
        <p:txBody>
          <a:bodyPr wrap="square" rtlCol="0">
            <a:spAutoFit/>
          </a:bodyPr>
          <a:lstStyle/>
          <a:p>
            <a:pPr algn="ctr"/>
            <a:r>
              <a:rPr lang="en-GB" sz="4800" u="sng" dirty="0">
                <a:latin typeface="Comic Sans MS" panose="030F0702030302020204" pitchFamily="66" charset="0"/>
              </a:rPr>
              <a:t>Self-Assessment</a:t>
            </a:r>
            <a:endParaRPr lang="en-GB" sz="3600" dirty="0">
              <a:latin typeface="Comic Sans MS" panose="030F0702030302020204" pitchFamily="66" charset="0"/>
            </a:endParaRPr>
          </a:p>
        </p:txBody>
      </p:sp>
      <p:sp>
        <p:nvSpPr>
          <p:cNvPr id="2" name="TextBox 1">
            <a:extLst>
              <a:ext uri="{FF2B5EF4-FFF2-40B4-BE49-F238E27FC236}">
                <a16:creationId xmlns:a16="http://schemas.microsoft.com/office/drawing/2014/main" id="{18FD0C96-8198-43CE-AE60-D9F280C34EE8}"/>
              </a:ext>
            </a:extLst>
          </p:cNvPr>
          <p:cNvSpPr txBox="1"/>
          <p:nvPr/>
        </p:nvSpPr>
        <p:spPr>
          <a:xfrm>
            <a:off x="1191611" y="2600625"/>
            <a:ext cx="6621518" cy="6155531"/>
          </a:xfrm>
          <a:prstGeom prst="rect">
            <a:avLst/>
          </a:prstGeom>
          <a:noFill/>
          <a:ln w="57150">
            <a:solidFill>
              <a:schemeClr val="tx1">
                <a:lumMod val="95000"/>
                <a:lumOff val="5000"/>
              </a:schemeClr>
            </a:solidFill>
          </a:ln>
        </p:spPr>
        <p:txBody>
          <a:bodyPr wrap="square" rtlCol="0">
            <a:spAutoFit/>
          </a:bodyPr>
          <a:lstStyle/>
          <a:p>
            <a:pPr marL="228600" algn="l"/>
            <a:endParaRPr lang="en-GB" sz="1200" dirty="0">
              <a:effectLst/>
              <a:latin typeface="Times New Roman" panose="02020603050405020304" pitchFamily="18" charset="0"/>
              <a:ea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I completed the tasks on:</a:t>
            </a:r>
          </a:p>
          <a:p>
            <a:pPr marL="228600" algn="l"/>
            <a:endParaRPr lang="en-GB" sz="2800" dirty="0">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effectLst/>
                <a:latin typeface="Comic Sans MS" panose="030F0702030302020204" pitchFamily="66" charset="0"/>
                <a:ea typeface="Times New Roman" panose="02020603050405020304" pitchFamily="18" charset="0"/>
                <a:cs typeface="Times New Roman" panose="02020603050405020304" pitchFamily="18" charset="0"/>
              </a:rPr>
              <a:t>Apostrophes - Possession</a:t>
            </a:r>
            <a:endParaRPr lang="en-GB" sz="2800" dirty="0">
              <a:latin typeface="Comic Sans MS" panose="030F0702030302020204" pitchFamily="66" charset="0"/>
              <a:ea typeface="Times New Roman" panose="02020603050405020304" pitchFamily="18" charset="0"/>
              <a:cs typeface="Times New Roman" panose="02020603050405020304" pitchFamily="18" charset="0"/>
            </a:endParaRPr>
          </a:p>
          <a:p>
            <a:pPr marL="228600" algn="l"/>
            <a:endParaRPr lang="en-GB" sz="2800" dirty="0">
              <a:effectLst/>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latin typeface="Comic Sans MS" panose="030F0702030302020204" pitchFamily="66" charset="0"/>
                <a:ea typeface="Times New Roman" panose="02020603050405020304" pitchFamily="18" charset="0"/>
                <a:cs typeface="Times New Roman" panose="02020603050405020304" pitchFamily="18" charset="0"/>
              </a:rPr>
              <a:t>Apostrophes - Contraction</a:t>
            </a:r>
          </a:p>
          <a:p>
            <a:pPr marL="228600" algn="l"/>
            <a:endParaRPr lang="en-GB" sz="2800" dirty="0">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latin typeface="Comic Sans MS" panose="030F0702030302020204" pitchFamily="66" charset="0"/>
                <a:ea typeface="Times New Roman" panose="02020603050405020304" pitchFamily="18" charset="0"/>
                <a:cs typeface="Times New Roman" panose="02020603050405020304" pitchFamily="18" charset="0"/>
              </a:rPr>
              <a:t>Subordinate Clauses</a:t>
            </a:r>
          </a:p>
          <a:p>
            <a:pPr marL="228600" algn="l"/>
            <a:endParaRPr lang="en-GB" sz="2800" dirty="0">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latin typeface="Comic Sans MS" panose="030F0702030302020204" pitchFamily="66" charset="0"/>
                <a:ea typeface="Times New Roman" panose="02020603050405020304" pitchFamily="18" charset="0"/>
                <a:cs typeface="Times New Roman" panose="02020603050405020304" pitchFamily="18" charset="0"/>
              </a:rPr>
              <a:t>Commas</a:t>
            </a:r>
          </a:p>
          <a:p>
            <a:pPr marL="228600" algn="l"/>
            <a:endParaRPr lang="en-GB" sz="2800" dirty="0">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latin typeface="Comic Sans MS" panose="030F0702030302020204" pitchFamily="66" charset="0"/>
                <a:ea typeface="Times New Roman" panose="02020603050405020304" pitchFamily="18" charset="0"/>
                <a:cs typeface="Times New Roman" panose="02020603050405020304" pitchFamily="18" charset="0"/>
              </a:rPr>
              <a:t>Embedded Clauses</a:t>
            </a:r>
          </a:p>
          <a:p>
            <a:pPr marL="228600" algn="l"/>
            <a:endParaRPr lang="en-GB" sz="2800" dirty="0">
              <a:latin typeface="Comic Sans MS" panose="030F0702030302020204" pitchFamily="66" charset="0"/>
              <a:ea typeface="Times New Roman" panose="02020603050405020304" pitchFamily="18" charset="0"/>
              <a:cs typeface="Times New Roman" panose="02020603050405020304" pitchFamily="18" charset="0"/>
            </a:endParaRPr>
          </a:p>
          <a:p>
            <a:pPr marL="228600" algn="l"/>
            <a:r>
              <a:rPr lang="en-GB" sz="2800" dirty="0">
                <a:latin typeface="Comic Sans MS" panose="030F0702030302020204" pitchFamily="66" charset="0"/>
                <a:ea typeface="Times New Roman" panose="02020603050405020304" pitchFamily="18" charset="0"/>
                <a:cs typeface="Times New Roman" panose="02020603050405020304" pitchFamily="18" charset="0"/>
              </a:rPr>
              <a:t>Proof Reading</a:t>
            </a:r>
            <a:endParaRPr lang="en-GB" sz="3200" dirty="0">
              <a:effectLst/>
              <a:latin typeface="Times New Roman" panose="02020603050405020304" pitchFamily="18" charset="0"/>
              <a:ea typeface="Times New Roman" panose="02020603050405020304" pitchFamily="18" charset="0"/>
            </a:endParaRPr>
          </a:p>
          <a:p>
            <a:endParaRPr lang="en-GB" dirty="0"/>
          </a:p>
        </p:txBody>
      </p:sp>
      <p:pic>
        <p:nvPicPr>
          <p:cNvPr id="4100" name="Picture 4">
            <a:extLst>
              <a:ext uri="{FF2B5EF4-FFF2-40B4-BE49-F238E27FC236}">
                <a16:creationId xmlns:a16="http://schemas.microsoft.com/office/drawing/2014/main" id="{34FF5B83-68A5-4845-8478-42DFE541D4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06811" y="3612657"/>
            <a:ext cx="2476500" cy="3429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75D637-D0A0-4FDE-A81A-080A946B3AC2}"/>
              </a:ext>
            </a:extLst>
          </p:cNvPr>
          <p:cNvSpPr txBox="1"/>
          <p:nvPr/>
        </p:nvSpPr>
        <p:spPr>
          <a:xfrm>
            <a:off x="6017172" y="3765057"/>
            <a:ext cx="630621" cy="580971"/>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2673A6B6-0E4C-4527-853A-78030F402D47}"/>
              </a:ext>
            </a:extLst>
          </p:cNvPr>
          <p:cNvSpPr txBox="1"/>
          <p:nvPr/>
        </p:nvSpPr>
        <p:spPr>
          <a:xfrm>
            <a:off x="5953453" y="4398328"/>
            <a:ext cx="630621" cy="580971"/>
          </a:xfrm>
          <a:prstGeom prst="rect">
            <a:avLst/>
          </a:prstGeom>
          <a:noFill/>
          <a:ln w="28575">
            <a:solidFill>
              <a:schemeClr val="tx1"/>
            </a:solidFill>
          </a:ln>
        </p:spPr>
        <p:txBody>
          <a:bodyPr wrap="square" rtlCol="0">
            <a:spAutoFit/>
          </a:bodyPr>
          <a:lstStyle/>
          <a:p>
            <a:endParaRPr lang="en-GB" dirty="0"/>
          </a:p>
        </p:txBody>
      </p:sp>
      <p:sp>
        <p:nvSpPr>
          <p:cNvPr id="12" name="TextBox 11">
            <a:extLst>
              <a:ext uri="{FF2B5EF4-FFF2-40B4-BE49-F238E27FC236}">
                <a16:creationId xmlns:a16="http://schemas.microsoft.com/office/drawing/2014/main" id="{B2873BFA-49E3-4E9D-9DCF-657BE8D9BFCF}"/>
              </a:ext>
            </a:extLst>
          </p:cNvPr>
          <p:cNvSpPr txBox="1"/>
          <p:nvPr/>
        </p:nvSpPr>
        <p:spPr>
          <a:xfrm>
            <a:off x="5953454" y="3535743"/>
            <a:ext cx="630621" cy="580971"/>
          </a:xfrm>
          <a:prstGeom prst="rect">
            <a:avLst/>
          </a:prstGeom>
          <a:noFill/>
          <a:ln w="28575">
            <a:solidFill>
              <a:schemeClr val="tx1"/>
            </a:solidFill>
          </a:ln>
        </p:spPr>
        <p:txBody>
          <a:bodyPr wrap="square" rtlCol="0">
            <a:spAutoFit/>
          </a:bodyPr>
          <a:lstStyle/>
          <a:p>
            <a:endParaRPr lang="en-GB" dirty="0"/>
          </a:p>
        </p:txBody>
      </p:sp>
      <p:sp>
        <p:nvSpPr>
          <p:cNvPr id="13" name="TextBox 12">
            <a:extLst>
              <a:ext uri="{FF2B5EF4-FFF2-40B4-BE49-F238E27FC236}">
                <a16:creationId xmlns:a16="http://schemas.microsoft.com/office/drawing/2014/main" id="{F4548247-41A4-4E0A-AC41-E3A04EDF3A55}"/>
              </a:ext>
            </a:extLst>
          </p:cNvPr>
          <p:cNvSpPr txBox="1"/>
          <p:nvPr/>
        </p:nvSpPr>
        <p:spPr>
          <a:xfrm>
            <a:off x="5953452" y="6062436"/>
            <a:ext cx="630621" cy="580971"/>
          </a:xfrm>
          <a:prstGeom prst="rect">
            <a:avLst/>
          </a:prstGeom>
          <a:noFill/>
          <a:ln w="28575">
            <a:solidFill>
              <a:schemeClr val="tx1"/>
            </a:solidFill>
          </a:ln>
        </p:spPr>
        <p:txBody>
          <a:bodyPr wrap="square" rtlCol="0">
            <a:spAutoFit/>
          </a:bodyPr>
          <a:lstStyle/>
          <a:p>
            <a:endParaRPr lang="en-GB" dirty="0"/>
          </a:p>
        </p:txBody>
      </p:sp>
      <p:sp>
        <p:nvSpPr>
          <p:cNvPr id="15" name="TextBox 14">
            <a:extLst>
              <a:ext uri="{FF2B5EF4-FFF2-40B4-BE49-F238E27FC236}">
                <a16:creationId xmlns:a16="http://schemas.microsoft.com/office/drawing/2014/main" id="{D635F509-544C-419A-B089-1D46D474B539}"/>
              </a:ext>
            </a:extLst>
          </p:cNvPr>
          <p:cNvSpPr txBox="1"/>
          <p:nvPr/>
        </p:nvSpPr>
        <p:spPr>
          <a:xfrm>
            <a:off x="5953451" y="5214875"/>
            <a:ext cx="630621" cy="580971"/>
          </a:xfrm>
          <a:prstGeom prst="rect">
            <a:avLst/>
          </a:prstGeom>
          <a:noFill/>
          <a:ln w="28575">
            <a:solidFill>
              <a:schemeClr val="tx1"/>
            </a:solidFill>
          </a:ln>
        </p:spPr>
        <p:txBody>
          <a:bodyPr wrap="square" rtlCol="0">
            <a:spAutoFit/>
          </a:bodyPr>
          <a:lstStyle/>
          <a:p>
            <a:endParaRPr lang="en-GB" dirty="0"/>
          </a:p>
        </p:txBody>
      </p:sp>
      <p:sp>
        <p:nvSpPr>
          <p:cNvPr id="17" name="TextBox 16">
            <a:extLst>
              <a:ext uri="{FF2B5EF4-FFF2-40B4-BE49-F238E27FC236}">
                <a16:creationId xmlns:a16="http://schemas.microsoft.com/office/drawing/2014/main" id="{F55CA8B2-B708-4CA9-8C4E-DFB15362BBBC}"/>
              </a:ext>
            </a:extLst>
          </p:cNvPr>
          <p:cNvSpPr txBox="1"/>
          <p:nvPr/>
        </p:nvSpPr>
        <p:spPr>
          <a:xfrm>
            <a:off x="5953450" y="6909500"/>
            <a:ext cx="630621" cy="580971"/>
          </a:xfrm>
          <a:prstGeom prst="rect">
            <a:avLst/>
          </a:prstGeom>
          <a:noFill/>
          <a:ln w="28575">
            <a:solidFill>
              <a:schemeClr val="tx1"/>
            </a:solidFill>
          </a:ln>
        </p:spPr>
        <p:txBody>
          <a:bodyPr wrap="square" rtlCol="0">
            <a:spAutoFit/>
          </a:bodyPr>
          <a:lstStyle/>
          <a:p>
            <a:endParaRPr lang="en-GB" dirty="0"/>
          </a:p>
        </p:txBody>
      </p:sp>
      <p:sp>
        <p:nvSpPr>
          <p:cNvPr id="21" name="TextBox 20">
            <a:extLst>
              <a:ext uri="{FF2B5EF4-FFF2-40B4-BE49-F238E27FC236}">
                <a16:creationId xmlns:a16="http://schemas.microsoft.com/office/drawing/2014/main" id="{735B170D-DE43-49F2-BB63-4A282B1F83E9}"/>
              </a:ext>
            </a:extLst>
          </p:cNvPr>
          <p:cNvSpPr txBox="1"/>
          <p:nvPr/>
        </p:nvSpPr>
        <p:spPr>
          <a:xfrm>
            <a:off x="5948854" y="7756564"/>
            <a:ext cx="630621" cy="580971"/>
          </a:xfrm>
          <a:prstGeom prst="rect">
            <a:avLst/>
          </a:prstGeom>
          <a:noFill/>
          <a:ln w="28575">
            <a:solidFill>
              <a:schemeClr val="tx1"/>
            </a:solidFill>
          </a:ln>
        </p:spPr>
        <p:txBody>
          <a:bodyPr wrap="square" rtlCol="0">
            <a:spAutoFit/>
          </a:bodyPr>
          <a:lstStyle/>
          <a:p>
            <a:endParaRPr lang="en-GB" dirty="0"/>
          </a:p>
        </p:txBody>
      </p:sp>
      <p:pic>
        <p:nvPicPr>
          <p:cNvPr id="4102" name="Picture 6">
            <a:extLst>
              <a:ext uri="{FF2B5EF4-FFF2-40B4-BE49-F238E27FC236}">
                <a16:creationId xmlns:a16="http://schemas.microsoft.com/office/drawing/2014/main" id="{2B1E6B29-881B-4754-B25C-D9B20C8B1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311" y="9851870"/>
            <a:ext cx="3145413" cy="3145413"/>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2A9075B1-2F6E-4D47-A33A-874C187F3940}"/>
              </a:ext>
            </a:extLst>
          </p:cNvPr>
          <p:cNvSpPr txBox="1"/>
          <p:nvPr/>
        </p:nvSpPr>
        <p:spPr>
          <a:xfrm>
            <a:off x="3783724" y="9565576"/>
            <a:ext cx="7708836" cy="5232202"/>
          </a:xfrm>
          <a:prstGeom prst="rect">
            <a:avLst/>
          </a:prstGeom>
          <a:noFill/>
          <a:ln w="57150">
            <a:noFill/>
          </a:ln>
        </p:spPr>
        <p:txBody>
          <a:bodyPr wrap="square" rtlCol="0">
            <a:spAutoFit/>
          </a:bodyPr>
          <a:lstStyle/>
          <a:p>
            <a:pPr marL="228600" algn="l"/>
            <a:r>
              <a:rPr lang="en-GB" sz="2400" b="1" dirty="0">
                <a:latin typeface="Comic Sans MS" panose="030F0702030302020204" pitchFamily="66" charset="0"/>
                <a:ea typeface="Times New Roman" panose="02020603050405020304" pitchFamily="18" charset="0"/>
              </a:rPr>
              <a:t>How did you do?</a:t>
            </a:r>
          </a:p>
          <a:p>
            <a:pPr marL="228600" algn="l"/>
            <a:endParaRPr lang="en-GB" sz="2400" dirty="0">
              <a:latin typeface="Comic Sans MS" panose="030F0702030302020204" pitchFamily="66" charset="0"/>
              <a:ea typeface="Times New Roman" panose="02020603050405020304" pitchFamily="18" charset="0"/>
            </a:endParaRPr>
          </a:p>
          <a:p>
            <a:pPr marL="228600" algn="l"/>
            <a:r>
              <a:rPr lang="en-GB" sz="2400" dirty="0">
                <a:latin typeface="Comic Sans MS" panose="030F0702030302020204" pitchFamily="66" charset="0"/>
                <a:ea typeface="Times New Roman" panose="02020603050405020304" pitchFamily="18" charset="0"/>
              </a:rPr>
              <a:t>I am confident with…</a:t>
            </a:r>
          </a:p>
          <a:p>
            <a:pPr marL="228600" algn="l"/>
            <a:endParaRPr lang="en-GB" sz="2400" dirty="0">
              <a:latin typeface="Comic Sans MS" panose="030F0702030302020204" pitchFamily="66" charset="0"/>
              <a:ea typeface="Times New Roman" panose="02020603050405020304" pitchFamily="18" charset="0"/>
            </a:endParaRPr>
          </a:p>
          <a:p>
            <a:pPr marL="228600" algn="l"/>
            <a:r>
              <a:rPr lang="en-GB" sz="2400" dirty="0">
                <a:effectLst/>
                <a:latin typeface="Comic Sans MS" panose="030F0702030302020204" pitchFamily="66" charset="0"/>
                <a:ea typeface="Times New Roman" panose="02020603050405020304" pitchFamily="18" charset="0"/>
              </a:rPr>
              <a:t>_____________________________________</a:t>
            </a:r>
          </a:p>
          <a:p>
            <a:pPr marL="228600" algn="l"/>
            <a:endParaRPr lang="en-GB" sz="2400" dirty="0">
              <a:latin typeface="Comic Sans MS" panose="030F0702030302020204" pitchFamily="66" charset="0"/>
              <a:ea typeface="Times New Roman" panose="02020603050405020304" pitchFamily="18" charset="0"/>
            </a:endParaRPr>
          </a:p>
          <a:p>
            <a:pPr marL="228600" algn="l"/>
            <a:r>
              <a:rPr lang="en-GB" sz="2400" dirty="0">
                <a:latin typeface="Comic Sans MS" panose="030F0702030302020204" pitchFamily="66" charset="0"/>
                <a:ea typeface="Times New Roman" panose="02020603050405020304" pitchFamily="18" charset="0"/>
              </a:rPr>
              <a:t>_____________________________________</a:t>
            </a:r>
          </a:p>
          <a:p>
            <a:pPr marL="228600" algn="l"/>
            <a:endParaRPr lang="en-GB" sz="2400" dirty="0">
              <a:effectLst/>
              <a:latin typeface="Comic Sans MS" panose="030F0702030302020204" pitchFamily="66" charset="0"/>
              <a:ea typeface="Times New Roman" panose="02020603050405020304" pitchFamily="18" charset="0"/>
            </a:endParaRPr>
          </a:p>
          <a:p>
            <a:pPr marL="228600" algn="l"/>
            <a:r>
              <a:rPr lang="en-GB" sz="2400" dirty="0">
                <a:latin typeface="Comic Sans MS" panose="030F0702030302020204" pitchFamily="66" charset="0"/>
                <a:ea typeface="Times New Roman" panose="02020603050405020304" pitchFamily="18" charset="0"/>
              </a:rPr>
              <a:t>I still need help with…</a:t>
            </a:r>
          </a:p>
          <a:p>
            <a:pPr marL="228600" algn="l"/>
            <a:endParaRPr lang="en-GB" sz="2400" dirty="0">
              <a:effectLst/>
              <a:latin typeface="Comic Sans MS" panose="030F0702030302020204" pitchFamily="66" charset="0"/>
              <a:ea typeface="Times New Roman" panose="02020603050405020304" pitchFamily="18" charset="0"/>
            </a:endParaRPr>
          </a:p>
          <a:p>
            <a:pPr marL="228600" algn="l"/>
            <a:r>
              <a:rPr lang="en-GB" sz="2400" dirty="0">
                <a:latin typeface="Comic Sans MS" panose="030F0702030302020204" pitchFamily="66" charset="0"/>
                <a:ea typeface="Times New Roman" panose="02020603050405020304" pitchFamily="18" charset="0"/>
              </a:rPr>
              <a:t>_____________________________________</a:t>
            </a:r>
          </a:p>
          <a:p>
            <a:pPr marL="228600" algn="l"/>
            <a:endParaRPr lang="en-GB" sz="2400" dirty="0">
              <a:effectLst/>
              <a:latin typeface="Comic Sans MS" panose="030F0702030302020204" pitchFamily="66" charset="0"/>
              <a:ea typeface="Times New Roman" panose="02020603050405020304" pitchFamily="18" charset="0"/>
            </a:endParaRPr>
          </a:p>
          <a:p>
            <a:pPr marL="228600" algn="l"/>
            <a:r>
              <a:rPr lang="en-GB" sz="2400" dirty="0">
                <a:latin typeface="Comic Sans MS" panose="030F0702030302020204" pitchFamily="66" charset="0"/>
                <a:ea typeface="Times New Roman" panose="02020603050405020304" pitchFamily="18" charset="0"/>
              </a:rPr>
              <a:t>_____________________________________</a:t>
            </a:r>
            <a:endParaRPr lang="en-GB" sz="2800" dirty="0">
              <a:effectLst/>
              <a:latin typeface="Comic Sans MS" panose="030F0702030302020204" pitchFamily="66"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8603100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217</TotalTime>
  <Words>649</Words>
  <Application>Microsoft Office PowerPoint</Application>
  <PresentationFormat>Custom</PresentationFormat>
  <Paragraphs>142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cp:lastModifiedBy>
  <cp:revision>8</cp:revision>
  <dcterms:created xsi:type="dcterms:W3CDTF">2020-08-26T08:22:50Z</dcterms:created>
  <dcterms:modified xsi:type="dcterms:W3CDTF">2020-08-26T16:22:31Z</dcterms:modified>
</cp:coreProperties>
</file>