
<file path=[Content_Types].xml><?xml version="1.0" encoding="utf-8"?>
<Types xmlns="http://schemas.openxmlformats.org/package/2006/content-types">
  <Default Extension="tmp" ContentType="image/png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5" r:id="rId5"/>
    <p:sldId id="261" r:id="rId6"/>
    <p:sldId id="264" r:id="rId7"/>
    <p:sldId id="262" r:id="rId8"/>
    <p:sldId id="266" r:id="rId9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086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56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933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78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13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783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583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902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189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184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753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C352F-2335-434E-8062-B5B2D35D41A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82B3E-B3CD-4BED-ACC7-40469BA246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72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2929F22-D611-488E-A9D0-E90CF575F1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575" y="1778894"/>
            <a:ext cx="6038850" cy="841590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F4EBEB-19D8-4608-A365-B483764C0C8F}"/>
              </a:ext>
            </a:extLst>
          </p:cNvPr>
          <p:cNvSpPr txBox="1"/>
          <p:nvPr/>
        </p:nvSpPr>
        <p:spPr>
          <a:xfrm>
            <a:off x="0" y="781050"/>
            <a:ext cx="672465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If you prefer to work online please visit SENECA learning and sign up using the class code:  4ggjlziov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DDAD35B-BD5B-44AF-A7F5-E37FDA660F6F}"/>
              </a:ext>
            </a:extLst>
          </p:cNvPr>
          <p:cNvSpPr/>
          <p:nvPr/>
        </p:nvSpPr>
        <p:spPr>
          <a:xfrm>
            <a:off x="534026" y="-142280"/>
            <a:ext cx="4913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*Science: energy</a:t>
            </a:r>
          </a:p>
        </p:txBody>
      </p:sp>
    </p:spTree>
    <p:extLst>
      <p:ext uri="{BB962C8B-B14F-4D97-AF65-F5344CB8AC3E}">
        <p14:creationId xmlns:p14="http://schemas.microsoft.com/office/powerpoint/2010/main" val="182431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83A21-861C-44F4-87ED-31879EE09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6371E-379C-4451-83CB-C31A989EF5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4684357-287D-4A7F-9003-AE16CA18A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1" y="0"/>
            <a:ext cx="6805057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48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D676C-001A-4CB9-B621-F0876483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D31EA-A535-4FFC-AE73-3CC3FC1575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2" name="Picture 131">
            <a:extLst>
              <a:ext uri="{FF2B5EF4-FFF2-40B4-BE49-F238E27FC236}">
                <a16:creationId xmlns:a16="http://schemas.microsoft.com/office/drawing/2014/main" id="{DC60AE1A-F3C7-4211-92A2-998E7A6E163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5" y="711835"/>
            <a:ext cx="6645910" cy="8482330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2D9D2D-6E80-4618-852B-EA11568C41A0}"/>
              </a:ext>
            </a:extLst>
          </p:cNvPr>
          <p:cNvSpPr txBox="1"/>
          <p:nvPr/>
        </p:nvSpPr>
        <p:spPr>
          <a:xfrm>
            <a:off x="952500" y="2990850"/>
            <a:ext cx="81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6C1511-8989-491E-9932-407B70BA9354}"/>
              </a:ext>
            </a:extLst>
          </p:cNvPr>
          <p:cNvSpPr txBox="1"/>
          <p:nvPr/>
        </p:nvSpPr>
        <p:spPr>
          <a:xfrm>
            <a:off x="229870" y="4853824"/>
            <a:ext cx="81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2E392D-9456-47DF-B395-402562341A7D}"/>
              </a:ext>
            </a:extLst>
          </p:cNvPr>
          <p:cNvSpPr txBox="1"/>
          <p:nvPr/>
        </p:nvSpPr>
        <p:spPr>
          <a:xfrm>
            <a:off x="4513584" y="4928116"/>
            <a:ext cx="81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6EF06F-58D5-4023-8B2B-BEA8647BA9B4}"/>
              </a:ext>
            </a:extLst>
          </p:cNvPr>
          <p:cNvSpPr txBox="1"/>
          <p:nvPr/>
        </p:nvSpPr>
        <p:spPr>
          <a:xfrm>
            <a:off x="2441893" y="3640098"/>
            <a:ext cx="81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5F8678-8376-47F8-9EBF-4A0E7C68361F}"/>
              </a:ext>
            </a:extLst>
          </p:cNvPr>
          <p:cNvSpPr txBox="1"/>
          <p:nvPr/>
        </p:nvSpPr>
        <p:spPr>
          <a:xfrm>
            <a:off x="4524377" y="3175516"/>
            <a:ext cx="81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AE74FD-75F8-4DD2-8F69-886CB8A03D65}"/>
              </a:ext>
            </a:extLst>
          </p:cNvPr>
          <p:cNvSpPr txBox="1"/>
          <p:nvPr/>
        </p:nvSpPr>
        <p:spPr>
          <a:xfrm>
            <a:off x="3162300" y="1695450"/>
            <a:ext cx="81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032450-0BFE-4AAD-8690-B1321CB51BDF}"/>
              </a:ext>
            </a:extLst>
          </p:cNvPr>
          <p:cNvSpPr txBox="1"/>
          <p:nvPr/>
        </p:nvSpPr>
        <p:spPr>
          <a:xfrm>
            <a:off x="4500564" y="7013720"/>
            <a:ext cx="81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334AEA-A1AB-4C37-B822-52B1D3F39485}"/>
              </a:ext>
            </a:extLst>
          </p:cNvPr>
          <p:cNvSpPr txBox="1"/>
          <p:nvPr/>
        </p:nvSpPr>
        <p:spPr>
          <a:xfrm>
            <a:off x="471487" y="7012326"/>
            <a:ext cx="81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35562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40D9F2-86FE-40F5-97D3-DDB05DB14C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2139979"/>
              </p:ext>
            </p:extLst>
          </p:nvPr>
        </p:nvGraphicFramePr>
        <p:xfrm>
          <a:off x="176283" y="1595935"/>
          <a:ext cx="6505431" cy="22067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8586">
                  <a:extLst>
                    <a:ext uri="{9D8B030D-6E8A-4147-A177-3AD203B41FA5}">
                      <a16:colId xmlns:a16="http://schemas.microsoft.com/office/drawing/2014/main" val="3949860540"/>
                    </a:ext>
                  </a:extLst>
                </a:gridCol>
                <a:gridCol w="1561837">
                  <a:extLst>
                    <a:ext uri="{9D8B030D-6E8A-4147-A177-3AD203B41FA5}">
                      <a16:colId xmlns:a16="http://schemas.microsoft.com/office/drawing/2014/main" val="2273851823"/>
                    </a:ext>
                  </a:extLst>
                </a:gridCol>
                <a:gridCol w="1562504">
                  <a:extLst>
                    <a:ext uri="{9D8B030D-6E8A-4147-A177-3AD203B41FA5}">
                      <a16:colId xmlns:a16="http://schemas.microsoft.com/office/drawing/2014/main" val="2417011741"/>
                    </a:ext>
                  </a:extLst>
                </a:gridCol>
                <a:gridCol w="1562504">
                  <a:extLst>
                    <a:ext uri="{9D8B030D-6E8A-4147-A177-3AD203B41FA5}">
                      <a16:colId xmlns:a16="http://schemas.microsoft.com/office/drawing/2014/main" val="2853028170"/>
                    </a:ext>
                  </a:extLst>
                </a:gridCol>
              </a:tblGrid>
              <a:tr h="5936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>
                          <a:solidFill>
                            <a:sysClr val="windowText" lastClr="000000"/>
                          </a:solidFill>
                          <a:effectLst/>
                        </a:rPr>
                        <a:t>Appliance</a:t>
                      </a:r>
                      <a:endParaRPr lang="en-GB" sz="1100" b="1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Energy form changed from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Energy form changed to ….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  and …….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907956"/>
                  </a:ext>
                </a:extLst>
              </a:tr>
              <a:tr h="4232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light bulb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electrical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light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heat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8809528"/>
                  </a:ext>
                </a:extLst>
              </a:tr>
              <a:tr h="402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electric kettle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100530"/>
                  </a:ext>
                </a:extLst>
              </a:tr>
              <a:tr h="3808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toaster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308395"/>
                  </a:ext>
                </a:extLst>
              </a:tr>
              <a:tr h="4068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</a:rPr>
                        <a:t>battery powered torch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</a:rPr>
                        <a:t> 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87" marR="6548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6925466"/>
                  </a:ext>
                </a:extLst>
              </a:tr>
            </a:tbl>
          </a:graphicData>
        </a:graphic>
      </p:graphicFrame>
      <p:pic>
        <p:nvPicPr>
          <p:cNvPr id="8" name="Picture 7" descr="Screen Clipping">
            <a:extLst>
              <a:ext uri="{FF2B5EF4-FFF2-40B4-BE49-F238E27FC236}">
                <a16:creationId xmlns:a16="http://schemas.microsoft.com/office/drawing/2014/main" id="{6205D6B8-0962-4855-AA8E-240BF2906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13010"/>
            <a:ext cx="6858000" cy="51225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C8CAFE6-01D0-4C3C-A1DF-4DC4374CD9D6}"/>
              </a:ext>
            </a:extLst>
          </p:cNvPr>
          <p:cNvSpPr txBox="1"/>
          <p:nvPr/>
        </p:nvSpPr>
        <p:spPr>
          <a:xfrm>
            <a:off x="0" y="6070"/>
            <a:ext cx="68579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Energy cannot be lost it just gets transferred from one form to another. For example a light bulb uses electrical energy and it transfers it into light and heat.</a:t>
            </a:r>
          </a:p>
          <a:p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Please complete the rest of the table to show the energy transfers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5BC5D3-8495-4482-8BFE-AD6CB7868DB2}"/>
              </a:ext>
            </a:extLst>
          </p:cNvPr>
          <p:cNvSpPr txBox="1"/>
          <p:nvPr/>
        </p:nvSpPr>
        <p:spPr>
          <a:xfrm>
            <a:off x="0" y="3935002"/>
            <a:ext cx="6858000" cy="61555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600" dirty="0"/>
              <a:t>Words can be used more than once:</a:t>
            </a:r>
          </a:p>
          <a:p>
            <a:r>
              <a:rPr lang="en-GB" dirty="0"/>
              <a:t>Light        sound        electrical        kinetic       heat        chemical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650FB8-BF43-4248-B519-2C1AFE8120B6}"/>
              </a:ext>
            </a:extLst>
          </p:cNvPr>
          <p:cNvSpPr txBox="1"/>
          <p:nvPr/>
        </p:nvSpPr>
        <p:spPr>
          <a:xfrm>
            <a:off x="71918" y="8979614"/>
            <a:ext cx="6786081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Sound        elastic        kinetic           heat</a:t>
            </a:r>
          </a:p>
        </p:txBody>
      </p:sp>
    </p:spTree>
    <p:extLst>
      <p:ext uri="{BB962C8B-B14F-4D97-AF65-F5344CB8AC3E}">
        <p14:creationId xmlns:p14="http://schemas.microsoft.com/office/powerpoint/2010/main" val="441512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F25C5-AB05-48E4-93B8-5FC2E656F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BFA83-6EC2-40FB-9C11-A4B58432B0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BEDD86-9F87-472F-8025-E7E9CC1C9751}"/>
              </a:ext>
            </a:extLst>
          </p:cNvPr>
          <p:cNvPicPr/>
          <p:nvPr/>
        </p:nvPicPr>
        <p:blipFill rotWithShape="1">
          <a:blip r:embed="rId2"/>
          <a:srcRect l="28525" t="7126" r="32372" b="9920"/>
          <a:stretch/>
        </p:blipFill>
        <p:spPr bwMode="auto">
          <a:xfrm>
            <a:off x="195262" y="1096645"/>
            <a:ext cx="6467475" cy="77127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97139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F7BC2-E16B-454C-8479-E5488B818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0AB76-7764-42C7-9C1D-3F7245E4C2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engineering graph papert">
            <a:extLst>
              <a:ext uri="{FF2B5EF4-FFF2-40B4-BE49-F238E27FC236}">
                <a16:creationId xmlns:a16="http://schemas.microsoft.com/office/drawing/2014/main" id="{AE062D9D-9C03-4CE1-A182-26CE2411FB6E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0"/>
          <a:stretch/>
        </p:blipFill>
        <p:spPr bwMode="auto">
          <a:xfrm>
            <a:off x="677227" y="2530755"/>
            <a:ext cx="5709285" cy="68478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E9DA1555-DE66-42AE-B725-53E29B1A9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8193" name="Picture 289">
            <a:extLst>
              <a:ext uri="{FF2B5EF4-FFF2-40B4-BE49-F238E27FC236}">
                <a16:creationId xmlns:a16="http://schemas.microsoft.com/office/drawing/2014/main" id="{2F9FAAA9-611F-4273-B3F6-4BA095BF5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5" t="23838" r="52171" b="47263"/>
          <a:stretch/>
        </p:blipFill>
        <p:spPr bwMode="auto">
          <a:xfrm>
            <a:off x="1200838" y="146562"/>
            <a:ext cx="2566931" cy="1809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BDCC0E29-8236-464C-B687-807497E4D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1754131"/>
            <a:ext cx="700544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Draw a bar chart to show the energy transferred from each of the activities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Don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 forget to label your axes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The first one has been done for you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F5C7A5-0A3F-48C4-A9E0-0D67D87C5052}"/>
              </a:ext>
            </a:extLst>
          </p:cNvPr>
          <p:cNvSpPr txBox="1"/>
          <p:nvPr/>
        </p:nvSpPr>
        <p:spPr>
          <a:xfrm>
            <a:off x="764858" y="9296503"/>
            <a:ext cx="57092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Climbing         cycling         eating       manual work  reading/tv   running</a:t>
            </a:r>
          </a:p>
          <a:p>
            <a:r>
              <a:rPr lang="en-GB" sz="1100" dirty="0"/>
              <a:t>stairs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F9393F-7C3B-4368-AB31-60D5B5F605B8}"/>
              </a:ext>
            </a:extLst>
          </p:cNvPr>
          <p:cNvSpPr txBox="1"/>
          <p:nvPr/>
        </p:nvSpPr>
        <p:spPr>
          <a:xfrm>
            <a:off x="190500" y="8427904"/>
            <a:ext cx="574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E2782C-A947-49E4-8EC3-FF36B8B7E8C5}"/>
              </a:ext>
            </a:extLst>
          </p:cNvPr>
          <p:cNvSpPr txBox="1"/>
          <p:nvPr/>
        </p:nvSpPr>
        <p:spPr>
          <a:xfrm>
            <a:off x="273924" y="7776453"/>
            <a:ext cx="574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7B617F-B71F-43AE-BD95-19516884F718}"/>
              </a:ext>
            </a:extLst>
          </p:cNvPr>
          <p:cNvSpPr txBox="1"/>
          <p:nvPr/>
        </p:nvSpPr>
        <p:spPr>
          <a:xfrm>
            <a:off x="276282" y="7068420"/>
            <a:ext cx="574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600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728261-5BB7-422E-B363-E0541A6029A2}"/>
              </a:ext>
            </a:extLst>
          </p:cNvPr>
          <p:cNvSpPr txBox="1"/>
          <p:nvPr/>
        </p:nvSpPr>
        <p:spPr>
          <a:xfrm>
            <a:off x="249554" y="6376278"/>
            <a:ext cx="574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800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CB0048-415F-4316-B863-243975105BF8}"/>
              </a:ext>
            </a:extLst>
          </p:cNvPr>
          <p:cNvSpPr txBox="1"/>
          <p:nvPr/>
        </p:nvSpPr>
        <p:spPr>
          <a:xfrm>
            <a:off x="190500" y="5716563"/>
            <a:ext cx="690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B10685-979D-45FB-920A-8658BD7CDC1C}"/>
              </a:ext>
            </a:extLst>
          </p:cNvPr>
          <p:cNvSpPr txBox="1"/>
          <p:nvPr/>
        </p:nvSpPr>
        <p:spPr>
          <a:xfrm>
            <a:off x="186058" y="5056848"/>
            <a:ext cx="690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1200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1D1E13-F0E3-419F-8DE9-F83937808B92}"/>
              </a:ext>
            </a:extLst>
          </p:cNvPr>
          <p:cNvSpPr txBox="1"/>
          <p:nvPr/>
        </p:nvSpPr>
        <p:spPr>
          <a:xfrm>
            <a:off x="228999" y="4439736"/>
            <a:ext cx="690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BE4EB4-6C0A-4EBB-A534-890F266E0B49}"/>
              </a:ext>
            </a:extLst>
          </p:cNvPr>
          <p:cNvSpPr txBox="1"/>
          <p:nvPr/>
        </p:nvSpPr>
        <p:spPr>
          <a:xfrm>
            <a:off x="204727" y="3686454"/>
            <a:ext cx="690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DD587C-1F94-4D5F-9F83-51BC172DEE7C}"/>
              </a:ext>
            </a:extLst>
          </p:cNvPr>
          <p:cNvSpPr txBox="1"/>
          <p:nvPr/>
        </p:nvSpPr>
        <p:spPr>
          <a:xfrm>
            <a:off x="186058" y="3042931"/>
            <a:ext cx="690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1800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48C071-0049-4B09-82C2-9A089E0178E3}"/>
              </a:ext>
            </a:extLst>
          </p:cNvPr>
          <p:cNvSpPr/>
          <p:nvPr/>
        </p:nvSpPr>
        <p:spPr>
          <a:xfrm>
            <a:off x="823912" y="5241514"/>
            <a:ext cx="690718" cy="4026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134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5518F34-D28A-4D0F-B6F6-620DCC60498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1488" y="4322921"/>
          <a:ext cx="5915026" cy="2912746"/>
        </p:xfrm>
        <a:graphic>
          <a:graphicData uri="http://schemas.openxmlformats.org/drawingml/2006/table">
            <a:tbl>
              <a:tblPr firstRow="1" firstCol="1" bandRow="1"/>
              <a:tblGrid>
                <a:gridCol w="1971306">
                  <a:extLst>
                    <a:ext uri="{9D8B030D-6E8A-4147-A177-3AD203B41FA5}">
                      <a16:colId xmlns:a16="http://schemas.microsoft.com/office/drawing/2014/main" val="2894122523"/>
                    </a:ext>
                  </a:extLst>
                </a:gridCol>
                <a:gridCol w="1971860">
                  <a:extLst>
                    <a:ext uri="{9D8B030D-6E8A-4147-A177-3AD203B41FA5}">
                      <a16:colId xmlns:a16="http://schemas.microsoft.com/office/drawing/2014/main" val="1360689476"/>
                    </a:ext>
                  </a:extLst>
                </a:gridCol>
                <a:gridCol w="1971860">
                  <a:extLst>
                    <a:ext uri="{9D8B030D-6E8A-4147-A177-3AD203B41FA5}">
                      <a16:colId xmlns:a16="http://schemas.microsoft.com/office/drawing/2014/main" val="3596342757"/>
                    </a:ext>
                  </a:extLst>
                </a:gridCol>
              </a:tblGrid>
              <a:tr h="228749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Activity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Time spent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Energy used (kJ)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94293"/>
                  </a:ext>
                </a:extLst>
              </a:tr>
              <a:tr h="2674055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4" marR="59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8111511"/>
                  </a:ext>
                </a:extLst>
              </a:tr>
            </a:tbl>
          </a:graphicData>
        </a:graphic>
      </p:graphicFrame>
      <p:sp>
        <p:nvSpPr>
          <p:cNvPr id="8" name="Rectangle 2">
            <a:extLst>
              <a:ext uri="{FF2B5EF4-FFF2-40B4-BE49-F238E27FC236}">
                <a16:creationId xmlns:a16="http://schemas.microsoft.com/office/drawing/2014/main" id="{E11906D7-EB1A-419A-83E8-67B2FCB032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8" y="282138"/>
            <a:ext cx="5700712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Which activity transfers the most energy?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…………………………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Which activity transfers the least energy?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…………………………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Which two activities transfer the same amount of energy in one hour?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………………………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.and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Bob cycles for 15 minutes to a caf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 he then spends 30 minutes eating before cycling home. How much energy does he transfer?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………………………………………………………………………………………………………………………………………………………………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Fill in the table to work out how much energy you use in a day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47088B-D23B-421F-BE4F-03E0F5A6D338}"/>
              </a:ext>
            </a:extLst>
          </p:cNvPr>
          <p:cNvSpPr/>
          <p:nvPr/>
        </p:nvSpPr>
        <p:spPr>
          <a:xfrm>
            <a:off x="628650" y="7490798"/>
            <a:ext cx="3429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Total=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644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3E32E-AFD6-4BC0-8FAE-103C1D1E3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C76CE-2C52-44EB-92E9-9B7721B787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340613-DC5B-4758-BCA8-3BE773DA6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03" y="414416"/>
            <a:ext cx="6482993" cy="850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407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269</Words>
  <Application>Microsoft Office PowerPoint</Application>
  <PresentationFormat>A4 Paper (210x297 mm)</PresentationFormat>
  <Paragraphs>77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7</cp:revision>
  <dcterms:created xsi:type="dcterms:W3CDTF">2020-12-29T11:22:28Z</dcterms:created>
  <dcterms:modified xsi:type="dcterms:W3CDTF">2021-01-05T11:24:38Z</dcterms:modified>
</cp:coreProperties>
</file>