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bookmarkIdSeed="2">
  <p:sldMasterIdLst>
    <p:sldMasterId id="2147483648" r:id="rId1"/>
  </p:sldMasterIdLst>
  <p:notesMasterIdLst>
    <p:notesMasterId r:id="rId19"/>
  </p:notesMasterIdLst>
  <p:sldIdLst>
    <p:sldId id="277" r:id="rId2"/>
    <p:sldId id="271" r:id="rId3"/>
    <p:sldId id="274" r:id="rId4"/>
    <p:sldId id="265" r:id="rId5"/>
    <p:sldId id="278" r:id="rId6"/>
    <p:sldId id="290" r:id="rId7"/>
    <p:sldId id="291" r:id="rId8"/>
    <p:sldId id="267" r:id="rId9"/>
    <p:sldId id="295" r:id="rId10"/>
    <p:sldId id="292" r:id="rId11"/>
    <p:sldId id="293" r:id="rId12"/>
    <p:sldId id="294" r:id="rId13"/>
    <p:sldId id="268" r:id="rId14"/>
    <p:sldId id="296" r:id="rId15"/>
    <p:sldId id="297" r:id="rId16"/>
    <p:sldId id="273" r:id="rId17"/>
    <p:sldId id="287" r:id="rId18"/>
  </p:sldIdLst>
  <p:sldSz cx="12192000" cy="6858000"/>
  <p:notesSz cx="6858000" cy="9144000"/>
  <p:embeddedFontLst>
    <p:embeddedFont>
      <p:font typeface="Calibri Light" panose="020F0302020204030204" pitchFamily="34" charset="0"/>
      <p:regular r:id="rId20"/>
      <p:italic r:id="rId21"/>
    </p:embeddedFont>
    <p:embeddedFont>
      <p:font typeface="Gill Sans MT" panose="020B0502020104020203" pitchFamily="34" charset="0"/>
      <p:regular r:id="rId22"/>
      <p:bold r:id="rId23"/>
      <p:italic r:id="rId24"/>
      <p:boldItalic r:id="rId25"/>
    </p:embeddedFont>
    <p:embeddedFont>
      <p:font typeface="Calibri" panose="020F0502020204030204" pitchFamily="34" charset="0"/>
      <p:regular r:id="rId26"/>
      <p:bold r:id="rId27"/>
      <p:italic r:id="rId28"/>
      <p:boldItalic r:id="rId29"/>
    </p:embeddedFont>
    <p:embeddedFont>
      <p:font typeface="League Spartan" panose="020B0604020202020204" charset="0"/>
      <p:bold r:id="rId30"/>
    </p:embeddedFont>
    <p:embeddedFont>
      <p:font typeface="Open Sans Light" panose="020B0604020202020204" charset="0"/>
      <p:regular r:id="rId31"/>
      <p:italic r:id="rId32"/>
    </p:embeddedFont>
    <p:embeddedFont>
      <p:font typeface="Lato" panose="020B0604020202020204" charset="0"/>
      <p:regular r:id="rId33"/>
      <p:bold r:id="rId34"/>
      <p:italic r:id="rId35"/>
      <p:boldItalic r:id="rId36"/>
    </p:embeddedFont>
    <p:embeddedFont>
      <p:font typeface="Comic Sans MS" panose="030F0702030302020204" pitchFamily="66" charset="0"/>
      <p:regular r:id="rId37"/>
      <p:bold r:id="rId38"/>
      <p:italic r:id="rId39"/>
      <p:boldItalic r:id="rId4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ally Martin" initials="SM" lastIdx="62" clrIdx="0">
    <p:extLst/>
  </p:cmAuthor>
  <p:cmAuthor id="2" name="Karen" initials="KS" lastIdx="7" clrIdx="1"/>
  <p:cmAuthor id="3" name="Jenny Barksfield" initials="JB" lastIdx="13" clrIdx="2">
    <p:extLst>
      <p:ext uri="{19B8F6BF-5375-455C-9EA6-DF929625EA0E}">
        <p15:presenceInfo xmlns:p15="http://schemas.microsoft.com/office/powerpoint/2012/main" userId="S-1-5-21-1285066173-1815393381-3561576999-2204" providerId="AD"/>
      </p:ext>
    </p:extLst>
  </p:cmAuthor>
  <p:cmAuthor id="4" name="Jenny Fox" initials="JF" lastIdx="6" clrIdx="3">
    <p:extLst>
      <p:ext uri="{19B8F6BF-5375-455C-9EA6-DF929625EA0E}">
        <p15:presenceInfo xmlns:p15="http://schemas.microsoft.com/office/powerpoint/2012/main" userId="S-1-5-21-1285066173-1815393381-3561576999-2620" providerId="AD"/>
      </p:ext>
    </p:extLst>
  </p:cmAuthor>
  <p:cmAuthor id="5" name="Elizabeth Laming" initials="EL" lastIdx="8" clrIdx="4">
    <p:extLst>
      <p:ext uri="{19B8F6BF-5375-455C-9EA6-DF929625EA0E}">
        <p15:presenceInfo xmlns:p15="http://schemas.microsoft.com/office/powerpoint/2012/main" userId="S-1-5-21-1285066173-1815393381-3561576999-264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5519E"/>
    <a:srgbClr val="CC99FF"/>
    <a:srgbClr val="747679"/>
    <a:srgbClr val="CC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0959" autoAdjust="0"/>
  </p:normalViewPr>
  <p:slideViewPr>
    <p:cSldViewPr snapToGrid="0">
      <p:cViewPr varScale="1">
        <p:scale>
          <a:sx n="66" d="100"/>
          <a:sy n="66" d="100"/>
        </p:scale>
        <p:origin x="282" y="78"/>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7.fntdata"/><Relationship Id="rId39" Type="http://schemas.openxmlformats.org/officeDocument/2006/relationships/font" Target="fonts/font20.fntdata"/><Relationship Id="rId3" Type="http://schemas.openxmlformats.org/officeDocument/2006/relationships/slide" Target="slides/slide2.xml"/><Relationship Id="rId21" Type="http://schemas.openxmlformats.org/officeDocument/2006/relationships/font" Target="fonts/font2.fntdata"/><Relationship Id="rId34" Type="http://schemas.openxmlformats.org/officeDocument/2006/relationships/font" Target="fonts/font15.fntdata"/><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6.fntdata"/><Relationship Id="rId33" Type="http://schemas.openxmlformats.org/officeDocument/2006/relationships/font" Target="fonts/font14.fntdata"/><Relationship Id="rId38" Type="http://schemas.openxmlformats.org/officeDocument/2006/relationships/font" Target="fonts/font19.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1.fntdata"/><Relationship Id="rId29" Type="http://schemas.openxmlformats.org/officeDocument/2006/relationships/font" Target="fonts/font10.fntdata"/><Relationship Id="rId41"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5.fntdata"/><Relationship Id="rId32" Type="http://schemas.openxmlformats.org/officeDocument/2006/relationships/font" Target="fonts/font13.fntdata"/><Relationship Id="rId37" Type="http://schemas.openxmlformats.org/officeDocument/2006/relationships/font" Target="fonts/font18.fntdata"/><Relationship Id="rId40" Type="http://schemas.openxmlformats.org/officeDocument/2006/relationships/font" Target="fonts/font21.fntdata"/><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4.fntdata"/><Relationship Id="rId28" Type="http://schemas.openxmlformats.org/officeDocument/2006/relationships/font" Target="fonts/font9.fntdata"/><Relationship Id="rId36" Type="http://schemas.openxmlformats.org/officeDocument/2006/relationships/font" Target="fonts/font17.fntdata"/><Relationship Id="rId10" Type="http://schemas.openxmlformats.org/officeDocument/2006/relationships/slide" Target="slides/slide9.xml"/><Relationship Id="rId19" Type="http://schemas.openxmlformats.org/officeDocument/2006/relationships/notesMaster" Target="notesMasters/notesMaster1.xml"/><Relationship Id="rId31" Type="http://schemas.openxmlformats.org/officeDocument/2006/relationships/font" Target="fonts/font12.fntdata"/><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3.fntdata"/><Relationship Id="rId27" Type="http://schemas.openxmlformats.org/officeDocument/2006/relationships/font" Target="fonts/font8.fntdata"/><Relationship Id="rId30" Type="http://schemas.openxmlformats.org/officeDocument/2006/relationships/font" Target="fonts/font11.fntdata"/><Relationship Id="rId35" Type="http://schemas.openxmlformats.org/officeDocument/2006/relationships/font" Target="fonts/font16.fntdata"/><Relationship Id="rId43" Type="http://schemas.openxmlformats.org/officeDocument/2006/relationships/viewProps" Target="viewProps.xml"/></Relationships>
</file>

<file path=ppt/diagrams/_rels/data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image" Target="../media/image1.jpg"/><Relationship Id="rId4" Type="http://schemas.openxmlformats.org/officeDocument/2006/relationships/image" Target="../media/image4.jpg"/></Relationships>
</file>

<file path=ppt/diagrams/_rels/drawing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image" Target="../media/image1.jpg"/><Relationship Id="rId4" Type="http://schemas.openxmlformats.org/officeDocument/2006/relationships/image" Target="../media/image4.jpg"/></Relationships>
</file>

<file path=ppt/diagrams/colors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C5D7D85-9908-48FA-A472-3C8108305FB1}" type="doc">
      <dgm:prSet loTypeId="urn:microsoft.com/office/officeart/2005/8/layout/bList2" loCatId="list" qsTypeId="urn:microsoft.com/office/officeart/2005/8/quickstyle/simple1" qsCatId="simple" csTypeId="urn:microsoft.com/office/officeart/2005/8/colors/accent0_1" csCatId="mainScheme" phldr="1"/>
      <dgm:spPr/>
      <dgm:t>
        <a:bodyPr/>
        <a:lstStyle/>
        <a:p>
          <a:endParaRPr lang="en-GB"/>
        </a:p>
      </dgm:t>
    </dgm:pt>
    <dgm:pt modelId="{FCBBE7D8-73BA-4D2F-AB8B-1CFB042E8533}">
      <dgm:prSet phldrT="[Text]" custT="1">
        <dgm:style>
          <a:lnRef idx="2">
            <a:schemeClr val="accent6"/>
          </a:lnRef>
          <a:fillRef idx="1">
            <a:schemeClr val="lt1"/>
          </a:fillRef>
          <a:effectRef idx="0">
            <a:schemeClr val="accent6"/>
          </a:effectRef>
          <a:fontRef idx="minor">
            <a:schemeClr val="dk1"/>
          </a:fontRef>
        </dgm:style>
      </dgm:prSet>
      <dgm:spPr/>
      <dgm:t>
        <a:bodyPr/>
        <a:lstStyle/>
        <a:p>
          <a:r>
            <a:rPr lang="en-GB" sz="2000" b="0" i="0" u="none" dirty="0" smtClean="0"/>
            <a:t>Emerging</a:t>
          </a:r>
        </a:p>
      </dgm:t>
    </dgm:pt>
    <dgm:pt modelId="{7D13CBB8-EDAE-4BE2-B8DC-A3885A9331D8}" type="parTrans" cxnId="{6D32C0FF-729F-4389-9C9F-28470C13238A}">
      <dgm:prSet/>
      <dgm:spPr/>
      <dgm:t>
        <a:bodyPr/>
        <a:lstStyle/>
        <a:p>
          <a:endParaRPr lang="en-GB" sz="1400"/>
        </a:p>
      </dgm:t>
    </dgm:pt>
    <dgm:pt modelId="{88581FE7-C997-467E-BF67-8A7FBBFEF057}" type="sibTrans" cxnId="{6D32C0FF-729F-4389-9C9F-28470C13238A}">
      <dgm:prSet/>
      <dgm:spPr/>
      <dgm:t>
        <a:bodyPr/>
        <a:lstStyle/>
        <a:p>
          <a:endParaRPr lang="en-GB" sz="1400"/>
        </a:p>
      </dgm:t>
    </dgm:pt>
    <dgm:pt modelId="{67A5C99A-3817-476C-B40D-12D14110F60B}">
      <dgm:prSet phldrT="[Text]" custT="1">
        <dgm:style>
          <a:lnRef idx="2">
            <a:schemeClr val="accent6"/>
          </a:lnRef>
          <a:fillRef idx="1">
            <a:schemeClr val="lt1"/>
          </a:fillRef>
          <a:effectRef idx="0">
            <a:schemeClr val="accent6"/>
          </a:effectRef>
          <a:fontRef idx="minor">
            <a:schemeClr val="dk1"/>
          </a:fontRef>
        </dgm:style>
      </dgm:prSet>
      <dgm:spPr/>
      <dgm:t>
        <a:bodyPr/>
        <a:lstStyle/>
        <a:p>
          <a:r>
            <a:rPr lang="en-GB" sz="2000" b="0" i="0" u="none" dirty="0" smtClean="0"/>
            <a:t>Secure</a:t>
          </a:r>
        </a:p>
      </dgm:t>
    </dgm:pt>
    <dgm:pt modelId="{A3C4717F-B5DB-4DF7-B3EA-FB40B00BB492}" type="parTrans" cxnId="{6840DF0B-3637-45BD-8DDE-4A3ED61415E4}">
      <dgm:prSet/>
      <dgm:spPr/>
      <dgm:t>
        <a:bodyPr/>
        <a:lstStyle/>
        <a:p>
          <a:endParaRPr lang="en-GB" sz="1400"/>
        </a:p>
      </dgm:t>
    </dgm:pt>
    <dgm:pt modelId="{043D6DB0-D6AD-41F9-97C1-EA3B6844D50B}" type="sibTrans" cxnId="{6840DF0B-3637-45BD-8DDE-4A3ED61415E4}">
      <dgm:prSet/>
      <dgm:spPr/>
      <dgm:t>
        <a:bodyPr/>
        <a:lstStyle/>
        <a:p>
          <a:endParaRPr lang="en-GB" sz="1400"/>
        </a:p>
      </dgm:t>
    </dgm:pt>
    <dgm:pt modelId="{71E0233C-32F6-4F4A-868D-BB0495105D61}">
      <dgm:prSet phldrT="[Text]" custT="1">
        <dgm:style>
          <a:lnRef idx="2">
            <a:schemeClr val="accent6"/>
          </a:lnRef>
          <a:fillRef idx="1">
            <a:schemeClr val="lt1"/>
          </a:fillRef>
          <a:effectRef idx="0">
            <a:schemeClr val="accent6"/>
          </a:effectRef>
          <a:fontRef idx="minor">
            <a:schemeClr val="dk1"/>
          </a:fontRef>
        </dgm:style>
      </dgm:prSet>
      <dgm:spPr/>
      <dgm:t>
        <a:bodyPr/>
        <a:lstStyle/>
        <a:p>
          <a:r>
            <a:rPr lang="en-GB" sz="2000" dirty="0" smtClean="0"/>
            <a:t>Mastery</a:t>
          </a:r>
        </a:p>
      </dgm:t>
    </dgm:pt>
    <dgm:pt modelId="{D3A5907D-9A0C-4D55-849C-60E5EB4D2E93}" type="parTrans" cxnId="{B55F8AE2-FA47-4F1A-A2B3-75B60796A70A}">
      <dgm:prSet/>
      <dgm:spPr/>
      <dgm:t>
        <a:bodyPr/>
        <a:lstStyle/>
        <a:p>
          <a:endParaRPr lang="en-GB" sz="1400"/>
        </a:p>
      </dgm:t>
    </dgm:pt>
    <dgm:pt modelId="{B306AF12-8F97-4872-8020-775A4E5BB76F}" type="sibTrans" cxnId="{B55F8AE2-FA47-4F1A-A2B3-75B60796A70A}">
      <dgm:prSet/>
      <dgm:spPr/>
      <dgm:t>
        <a:bodyPr/>
        <a:lstStyle/>
        <a:p>
          <a:endParaRPr lang="en-GB" sz="1400"/>
        </a:p>
      </dgm:t>
    </dgm:pt>
    <dgm:pt modelId="{96F3F6ED-0B76-4FC8-95C4-C26C6D482E97}">
      <dgm:prSet custT="1">
        <dgm:style>
          <a:lnRef idx="2">
            <a:schemeClr val="accent6"/>
          </a:lnRef>
          <a:fillRef idx="1">
            <a:schemeClr val="lt1"/>
          </a:fillRef>
          <a:effectRef idx="0">
            <a:schemeClr val="accent6"/>
          </a:effectRef>
          <a:fontRef idx="minor">
            <a:schemeClr val="dk1"/>
          </a:fontRef>
        </dgm:style>
      </dgm:prSet>
      <dgm:spPr/>
      <dgm:t>
        <a:bodyPr/>
        <a:lstStyle/>
        <a:p>
          <a:r>
            <a:rPr lang="en-GB" sz="2000" b="0" i="0" u="none" dirty="0" smtClean="0"/>
            <a:t>Developing</a:t>
          </a:r>
        </a:p>
      </dgm:t>
    </dgm:pt>
    <dgm:pt modelId="{0A8C778E-5B72-4FC4-B419-CADA21A0E55D}" type="parTrans" cxnId="{378D9649-D895-46AE-9347-611698906925}">
      <dgm:prSet/>
      <dgm:spPr/>
      <dgm:t>
        <a:bodyPr/>
        <a:lstStyle/>
        <a:p>
          <a:endParaRPr lang="en-GB" sz="1400"/>
        </a:p>
      </dgm:t>
    </dgm:pt>
    <dgm:pt modelId="{98351B7C-F0C5-4E50-9E9A-1034C8406046}" type="sibTrans" cxnId="{378D9649-D895-46AE-9347-611698906925}">
      <dgm:prSet/>
      <dgm:spPr/>
      <dgm:t>
        <a:bodyPr/>
        <a:lstStyle/>
        <a:p>
          <a:endParaRPr lang="en-GB" sz="1400"/>
        </a:p>
      </dgm:t>
    </dgm:pt>
    <dgm:pt modelId="{21EF69F3-5381-4584-84FD-F0E93A1A4A4D}">
      <dgm:prSet custT="1"/>
      <dgm:spPr/>
      <dgm:t>
        <a:bodyPr/>
        <a:lstStyle/>
        <a:p>
          <a:pPr rtl="0"/>
          <a:r>
            <a:rPr lang="en-GB" sz="2000" dirty="0" smtClean="0">
              <a:latin typeface="Lato" panose="020B0604020202020204" charset="0"/>
              <a:ea typeface="Lato" panose="020B0604020202020204" charset="0"/>
              <a:cs typeface="Lato" panose="020B0604020202020204" charset="0"/>
            </a:rPr>
            <a:t>I can explain how significant life events can disrupt sleep patterns</a:t>
          </a:r>
          <a:endParaRPr lang="en-GB" sz="2000" dirty="0">
            <a:latin typeface="Lato" panose="020B0604020202020204" charset="0"/>
            <a:ea typeface="Lato" panose="020B0604020202020204" charset="0"/>
            <a:cs typeface="Lato" panose="020B0604020202020204" charset="0"/>
          </a:endParaRPr>
        </a:p>
      </dgm:t>
    </dgm:pt>
    <dgm:pt modelId="{8123D79F-5E88-4493-9150-23EBB16CAA47}" type="parTrans" cxnId="{998DF076-F147-4DC7-9200-E865FB83071D}">
      <dgm:prSet/>
      <dgm:spPr/>
      <dgm:t>
        <a:bodyPr/>
        <a:lstStyle/>
        <a:p>
          <a:endParaRPr lang="en-GB" sz="1400"/>
        </a:p>
      </dgm:t>
    </dgm:pt>
    <dgm:pt modelId="{1A81EB3D-C331-444F-A61D-DFD2A2286500}" type="sibTrans" cxnId="{998DF076-F147-4DC7-9200-E865FB83071D}">
      <dgm:prSet/>
      <dgm:spPr/>
      <dgm:t>
        <a:bodyPr/>
        <a:lstStyle/>
        <a:p>
          <a:endParaRPr lang="en-GB" sz="1400"/>
        </a:p>
      </dgm:t>
    </dgm:pt>
    <dgm:pt modelId="{B080457A-DC5C-4C10-A040-DE0955026DAF}">
      <dgm:prSet custT="1"/>
      <dgm:spPr/>
      <dgm:t>
        <a:bodyPr/>
        <a:lstStyle/>
        <a:p>
          <a:r>
            <a:rPr lang="en-GB" sz="2000" dirty="0" smtClean="0"/>
            <a:t>I can </a:t>
          </a:r>
          <a:r>
            <a:rPr lang="en-GB" sz="2000" dirty="0" smtClean="0">
              <a:latin typeface="Lato" panose="020F0502020204030203" pitchFamily="34" charset="0"/>
              <a:ea typeface="Lato" panose="020F0502020204030203" pitchFamily="34" charset="0"/>
              <a:cs typeface="Lato" panose="020F0502020204030203" pitchFamily="34" charset="0"/>
            </a:rPr>
            <a:t>explain why sleep is important for a healthy lifestyle</a:t>
          </a:r>
          <a:endParaRPr lang="en-GB" sz="2000" dirty="0"/>
        </a:p>
      </dgm:t>
    </dgm:pt>
    <dgm:pt modelId="{EA978F20-9427-4595-8290-E5B88CF93B09}" type="parTrans" cxnId="{6848490E-9D2B-4678-9FE1-EAD778BE4618}">
      <dgm:prSet/>
      <dgm:spPr/>
      <dgm:t>
        <a:bodyPr/>
        <a:lstStyle/>
        <a:p>
          <a:endParaRPr lang="en-GB" sz="1400"/>
        </a:p>
      </dgm:t>
    </dgm:pt>
    <dgm:pt modelId="{1E2A6AEB-D0EF-4709-A14E-4AB97078854E}" type="sibTrans" cxnId="{6848490E-9D2B-4678-9FE1-EAD778BE4618}">
      <dgm:prSet/>
      <dgm:spPr/>
      <dgm:t>
        <a:bodyPr/>
        <a:lstStyle/>
        <a:p>
          <a:endParaRPr lang="en-GB" sz="1400"/>
        </a:p>
      </dgm:t>
    </dgm:pt>
    <dgm:pt modelId="{F5FCAA7D-1FB9-4E0C-8DE7-2A4185A01059}">
      <dgm:prSet custT="1"/>
      <dgm:spPr/>
      <dgm:t>
        <a:bodyPr/>
        <a:lstStyle/>
        <a:p>
          <a:pPr>
            <a:lnSpc>
              <a:spcPct val="100000"/>
            </a:lnSpc>
            <a:spcAft>
              <a:spcPts val="0"/>
            </a:spcAft>
          </a:pPr>
          <a:r>
            <a:rPr lang="en-GB" sz="2000" dirty="0" smtClean="0">
              <a:latin typeface="Lato" panose="020F0502020204030203" pitchFamily="34" charset="0"/>
              <a:ea typeface="Lato" panose="020F0502020204030203" pitchFamily="34" charset="0"/>
              <a:cs typeface="Lato" panose="020F0502020204030203" pitchFamily="34" charset="0"/>
            </a:rPr>
            <a:t>I can identify how our sleep patterns and needs might change as we grow up </a:t>
          </a:r>
          <a:endParaRPr lang="en-GB" sz="2000" dirty="0">
            <a:latin typeface="Comic Sans MS" panose="030F0702030302020204" pitchFamily="66" charset="0"/>
          </a:endParaRPr>
        </a:p>
      </dgm:t>
    </dgm:pt>
    <dgm:pt modelId="{F20EB853-B9EE-4BB4-8E25-6DA1ED24631B}" type="parTrans" cxnId="{FD3EB28E-249B-4A95-8DD8-563F169EDBBF}">
      <dgm:prSet/>
      <dgm:spPr/>
      <dgm:t>
        <a:bodyPr/>
        <a:lstStyle/>
        <a:p>
          <a:endParaRPr lang="en-GB" sz="1400"/>
        </a:p>
      </dgm:t>
    </dgm:pt>
    <dgm:pt modelId="{829C3FBF-20A8-47E7-829E-9C0E79ED6C31}" type="sibTrans" cxnId="{FD3EB28E-249B-4A95-8DD8-563F169EDBBF}">
      <dgm:prSet/>
      <dgm:spPr/>
      <dgm:t>
        <a:bodyPr/>
        <a:lstStyle/>
        <a:p>
          <a:endParaRPr lang="en-GB" sz="1400"/>
        </a:p>
      </dgm:t>
    </dgm:pt>
    <dgm:pt modelId="{14569641-5A67-400B-92AA-D80CA575F4AA}">
      <dgm:prSet custT="1"/>
      <dgm:spPr/>
      <dgm:t>
        <a:bodyPr/>
        <a:lstStyle/>
        <a:p>
          <a:endParaRPr lang="en-GB" sz="2000" dirty="0"/>
        </a:p>
      </dgm:t>
    </dgm:pt>
    <dgm:pt modelId="{C6B4DAD0-C4F2-4BE7-A7A1-4883A9A8A975}" type="parTrans" cxnId="{3A051072-5A88-4771-AAB3-CE5090D05C67}">
      <dgm:prSet/>
      <dgm:spPr/>
      <dgm:t>
        <a:bodyPr/>
        <a:lstStyle/>
        <a:p>
          <a:endParaRPr lang="en-US"/>
        </a:p>
      </dgm:t>
    </dgm:pt>
    <dgm:pt modelId="{8D9594CD-D095-4ABF-8C7D-2C5C9D31AFBC}" type="sibTrans" cxnId="{3A051072-5A88-4771-AAB3-CE5090D05C67}">
      <dgm:prSet/>
      <dgm:spPr/>
      <dgm:t>
        <a:bodyPr/>
        <a:lstStyle/>
        <a:p>
          <a:endParaRPr lang="en-US"/>
        </a:p>
      </dgm:t>
    </dgm:pt>
    <dgm:pt modelId="{FC3F4F0C-2C3C-451E-A7E1-B7C9C1D8F5D6}">
      <dgm:prSet custT="1"/>
      <dgm:spPr/>
      <dgm:t>
        <a:bodyPr/>
        <a:lstStyle/>
        <a:p>
          <a:pPr rtl="0"/>
          <a:r>
            <a:rPr lang="en-GB" sz="2000" dirty="0" smtClean="0">
              <a:latin typeface="Lato" panose="020F0502020204030203" pitchFamily="34" charset="0"/>
              <a:ea typeface="Lato" panose="020F0502020204030203" pitchFamily="34" charset="0"/>
              <a:cs typeface="Lato" panose="020F0502020204030203" pitchFamily="34" charset="0"/>
            </a:rPr>
            <a:t>I can describe bedtime routines that help improve sleep</a:t>
          </a:r>
          <a:endParaRPr lang="en-GB" sz="2000" dirty="0"/>
        </a:p>
      </dgm:t>
    </dgm:pt>
    <dgm:pt modelId="{E1AF5F4B-F1A3-4032-9C0D-9F2206F91866}" type="parTrans" cxnId="{F6106DA3-E88F-4556-8A44-ABC38744BCA5}">
      <dgm:prSet/>
      <dgm:spPr/>
      <dgm:t>
        <a:bodyPr/>
        <a:lstStyle/>
        <a:p>
          <a:endParaRPr lang="en-US"/>
        </a:p>
      </dgm:t>
    </dgm:pt>
    <dgm:pt modelId="{A5276A24-51E2-4FA3-AA92-5D1C0BB11DCA}" type="sibTrans" cxnId="{F6106DA3-E88F-4556-8A44-ABC38744BCA5}">
      <dgm:prSet/>
      <dgm:spPr/>
      <dgm:t>
        <a:bodyPr/>
        <a:lstStyle/>
        <a:p>
          <a:endParaRPr lang="en-US"/>
        </a:p>
      </dgm:t>
    </dgm:pt>
    <dgm:pt modelId="{418EE47D-2305-45EB-A359-23D8A17B8D1D}">
      <dgm:prSet custT="1"/>
      <dgm:spPr/>
      <dgm:t>
        <a:bodyPr/>
        <a:lstStyle/>
        <a:p>
          <a:endParaRPr lang="en-GB" sz="2000" dirty="0"/>
        </a:p>
      </dgm:t>
    </dgm:pt>
    <dgm:pt modelId="{F3411FEC-196C-4125-B1BF-1899D4DDF07B}" type="parTrans" cxnId="{27420F5C-B1F0-4F1D-BE54-C59076C5D0C4}">
      <dgm:prSet/>
      <dgm:spPr/>
      <dgm:t>
        <a:bodyPr/>
        <a:lstStyle/>
        <a:p>
          <a:endParaRPr lang="en-US"/>
        </a:p>
      </dgm:t>
    </dgm:pt>
    <dgm:pt modelId="{6AD51B3A-B6BB-4D71-9281-1D737A6E9DE5}" type="sibTrans" cxnId="{27420F5C-B1F0-4F1D-BE54-C59076C5D0C4}">
      <dgm:prSet/>
      <dgm:spPr/>
      <dgm:t>
        <a:bodyPr/>
        <a:lstStyle/>
        <a:p>
          <a:endParaRPr lang="en-US"/>
        </a:p>
      </dgm:t>
    </dgm:pt>
    <dgm:pt modelId="{6B59F60E-EADC-4882-8189-4AA9FD40ADA7}" type="pres">
      <dgm:prSet presAssocID="{9C5D7D85-9908-48FA-A472-3C8108305FB1}" presName="diagram" presStyleCnt="0">
        <dgm:presLayoutVars>
          <dgm:dir/>
          <dgm:animLvl val="lvl"/>
          <dgm:resizeHandles val="exact"/>
        </dgm:presLayoutVars>
      </dgm:prSet>
      <dgm:spPr/>
      <dgm:t>
        <a:bodyPr/>
        <a:lstStyle/>
        <a:p>
          <a:endParaRPr lang="en-US"/>
        </a:p>
      </dgm:t>
    </dgm:pt>
    <dgm:pt modelId="{1D436B29-6D13-4AE0-A7C4-42E7B53B350D}" type="pres">
      <dgm:prSet presAssocID="{FCBBE7D8-73BA-4D2F-AB8B-1CFB042E8533}" presName="compNode" presStyleCnt="0"/>
      <dgm:spPr/>
      <dgm:t>
        <a:bodyPr/>
        <a:lstStyle/>
        <a:p>
          <a:endParaRPr lang="en-US"/>
        </a:p>
      </dgm:t>
    </dgm:pt>
    <dgm:pt modelId="{FDAFB690-12EB-4262-8818-CD6D873A84F8}" type="pres">
      <dgm:prSet presAssocID="{FCBBE7D8-73BA-4D2F-AB8B-1CFB042E8533}" presName="childRect" presStyleLbl="bgAcc1" presStyleIdx="0" presStyleCnt="4">
        <dgm:presLayoutVars>
          <dgm:bulletEnabled val="1"/>
        </dgm:presLayoutVars>
      </dgm:prSet>
      <dgm:spPr/>
      <dgm:t>
        <a:bodyPr/>
        <a:lstStyle/>
        <a:p>
          <a:endParaRPr lang="en-US"/>
        </a:p>
      </dgm:t>
    </dgm:pt>
    <dgm:pt modelId="{46CDEA7C-8581-400A-AB7E-26B4E22F0314}" type="pres">
      <dgm:prSet presAssocID="{FCBBE7D8-73BA-4D2F-AB8B-1CFB042E8533}" presName="parentText" presStyleLbl="node1" presStyleIdx="0" presStyleCnt="0">
        <dgm:presLayoutVars>
          <dgm:chMax val="0"/>
          <dgm:bulletEnabled val="1"/>
        </dgm:presLayoutVars>
      </dgm:prSet>
      <dgm:spPr/>
      <dgm:t>
        <a:bodyPr/>
        <a:lstStyle/>
        <a:p>
          <a:endParaRPr lang="en-US"/>
        </a:p>
      </dgm:t>
    </dgm:pt>
    <dgm:pt modelId="{6C7B5D9F-A482-4897-AAC1-1DF872C6F2B8}" type="pres">
      <dgm:prSet presAssocID="{FCBBE7D8-73BA-4D2F-AB8B-1CFB042E8533}" presName="parentRect" presStyleLbl="alignNode1" presStyleIdx="0" presStyleCnt="4"/>
      <dgm:spPr/>
      <dgm:t>
        <a:bodyPr/>
        <a:lstStyle/>
        <a:p>
          <a:endParaRPr lang="en-US"/>
        </a:p>
      </dgm:t>
    </dgm:pt>
    <dgm:pt modelId="{90E1947F-29C6-4116-A110-06BD6C8E4017}" type="pres">
      <dgm:prSet presAssocID="{FCBBE7D8-73BA-4D2F-AB8B-1CFB042E8533}" presName="adorn" presStyleLbl="fgAccFollowNode1" presStyleIdx="0" presStyleCnt="4"/>
      <dgm:spPr>
        <a:blipFill>
          <a:blip xmlns:r="http://schemas.openxmlformats.org/officeDocument/2006/relationships" r:embed="rId1">
            <a:extLst>
              <a:ext uri="{28A0092B-C50C-407E-A947-70E740481C1C}">
                <a14:useLocalDpi xmlns:a14="http://schemas.microsoft.com/office/drawing/2010/main" val="0"/>
              </a:ext>
            </a:extLst>
          </a:blip>
          <a:srcRect/>
          <a:stretch>
            <a:fillRect t="-11000" b="-11000"/>
          </a:stretch>
        </a:blipFill>
      </dgm:spPr>
      <dgm:t>
        <a:bodyPr/>
        <a:lstStyle/>
        <a:p>
          <a:endParaRPr lang="en-US"/>
        </a:p>
      </dgm:t>
    </dgm:pt>
    <dgm:pt modelId="{7D60A929-3F11-4944-9703-934C72349A50}" type="pres">
      <dgm:prSet presAssocID="{88581FE7-C997-467E-BF67-8A7FBBFEF057}" presName="sibTrans" presStyleLbl="sibTrans2D1" presStyleIdx="0" presStyleCnt="0"/>
      <dgm:spPr/>
      <dgm:t>
        <a:bodyPr/>
        <a:lstStyle/>
        <a:p>
          <a:endParaRPr lang="en-US"/>
        </a:p>
      </dgm:t>
    </dgm:pt>
    <dgm:pt modelId="{FAC6AFE2-AB54-4DD4-ACF9-A9294010D42B}" type="pres">
      <dgm:prSet presAssocID="{96F3F6ED-0B76-4FC8-95C4-C26C6D482E97}" presName="compNode" presStyleCnt="0"/>
      <dgm:spPr/>
      <dgm:t>
        <a:bodyPr/>
        <a:lstStyle/>
        <a:p>
          <a:endParaRPr lang="en-US"/>
        </a:p>
      </dgm:t>
    </dgm:pt>
    <dgm:pt modelId="{DA8C1BAD-B4E1-4956-A8D7-E5852FC5934A}" type="pres">
      <dgm:prSet presAssocID="{96F3F6ED-0B76-4FC8-95C4-C26C6D482E97}" presName="childRect" presStyleLbl="bgAcc1" presStyleIdx="1" presStyleCnt="4" custLinFactNeighborX="1566" custLinFactNeighborY="1356">
        <dgm:presLayoutVars>
          <dgm:bulletEnabled val="1"/>
        </dgm:presLayoutVars>
      </dgm:prSet>
      <dgm:spPr/>
      <dgm:t>
        <a:bodyPr/>
        <a:lstStyle/>
        <a:p>
          <a:endParaRPr lang="en-US"/>
        </a:p>
      </dgm:t>
    </dgm:pt>
    <dgm:pt modelId="{6DBC4E85-BD91-48BE-A01D-40998DFC4D96}" type="pres">
      <dgm:prSet presAssocID="{96F3F6ED-0B76-4FC8-95C4-C26C6D482E97}" presName="parentText" presStyleLbl="node1" presStyleIdx="0" presStyleCnt="0">
        <dgm:presLayoutVars>
          <dgm:chMax val="0"/>
          <dgm:bulletEnabled val="1"/>
        </dgm:presLayoutVars>
      </dgm:prSet>
      <dgm:spPr/>
      <dgm:t>
        <a:bodyPr/>
        <a:lstStyle/>
        <a:p>
          <a:endParaRPr lang="en-US"/>
        </a:p>
      </dgm:t>
    </dgm:pt>
    <dgm:pt modelId="{EC2065CC-0110-41E7-8EBF-57CA86E6DDA6}" type="pres">
      <dgm:prSet presAssocID="{96F3F6ED-0B76-4FC8-95C4-C26C6D482E97}" presName="parentRect" presStyleLbl="alignNode1" presStyleIdx="1" presStyleCnt="4"/>
      <dgm:spPr/>
      <dgm:t>
        <a:bodyPr/>
        <a:lstStyle/>
        <a:p>
          <a:endParaRPr lang="en-US"/>
        </a:p>
      </dgm:t>
    </dgm:pt>
    <dgm:pt modelId="{5E42EDE4-A110-4040-A374-64A5BB30B6F2}" type="pres">
      <dgm:prSet presAssocID="{96F3F6ED-0B76-4FC8-95C4-C26C6D482E97}" presName="adorn" presStyleLbl="fgAccFollowNode1" presStyleIdx="1" presStyleCnt="4"/>
      <dgm:spPr>
        <a:blipFill>
          <a:blip xmlns:r="http://schemas.openxmlformats.org/officeDocument/2006/relationships" r:embed="rId2">
            <a:extLst>
              <a:ext uri="{28A0092B-C50C-407E-A947-70E740481C1C}">
                <a14:useLocalDpi xmlns:a14="http://schemas.microsoft.com/office/drawing/2010/main" val="0"/>
              </a:ext>
            </a:extLst>
          </a:blip>
          <a:srcRect/>
          <a:stretch>
            <a:fillRect t="-9000" b="-9000"/>
          </a:stretch>
        </a:blipFill>
      </dgm:spPr>
      <dgm:t>
        <a:bodyPr/>
        <a:lstStyle/>
        <a:p>
          <a:endParaRPr lang="en-US"/>
        </a:p>
      </dgm:t>
    </dgm:pt>
    <dgm:pt modelId="{F69E5223-B834-436E-AA87-9647AB3AE84D}" type="pres">
      <dgm:prSet presAssocID="{98351B7C-F0C5-4E50-9E9A-1034C8406046}" presName="sibTrans" presStyleLbl="sibTrans2D1" presStyleIdx="0" presStyleCnt="0"/>
      <dgm:spPr/>
      <dgm:t>
        <a:bodyPr/>
        <a:lstStyle/>
        <a:p>
          <a:endParaRPr lang="en-US"/>
        </a:p>
      </dgm:t>
    </dgm:pt>
    <dgm:pt modelId="{C16D2081-20BD-41EE-91B7-BC30A72967FD}" type="pres">
      <dgm:prSet presAssocID="{67A5C99A-3817-476C-B40D-12D14110F60B}" presName="compNode" presStyleCnt="0"/>
      <dgm:spPr/>
      <dgm:t>
        <a:bodyPr/>
        <a:lstStyle/>
        <a:p>
          <a:endParaRPr lang="en-US"/>
        </a:p>
      </dgm:t>
    </dgm:pt>
    <dgm:pt modelId="{6BADB0F0-6663-41F9-B434-AC2C92B78A42}" type="pres">
      <dgm:prSet presAssocID="{67A5C99A-3817-476C-B40D-12D14110F60B}" presName="childRect" presStyleLbl="bgAcc1" presStyleIdx="2" presStyleCnt="4">
        <dgm:presLayoutVars>
          <dgm:bulletEnabled val="1"/>
        </dgm:presLayoutVars>
      </dgm:prSet>
      <dgm:spPr/>
      <dgm:t>
        <a:bodyPr/>
        <a:lstStyle/>
        <a:p>
          <a:endParaRPr lang="en-US"/>
        </a:p>
      </dgm:t>
    </dgm:pt>
    <dgm:pt modelId="{2B66B182-B775-42D9-A162-7C07BFCCE6B3}" type="pres">
      <dgm:prSet presAssocID="{67A5C99A-3817-476C-B40D-12D14110F60B}" presName="parentText" presStyleLbl="node1" presStyleIdx="0" presStyleCnt="0">
        <dgm:presLayoutVars>
          <dgm:chMax val="0"/>
          <dgm:bulletEnabled val="1"/>
        </dgm:presLayoutVars>
      </dgm:prSet>
      <dgm:spPr/>
      <dgm:t>
        <a:bodyPr/>
        <a:lstStyle/>
        <a:p>
          <a:endParaRPr lang="en-US"/>
        </a:p>
      </dgm:t>
    </dgm:pt>
    <dgm:pt modelId="{DD595813-1D7A-4D62-B117-0B4AC24605CB}" type="pres">
      <dgm:prSet presAssocID="{67A5C99A-3817-476C-B40D-12D14110F60B}" presName="parentRect" presStyleLbl="alignNode1" presStyleIdx="2" presStyleCnt="4"/>
      <dgm:spPr/>
      <dgm:t>
        <a:bodyPr/>
        <a:lstStyle/>
        <a:p>
          <a:endParaRPr lang="en-US"/>
        </a:p>
      </dgm:t>
    </dgm:pt>
    <dgm:pt modelId="{C9FA68D2-D7C3-4A4D-A108-401315D22DA8}" type="pres">
      <dgm:prSet presAssocID="{67A5C99A-3817-476C-B40D-12D14110F60B}" presName="adorn" presStyleLbl="fgAccFollowNode1" presStyleIdx="2" presStyleCnt="4"/>
      <dgm:spPr>
        <a:blipFill>
          <a:blip xmlns:r="http://schemas.openxmlformats.org/officeDocument/2006/relationships" r:embed="rId3">
            <a:extLst>
              <a:ext uri="{28A0092B-C50C-407E-A947-70E740481C1C}">
                <a14:useLocalDpi xmlns:a14="http://schemas.microsoft.com/office/drawing/2010/main" val="0"/>
              </a:ext>
            </a:extLst>
          </a:blip>
          <a:srcRect/>
          <a:stretch>
            <a:fillRect t="-9000" b="-9000"/>
          </a:stretch>
        </a:blipFill>
      </dgm:spPr>
      <dgm:t>
        <a:bodyPr/>
        <a:lstStyle/>
        <a:p>
          <a:endParaRPr lang="en-US"/>
        </a:p>
      </dgm:t>
    </dgm:pt>
    <dgm:pt modelId="{70D9E85F-10AE-4005-8D28-48885E411597}" type="pres">
      <dgm:prSet presAssocID="{043D6DB0-D6AD-41F9-97C1-EA3B6844D50B}" presName="sibTrans" presStyleLbl="sibTrans2D1" presStyleIdx="0" presStyleCnt="0"/>
      <dgm:spPr/>
      <dgm:t>
        <a:bodyPr/>
        <a:lstStyle/>
        <a:p>
          <a:endParaRPr lang="en-US"/>
        </a:p>
      </dgm:t>
    </dgm:pt>
    <dgm:pt modelId="{C56C02A3-B4F2-494E-BF55-CE91C2322837}" type="pres">
      <dgm:prSet presAssocID="{71E0233C-32F6-4F4A-868D-BB0495105D61}" presName="compNode" presStyleCnt="0"/>
      <dgm:spPr/>
      <dgm:t>
        <a:bodyPr/>
        <a:lstStyle/>
        <a:p>
          <a:endParaRPr lang="en-US"/>
        </a:p>
      </dgm:t>
    </dgm:pt>
    <dgm:pt modelId="{77AE5904-26D3-4F3E-8585-D274F9F05DA5}" type="pres">
      <dgm:prSet presAssocID="{71E0233C-32F6-4F4A-868D-BB0495105D61}" presName="childRect" presStyleLbl="bgAcc1" presStyleIdx="3" presStyleCnt="4">
        <dgm:presLayoutVars>
          <dgm:bulletEnabled val="1"/>
        </dgm:presLayoutVars>
      </dgm:prSet>
      <dgm:spPr/>
      <dgm:t>
        <a:bodyPr/>
        <a:lstStyle/>
        <a:p>
          <a:endParaRPr lang="en-US"/>
        </a:p>
      </dgm:t>
    </dgm:pt>
    <dgm:pt modelId="{D01A7126-9746-43A8-9B67-7B4633524932}" type="pres">
      <dgm:prSet presAssocID="{71E0233C-32F6-4F4A-868D-BB0495105D61}" presName="parentText" presStyleLbl="node1" presStyleIdx="0" presStyleCnt="0">
        <dgm:presLayoutVars>
          <dgm:chMax val="0"/>
          <dgm:bulletEnabled val="1"/>
        </dgm:presLayoutVars>
      </dgm:prSet>
      <dgm:spPr/>
      <dgm:t>
        <a:bodyPr/>
        <a:lstStyle/>
        <a:p>
          <a:endParaRPr lang="en-US"/>
        </a:p>
      </dgm:t>
    </dgm:pt>
    <dgm:pt modelId="{7510ADB3-DD7F-4005-881F-47DC5D16BFF1}" type="pres">
      <dgm:prSet presAssocID="{71E0233C-32F6-4F4A-868D-BB0495105D61}" presName="parentRect" presStyleLbl="alignNode1" presStyleIdx="3" presStyleCnt="4"/>
      <dgm:spPr/>
      <dgm:t>
        <a:bodyPr/>
        <a:lstStyle/>
        <a:p>
          <a:endParaRPr lang="en-US"/>
        </a:p>
      </dgm:t>
    </dgm:pt>
    <dgm:pt modelId="{B64E5161-A740-440A-B82A-930EDD862945}" type="pres">
      <dgm:prSet presAssocID="{71E0233C-32F6-4F4A-868D-BB0495105D61}" presName="adorn" presStyleLbl="fgAccFollowNode1" presStyleIdx="3" presStyleCnt="4"/>
      <dgm:spPr>
        <a:blipFill>
          <a:blip xmlns:r="http://schemas.openxmlformats.org/officeDocument/2006/relationships" r:embed="rId4">
            <a:extLst>
              <a:ext uri="{28A0092B-C50C-407E-A947-70E740481C1C}">
                <a14:useLocalDpi xmlns:a14="http://schemas.microsoft.com/office/drawing/2010/main" val="0"/>
              </a:ext>
            </a:extLst>
          </a:blip>
          <a:srcRect/>
          <a:stretch>
            <a:fillRect t="-16000" b="-16000"/>
          </a:stretch>
        </a:blipFill>
      </dgm:spPr>
      <dgm:t>
        <a:bodyPr/>
        <a:lstStyle/>
        <a:p>
          <a:endParaRPr lang="en-US"/>
        </a:p>
      </dgm:t>
    </dgm:pt>
  </dgm:ptLst>
  <dgm:cxnLst>
    <dgm:cxn modelId="{ABC52101-B4E8-4A27-8D6E-78A2E7E2B650}" type="presOf" srcId="{96F3F6ED-0B76-4FC8-95C4-C26C6D482E97}" destId="{EC2065CC-0110-41E7-8EBF-57CA86E6DDA6}" srcOrd="1" destOrd="0" presId="urn:microsoft.com/office/officeart/2005/8/layout/bList2"/>
    <dgm:cxn modelId="{27420F5C-B1F0-4F1D-BE54-C59076C5D0C4}" srcId="{67A5C99A-3817-476C-B40D-12D14110F60B}" destId="{418EE47D-2305-45EB-A359-23D8A17B8D1D}" srcOrd="1" destOrd="0" parTransId="{F3411FEC-196C-4125-B1BF-1899D4DDF07B}" sibTransId="{6AD51B3A-B6BB-4D71-9281-1D737A6E9DE5}"/>
    <dgm:cxn modelId="{6D32C0FF-729F-4389-9C9F-28470C13238A}" srcId="{9C5D7D85-9908-48FA-A472-3C8108305FB1}" destId="{FCBBE7D8-73BA-4D2F-AB8B-1CFB042E8533}" srcOrd="0" destOrd="0" parTransId="{7D13CBB8-EDAE-4BE2-B8DC-A3885A9331D8}" sibTransId="{88581FE7-C997-467E-BF67-8A7FBBFEF057}"/>
    <dgm:cxn modelId="{9AB1690C-4DEB-41CC-AB66-A082512DF30C}" type="presOf" srcId="{9C5D7D85-9908-48FA-A472-3C8108305FB1}" destId="{6B59F60E-EADC-4882-8189-4AA9FD40ADA7}" srcOrd="0" destOrd="0" presId="urn:microsoft.com/office/officeart/2005/8/layout/bList2"/>
    <dgm:cxn modelId="{B846060E-454D-479A-96BA-2078DF2EBF60}" type="presOf" srcId="{FCBBE7D8-73BA-4D2F-AB8B-1CFB042E8533}" destId="{46CDEA7C-8581-400A-AB7E-26B4E22F0314}" srcOrd="0" destOrd="0" presId="urn:microsoft.com/office/officeart/2005/8/layout/bList2"/>
    <dgm:cxn modelId="{FD3EB28E-249B-4A95-8DD8-563F169EDBBF}" srcId="{96F3F6ED-0B76-4FC8-95C4-C26C6D482E97}" destId="{F5FCAA7D-1FB9-4E0C-8DE7-2A4185A01059}" srcOrd="0" destOrd="0" parTransId="{F20EB853-B9EE-4BB4-8E25-6DA1ED24631B}" sibTransId="{829C3FBF-20A8-47E7-829E-9C0E79ED6C31}"/>
    <dgm:cxn modelId="{155D4676-D410-4302-A16E-2983A9DB139E}" type="presOf" srcId="{71E0233C-32F6-4F4A-868D-BB0495105D61}" destId="{7510ADB3-DD7F-4005-881F-47DC5D16BFF1}" srcOrd="1" destOrd="0" presId="urn:microsoft.com/office/officeart/2005/8/layout/bList2"/>
    <dgm:cxn modelId="{4C2B8302-61AC-492C-BCFB-CF92A5527A28}" type="presOf" srcId="{67A5C99A-3817-476C-B40D-12D14110F60B}" destId="{2B66B182-B775-42D9-A162-7C07BFCCE6B3}" srcOrd="0" destOrd="0" presId="urn:microsoft.com/office/officeart/2005/8/layout/bList2"/>
    <dgm:cxn modelId="{34FF90C8-E356-49B2-9D83-9F71AB76359C}" type="presOf" srcId="{96F3F6ED-0B76-4FC8-95C4-C26C6D482E97}" destId="{6DBC4E85-BD91-48BE-A01D-40998DFC4D96}" srcOrd="0" destOrd="0" presId="urn:microsoft.com/office/officeart/2005/8/layout/bList2"/>
    <dgm:cxn modelId="{0259AFD4-AA74-4EBE-85F4-FE0E4429308A}" type="presOf" srcId="{67A5C99A-3817-476C-B40D-12D14110F60B}" destId="{DD595813-1D7A-4D62-B117-0B4AC24605CB}" srcOrd="1" destOrd="0" presId="urn:microsoft.com/office/officeart/2005/8/layout/bList2"/>
    <dgm:cxn modelId="{E4F96E46-3088-4F61-8E1C-7F4B2FF2C04C}" type="presOf" srcId="{F5FCAA7D-1FB9-4E0C-8DE7-2A4185A01059}" destId="{DA8C1BAD-B4E1-4956-A8D7-E5852FC5934A}" srcOrd="0" destOrd="0" presId="urn:microsoft.com/office/officeart/2005/8/layout/bList2"/>
    <dgm:cxn modelId="{6848490E-9D2B-4678-9FE1-EAD778BE4618}" srcId="{67A5C99A-3817-476C-B40D-12D14110F60B}" destId="{B080457A-DC5C-4C10-A040-DE0955026DAF}" srcOrd="0" destOrd="0" parTransId="{EA978F20-9427-4595-8290-E5B88CF93B09}" sibTransId="{1E2A6AEB-D0EF-4709-A14E-4AB97078854E}"/>
    <dgm:cxn modelId="{58345D47-6ADE-472F-8F27-0EF164D6085A}" type="presOf" srcId="{14569641-5A67-400B-92AA-D80CA575F4AA}" destId="{6BADB0F0-6663-41F9-B434-AC2C92B78A42}" srcOrd="0" destOrd="2" presId="urn:microsoft.com/office/officeart/2005/8/layout/bList2"/>
    <dgm:cxn modelId="{EC500EC6-9F26-457C-A562-4F06AF653D6B}" type="presOf" srcId="{21EF69F3-5381-4584-84FD-F0E93A1A4A4D}" destId="{77AE5904-26D3-4F3E-8585-D274F9F05DA5}" srcOrd="0" destOrd="0" presId="urn:microsoft.com/office/officeart/2005/8/layout/bList2"/>
    <dgm:cxn modelId="{F1BAF3B5-4BAD-4D30-95E4-3B378C817A52}" type="presOf" srcId="{418EE47D-2305-45EB-A359-23D8A17B8D1D}" destId="{6BADB0F0-6663-41F9-B434-AC2C92B78A42}" srcOrd="0" destOrd="1" presId="urn:microsoft.com/office/officeart/2005/8/layout/bList2"/>
    <dgm:cxn modelId="{5219BD02-CAE9-4511-9459-7985D4A80F41}" type="presOf" srcId="{B080457A-DC5C-4C10-A040-DE0955026DAF}" destId="{6BADB0F0-6663-41F9-B434-AC2C92B78A42}" srcOrd="0" destOrd="0" presId="urn:microsoft.com/office/officeart/2005/8/layout/bList2"/>
    <dgm:cxn modelId="{89612F05-A25E-4379-B2B7-32ECA205E076}" type="presOf" srcId="{71E0233C-32F6-4F4A-868D-BB0495105D61}" destId="{D01A7126-9746-43A8-9B67-7B4633524932}" srcOrd="0" destOrd="0" presId="urn:microsoft.com/office/officeart/2005/8/layout/bList2"/>
    <dgm:cxn modelId="{46116BCC-5829-4F76-B2E0-7E0E3F228C35}" type="presOf" srcId="{88581FE7-C997-467E-BF67-8A7FBBFEF057}" destId="{7D60A929-3F11-4944-9703-934C72349A50}" srcOrd="0" destOrd="0" presId="urn:microsoft.com/office/officeart/2005/8/layout/bList2"/>
    <dgm:cxn modelId="{E147F680-96F4-4173-B586-00514C648D16}" type="presOf" srcId="{FC3F4F0C-2C3C-451E-A7E1-B7C9C1D8F5D6}" destId="{FDAFB690-12EB-4262-8818-CD6D873A84F8}" srcOrd="0" destOrd="0" presId="urn:microsoft.com/office/officeart/2005/8/layout/bList2"/>
    <dgm:cxn modelId="{A2761909-C40B-4892-9DF1-25971B132CC9}" type="presOf" srcId="{FCBBE7D8-73BA-4D2F-AB8B-1CFB042E8533}" destId="{6C7B5D9F-A482-4897-AAC1-1DF872C6F2B8}" srcOrd="1" destOrd="0" presId="urn:microsoft.com/office/officeart/2005/8/layout/bList2"/>
    <dgm:cxn modelId="{B55F8AE2-FA47-4F1A-A2B3-75B60796A70A}" srcId="{9C5D7D85-9908-48FA-A472-3C8108305FB1}" destId="{71E0233C-32F6-4F4A-868D-BB0495105D61}" srcOrd="3" destOrd="0" parTransId="{D3A5907D-9A0C-4D55-849C-60E5EB4D2E93}" sibTransId="{B306AF12-8F97-4872-8020-775A4E5BB76F}"/>
    <dgm:cxn modelId="{603C4893-87F7-4428-BC89-BC6B05CC5E9D}" type="presOf" srcId="{043D6DB0-D6AD-41F9-97C1-EA3B6844D50B}" destId="{70D9E85F-10AE-4005-8D28-48885E411597}" srcOrd="0" destOrd="0" presId="urn:microsoft.com/office/officeart/2005/8/layout/bList2"/>
    <dgm:cxn modelId="{1289A8F2-FA98-4BE4-A063-7D470AB89EF0}" type="presOf" srcId="{98351B7C-F0C5-4E50-9E9A-1034C8406046}" destId="{F69E5223-B834-436E-AA87-9647AB3AE84D}" srcOrd="0" destOrd="0" presId="urn:microsoft.com/office/officeart/2005/8/layout/bList2"/>
    <dgm:cxn modelId="{378D9649-D895-46AE-9347-611698906925}" srcId="{9C5D7D85-9908-48FA-A472-3C8108305FB1}" destId="{96F3F6ED-0B76-4FC8-95C4-C26C6D482E97}" srcOrd="1" destOrd="0" parTransId="{0A8C778E-5B72-4FC4-B419-CADA21A0E55D}" sibTransId="{98351B7C-F0C5-4E50-9E9A-1034C8406046}"/>
    <dgm:cxn modelId="{6840DF0B-3637-45BD-8DDE-4A3ED61415E4}" srcId="{9C5D7D85-9908-48FA-A472-3C8108305FB1}" destId="{67A5C99A-3817-476C-B40D-12D14110F60B}" srcOrd="2" destOrd="0" parTransId="{A3C4717F-B5DB-4DF7-B3EA-FB40B00BB492}" sibTransId="{043D6DB0-D6AD-41F9-97C1-EA3B6844D50B}"/>
    <dgm:cxn modelId="{3A051072-5A88-4771-AAB3-CE5090D05C67}" srcId="{67A5C99A-3817-476C-B40D-12D14110F60B}" destId="{14569641-5A67-400B-92AA-D80CA575F4AA}" srcOrd="2" destOrd="0" parTransId="{C6B4DAD0-C4F2-4BE7-A7A1-4883A9A8A975}" sibTransId="{8D9594CD-D095-4ABF-8C7D-2C5C9D31AFBC}"/>
    <dgm:cxn modelId="{F6106DA3-E88F-4556-8A44-ABC38744BCA5}" srcId="{FCBBE7D8-73BA-4D2F-AB8B-1CFB042E8533}" destId="{FC3F4F0C-2C3C-451E-A7E1-B7C9C1D8F5D6}" srcOrd="0" destOrd="0" parTransId="{E1AF5F4B-F1A3-4032-9C0D-9F2206F91866}" sibTransId="{A5276A24-51E2-4FA3-AA92-5D1C0BB11DCA}"/>
    <dgm:cxn modelId="{998DF076-F147-4DC7-9200-E865FB83071D}" srcId="{71E0233C-32F6-4F4A-868D-BB0495105D61}" destId="{21EF69F3-5381-4584-84FD-F0E93A1A4A4D}" srcOrd="0" destOrd="0" parTransId="{8123D79F-5E88-4493-9150-23EBB16CAA47}" sibTransId="{1A81EB3D-C331-444F-A61D-DFD2A2286500}"/>
    <dgm:cxn modelId="{EC0BE56A-0ACF-44E5-A1FC-7AEA2B66CCCE}" type="presParOf" srcId="{6B59F60E-EADC-4882-8189-4AA9FD40ADA7}" destId="{1D436B29-6D13-4AE0-A7C4-42E7B53B350D}" srcOrd="0" destOrd="0" presId="urn:microsoft.com/office/officeart/2005/8/layout/bList2"/>
    <dgm:cxn modelId="{ADDD430D-4244-4150-9CD9-47643C53B03C}" type="presParOf" srcId="{1D436B29-6D13-4AE0-A7C4-42E7B53B350D}" destId="{FDAFB690-12EB-4262-8818-CD6D873A84F8}" srcOrd="0" destOrd="0" presId="urn:microsoft.com/office/officeart/2005/8/layout/bList2"/>
    <dgm:cxn modelId="{DB57ADB3-72A1-413B-8A07-151C7C710403}" type="presParOf" srcId="{1D436B29-6D13-4AE0-A7C4-42E7B53B350D}" destId="{46CDEA7C-8581-400A-AB7E-26B4E22F0314}" srcOrd="1" destOrd="0" presId="urn:microsoft.com/office/officeart/2005/8/layout/bList2"/>
    <dgm:cxn modelId="{E40A3245-B670-4C60-82DC-E007CF832040}" type="presParOf" srcId="{1D436B29-6D13-4AE0-A7C4-42E7B53B350D}" destId="{6C7B5D9F-A482-4897-AAC1-1DF872C6F2B8}" srcOrd="2" destOrd="0" presId="urn:microsoft.com/office/officeart/2005/8/layout/bList2"/>
    <dgm:cxn modelId="{309EB6FB-483C-4F44-90DB-8EFF38F0F132}" type="presParOf" srcId="{1D436B29-6D13-4AE0-A7C4-42E7B53B350D}" destId="{90E1947F-29C6-4116-A110-06BD6C8E4017}" srcOrd="3" destOrd="0" presId="urn:microsoft.com/office/officeart/2005/8/layout/bList2"/>
    <dgm:cxn modelId="{2EB61A69-95AF-45C5-8F83-E76830F08B43}" type="presParOf" srcId="{6B59F60E-EADC-4882-8189-4AA9FD40ADA7}" destId="{7D60A929-3F11-4944-9703-934C72349A50}" srcOrd="1" destOrd="0" presId="urn:microsoft.com/office/officeart/2005/8/layout/bList2"/>
    <dgm:cxn modelId="{AE189BE1-B9A4-4003-93AE-866DE3EB3C33}" type="presParOf" srcId="{6B59F60E-EADC-4882-8189-4AA9FD40ADA7}" destId="{FAC6AFE2-AB54-4DD4-ACF9-A9294010D42B}" srcOrd="2" destOrd="0" presId="urn:microsoft.com/office/officeart/2005/8/layout/bList2"/>
    <dgm:cxn modelId="{63EEE599-8668-4CF0-B8F5-3B4FC3158B89}" type="presParOf" srcId="{FAC6AFE2-AB54-4DD4-ACF9-A9294010D42B}" destId="{DA8C1BAD-B4E1-4956-A8D7-E5852FC5934A}" srcOrd="0" destOrd="0" presId="urn:microsoft.com/office/officeart/2005/8/layout/bList2"/>
    <dgm:cxn modelId="{BC1DA8B6-25F5-4B14-9F72-115C1EB0A296}" type="presParOf" srcId="{FAC6AFE2-AB54-4DD4-ACF9-A9294010D42B}" destId="{6DBC4E85-BD91-48BE-A01D-40998DFC4D96}" srcOrd="1" destOrd="0" presId="urn:microsoft.com/office/officeart/2005/8/layout/bList2"/>
    <dgm:cxn modelId="{8D3235FD-569C-4B3F-82D6-DCCAE45388E3}" type="presParOf" srcId="{FAC6AFE2-AB54-4DD4-ACF9-A9294010D42B}" destId="{EC2065CC-0110-41E7-8EBF-57CA86E6DDA6}" srcOrd="2" destOrd="0" presId="urn:microsoft.com/office/officeart/2005/8/layout/bList2"/>
    <dgm:cxn modelId="{E5ADFE70-3F1B-489D-9DA0-949A7B79E94A}" type="presParOf" srcId="{FAC6AFE2-AB54-4DD4-ACF9-A9294010D42B}" destId="{5E42EDE4-A110-4040-A374-64A5BB30B6F2}" srcOrd="3" destOrd="0" presId="urn:microsoft.com/office/officeart/2005/8/layout/bList2"/>
    <dgm:cxn modelId="{CA5FE34A-83D1-466B-8B39-79BFF39C6E40}" type="presParOf" srcId="{6B59F60E-EADC-4882-8189-4AA9FD40ADA7}" destId="{F69E5223-B834-436E-AA87-9647AB3AE84D}" srcOrd="3" destOrd="0" presId="urn:microsoft.com/office/officeart/2005/8/layout/bList2"/>
    <dgm:cxn modelId="{2FF999F9-15E8-41C7-9625-86B23A9CE1BE}" type="presParOf" srcId="{6B59F60E-EADC-4882-8189-4AA9FD40ADA7}" destId="{C16D2081-20BD-41EE-91B7-BC30A72967FD}" srcOrd="4" destOrd="0" presId="urn:microsoft.com/office/officeart/2005/8/layout/bList2"/>
    <dgm:cxn modelId="{8ABBD9CA-83C2-48E4-AD20-B3A7BC64FDF4}" type="presParOf" srcId="{C16D2081-20BD-41EE-91B7-BC30A72967FD}" destId="{6BADB0F0-6663-41F9-B434-AC2C92B78A42}" srcOrd="0" destOrd="0" presId="urn:microsoft.com/office/officeart/2005/8/layout/bList2"/>
    <dgm:cxn modelId="{0D1ECCD6-BF91-477F-AA36-C3AA8DCE4FD1}" type="presParOf" srcId="{C16D2081-20BD-41EE-91B7-BC30A72967FD}" destId="{2B66B182-B775-42D9-A162-7C07BFCCE6B3}" srcOrd="1" destOrd="0" presId="urn:microsoft.com/office/officeart/2005/8/layout/bList2"/>
    <dgm:cxn modelId="{60682334-BD74-4FFE-B209-B429728CB1DD}" type="presParOf" srcId="{C16D2081-20BD-41EE-91B7-BC30A72967FD}" destId="{DD595813-1D7A-4D62-B117-0B4AC24605CB}" srcOrd="2" destOrd="0" presId="urn:microsoft.com/office/officeart/2005/8/layout/bList2"/>
    <dgm:cxn modelId="{FE43EAC0-E5D4-420B-93FF-04528779420B}" type="presParOf" srcId="{C16D2081-20BD-41EE-91B7-BC30A72967FD}" destId="{C9FA68D2-D7C3-4A4D-A108-401315D22DA8}" srcOrd="3" destOrd="0" presId="urn:microsoft.com/office/officeart/2005/8/layout/bList2"/>
    <dgm:cxn modelId="{755EA00B-3CD9-4148-929F-5B52FBD7CAB1}" type="presParOf" srcId="{6B59F60E-EADC-4882-8189-4AA9FD40ADA7}" destId="{70D9E85F-10AE-4005-8D28-48885E411597}" srcOrd="5" destOrd="0" presId="urn:microsoft.com/office/officeart/2005/8/layout/bList2"/>
    <dgm:cxn modelId="{E7718E81-F5DD-40ED-82BD-D078CF4C2BB7}" type="presParOf" srcId="{6B59F60E-EADC-4882-8189-4AA9FD40ADA7}" destId="{C56C02A3-B4F2-494E-BF55-CE91C2322837}" srcOrd="6" destOrd="0" presId="urn:microsoft.com/office/officeart/2005/8/layout/bList2"/>
    <dgm:cxn modelId="{6394B4C2-8331-4BCE-B2C2-7B8392C913F7}" type="presParOf" srcId="{C56C02A3-B4F2-494E-BF55-CE91C2322837}" destId="{77AE5904-26D3-4F3E-8585-D274F9F05DA5}" srcOrd="0" destOrd="0" presId="urn:microsoft.com/office/officeart/2005/8/layout/bList2"/>
    <dgm:cxn modelId="{E2C80576-0D68-469C-84E9-5F5DB8E767CC}" type="presParOf" srcId="{C56C02A3-B4F2-494E-BF55-CE91C2322837}" destId="{D01A7126-9746-43A8-9B67-7B4633524932}" srcOrd="1" destOrd="0" presId="urn:microsoft.com/office/officeart/2005/8/layout/bList2"/>
    <dgm:cxn modelId="{DFEA4E5F-B102-44D7-AB59-B8C7B0D88688}" type="presParOf" srcId="{C56C02A3-B4F2-494E-BF55-CE91C2322837}" destId="{7510ADB3-DD7F-4005-881F-47DC5D16BFF1}" srcOrd="2" destOrd="0" presId="urn:microsoft.com/office/officeart/2005/8/layout/bList2"/>
    <dgm:cxn modelId="{A227732F-4206-492D-B885-7B274D8B629B}" type="presParOf" srcId="{C56C02A3-B4F2-494E-BF55-CE91C2322837}" destId="{B64E5161-A740-440A-B82A-930EDD862945}" srcOrd="3" destOrd="0" presId="urn:microsoft.com/office/officeart/2005/8/layout/bList2"/>
  </dgm:cxnLst>
  <dgm:bg/>
  <dgm:whole>
    <a:ln w="38100"/>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AFB690-12EB-4262-8818-CD6D873A84F8}">
      <dsp:nvSpPr>
        <dsp:cNvPr id="0" name=""/>
        <dsp:cNvSpPr/>
      </dsp:nvSpPr>
      <dsp:spPr>
        <a:xfrm>
          <a:off x="7054" y="761035"/>
          <a:ext cx="2501530" cy="1867339"/>
        </a:xfrm>
        <a:prstGeom prst="round2SameRect">
          <a:avLst>
            <a:gd name="adj1" fmla="val 8000"/>
            <a:gd name="adj2" fmla="val 0"/>
          </a:avLst>
        </a:prstGeom>
        <a:solidFill>
          <a:schemeClr val="dk1">
            <a:alpha val="90000"/>
            <a:tint val="40000"/>
            <a:hueOff val="0"/>
            <a:satOff val="0"/>
            <a:lumOff val="0"/>
            <a:alphaOff val="0"/>
          </a:schemeClr>
        </a:solidFill>
        <a:ln w="12700" cap="flat" cmpd="sng" algn="ctr">
          <a:solidFill>
            <a:schemeClr val="dk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76200" rIns="25400" bIns="25400" numCol="1" spcCol="1270" anchor="t" anchorCtr="0">
          <a:noAutofit/>
        </a:bodyPr>
        <a:lstStyle/>
        <a:p>
          <a:pPr marL="228600" lvl="1" indent="-228600" algn="l" defTabSz="889000" rtl="0">
            <a:lnSpc>
              <a:spcPct val="90000"/>
            </a:lnSpc>
            <a:spcBef>
              <a:spcPct val="0"/>
            </a:spcBef>
            <a:spcAft>
              <a:spcPct val="15000"/>
            </a:spcAft>
            <a:buChar char="••"/>
          </a:pPr>
          <a:r>
            <a:rPr lang="en-GB" sz="2000" kern="1200" dirty="0" smtClean="0">
              <a:latin typeface="Lato" panose="020F0502020204030203" pitchFamily="34" charset="0"/>
              <a:ea typeface="Lato" panose="020F0502020204030203" pitchFamily="34" charset="0"/>
              <a:cs typeface="Lato" panose="020F0502020204030203" pitchFamily="34" charset="0"/>
            </a:rPr>
            <a:t>I can describe bedtime routines that help improve sleep</a:t>
          </a:r>
          <a:endParaRPr lang="en-GB" sz="2000" kern="1200" dirty="0"/>
        </a:p>
      </dsp:txBody>
      <dsp:txXfrm>
        <a:off x="50808" y="804789"/>
        <a:ext cx="2414022" cy="1823585"/>
      </dsp:txXfrm>
    </dsp:sp>
    <dsp:sp modelId="{6C7B5D9F-A482-4897-AAC1-1DF872C6F2B8}">
      <dsp:nvSpPr>
        <dsp:cNvPr id="0" name=""/>
        <dsp:cNvSpPr/>
      </dsp:nvSpPr>
      <dsp:spPr>
        <a:xfrm>
          <a:off x="7054" y="2628374"/>
          <a:ext cx="2501530" cy="802956"/>
        </a:xfrm>
        <a:prstGeom prst="rect">
          <a:avLst/>
        </a:prstGeom>
        <a:solidFill>
          <a:schemeClr val="lt1"/>
        </a:solidFill>
        <a:ln w="12700" cap="flat" cmpd="sng" algn="ctr">
          <a:solidFill>
            <a:schemeClr val="accent6"/>
          </a:solidFill>
          <a:prstDash val="solid"/>
          <a:miter lim="800000"/>
        </a:ln>
        <a:effectLst/>
      </dsp:spPr>
      <dsp:style>
        <a:lnRef idx="2">
          <a:schemeClr val="accent6"/>
        </a:lnRef>
        <a:fillRef idx="1">
          <a:schemeClr val="lt1"/>
        </a:fillRef>
        <a:effectRef idx="0">
          <a:schemeClr val="accent6"/>
        </a:effectRef>
        <a:fontRef idx="minor">
          <a:schemeClr val="dk1"/>
        </a:fontRef>
      </dsp:style>
      <dsp:txBody>
        <a:bodyPr spcFirstLastPara="0" vert="horz" wrap="square" lIns="76200" tIns="0" rIns="25400" bIns="0" numCol="1" spcCol="1270" anchor="ctr" anchorCtr="0">
          <a:noAutofit/>
        </a:bodyPr>
        <a:lstStyle/>
        <a:p>
          <a:pPr lvl="0" algn="l" defTabSz="889000">
            <a:lnSpc>
              <a:spcPct val="90000"/>
            </a:lnSpc>
            <a:spcBef>
              <a:spcPct val="0"/>
            </a:spcBef>
            <a:spcAft>
              <a:spcPct val="35000"/>
            </a:spcAft>
          </a:pPr>
          <a:r>
            <a:rPr lang="en-GB" sz="2000" b="0" i="0" u="none" kern="1200" dirty="0" smtClean="0"/>
            <a:t>Emerging</a:t>
          </a:r>
        </a:p>
      </dsp:txBody>
      <dsp:txXfrm>
        <a:off x="7054" y="2628374"/>
        <a:ext cx="1761641" cy="802956"/>
      </dsp:txXfrm>
    </dsp:sp>
    <dsp:sp modelId="{90E1947F-29C6-4116-A110-06BD6C8E4017}">
      <dsp:nvSpPr>
        <dsp:cNvPr id="0" name=""/>
        <dsp:cNvSpPr/>
      </dsp:nvSpPr>
      <dsp:spPr>
        <a:xfrm>
          <a:off x="1839459" y="2755917"/>
          <a:ext cx="875535" cy="875535"/>
        </a:xfrm>
        <a:prstGeom prst="ellipse">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t="-11000" b="-11000"/>
          </a:stretch>
        </a:blipFill>
        <a:ln w="12700" cap="flat" cmpd="sng" algn="ctr">
          <a:solidFill>
            <a:schemeClr val="dk1">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A8C1BAD-B4E1-4956-A8D7-E5852FC5934A}">
      <dsp:nvSpPr>
        <dsp:cNvPr id="0" name=""/>
        <dsp:cNvSpPr/>
      </dsp:nvSpPr>
      <dsp:spPr>
        <a:xfrm>
          <a:off x="2971078" y="786356"/>
          <a:ext cx="2501530" cy="1867339"/>
        </a:xfrm>
        <a:prstGeom prst="round2SameRect">
          <a:avLst>
            <a:gd name="adj1" fmla="val 8000"/>
            <a:gd name="adj2" fmla="val 0"/>
          </a:avLst>
        </a:prstGeom>
        <a:solidFill>
          <a:schemeClr val="dk1">
            <a:alpha val="90000"/>
            <a:tint val="40000"/>
            <a:hueOff val="0"/>
            <a:satOff val="0"/>
            <a:lumOff val="0"/>
            <a:alphaOff val="0"/>
          </a:schemeClr>
        </a:solidFill>
        <a:ln w="12700" cap="flat" cmpd="sng" algn="ctr">
          <a:solidFill>
            <a:schemeClr val="dk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76200" rIns="25400" bIns="25400" numCol="1" spcCol="1270" anchor="t" anchorCtr="0">
          <a:noAutofit/>
        </a:bodyPr>
        <a:lstStyle/>
        <a:p>
          <a:pPr marL="228600" lvl="1" indent="-228600" algn="l" defTabSz="889000">
            <a:lnSpc>
              <a:spcPct val="100000"/>
            </a:lnSpc>
            <a:spcBef>
              <a:spcPct val="0"/>
            </a:spcBef>
            <a:spcAft>
              <a:spcPts val="0"/>
            </a:spcAft>
            <a:buChar char="••"/>
          </a:pPr>
          <a:r>
            <a:rPr lang="en-GB" sz="2000" kern="1200" dirty="0" smtClean="0">
              <a:latin typeface="Lato" panose="020F0502020204030203" pitchFamily="34" charset="0"/>
              <a:ea typeface="Lato" panose="020F0502020204030203" pitchFamily="34" charset="0"/>
              <a:cs typeface="Lato" panose="020F0502020204030203" pitchFamily="34" charset="0"/>
            </a:rPr>
            <a:t>I can identify how our sleep patterns and needs might change as we grow up </a:t>
          </a:r>
          <a:endParaRPr lang="en-GB" sz="2000" kern="1200" dirty="0">
            <a:latin typeface="Comic Sans MS" panose="030F0702030302020204" pitchFamily="66" charset="0"/>
          </a:endParaRPr>
        </a:p>
      </dsp:txBody>
      <dsp:txXfrm>
        <a:off x="3014832" y="830110"/>
        <a:ext cx="2414022" cy="1823585"/>
      </dsp:txXfrm>
    </dsp:sp>
    <dsp:sp modelId="{EC2065CC-0110-41E7-8EBF-57CA86E6DDA6}">
      <dsp:nvSpPr>
        <dsp:cNvPr id="0" name=""/>
        <dsp:cNvSpPr/>
      </dsp:nvSpPr>
      <dsp:spPr>
        <a:xfrm>
          <a:off x="2931904" y="2628374"/>
          <a:ext cx="2501530" cy="802956"/>
        </a:xfrm>
        <a:prstGeom prst="rect">
          <a:avLst/>
        </a:prstGeom>
        <a:solidFill>
          <a:schemeClr val="lt1"/>
        </a:solidFill>
        <a:ln w="12700" cap="flat" cmpd="sng" algn="ctr">
          <a:solidFill>
            <a:schemeClr val="accent6"/>
          </a:solidFill>
          <a:prstDash val="solid"/>
          <a:miter lim="800000"/>
        </a:ln>
        <a:effectLst/>
      </dsp:spPr>
      <dsp:style>
        <a:lnRef idx="2">
          <a:schemeClr val="accent6"/>
        </a:lnRef>
        <a:fillRef idx="1">
          <a:schemeClr val="lt1"/>
        </a:fillRef>
        <a:effectRef idx="0">
          <a:schemeClr val="accent6"/>
        </a:effectRef>
        <a:fontRef idx="minor">
          <a:schemeClr val="dk1"/>
        </a:fontRef>
      </dsp:style>
      <dsp:txBody>
        <a:bodyPr spcFirstLastPara="0" vert="horz" wrap="square" lIns="76200" tIns="0" rIns="25400" bIns="0" numCol="1" spcCol="1270" anchor="ctr" anchorCtr="0">
          <a:noAutofit/>
        </a:bodyPr>
        <a:lstStyle/>
        <a:p>
          <a:pPr lvl="0" algn="l" defTabSz="889000">
            <a:lnSpc>
              <a:spcPct val="90000"/>
            </a:lnSpc>
            <a:spcBef>
              <a:spcPct val="0"/>
            </a:spcBef>
            <a:spcAft>
              <a:spcPct val="35000"/>
            </a:spcAft>
          </a:pPr>
          <a:r>
            <a:rPr lang="en-GB" sz="2000" b="0" i="0" u="none" kern="1200" dirty="0" smtClean="0"/>
            <a:t>Developing</a:t>
          </a:r>
        </a:p>
      </dsp:txBody>
      <dsp:txXfrm>
        <a:off x="2931904" y="2628374"/>
        <a:ext cx="1761641" cy="802956"/>
      </dsp:txXfrm>
    </dsp:sp>
    <dsp:sp modelId="{5E42EDE4-A110-4040-A374-64A5BB30B6F2}">
      <dsp:nvSpPr>
        <dsp:cNvPr id="0" name=""/>
        <dsp:cNvSpPr/>
      </dsp:nvSpPr>
      <dsp:spPr>
        <a:xfrm>
          <a:off x="4764309" y="2755917"/>
          <a:ext cx="875535" cy="875535"/>
        </a:xfrm>
        <a:prstGeom prst="ellipse">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t="-9000" b="-9000"/>
          </a:stretch>
        </a:blipFill>
        <a:ln w="12700" cap="flat" cmpd="sng" algn="ctr">
          <a:solidFill>
            <a:schemeClr val="dk1">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BADB0F0-6663-41F9-B434-AC2C92B78A42}">
      <dsp:nvSpPr>
        <dsp:cNvPr id="0" name=""/>
        <dsp:cNvSpPr/>
      </dsp:nvSpPr>
      <dsp:spPr>
        <a:xfrm>
          <a:off x="5856754" y="761035"/>
          <a:ext cx="2501530" cy="1867339"/>
        </a:xfrm>
        <a:prstGeom prst="round2SameRect">
          <a:avLst>
            <a:gd name="adj1" fmla="val 8000"/>
            <a:gd name="adj2" fmla="val 0"/>
          </a:avLst>
        </a:prstGeom>
        <a:solidFill>
          <a:schemeClr val="dk1">
            <a:alpha val="90000"/>
            <a:tint val="40000"/>
            <a:hueOff val="0"/>
            <a:satOff val="0"/>
            <a:lumOff val="0"/>
            <a:alphaOff val="0"/>
          </a:schemeClr>
        </a:solidFill>
        <a:ln w="12700" cap="flat" cmpd="sng" algn="ctr">
          <a:solidFill>
            <a:schemeClr val="dk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76200" rIns="25400" bIns="25400" numCol="1" spcCol="1270" anchor="t" anchorCtr="0">
          <a:noAutofit/>
        </a:bodyPr>
        <a:lstStyle/>
        <a:p>
          <a:pPr marL="228600" lvl="1" indent="-228600" algn="l" defTabSz="889000">
            <a:lnSpc>
              <a:spcPct val="90000"/>
            </a:lnSpc>
            <a:spcBef>
              <a:spcPct val="0"/>
            </a:spcBef>
            <a:spcAft>
              <a:spcPct val="15000"/>
            </a:spcAft>
            <a:buChar char="••"/>
          </a:pPr>
          <a:r>
            <a:rPr lang="en-GB" sz="2000" kern="1200" dirty="0" smtClean="0"/>
            <a:t>I can </a:t>
          </a:r>
          <a:r>
            <a:rPr lang="en-GB" sz="2000" kern="1200" dirty="0" smtClean="0">
              <a:latin typeface="Lato" panose="020F0502020204030203" pitchFamily="34" charset="0"/>
              <a:ea typeface="Lato" panose="020F0502020204030203" pitchFamily="34" charset="0"/>
              <a:cs typeface="Lato" panose="020F0502020204030203" pitchFamily="34" charset="0"/>
            </a:rPr>
            <a:t>explain why sleep is important for a healthy lifestyle</a:t>
          </a:r>
          <a:endParaRPr lang="en-GB" sz="2000" kern="1200" dirty="0"/>
        </a:p>
        <a:p>
          <a:pPr marL="228600" lvl="1" indent="-228600" algn="l" defTabSz="889000">
            <a:lnSpc>
              <a:spcPct val="90000"/>
            </a:lnSpc>
            <a:spcBef>
              <a:spcPct val="0"/>
            </a:spcBef>
            <a:spcAft>
              <a:spcPct val="15000"/>
            </a:spcAft>
            <a:buChar char="••"/>
          </a:pPr>
          <a:endParaRPr lang="en-GB" sz="2000" kern="1200" dirty="0"/>
        </a:p>
        <a:p>
          <a:pPr marL="228600" lvl="1" indent="-228600" algn="l" defTabSz="889000">
            <a:lnSpc>
              <a:spcPct val="90000"/>
            </a:lnSpc>
            <a:spcBef>
              <a:spcPct val="0"/>
            </a:spcBef>
            <a:spcAft>
              <a:spcPct val="15000"/>
            </a:spcAft>
            <a:buChar char="••"/>
          </a:pPr>
          <a:endParaRPr lang="en-GB" sz="2000" kern="1200" dirty="0"/>
        </a:p>
      </dsp:txBody>
      <dsp:txXfrm>
        <a:off x="5900508" y="804789"/>
        <a:ext cx="2414022" cy="1823585"/>
      </dsp:txXfrm>
    </dsp:sp>
    <dsp:sp modelId="{DD595813-1D7A-4D62-B117-0B4AC24605CB}">
      <dsp:nvSpPr>
        <dsp:cNvPr id="0" name=""/>
        <dsp:cNvSpPr/>
      </dsp:nvSpPr>
      <dsp:spPr>
        <a:xfrm>
          <a:off x="5856754" y="2628374"/>
          <a:ext cx="2501530" cy="802956"/>
        </a:xfrm>
        <a:prstGeom prst="rect">
          <a:avLst/>
        </a:prstGeom>
        <a:solidFill>
          <a:schemeClr val="lt1"/>
        </a:solidFill>
        <a:ln w="12700" cap="flat" cmpd="sng" algn="ctr">
          <a:solidFill>
            <a:schemeClr val="accent6"/>
          </a:solidFill>
          <a:prstDash val="solid"/>
          <a:miter lim="800000"/>
        </a:ln>
        <a:effectLst/>
      </dsp:spPr>
      <dsp:style>
        <a:lnRef idx="2">
          <a:schemeClr val="accent6"/>
        </a:lnRef>
        <a:fillRef idx="1">
          <a:schemeClr val="lt1"/>
        </a:fillRef>
        <a:effectRef idx="0">
          <a:schemeClr val="accent6"/>
        </a:effectRef>
        <a:fontRef idx="minor">
          <a:schemeClr val="dk1"/>
        </a:fontRef>
      </dsp:style>
      <dsp:txBody>
        <a:bodyPr spcFirstLastPara="0" vert="horz" wrap="square" lIns="76200" tIns="0" rIns="25400" bIns="0" numCol="1" spcCol="1270" anchor="ctr" anchorCtr="0">
          <a:noAutofit/>
        </a:bodyPr>
        <a:lstStyle/>
        <a:p>
          <a:pPr lvl="0" algn="l" defTabSz="889000">
            <a:lnSpc>
              <a:spcPct val="90000"/>
            </a:lnSpc>
            <a:spcBef>
              <a:spcPct val="0"/>
            </a:spcBef>
            <a:spcAft>
              <a:spcPct val="35000"/>
            </a:spcAft>
          </a:pPr>
          <a:r>
            <a:rPr lang="en-GB" sz="2000" b="0" i="0" u="none" kern="1200" dirty="0" smtClean="0"/>
            <a:t>Secure</a:t>
          </a:r>
        </a:p>
      </dsp:txBody>
      <dsp:txXfrm>
        <a:off x="5856754" y="2628374"/>
        <a:ext cx="1761641" cy="802956"/>
      </dsp:txXfrm>
    </dsp:sp>
    <dsp:sp modelId="{C9FA68D2-D7C3-4A4D-A108-401315D22DA8}">
      <dsp:nvSpPr>
        <dsp:cNvPr id="0" name=""/>
        <dsp:cNvSpPr/>
      </dsp:nvSpPr>
      <dsp:spPr>
        <a:xfrm>
          <a:off x="7689159" y="2755917"/>
          <a:ext cx="875535" cy="875535"/>
        </a:xfrm>
        <a:prstGeom prst="ellipse">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t="-9000" b="-9000"/>
          </a:stretch>
        </a:blipFill>
        <a:ln w="12700" cap="flat" cmpd="sng" algn="ctr">
          <a:solidFill>
            <a:schemeClr val="dk1">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7AE5904-26D3-4F3E-8585-D274F9F05DA5}">
      <dsp:nvSpPr>
        <dsp:cNvPr id="0" name=""/>
        <dsp:cNvSpPr/>
      </dsp:nvSpPr>
      <dsp:spPr>
        <a:xfrm>
          <a:off x="8781604" y="761035"/>
          <a:ext cx="2501530" cy="1867339"/>
        </a:xfrm>
        <a:prstGeom prst="round2SameRect">
          <a:avLst>
            <a:gd name="adj1" fmla="val 8000"/>
            <a:gd name="adj2" fmla="val 0"/>
          </a:avLst>
        </a:prstGeom>
        <a:solidFill>
          <a:schemeClr val="dk1">
            <a:alpha val="90000"/>
            <a:tint val="40000"/>
            <a:hueOff val="0"/>
            <a:satOff val="0"/>
            <a:lumOff val="0"/>
            <a:alphaOff val="0"/>
          </a:schemeClr>
        </a:solidFill>
        <a:ln w="12700" cap="flat" cmpd="sng" algn="ctr">
          <a:solidFill>
            <a:schemeClr val="dk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76200" rIns="25400" bIns="25400" numCol="1" spcCol="1270" anchor="t" anchorCtr="0">
          <a:noAutofit/>
        </a:bodyPr>
        <a:lstStyle/>
        <a:p>
          <a:pPr marL="228600" lvl="1" indent="-228600" algn="l" defTabSz="889000" rtl="0">
            <a:lnSpc>
              <a:spcPct val="90000"/>
            </a:lnSpc>
            <a:spcBef>
              <a:spcPct val="0"/>
            </a:spcBef>
            <a:spcAft>
              <a:spcPct val="15000"/>
            </a:spcAft>
            <a:buChar char="••"/>
          </a:pPr>
          <a:r>
            <a:rPr lang="en-GB" sz="2000" kern="1200" dirty="0" smtClean="0">
              <a:latin typeface="Lato" panose="020B0604020202020204" charset="0"/>
              <a:ea typeface="Lato" panose="020B0604020202020204" charset="0"/>
              <a:cs typeface="Lato" panose="020B0604020202020204" charset="0"/>
            </a:rPr>
            <a:t>I can explain how significant life events can disrupt sleep patterns</a:t>
          </a:r>
          <a:endParaRPr lang="en-GB" sz="2000" kern="1200" dirty="0">
            <a:latin typeface="Lato" panose="020B0604020202020204" charset="0"/>
            <a:ea typeface="Lato" panose="020B0604020202020204" charset="0"/>
            <a:cs typeface="Lato" panose="020B0604020202020204" charset="0"/>
          </a:endParaRPr>
        </a:p>
      </dsp:txBody>
      <dsp:txXfrm>
        <a:off x="8825358" y="804789"/>
        <a:ext cx="2414022" cy="1823585"/>
      </dsp:txXfrm>
    </dsp:sp>
    <dsp:sp modelId="{7510ADB3-DD7F-4005-881F-47DC5D16BFF1}">
      <dsp:nvSpPr>
        <dsp:cNvPr id="0" name=""/>
        <dsp:cNvSpPr/>
      </dsp:nvSpPr>
      <dsp:spPr>
        <a:xfrm>
          <a:off x="8781604" y="2628374"/>
          <a:ext cx="2501530" cy="802956"/>
        </a:xfrm>
        <a:prstGeom prst="rect">
          <a:avLst/>
        </a:prstGeom>
        <a:solidFill>
          <a:schemeClr val="lt1"/>
        </a:solidFill>
        <a:ln w="12700" cap="flat" cmpd="sng" algn="ctr">
          <a:solidFill>
            <a:schemeClr val="accent6"/>
          </a:solidFill>
          <a:prstDash val="solid"/>
          <a:miter lim="800000"/>
        </a:ln>
        <a:effectLst/>
      </dsp:spPr>
      <dsp:style>
        <a:lnRef idx="2">
          <a:schemeClr val="accent6"/>
        </a:lnRef>
        <a:fillRef idx="1">
          <a:schemeClr val="lt1"/>
        </a:fillRef>
        <a:effectRef idx="0">
          <a:schemeClr val="accent6"/>
        </a:effectRef>
        <a:fontRef idx="minor">
          <a:schemeClr val="dk1"/>
        </a:fontRef>
      </dsp:style>
      <dsp:txBody>
        <a:bodyPr spcFirstLastPara="0" vert="horz" wrap="square" lIns="76200" tIns="0" rIns="25400" bIns="0" numCol="1" spcCol="1270" anchor="ctr" anchorCtr="0">
          <a:noAutofit/>
        </a:bodyPr>
        <a:lstStyle/>
        <a:p>
          <a:pPr lvl="0" algn="l" defTabSz="889000">
            <a:lnSpc>
              <a:spcPct val="90000"/>
            </a:lnSpc>
            <a:spcBef>
              <a:spcPct val="0"/>
            </a:spcBef>
            <a:spcAft>
              <a:spcPct val="35000"/>
            </a:spcAft>
          </a:pPr>
          <a:r>
            <a:rPr lang="en-GB" sz="2000" kern="1200" dirty="0" smtClean="0"/>
            <a:t>Mastery</a:t>
          </a:r>
        </a:p>
      </dsp:txBody>
      <dsp:txXfrm>
        <a:off x="8781604" y="2628374"/>
        <a:ext cx="1761641" cy="802956"/>
      </dsp:txXfrm>
    </dsp:sp>
    <dsp:sp modelId="{B64E5161-A740-440A-B82A-930EDD862945}">
      <dsp:nvSpPr>
        <dsp:cNvPr id="0" name=""/>
        <dsp:cNvSpPr/>
      </dsp:nvSpPr>
      <dsp:spPr>
        <a:xfrm>
          <a:off x="10614009" y="2755917"/>
          <a:ext cx="875535" cy="875535"/>
        </a:xfrm>
        <a:prstGeom prst="ellipse">
          <a:avLst/>
        </a:prstGeom>
        <a:blipFill>
          <a:blip xmlns:r="http://schemas.openxmlformats.org/officeDocument/2006/relationships" r:embed="rId4">
            <a:extLst>
              <a:ext uri="{28A0092B-C50C-407E-A947-70E740481C1C}">
                <a14:useLocalDpi xmlns:a14="http://schemas.microsoft.com/office/drawing/2010/main" val="0"/>
              </a:ext>
            </a:extLst>
          </a:blip>
          <a:srcRect/>
          <a:stretch>
            <a:fillRect t="-16000" b="-16000"/>
          </a:stretch>
        </a:blipFill>
        <a:ln w="12700" cap="flat" cmpd="sng" algn="ctr">
          <a:solidFill>
            <a:schemeClr val="dk1">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bList2">
  <dgm:title val=""/>
  <dgm:desc val=""/>
  <dgm:catLst>
    <dgm:cat type="list" pri="7000"/>
    <dgm:cat type="convert" pri="16000"/>
    <dgm:cat type="picture" pri="28000"/>
    <dgm:cat type="pictureconvert" pri="28000"/>
  </dgm:catLst>
  <dgm:sampData useDef="1">
    <dgm:dataModel>
      <dgm:pt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dir/>
      <dgm:animLvl val="lvl"/>
      <dgm:resizeHandles val="exact"/>
    </dgm:varLst>
    <dgm:choose name="Name0">
      <dgm:if name="Name1" axis="self"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compNode" refType="w"/>
      <dgm:constr type="w" for="ch" ptType="sibTrans" refType="w" refFor="ch" refForName="compNode" op="equ" fact="0.08"/>
      <dgm:constr type="sp" refType="w" refFor="ch" refForName="compNode" op="equ" fact="0.16"/>
      <dgm:constr type="primFontSz" for="des" forName="parentText" op="equ" val="65"/>
      <dgm:constr type="primFontSz" for="des" forName="childRect" op="equ" val="65"/>
    </dgm:constrLst>
    <dgm:ruleLst/>
    <dgm:forEach name="nodesForEach" axis="ch" ptType="node">
      <dgm:layoutNode name="compNode">
        <dgm:alg type="composite">
          <dgm:param type="ar" val="0.943"/>
        </dgm:alg>
        <dgm:shape xmlns:r="http://schemas.openxmlformats.org/officeDocument/2006/relationships" r:blip="">
          <dgm:adjLst/>
        </dgm:shape>
        <dgm:presOf/>
        <dgm:choose name="Name3">
          <dgm:if name="Name4" axis="self" func="var" arg="dir" op="equ" val="norm">
            <dgm:constrLst>
              <dgm:constr type="w" val="1"/>
              <dgm:constr type="h" refType="w" fact="1.06"/>
              <dgm:constr type="h" for="ch" forName="childRect" refType="h" fact="0.65"/>
              <dgm:constr type="w" for="ch" forName="childRect" refType="w" fact="0.923"/>
              <dgm:constr type="l" for="ch" forName="childRect"/>
              <dgm:constr type="t" for="ch" forName="childRect"/>
              <dgm:constr type="w" for="ch" forName="parentText" refType="w" fact="0.65"/>
              <dgm:constr type="h" for="ch" forName="parentText" refType="h" refFor="ch" refForName="childRect" fact="0.43"/>
              <dgm:constr type="l" for="ch" forName="parentText"/>
              <dgm:constr type="t" for="ch" forName="parentText" refType="h" refFor="ch" refForName="childRect"/>
              <dgm:constr type="w" for="ch" forName="parentRect" refType="w" fact="0.923"/>
              <dgm:constr type="h" for="ch" forName="parentRect" refType="h" refFor="ch" refForName="parentText"/>
              <dgm:constr type="l" for="ch" forName="parentRect"/>
              <dgm:constr type="t" for="ch" forName="parentRect" refType="t" refFor="ch" refForName="parentText"/>
              <dgm:constr type="w" for="ch" forName="adorn" refType="w" refFor="ch" refForName="parentRect" fact="0.35"/>
              <dgm:constr type="h" for="ch" forName="adorn" refType="w" refFor="ch" refForName="parentRect" fact="0.35"/>
              <dgm:constr type="b" for="ch" forName="adorn" refType="h"/>
              <dgm:constr type="r" for="ch" forName="adorn" refType="w"/>
            </dgm:constrLst>
          </dgm:if>
          <dgm:else name="Name5">
            <dgm:constrLst>
              <dgm:constr type="w" val="1"/>
              <dgm:constr type="h" refType="w" fact="1.06"/>
              <dgm:constr type="h" for="ch" forName="childRect" refType="h" fact="0.65"/>
              <dgm:constr type="w" for="ch" forName="childRect" refType="w" fact="0.923"/>
              <dgm:constr type="r" for="ch" forName="childRect" refType="w"/>
              <dgm:constr type="t" for="ch" forName="childRect"/>
              <dgm:constr type="w" for="ch" forName="parentText" refType="w" fact="0.65"/>
              <dgm:constr type="h" for="ch" forName="parentText" refType="h" refFor="ch" refForName="childRect" fact="0.43"/>
              <dgm:constr type="r" for="ch" forName="parentText" refType="w"/>
              <dgm:constr type="t" for="ch" forName="parentText" refType="h" refFor="ch" refForName="childRect"/>
              <dgm:constr type="w" for="ch" forName="parentRect" refType="w" fact="0.923"/>
              <dgm:constr type="h" for="ch" forName="parentRect" refType="h" refFor="ch" refForName="parentText"/>
              <dgm:constr type="r" for="ch" forName="parentRect" refType="w"/>
              <dgm:constr type="t" for="ch" forName="parentRect" refType="t" refFor="ch" refForName="parentText"/>
              <dgm:constr type="w" for="ch" forName="adorn" refType="w" refFor="ch" refForName="parentRect" fact="0.35"/>
              <dgm:constr type="h" for="ch" forName="adorn" refType="w" refFor="ch" refForName="parentRect" fact="0.35"/>
              <dgm:constr type="b" for="ch" forName="adorn" refType="h"/>
              <dgm:constr type="l" for="ch" forName="adorn"/>
            </dgm:constrLst>
          </dgm:else>
        </dgm:choose>
        <dgm:ruleLst/>
        <dgm:layoutNode name="childRect" styleLbl="bgAcc1">
          <dgm:varLst>
            <dgm:bulletEnabled val="1"/>
          </dgm:varLst>
          <dgm:alg type="tx">
            <dgm:param type="stBulletLvl" val="1"/>
          </dgm:alg>
          <dgm:shape xmlns:r="http://schemas.openxmlformats.org/officeDocument/2006/relationships" type="round2SameRect" r:blip="">
            <dgm:adjLst>
              <dgm:adj idx="1" val="0.08"/>
            </dgm:adjLst>
          </dgm:shape>
          <dgm:presOf axis="des" ptType="node"/>
          <dgm:constrLst>
            <dgm:constr type="secFontSz" refType="primFontSz"/>
            <dgm:constr type="tMarg" refType="primFontSz" fact="0.3"/>
            <dgm:constr type="bMarg" refType="primFontSz" fact="0.1"/>
            <dgm:constr type="lMarg" refType="primFontSz" fact="0.1"/>
            <dgm:constr type="rMarg" refType="primFontSz" fact="0.1"/>
          </dgm:constrLst>
          <dgm:ruleLst>
            <dgm:rule type="primFontSz" val="5" fact="NaN" max="NaN"/>
          </dgm:ruleLst>
        </dgm:layoutNode>
        <dgm:layoutNode name="parentText">
          <dgm:varLst>
            <dgm:chMax val="0"/>
            <dgm:bulletEnabled val="1"/>
          </dgm:varLst>
          <dgm:choose name="Name6">
            <dgm:if name="Name7" func="var" arg="dir" op="equ" val="norm">
              <dgm:alg type="tx">
                <dgm:param type="parTxLTRAlign" val="l"/>
                <dgm:param type="parTxRTLAlign" val="l"/>
              </dgm:alg>
            </dgm:if>
            <dgm:else name="Name8">
              <dgm:alg type="tx">
                <dgm:param type="parTxLTRAlign" val="r"/>
                <dgm:param type="parTxRTLAlign" val="r"/>
              </dgm:alg>
            </dgm:else>
          </dgm:choose>
          <dgm:shape xmlns:r="http://schemas.openxmlformats.org/officeDocument/2006/relationships" type="rect" r:blip="" zOrderOff="1" hideGeom="1">
            <dgm:adjLst/>
          </dgm:shape>
          <dgm:presOf axis="self" ptType="node"/>
          <dgm:constrLst>
            <dgm:constr type="tMarg"/>
            <dgm:constr type="bMarg"/>
            <dgm:constr type="lMarg" refType="primFontSz" fact="0.3"/>
            <dgm:constr type="rMarg" refType="primFontSz" fact="0.1"/>
          </dgm:constrLst>
          <dgm:ruleLst>
            <dgm:rule type="primFontSz" val="5" fact="NaN" max="NaN"/>
          </dgm:ruleLst>
        </dgm:layoutNode>
        <dgm:layoutNode name="parentRect" styleLbl="alignNode1">
          <dgm:alg type="sp"/>
          <dgm:shape xmlns:r="http://schemas.openxmlformats.org/officeDocument/2006/relationships" type="rect" r:blip="">
            <dgm:adjLst/>
          </dgm:shape>
          <dgm:presOf axis="self" ptType="node"/>
          <dgm:constrLst/>
          <dgm:ruleLst/>
        </dgm:layoutNode>
        <dgm:layoutNode name="adorn" styleLbl="fgAccFollowNod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constr type="w" val="1"/>
            <dgm:constr type="h" refType="w"/>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D187F6F-9843-49C6-B98B-30FABCBEA948}" type="datetimeFigureOut">
              <a:rPr lang="en-GB" smtClean="0"/>
              <a:t>23/04/2020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67DB251-18AC-41D5-959F-F289AB917537}" type="slidenum">
              <a:rPr lang="en-GB" smtClean="0"/>
              <a:t>‹#›</a:t>
            </a:fld>
            <a:endParaRPr lang="en-GB"/>
          </a:p>
        </p:txBody>
      </p:sp>
    </p:spTree>
    <p:extLst>
      <p:ext uri="{BB962C8B-B14F-4D97-AF65-F5344CB8AC3E}">
        <p14:creationId xmlns:p14="http://schemas.microsoft.com/office/powerpoint/2010/main" val="18683648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i="1" dirty="0"/>
          </a:p>
        </p:txBody>
      </p:sp>
      <p:sp>
        <p:nvSpPr>
          <p:cNvPr id="4" name="Slide Number Placeholder 3"/>
          <p:cNvSpPr>
            <a:spLocks noGrp="1"/>
          </p:cNvSpPr>
          <p:nvPr>
            <p:ph type="sldNum" sz="quarter" idx="10"/>
          </p:nvPr>
        </p:nvSpPr>
        <p:spPr/>
        <p:txBody>
          <a:bodyPr/>
          <a:lstStyle/>
          <a:p>
            <a:fld id="{567DB251-18AC-41D5-959F-F289AB917537}" type="slidenum">
              <a:rPr lang="en-GB" smtClean="0"/>
              <a:t>2</a:t>
            </a:fld>
            <a:endParaRPr lang="en-GB"/>
          </a:p>
        </p:txBody>
      </p:sp>
    </p:spTree>
    <p:extLst>
      <p:ext uri="{BB962C8B-B14F-4D97-AF65-F5344CB8AC3E}">
        <p14:creationId xmlns:p14="http://schemas.microsoft.com/office/powerpoint/2010/main" val="15196744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3</a:t>
            </a:fld>
            <a:endParaRPr lang="en-GB"/>
          </a:p>
        </p:txBody>
      </p:sp>
    </p:spTree>
    <p:extLst>
      <p:ext uri="{BB962C8B-B14F-4D97-AF65-F5344CB8AC3E}">
        <p14:creationId xmlns:p14="http://schemas.microsoft.com/office/powerpoint/2010/main" val="11431154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fld id="{567DB251-18AC-41D5-959F-F289AB917537}" type="slidenum">
              <a:rPr lang="en-GB" smtClean="0"/>
              <a:t>4</a:t>
            </a:fld>
            <a:endParaRPr lang="en-GB"/>
          </a:p>
        </p:txBody>
      </p:sp>
    </p:spTree>
    <p:extLst>
      <p:ext uri="{BB962C8B-B14F-4D97-AF65-F5344CB8AC3E}">
        <p14:creationId xmlns:p14="http://schemas.microsoft.com/office/powerpoint/2010/main" val="25398634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6</a:t>
            </a:fld>
            <a:endParaRPr lang="en-GB"/>
          </a:p>
        </p:txBody>
      </p:sp>
    </p:spTree>
    <p:extLst>
      <p:ext uri="{BB962C8B-B14F-4D97-AF65-F5344CB8AC3E}">
        <p14:creationId xmlns:p14="http://schemas.microsoft.com/office/powerpoint/2010/main" val="42738378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7</a:t>
            </a:fld>
            <a:endParaRPr lang="en-GB"/>
          </a:p>
        </p:txBody>
      </p:sp>
    </p:spTree>
    <p:extLst>
      <p:ext uri="{BB962C8B-B14F-4D97-AF65-F5344CB8AC3E}">
        <p14:creationId xmlns:p14="http://schemas.microsoft.com/office/powerpoint/2010/main" val="5088544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dirty="0"/>
          </a:p>
        </p:txBody>
      </p:sp>
      <p:sp>
        <p:nvSpPr>
          <p:cNvPr id="4" name="Slide Number Placeholder 3"/>
          <p:cNvSpPr>
            <a:spLocks noGrp="1"/>
          </p:cNvSpPr>
          <p:nvPr>
            <p:ph type="sldNum" sz="quarter" idx="10"/>
          </p:nvPr>
        </p:nvSpPr>
        <p:spPr/>
        <p:txBody>
          <a:bodyPr/>
          <a:lstStyle/>
          <a:p>
            <a:fld id="{567DB251-18AC-41D5-959F-F289AB917537}" type="slidenum">
              <a:rPr lang="en-GB" smtClean="0"/>
              <a:t>8</a:t>
            </a:fld>
            <a:endParaRPr lang="en-GB"/>
          </a:p>
        </p:txBody>
      </p:sp>
    </p:spTree>
    <p:extLst>
      <p:ext uri="{BB962C8B-B14F-4D97-AF65-F5344CB8AC3E}">
        <p14:creationId xmlns:p14="http://schemas.microsoft.com/office/powerpoint/2010/main" val="2808430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b="0" dirty="0"/>
          </a:p>
        </p:txBody>
      </p:sp>
      <p:sp>
        <p:nvSpPr>
          <p:cNvPr id="4" name="Slide Number Placeholder 3"/>
          <p:cNvSpPr>
            <a:spLocks noGrp="1"/>
          </p:cNvSpPr>
          <p:nvPr>
            <p:ph type="sldNum" sz="quarter" idx="10"/>
          </p:nvPr>
        </p:nvSpPr>
        <p:spPr/>
        <p:txBody>
          <a:bodyPr/>
          <a:lstStyle/>
          <a:p>
            <a:fld id="{567DB251-18AC-41D5-959F-F289AB917537}" type="slidenum">
              <a:rPr lang="en-GB" smtClean="0"/>
              <a:t>9</a:t>
            </a:fld>
            <a:endParaRPr lang="en-GB"/>
          </a:p>
        </p:txBody>
      </p:sp>
    </p:spTree>
    <p:extLst>
      <p:ext uri="{BB962C8B-B14F-4D97-AF65-F5344CB8AC3E}">
        <p14:creationId xmlns:p14="http://schemas.microsoft.com/office/powerpoint/2010/main" val="40057168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0" i="0" baseline="0" dirty="0"/>
          </a:p>
          <a:p>
            <a:endParaRPr lang="en-GB" i="1" dirty="0"/>
          </a:p>
        </p:txBody>
      </p:sp>
      <p:sp>
        <p:nvSpPr>
          <p:cNvPr id="4" name="Slide Number Placeholder 3"/>
          <p:cNvSpPr>
            <a:spLocks noGrp="1"/>
          </p:cNvSpPr>
          <p:nvPr>
            <p:ph type="sldNum" sz="quarter" idx="10"/>
          </p:nvPr>
        </p:nvSpPr>
        <p:spPr/>
        <p:txBody>
          <a:bodyPr/>
          <a:lstStyle/>
          <a:p>
            <a:fld id="{567DB251-18AC-41D5-959F-F289AB917537}" type="slidenum">
              <a:rPr lang="en-GB" smtClean="0"/>
              <a:t>10</a:t>
            </a:fld>
            <a:endParaRPr lang="en-GB" dirty="0"/>
          </a:p>
        </p:txBody>
      </p:sp>
    </p:spTree>
    <p:extLst>
      <p:ext uri="{BB962C8B-B14F-4D97-AF65-F5344CB8AC3E}">
        <p14:creationId xmlns:p14="http://schemas.microsoft.com/office/powerpoint/2010/main" val="957503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67DB251-18AC-41D5-959F-F289AB917537}" type="slidenum">
              <a:rPr lang="en-GB" smtClean="0"/>
              <a:t>11</a:t>
            </a:fld>
            <a:endParaRPr lang="en-GB" dirty="0"/>
          </a:p>
        </p:txBody>
      </p:sp>
    </p:spTree>
    <p:extLst>
      <p:ext uri="{BB962C8B-B14F-4D97-AF65-F5344CB8AC3E}">
        <p14:creationId xmlns:p14="http://schemas.microsoft.com/office/powerpoint/2010/main" val="26165194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67DB251-18AC-41D5-959F-F289AB917537}" type="slidenum">
              <a:rPr lang="en-GB" smtClean="0"/>
              <a:t>12</a:t>
            </a:fld>
            <a:endParaRPr lang="en-GB" dirty="0"/>
          </a:p>
        </p:txBody>
      </p:sp>
    </p:spTree>
    <p:extLst>
      <p:ext uri="{BB962C8B-B14F-4D97-AF65-F5344CB8AC3E}">
        <p14:creationId xmlns:p14="http://schemas.microsoft.com/office/powerpoint/2010/main" val="14961287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i="1" dirty="0"/>
          </a:p>
        </p:txBody>
      </p:sp>
      <p:sp>
        <p:nvSpPr>
          <p:cNvPr id="4" name="Slide Number Placeholder 3"/>
          <p:cNvSpPr>
            <a:spLocks noGrp="1"/>
          </p:cNvSpPr>
          <p:nvPr>
            <p:ph type="sldNum" sz="quarter" idx="10"/>
          </p:nvPr>
        </p:nvSpPr>
        <p:spPr/>
        <p:txBody>
          <a:bodyPr/>
          <a:lstStyle/>
          <a:p>
            <a:fld id="{567DB251-18AC-41D5-959F-F289AB917537}" type="slidenum">
              <a:rPr lang="en-GB" smtClean="0"/>
              <a:t>13</a:t>
            </a:fld>
            <a:endParaRPr lang="en-GB"/>
          </a:p>
        </p:txBody>
      </p:sp>
    </p:spTree>
    <p:extLst>
      <p:ext uri="{BB962C8B-B14F-4D97-AF65-F5344CB8AC3E}">
        <p14:creationId xmlns:p14="http://schemas.microsoft.com/office/powerpoint/2010/main" val="18198388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fld id="{567DB251-18AC-41D5-959F-F289AB917537}" type="slidenum">
              <a:rPr lang="en-GB" smtClean="0"/>
              <a:t>14</a:t>
            </a:fld>
            <a:endParaRPr lang="en-GB"/>
          </a:p>
        </p:txBody>
      </p:sp>
    </p:spTree>
    <p:extLst>
      <p:ext uri="{BB962C8B-B14F-4D97-AF65-F5344CB8AC3E}">
        <p14:creationId xmlns:p14="http://schemas.microsoft.com/office/powerpoint/2010/main" val="414533833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fld id="{567DB251-18AC-41D5-959F-F289AB917537}" type="slidenum">
              <a:rPr lang="en-GB" smtClean="0"/>
              <a:t>15</a:t>
            </a:fld>
            <a:endParaRPr lang="en-GB"/>
          </a:p>
        </p:txBody>
      </p:sp>
    </p:spTree>
    <p:extLst>
      <p:ext uri="{BB962C8B-B14F-4D97-AF65-F5344CB8AC3E}">
        <p14:creationId xmlns:p14="http://schemas.microsoft.com/office/powerpoint/2010/main" val="132298007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i="0" dirty="0"/>
          </a:p>
        </p:txBody>
      </p:sp>
      <p:sp>
        <p:nvSpPr>
          <p:cNvPr id="4" name="Slide Number Placeholder 3"/>
          <p:cNvSpPr>
            <a:spLocks noGrp="1"/>
          </p:cNvSpPr>
          <p:nvPr>
            <p:ph type="sldNum" sz="quarter" idx="10"/>
          </p:nvPr>
        </p:nvSpPr>
        <p:spPr/>
        <p:txBody>
          <a:bodyPr/>
          <a:lstStyle/>
          <a:p>
            <a:fld id="{567DB251-18AC-41D5-959F-F289AB917537}" type="slidenum">
              <a:rPr lang="en-GB" smtClean="0"/>
              <a:t>16</a:t>
            </a:fld>
            <a:endParaRPr lang="en-GB"/>
          </a:p>
        </p:txBody>
      </p:sp>
    </p:spTree>
    <p:extLst>
      <p:ext uri="{BB962C8B-B14F-4D97-AF65-F5344CB8AC3E}">
        <p14:creationId xmlns:p14="http://schemas.microsoft.com/office/powerpoint/2010/main" val="404812426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i="1" dirty="0"/>
          </a:p>
        </p:txBody>
      </p:sp>
      <p:sp>
        <p:nvSpPr>
          <p:cNvPr id="4" name="Slide Number Placeholder 3"/>
          <p:cNvSpPr>
            <a:spLocks noGrp="1"/>
          </p:cNvSpPr>
          <p:nvPr>
            <p:ph type="sldNum" sz="quarter" idx="10"/>
          </p:nvPr>
        </p:nvSpPr>
        <p:spPr/>
        <p:txBody>
          <a:bodyPr/>
          <a:lstStyle/>
          <a:p>
            <a:fld id="{567DB251-18AC-41D5-959F-F289AB917537}" type="slidenum">
              <a:rPr lang="en-GB" smtClean="0"/>
              <a:t>17</a:t>
            </a:fld>
            <a:endParaRPr lang="en-GB" dirty="0"/>
          </a:p>
        </p:txBody>
      </p:sp>
    </p:spTree>
    <p:extLst>
      <p:ext uri="{BB962C8B-B14F-4D97-AF65-F5344CB8AC3E}">
        <p14:creationId xmlns:p14="http://schemas.microsoft.com/office/powerpoint/2010/main" val="25625902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984470F4-175C-4A70-8ECA-46736DE131CE}" type="datetime1">
              <a:rPr lang="en-GB" smtClean="0"/>
              <a:t>23/04/2020</a:t>
            </a:fld>
            <a:endParaRPr lang="en-GB"/>
          </a:p>
        </p:txBody>
      </p:sp>
      <p:sp>
        <p:nvSpPr>
          <p:cNvPr id="5" name="Footer Placeholder 4"/>
          <p:cNvSpPr>
            <a:spLocks noGrp="1"/>
          </p:cNvSpPr>
          <p:nvPr>
            <p:ph type="ftr" sz="quarter" idx="11"/>
          </p:nvPr>
        </p:nvSpPr>
        <p:spPr/>
        <p:txBody>
          <a:bodyPr/>
          <a:lstStyle/>
          <a:p>
            <a:r>
              <a:rPr lang="en-GB"/>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42426844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Tree>
    <p:extLst>
      <p:ext uri="{BB962C8B-B14F-4D97-AF65-F5344CB8AC3E}">
        <p14:creationId xmlns:p14="http://schemas.microsoft.com/office/powerpoint/2010/main" val="16549910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88E2805F-DA71-4224-9B1D-7B332DC352DD}" type="datetime1">
              <a:rPr lang="en-GB" smtClean="0"/>
              <a:t>23/04/2020</a:t>
            </a:fld>
            <a:endParaRPr lang="en-GB"/>
          </a:p>
        </p:txBody>
      </p:sp>
      <p:sp>
        <p:nvSpPr>
          <p:cNvPr id="5" name="Footer Placeholder 4"/>
          <p:cNvSpPr>
            <a:spLocks noGrp="1"/>
          </p:cNvSpPr>
          <p:nvPr>
            <p:ph type="ftr" sz="quarter" idx="11"/>
          </p:nvPr>
        </p:nvSpPr>
        <p:spPr/>
        <p:txBody>
          <a:bodyPr/>
          <a:lstStyle/>
          <a:p>
            <a:r>
              <a:rPr lang="en-GB"/>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36034453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2D636E0B-35A5-4DF2-ACE2-1A1E85DBD40F}" type="datetime1">
              <a:rPr lang="en-GB" smtClean="0"/>
              <a:t>23/04/2020</a:t>
            </a:fld>
            <a:endParaRPr lang="en-GB"/>
          </a:p>
        </p:txBody>
      </p:sp>
      <p:sp>
        <p:nvSpPr>
          <p:cNvPr id="6" name="Footer Placeholder 5"/>
          <p:cNvSpPr>
            <a:spLocks noGrp="1"/>
          </p:cNvSpPr>
          <p:nvPr>
            <p:ph type="ftr" sz="quarter" idx="11"/>
          </p:nvPr>
        </p:nvSpPr>
        <p:spPr/>
        <p:txBody>
          <a:bodyPr/>
          <a:lstStyle/>
          <a:p>
            <a:r>
              <a:rPr lang="en-GB"/>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20306121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2AEDC1C9-F2F6-4A2B-B860-DDCD2DDDF51E}" type="datetime1">
              <a:rPr lang="en-GB" smtClean="0"/>
              <a:t>23/04/2020</a:t>
            </a:fld>
            <a:endParaRPr lang="en-GB"/>
          </a:p>
        </p:txBody>
      </p:sp>
      <p:sp>
        <p:nvSpPr>
          <p:cNvPr id="8" name="Footer Placeholder 7"/>
          <p:cNvSpPr>
            <a:spLocks noGrp="1"/>
          </p:cNvSpPr>
          <p:nvPr>
            <p:ph type="ftr" sz="quarter" idx="11"/>
          </p:nvPr>
        </p:nvSpPr>
        <p:spPr/>
        <p:txBody>
          <a:bodyPr/>
          <a:lstStyle/>
          <a:p>
            <a:r>
              <a:rPr lang="en-GB"/>
              <a:t>© PSHE Association 2018   </a:t>
            </a:r>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12099929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33AF0C7C-4974-4629-A2CD-C62706C669CA}" type="datetime1">
              <a:rPr lang="en-GB" smtClean="0"/>
              <a:t>23/04/2020</a:t>
            </a:fld>
            <a:endParaRPr lang="en-GB"/>
          </a:p>
        </p:txBody>
      </p:sp>
      <p:sp>
        <p:nvSpPr>
          <p:cNvPr id="4" name="Footer Placeholder 3"/>
          <p:cNvSpPr>
            <a:spLocks noGrp="1"/>
          </p:cNvSpPr>
          <p:nvPr>
            <p:ph type="ftr" sz="quarter" idx="11"/>
          </p:nvPr>
        </p:nvSpPr>
        <p:spPr/>
        <p:txBody>
          <a:bodyPr/>
          <a:lstStyle/>
          <a:p>
            <a:r>
              <a:rPr lang="en-GB"/>
              <a:t>© PSHE Association 2018   </a:t>
            </a:r>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36141577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lvl1pPr>
              <a:defRPr sz="1400">
                <a:solidFill>
                  <a:schemeClr val="tx1"/>
                </a:solidFill>
              </a:defRPr>
            </a:lvl1pPr>
          </a:lstStyle>
          <a:p>
            <a:r>
              <a:rPr lang="en-GB" dirty="0"/>
              <a:t>© PSHE Association 2018   </a:t>
            </a:r>
          </a:p>
        </p:txBody>
      </p:sp>
      <p:sp>
        <p:nvSpPr>
          <p:cNvPr id="7" name="Slide Number Placeholder 5"/>
          <p:cNvSpPr>
            <a:spLocks noGrp="1"/>
          </p:cNvSpPr>
          <p:nvPr>
            <p:ph type="sldNum" sz="quarter" idx="12"/>
          </p:nvPr>
        </p:nvSpPr>
        <p:spPr>
          <a:xfrm>
            <a:off x="11769436" y="6567015"/>
            <a:ext cx="422564" cy="365125"/>
          </a:xfrm>
          <a:prstGeom prst="rect">
            <a:avLst/>
          </a:prstGeom>
        </p:spPr>
        <p:txBody>
          <a:bodyPr/>
          <a:lstStyle>
            <a:lvl1pPr>
              <a:defRPr lang="en-GB" sz="1400" kern="1200" smtClean="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Tree>
    <p:extLst>
      <p:ext uri="{BB962C8B-B14F-4D97-AF65-F5344CB8AC3E}">
        <p14:creationId xmlns:p14="http://schemas.microsoft.com/office/powerpoint/2010/main" val="3897672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42EDA5EB-EE76-45BE-8113-F2C30DAF07B6}" type="datetime1">
              <a:rPr lang="en-GB" smtClean="0"/>
              <a:t>23/04/2020</a:t>
            </a:fld>
            <a:endParaRPr lang="en-GB"/>
          </a:p>
        </p:txBody>
      </p:sp>
      <p:sp>
        <p:nvSpPr>
          <p:cNvPr id="6" name="Footer Placeholder 5"/>
          <p:cNvSpPr>
            <a:spLocks noGrp="1"/>
          </p:cNvSpPr>
          <p:nvPr>
            <p:ph type="ftr" sz="quarter" idx="11"/>
          </p:nvPr>
        </p:nvSpPr>
        <p:spPr/>
        <p:txBody>
          <a:bodyPr/>
          <a:lstStyle/>
          <a:p>
            <a:r>
              <a:rPr lang="en-GB"/>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1613991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97388F7C-F017-4C39-9FD0-28AEE7A64FB0}" type="datetime1">
              <a:rPr lang="en-GB" smtClean="0"/>
              <a:t>23/04/2020</a:t>
            </a:fld>
            <a:endParaRPr lang="en-GB"/>
          </a:p>
        </p:txBody>
      </p:sp>
      <p:sp>
        <p:nvSpPr>
          <p:cNvPr id="6" name="Footer Placeholder 5"/>
          <p:cNvSpPr>
            <a:spLocks noGrp="1"/>
          </p:cNvSpPr>
          <p:nvPr>
            <p:ph type="ftr" sz="quarter" idx="11"/>
          </p:nvPr>
        </p:nvSpPr>
        <p:spPr/>
        <p:txBody>
          <a:bodyPr/>
          <a:lstStyle/>
          <a:p>
            <a:r>
              <a:rPr lang="en-GB"/>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11365309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4D82577-5986-4170-AE62-BB82E79D9AE7}" type="datetime1">
              <a:rPr lang="en-GB" smtClean="0"/>
              <a:t>23/04/2020</a:t>
            </a:fld>
            <a:endParaRPr lang="en-GB"/>
          </a:p>
        </p:txBody>
      </p:sp>
      <p:sp>
        <p:nvSpPr>
          <p:cNvPr id="5" name="Footer Placeholder 4"/>
          <p:cNvSpPr>
            <a:spLocks noGrp="1"/>
          </p:cNvSpPr>
          <p:nvPr>
            <p:ph type="ftr" sz="quarter" idx="11"/>
          </p:nvPr>
        </p:nvSpPr>
        <p:spPr/>
        <p:txBody>
          <a:bodyPr/>
          <a:lstStyle/>
          <a:p>
            <a:r>
              <a:rPr lang="en-GB"/>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11410822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A2DC40F6-1D2E-4892-9964-988432149B15}" type="datetime1">
              <a:rPr lang="en-GB" smtClean="0"/>
              <a:t>23/04/2020</a:t>
            </a:fld>
            <a:endParaRPr lang="en-GB"/>
          </a:p>
        </p:txBody>
      </p:sp>
      <p:sp>
        <p:nvSpPr>
          <p:cNvPr id="5" name="Footer Placeholder 4"/>
          <p:cNvSpPr>
            <a:spLocks noGrp="1"/>
          </p:cNvSpPr>
          <p:nvPr>
            <p:ph type="ftr" sz="quarter" idx="11"/>
          </p:nvPr>
        </p:nvSpPr>
        <p:spPr/>
        <p:txBody>
          <a:bodyPr/>
          <a:lstStyle/>
          <a:p>
            <a:r>
              <a:rPr lang="en-GB"/>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12711420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Footer Placeholder 4"/>
          <p:cNvSpPr>
            <a:spLocks noGrp="1"/>
          </p:cNvSpPr>
          <p:nvPr>
            <p:ph type="ftr" sz="quarter" idx="3"/>
          </p:nvPr>
        </p:nvSpPr>
        <p:spPr>
          <a:xfrm>
            <a:off x="0" y="6581516"/>
            <a:ext cx="12192000" cy="365125"/>
          </a:xfrm>
          <a:prstGeom prst="rect">
            <a:avLst/>
          </a:prstGeom>
          <a:noFill/>
        </p:spPr>
        <p:txBody>
          <a:bodyPr vert="horz" lIns="91440" tIns="45720" rIns="91440" bIns="45720" rtlCol="0" anchor="ctr"/>
          <a:lstStyle>
            <a:lvl1pPr algn="ct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en-GB" dirty="0"/>
              <a:t>© PSHE Association 2018   </a:t>
            </a:r>
          </a:p>
        </p:txBody>
      </p:sp>
    </p:spTree>
    <p:extLst>
      <p:ext uri="{BB962C8B-B14F-4D97-AF65-F5344CB8AC3E}">
        <p14:creationId xmlns:p14="http://schemas.microsoft.com/office/powerpoint/2010/main" val="31811615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8.jpe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8.jpe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8.jpeg"/><Relationship Id="rId5" Type="http://schemas.openxmlformats.org/officeDocument/2006/relationships/image" Target="../media/image16.pn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21.jpeg"/></Relationships>
</file>

<file path=ppt/slides/_rels/slide17.xml.rels><?xml version="1.0" encoding="UTF-8" standalone="yes"?>
<Relationships xmlns="http://schemas.openxmlformats.org/package/2006/relationships"><Relationship Id="rId3" Type="http://schemas.openxmlformats.org/officeDocument/2006/relationships/hyperlink" Target="http://www.childline.org.uk/" TargetMode="External"/><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2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667204866"/>
              </p:ext>
            </p:extLst>
          </p:nvPr>
        </p:nvGraphicFramePr>
        <p:xfrm>
          <a:off x="1" y="1"/>
          <a:ext cx="12192000" cy="6858000"/>
        </p:xfrm>
        <a:graphic>
          <a:graphicData uri="http://schemas.openxmlformats.org/drawingml/2006/table">
            <a:tbl>
              <a:tblPr firstRow="1" bandRow="1">
                <a:tableStyleId>{5940675A-B579-460E-94D1-54222C63F5DA}</a:tableStyleId>
              </a:tblPr>
              <a:tblGrid>
                <a:gridCol w="3229897">
                  <a:extLst>
                    <a:ext uri="{9D8B030D-6E8A-4147-A177-3AD203B41FA5}">
                      <a16:colId xmlns:a16="http://schemas.microsoft.com/office/drawing/2014/main" val="20000"/>
                    </a:ext>
                  </a:extLst>
                </a:gridCol>
                <a:gridCol w="2861187">
                  <a:extLst>
                    <a:ext uri="{9D8B030D-6E8A-4147-A177-3AD203B41FA5}">
                      <a16:colId xmlns:a16="http://schemas.microsoft.com/office/drawing/2014/main" val="20001"/>
                    </a:ext>
                  </a:extLst>
                </a:gridCol>
                <a:gridCol w="2728451">
                  <a:extLst>
                    <a:ext uri="{9D8B030D-6E8A-4147-A177-3AD203B41FA5}">
                      <a16:colId xmlns:a16="http://schemas.microsoft.com/office/drawing/2014/main" val="20002"/>
                    </a:ext>
                  </a:extLst>
                </a:gridCol>
                <a:gridCol w="934065">
                  <a:extLst>
                    <a:ext uri="{9D8B030D-6E8A-4147-A177-3AD203B41FA5}">
                      <a16:colId xmlns:a16="http://schemas.microsoft.com/office/drawing/2014/main" val="20003"/>
                    </a:ext>
                  </a:extLst>
                </a:gridCol>
                <a:gridCol w="2438400">
                  <a:extLst>
                    <a:ext uri="{9D8B030D-6E8A-4147-A177-3AD203B41FA5}">
                      <a16:colId xmlns:a16="http://schemas.microsoft.com/office/drawing/2014/main" val="20004"/>
                    </a:ext>
                  </a:extLst>
                </a:gridCol>
              </a:tblGrid>
              <a:tr h="644184">
                <a:tc gridSpan="4">
                  <a:txBody>
                    <a:bodyPr/>
                    <a:lstStyle/>
                    <a:p>
                      <a:r>
                        <a:rPr lang="en-GB" sz="2100" b="1" dirty="0">
                          <a:latin typeface="Arial" panose="020B0604020202020204" pitchFamily="34" charset="0"/>
                          <a:cs typeface="Arial" panose="020B0604020202020204" pitchFamily="34" charset="0"/>
                        </a:rPr>
                        <a:t>Title</a:t>
                      </a:r>
                      <a:r>
                        <a:rPr lang="en-GB" sz="2100" b="1" dirty="0" smtClean="0">
                          <a:latin typeface="Arial" panose="020B0604020202020204" pitchFamily="34" charset="0"/>
                          <a:cs typeface="Arial" panose="020B0604020202020204" pitchFamily="34" charset="0"/>
                        </a:rPr>
                        <a:t>: </a:t>
                      </a:r>
                      <a:r>
                        <a:rPr lang="en-GB" sz="2400" b="0" dirty="0" smtClean="0">
                          <a:latin typeface="+mj-lt"/>
                          <a:cs typeface="+mn-cs"/>
                        </a:rPr>
                        <a:t>Good</a:t>
                      </a:r>
                      <a:r>
                        <a:rPr lang="en-GB" sz="2400" b="0" baseline="0" dirty="0" smtClean="0">
                          <a:latin typeface="+mj-lt"/>
                          <a:cs typeface="+mn-cs"/>
                        </a:rPr>
                        <a:t> Sleep Habits</a:t>
                      </a:r>
                      <a:endParaRPr lang="en-GB" sz="1900" b="0" dirty="0">
                        <a:latin typeface="+mj-lt"/>
                        <a:cs typeface="Arial" panose="020B0604020202020204" pitchFamily="34" charset="0"/>
                      </a:endParaRPr>
                    </a:p>
                  </a:txBody>
                  <a:tcPr marL="68580" marR="68580" marT="34291" marB="34291">
                    <a:solidFill>
                      <a:srgbClr val="92D050"/>
                    </a:solidFill>
                  </a:tcPr>
                </a:tc>
                <a:tc hMerge="1">
                  <a:txBody>
                    <a:bodyPr/>
                    <a:lstStyle/>
                    <a:p>
                      <a:endParaRPr lang="en-GB"/>
                    </a:p>
                  </a:txBody>
                  <a:tcPr/>
                </a:tc>
                <a:tc hMerge="1">
                  <a:txBody>
                    <a:bodyPr/>
                    <a:lstStyle/>
                    <a:p>
                      <a:endParaRPr lang="en-GB"/>
                    </a:p>
                  </a:txBody>
                  <a:tcPr/>
                </a:tc>
                <a:tc hMerge="1">
                  <a:txBody>
                    <a:bodyPr/>
                    <a:lstStyle/>
                    <a:p>
                      <a:endParaRPr lang="en-GB"/>
                    </a:p>
                  </a:txBody>
                  <a:tcPr/>
                </a:tc>
                <a:tc rowSpan="2">
                  <a:txBody>
                    <a:bodyPr/>
                    <a:lstStyle/>
                    <a:p>
                      <a:pPr algn="ctr"/>
                      <a:endParaRPr lang="en-GB" sz="2300" dirty="0" smtClean="0">
                        <a:latin typeface="Aharoni" pitchFamily="2" charset="-79"/>
                        <a:cs typeface="Aharoni" pitchFamily="2" charset="-79"/>
                      </a:endParaRPr>
                    </a:p>
                    <a:p>
                      <a:pPr algn="ctr"/>
                      <a:fld id="{B58E252D-65CD-46B1-BDE0-8C0B2B41E66B}" type="datetime4">
                        <a:rPr lang="en-GB" sz="2300" smtClean="0">
                          <a:latin typeface="Aharoni" pitchFamily="2" charset="-79"/>
                          <a:cs typeface="Aharoni" pitchFamily="2" charset="-79"/>
                        </a:rPr>
                        <a:pPr algn="ctr"/>
                        <a:t>23 April 2020</a:t>
                      </a:fld>
                      <a:endParaRPr lang="en-GB" sz="2300" dirty="0">
                        <a:latin typeface="Aharoni" pitchFamily="2" charset="-79"/>
                        <a:cs typeface="Aharoni" pitchFamily="2" charset="-79"/>
                      </a:endParaRPr>
                    </a:p>
                  </a:txBody>
                  <a:tcPr marL="68580" marR="68580" marT="34291" marB="34291">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2700000" scaled="1"/>
                      <a:tileRect/>
                    </a:gradFill>
                  </a:tcPr>
                </a:tc>
                <a:extLst>
                  <a:ext uri="{0D108BD9-81ED-4DB2-BD59-A6C34878D82A}">
                    <a16:rowId xmlns:a16="http://schemas.microsoft.com/office/drawing/2014/main" val="10000"/>
                  </a:ext>
                </a:extLst>
              </a:tr>
              <a:tr h="831417">
                <a:tc gridSpan="4">
                  <a:txBody>
                    <a:bodyPr/>
                    <a:lstStyle/>
                    <a:p>
                      <a:pPr marL="0" marR="0" lvl="0" indent="0" algn="l" defTabSz="914400" rtl="0" eaLnBrk="1" fontAlgn="auto" latinLnBrk="0" hangingPunct="1">
                        <a:lnSpc>
                          <a:spcPct val="80000"/>
                        </a:lnSpc>
                        <a:spcBef>
                          <a:spcPts val="0"/>
                        </a:spcBef>
                        <a:spcAft>
                          <a:spcPts val="0"/>
                        </a:spcAft>
                        <a:buClrTx/>
                        <a:buSzTx/>
                        <a:buFontTx/>
                        <a:buNone/>
                        <a:tabLst/>
                        <a:defRPr/>
                      </a:pPr>
                      <a:r>
                        <a:rPr lang="en-GB" sz="1900" b="1" dirty="0">
                          <a:latin typeface="Arial" panose="020B0604020202020204" pitchFamily="34" charset="0"/>
                          <a:cs typeface="Arial" panose="020B0604020202020204" pitchFamily="34" charset="0"/>
                        </a:rPr>
                        <a:t>Learning </a:t>
                      </a:r>
                      <a:r>
                        <a:rPr lang="en-GB" sz="1900" b="1" dirty="0" smtClean="0">
                          <a:latin typeface="Arial" panose="020B0604020202020204" pitchFamily="34" charset="0"/>
                          <a:cs typeface="Arial" panose="020B0604020202020204" pitchFamily="34" charset="0"/>
                        </a:rPr>
                        <a:t>Challenge: </a:t>
                      </a:r>
                    </a:p>
                    <a:p>
                      <a:r>
                        <a:rPr lang="en-GB" sz="1800" b="0" dirty="0" smtClean="0">
                          <a:latin typeface="Aharoni" pitchFamily="2" charset="-79"/>
                          <a:cs typeface="Aharoni" pitchFamily="2" charset="-79"/>
                        </a:rPr>
                        <a:t>To learn about the importance of good sleep</a:t>
                      </a:r>
                    </a:p>
                  </a:txBody>
                  <a:tcPr marL="68580" marR="68580" marT="34291" marB="34291">
                    <a:solidFill>
                      <a:srgbClr val="FFC000"/>
                    </a:solidFill>
                  </a:tcPr>
                </a:tc>
                <a:tc hMerge="1">
                  <a:txBody>
                    <a:bodyPr/>
                    <a:lstStyle/>
                    <a:p>
                      <a:endParaRPr lang="en-GB"/>
                    </a:p>
                  </a:txBody>
                  <a:tcPr/>
                </a:tc>
                <a:tc hMerge="1">
                  <a:txBody>
                    <a:bodyPr/>
                    <a:lstStyle/>
                    <a:p>
                      <a:endParaRPr lang="en-GB"/>
                    </a:p>
                  </a:txBody>
                  <a:tcPr/>
                </a:tc>
                <a:tc hMerge="1">
                  <a:txBody>
                    <a:bodyPr/>
                    <a:lstStyle/>
                    <a:p>
                      <a:endParaRPr lang="en-GB" dirty="0"/>
                    </a:p>
                  </a:txBody>
                  <a:tcPr/>
                </a:tc>
                <a:tc vMerge="1">
                  <a:txBody>
                    <a:bodyPr/>
                    <a:lstStyle/>
                    <a:p>
                      <a:endParaRPr lang="en-GB"/>
                    </a:p>
                  </a:txBody>
                  <a:tcPr/>
                </a:tc>
                <a:extLst>
                  <a:ext uri="{0D108BD9-81ED-4DB2-BD59-A6C34878D82A}">
                    <a16:rowId xmlns:a16="http://schemas.microsoft.com/office/drawing/2014/main" val="10001"/>
                  </a:ext>
                </a:extLst>
              </a:tr>
              <a:tr h="3711800">
                <a:tc gridSpan="5">
                  <a:txBody>
                    <a:bodyPr/>
                    <a:lstStyle/>
                    <a:p>
                      <a:pPr algn="ctr"/>
                      <a:r>
                        <a:rPr lang="en-GB" sz="2400" b="1" dirty="0">
                          <a:latin typeface="Aharoni" pitchFamily="2" charset="-79"/>
                          <a:cs typeface="Aharoni" pitchFamily="2" charset="-79"/>
                        </a:rPr>
                        <a:t>Lesson Outcome</a:t>
                      </a:r>
                    </a:p>
                  </a:txBody>
                  <a:tcPr marL="68580" marR="68580" marT="34291" marB="34291" vert="vert27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2"/>
                  </a:ext>
                </a:extLst>
              </a:tr>
              <a:tr h="1670599">
                <a:tc>
                  <a:txBody>
                    <a:bodyPr/>
                    <a:lstStyle/>
                    <a:p>
                      <a:r>
                        <a:rPr lang="en-GB" sz="2000" b="1" dirty="0" err="1">
                          <a:latin typeface="+mn-lt"/>
                          <a:cs typeface="Arial" panose="020B0604020202020204" pitchFamily="34" charset="0"/>
                        </a:rPr>
                        <a:t>SPaG</a:t>
                      </a:r>
                      <a:r>
                        <a:rPr lang="en-GB" sz="2000" b="1" dirty="0">
                          <a:latin typeface="+mn-lt"/>
                          <a:cs typeface="Arial" panose="020B0604020202020204" pitchFamily="34" charset="0"/>
                        </a:rPr>
                        <a:t> </a:t>
                      </a:r>
                      <a:r>
                        <a:rPr lang="en-GB" sz="2000" b="1" dirty="0" smtClean="0">
                          <a:latin typeface="+mn-lt"/>
                          <a:cs typeface="Arial" panose="020B0604020202020204" pitchFamily="34" charset="0"/>
                        </a:rPr>
                        <a:t>Focus</a:t>
                      </a:r>
                    </a:p>
                    <a:p>
                      <a:r>
                        <a:rPr lang="en-GB" sz="2000" b="0" dirty="0" smtClean="0">
                          <a:latin typeface="+mn-lt"/>
                          <a:cs typeface="Arial" panose="020B0604020202020204" pitchFamily="34" charset="0"/>
                        </a:rPr>
                        <a:t>Terminology</a:t>
                      </a:r>
                      <a:endParaRPr lang="en-GB" sz="2000" b="0" dirty="0">
                        <a:latin typeface="+mn-lt"/>
                        <a:cs typeface="Arial" panose="020B0604020202020204" pitchFamily="34" charset="0"/>
                      </a:endParaRPr>
                    </a:p>
                  </a:txBody>
                  <a:tcPr marL="68580" marR="68580" marT="34291" marB="34291">
                    <a:solidFill>
                      <a:srgbClr val="92D050"/>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000" b="1" dirty="0">
                          <a:latin typeface="+mn-lt"/>
                          <a:cs typeface="Arial" panose="020B0604020202020204" pitchFamily="34" charset="0"/>
                        </a:rPr>
                        <a:t>Numeracy </a:t>
                      </a:r>
                      <a:r>
                        <a:rPr lang="en-GB" sz="2000" b="1" dirty="0" smtClean="0">
                          <a:latin typeface="+mn-lt"/>
                          <a:cs typeface="Arial" panose="020B0604020202020204" pitchFamily="34" charset="0"/>
                        </a:rPr>
                        <a:t>Focus</a:t>
                      </a:r>
                      <a:endParaRPr lang="en-GB" sz="2000" b="1" dirty="0">
                        <a:latin typeface="+mn-lt"/>
                        <a:cs typeface="Arial" panose="020B0604020202020204" pitchFamily="34" charset="0"/>
                      </a:endParaRPr>
                    </a:p>
                  </a:txBody>
                  <a:tcPr marL="68580" marR="68580" marT="34291" marB="34291">
                    <a:solidFill>
                      <a:srgbClr val="00B0F0"/>
                    </a:solidFill>
                  </a:tcPr>
                </a:tc>
                <a:tc>
                  <a:txBody>
                    <a:bodyPr/>
                    <a:lstStyle/>
                    <a:p>
                      <a:r>
                        <a:rPr lang="en-GB" sz="2000" b="1" dirty="0" smtClean="0">
                          <a:latin typeface="+mn-lt"/>
                          <a:cs typeface="Arial" panose="020B0604020202020204" pitchFamily="34" charset="0"/>
                        </a:rPr>
                        <a:t>SMSC</a:t>
                      </a:r>
                    </a:p>
                    <a:p>
                      <a:r>
                        <a:rPr lang="en-GB" sz="2000" b="0" dirty="0" smtClean="0">
                          <a:latin typeface="+mn-lt"/>
                          <a:cs typeface="Arial" panose="020B0604020202020204" pitchFamily="34" charset="0"/>
                        </a:rPr>
                        <a:t>Impact of significant life events on sleep</a:t>
                      </a:r>
                    </a:p>
                  </a:txBody>
                  <a:tcPr marL="68580" marR="68580" marT="34291" marB="34291">
                    <a:solidFill>
                      <a:srgbClr val="FF66CC"/>
                    </a:solidFill>
                  </a:tcPr>
                </a:tc>
                <a:tc gridSpan="2">
                  <a:txBody>
                    <a:bodyPr/>
                    <a:lstStyle/>
                    <a:p>
                      <a:r>
                        <a:rPr lang="en-GB" sz="2000" b="1" dirty="0">
                          <a:latin typeface="+mn-lt"/>
                          <a:cs typeface="Arial" panose="020B0604020202020204" pitchFamily="34" charset="0"/>
                        </a:rPr>
                        <a:t>Terminology</a:t>
                      </a:r>
                      <a:r>
                        <a:rPr lang="en-GB" sz="2000" b="1" dirty="0" smtClean="0">
                          <a:latin typeface="+mn-lt"/>
                          <a:cs typeface="Arial" panose="020B0604020202020204" pitchFamily="34" charset="0"/>
                        </a:rPr>
                        <a:t>:</a:t>
                      </a:r>
                    </a:p>
                  </a:txBody>
                  <a:tcPr marL="68580" marR="68580" marT="34291" marB="34291">
                    <a:solidFill>
                      <a:srgbClr val="FFC000"/>
                    </a:solidFill>
                  </a:tcPr>
                </a:tc>
                <a:tc hMerge="1">
                  <a:txBody>
                    <a:bodyPr/>
                    <a:lstStyle/>
                    <a:p>
                      <a:endParaRPr lang="en-GB" dirty="0"/>
                    </a:p>
                  </a:txBody>
                  <a:tcPr/>
                </a:tc>
                <a:extLst>
                  <a:ext uri="{0D108BD9-81ED-4DB2-BD59-A6C34878D82A}">
                    <a16:rowId xmlns:a16="http://schemas.microsoft.com/office/drawing/2014/main" val="10003"/>
                  </a:ext>
                </a:extLst>
              </a:tr>
            </a:tbl>
          </a:graphicData>
        </a:graphic>
      </p:graphicFrame>
      <p:graphicFrame>
        <p:nvGraphicFramePr>
          <p:cNvPr id="4" name="Diagram 3"/>
          <p:cNvGraphicFramePr/>
          <p:nvPr>
            <p:extLst>
              <p:ext uri="{D42A27DB-BD31-4B8C-83A1-F6EECF244321}">
                <p14:modId xmlns:p14="http://schemas.microsoft.com/office/powerpoint/2010/main" val="2754987634"/>
              </p:ext>
            </p:extLst>
          </p:nvPr>
        </p:nvGraphicFramePr>
        <p:xfrm>
          <a:off x="479376" y="1124744"/>
          <a:ext cx="11496600" cy="43924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Right Arrow 4"/>
          <p:cNvSpPr/>
          <p:nvPr/>
        </p:nvSpPr>
        <p:spPr>
          <a:xfrm>
            <a:off x="6675891" y="1323975"/>
            <a:ext cx="1782762" cy="647700"/>
          </a:xfrm>
          <a:prstGeom prst="rightArrow">
            <a:avLst/>
          </a:prstGeom>
          <a:ln w="38100"/>
        </p:spPr>
        <p:style>
          <a:lnRef idx="2">
            <a:schemeClr val="accent4"/>
          </a:lnRef>
          <a:fillRef idx="1">
            <a:schemeClr val="lt1"/>
          </a:fillRef>
          <a:effectRef idx="0">
            <a:schemeClr val="accent4"/>
          </a:effectRef>
          <a:fontRef idx="minor">
            <a:schemeClr val="dk1"/>
          </a:fontRef>
        </p:style>
        <p:txBody>
          <a:bodyPr anchor="ctr"/>
          <a:lstStyle/>
          <a:p>
            <a:pPr algn="ctr" eaLnBrk="1" fontAlgn="auto" hangingPunct="1">
              <a:spcBef>
                <a:spcPts val="0"/>
              </a:spcBef>
              <a:spcAft>
                <a:spcPts val="0"/>
              </a:spcAft>
              <a:defRPr/>
            </a:pPr>
            <a:r>
              <a:rPr lang="en-GB" sz="1400" b="1" dirty="0"/>
              <a:t>CHALLENGE</a:t>
            </a:r>
          </a:p>
        </p:txBody>
      </p:sp>
      <p:sp>
        <p:nvSpPr>
          <p:cNvPr id="6" name="Right Arrow 5"/>
          <p:cNvSpPr/>
          <p:nvPr/>
        </p:nvSpPr>
        <p:spPr>
          <a:xfrm>
            <a:off x="9370106" y="1323975"/>
            <a:ext cx="2022475" cy="647700"/>
          </a:xfrm>
          <a:prstGeom prst="rightArrow">
            <a:avLst/>
          </a:prstGeom>
          <a:ln w="38100"/>
        </p:spPr>
        <p:style>
          <a:lnRef idx="2">
            <a:schemeClr val="accent6"/>
          </a:lnRef>
          <a:fillRef idx="1">
            <a:schemeClr val="lt1"/>
          </a:fillRef>
          <a:effectRef idx="0">
            <a:schemeClr val="accent6"/>
          </a:effectRef>
          <a:fontRef idx="minor">
            <a:schemeClr val="dk1"/>
          </a:fontRef>
        </p:style>
        <p:txBody>
          <a:bodyPr anchor="ctr"/>
          <a:lstStyle/>
          <a:p>
            <a:pPr eaLnBrk="1" fontAlgn="auto" hangingPunct="1">
              <a:spcBef>
                <a:spcPts val="0"/>
              </a:spcBef>
              <a:spcAft>
                <a:spcPts val="0"/>
              </a:spcAft>
              <a:defRPr/>
            </a:pPr>
            <a:r>
              <a:rPr lang="en-GB" sz="1400" b="1" dirty="0"/>
              <a:t>Super CHALLENGE</a:t>
            </a:r>
          </a:p>
        </p:txBody>
      </p:sp>
    </p:spTree>
    <p:extLst>
      <p:ext uri="{BB962C8B-B14F-4D97-AF65-F5344CB8AC3E}">
        <p14:creationId xmlns:p14="http://schemas.microsoft.com/office/powerpoint/2010/main" val="241444375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952170" y="3596633"/>
            <a:ext cx="10096499" cy="218521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000" b="1" i="0" u="none" strike="noStrike" kern="1200" cap="none" spc="0" normalizeH="0" baseline="0" noProof="0" dirty="0">
                <a:ln>
                  <a:noFill/>
                </a:ln>
                <a:solidFill>
                  <a:srgbClr val="95519E"/>
                </a:solidFill>
                <a:effectLst/>
                <a:uLnTx/>
                <a:uFillTx/>
                <a:latin typeface="League Spartan" panose="00000800000000000000" pitchFamily="50" charset="0"/>
              </a:rPr>
              <a:t>Taking care of </a:t>
            </a:r>
            <a:r>
              <a:rPr lang="en-GB" sz="6000" b="1" dirty="0">
                <a:solidFill>
                  <a:srgbClr val="95519E"/>
                </a:solidFill>
                <a:latin typeface="League Spartan" panose="00000800000000000000" pitchFamily="50" charset="0"/>
              </a:rPr>
              <a:t>m</a:t>
            </a:r>
            <a:r>
              <a:rPr kumimoji="0" lang="en-GB" sz="6000" b="1" i="0" u="none" strike="noStrike" kern="1200" cap="none" spc="0" normalizeH="0" baseline="0" noProof="0" dirty="0" err="1">
                <a:ln>
                  <a:noFill/>
                </a:ln>
                <a:solidFill>
                  <a:srgbClr val="95519E"/>
                </a:solidFill>
                <a:effectLst/>
                <a:uLnTx/>
                <a:uFillTx/>
                <a:latin typeface="League Spartan" panose="00000800000000000000" pitchFamily="50" charset="0"/>
              </a:rPr>
              <a:t>yself</a:t>
            </a:r>
            <a:r>
              <a:rPr kumimoji="0" lang="en-GB" sz="6000" b="1" i="0" u="none" strike="noStrike" kern="1200" cap="none" spc="0" normalizeH="0" baseline="0" noProof="0" dirty="0">
                <a:ln>
                  <a:noFill/>
                </a:ln>
                <a:solidFill>
                  <a:srgbClr val="95519E"/>
                </a:solidFill>
                <a:effectLst/>
                <a:uLnTx/>
                <a:uFillTx/>
                <a:latin typeface="League Spartan" panose="00000800000000000000" pitchFamily="50" charset="0"/>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4800" b="1" dirty="0">
                <a:latin typeface="League Spartan" panose="00000800000000000000" pitchFamily="50" charset="0"/>
              </a:rPr>
              <a:t>g</a:t>
            </a:r>
            <a:r>
              <a:rPr kumimoji="0" lang="en-GB" sz="4800" b="1" i="0" u="none" strike="noStrike" kern="1200" cap="none" spc="0" normalizeH="0" baseline="0" noProof="0" dirty="0" err="1">
                <a:ln>
                  <a:noFill/>
                </a:ln>
                <a:effectLst/>
                <a:uLnTx/>
                <a:uFillTx/>
                <a:latin typeface="League Spartan" panose="00000800000000000000" pitchFamily="50" charset="0"/>
              </a:rPr>
              <a:t>etting</a:t>
            </a:r>
            <a:r>
              <a:rPr kumimoji="0" lang="en-GB" sz="4800" b="1" i="0" u="none" strike="noStrike" kern="1200" cap="none" spc="0" normalizeH="0" baseline="0" noProof="0" dirty="0">
                <a:ln>
                  <a:noFill/>
                </a:ln>
                <a:effectLst/>
                <a:uLnTx/>
                <a:uFillTx/>
                <a:latin typeface="League Spartan" panose="00000800000000000000" pitchFamily="50" charset="0"/>
              </a:rPr>
              <a:t> a good </a:t>
            </a:r>
            <a:r>
              <a:rPr lang="en-GB" sz="4800" b="1" dirty="0">
                <a:latin typeface="League Spartan" panose="00000800000000000000" pitchFamily="50" charset="0"/>
              </a:rPr>
              <a:t>n</a:t>
            </a:r>
            <a:r>
              <a:rPr kumimoji="0" lang="en-GB" sz="4800" b="1" i="0" u="none" strike="noStrike" kern="1200" cap="none" spc="0" normalizeH="0" baseline="0" noProof="0" dirty="0" err="1">
                <a:ln>
                  <a:noFill/>
                </a:ln>
                <a:effectLst/>
                <a:uLnTx/>
                <a:uFillTx/>
                <a:latin typeface="League Spartan" panose="00000800000000000000" pitchFamily="50" charset="0"/>
              </a:rPr>
              <a:t>ight’s</a:t>
            </a:r>
            <a:r>
              <a:rPr kumimoji="0" lang="en-GB" sz="4800" b="1" i="0" u="none" strike="noStrike" kern="1200" cap="none" spc="0" normalizeH="0" baseline="0" noProof="0" dirty="0">
                <a:ln>
                  <a:noFill/>
                </a:ln>
                <a:effectLst/>
                <a:uLnTx/>
                <a:uFillTx/>
                <a:latin typeface="League Spartan" panose="00000800000000000000" pitchFamily="50" charset="0"/>
              </a:rPr>
              <a:t> </a:t>
            </a:r>
            <a:r>
              <a:rPr lang="en-GB" sz="4800" b="1" dirty="0">
                <a:latin typeface="League Spartan" panose="00000800000000000000" pitchFamily="50" charset="0"/>
              </a:rPr>
              <a:t>s</a:t>
            </a:r>
            <a:r>
              <a:rPr kumimoji="0" lang="en-GB" sz="4800" b="1" i="0" u="none" strike="noStrike" kern="1200" cap="none" spc="0" normalizeH="0" baseline="0" noProof="0" dirty="0" err="1">
                <a:ln>
                  <a:noFill/>
                </a:ln>
                <a:effectLst/>
                <a:uLnTx/>
                <a:uFillTx/>
                <a:latin typeface="League Spartan" panose="00000800000000000000" pitchFamily="50" charset="0"/>
              </a:rPr>
              <a:t>leep</a:t>
            </a:r>
            <a:r>
              <a:rPr kumimoji="0" lang="en-GB" sz="4800" b="1" i="0" u="none" strike="noStrike" kern="1200" cap="none" spc="0" normalizeH="0" baseline="0" noProof="0" dirty="0">
                <a:ln>
                  <a:noFill/>
                </a:ln>
                <a:effectLst/>
                <a:uLnTx/>
                <a:uFillTx/>
                <a:latin typeface="League Spartan" panose="00000800000000000000" pitchFamily="50" charset="0"/>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effectLst/>
              <a:uLnTx/>
              <a:uFillTx/>
              <a:latin typeface="League Spartan" panose="00000800000000000000" pitchFamily="50" charset="0"/>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2</a:t>
            </a:fld>
            <a:endParaRPr lang="en-GB" dirty="0"/>
          </a:p>
        </p:txBody>
      </p:sp>
      <p:pic>
        <p:nvPicPr>
          <p:cNvPr id="4" name="Picture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862863" y="879883"/>
            <a:ext cx="2457450" cy="2457450"/>
          </a:xfrm>
          <a:prstGeom prst="rect">
            <a:avLst/>
          </a:prstGeom>
        </p:spPr>
      </p:pic>
      <p:sp>
        <p:nvSpPr>
          <p:cNvPr id="21" name="TextBox 20"/>
          <p:cNvSpPr txBox="1"/>
          <p:nvPr/>
        </p:nvSpPr>
        <p:spPr>
          <a:xfrm rot="20567810">
            <a:off x="3818708" y="241951"/>
            <a:ext cx="734261" cy="584775"/>
          </a:xfrm>
          <a:prstGeom prst="rect">
            <a:avLst/>
          </a:prstGeom>
          <a:noFill/>
        </p:spPr>
        <p:txBody>
          <a:bodyPr wrap="square" rtlCol="0">
            <a:spAutoFit/>
          </a:bodyPr>
          <a:lstStyle/>
          <a:p>
            <a:r>
              <a:rPr lang="en-GB" sz="3200" dirty="0">
                <a:solidFill>
                  <a:srgbClr val="95519E"/>
                </a:solidFill>
                <a:latin typeface="League Spartan" panose="00000800000000000000" pitchFamily="50" charset="0"/>
              </a:rPr>
              <a:t>Z</a:t>
            </a:r>
          </a:p>
        </p:txBody>
      </p:sp>
      <p:sp>
        <p:nvSpPr>
          <p:cNvPr id="22" name="TextBox 21"/>
          <p:cNvSpPr txBox="1"/>
          <p:nvPr/>
        </p:nvSpPr>
        <p:spPr>
          <a:xfrm rot="19861463">
            <a:off x="4372265" y="605310"/>
            <a:ext cx="440112" cy="523220"/>
          </a:xfrm>
          <a:prstGeom prst="rect">
            <a:avLst/>
          </a:prstGeom>
          <a:noFill/>
        </p:spPr>
        <p:txBody>
          <a:bodyPr wrap="square" rtlCol="0">
            <a:spAutoFit/>
          </a:bodyPr>
          <a:lstStyle/>
          <a:p>
            <a:r>
              <a:rPr lang="en-GB" sz="2800" dirty="0">
                <a:latin typeface="League Spartan" panose="00000800000000000000" pitchFamily="50" charset="0"/>
              </a:rPr>
              <a:t>Z</a:t>
            </a:r>
          </a:p>
        </p:txBody>
      </p:sp>
      <p:sp>
        <p:nvSpPr>
          <p:cNvPr id="23" name="TextBox 22"/>
          <p:cNvSpPr txBox="1"/>
          <p:nvPr/>
        </p:nvSpPr>
        <p:spPr>
          <a:xfrm rot="20260471">
            <a:off x="4819583" y="742741"/>
            <a:ext cx="734261" cy="461665"/>
          </a:xfrm>
          <a:prstGeom prst="rect">
            <a:avLst/>
          </a:prstGeom>
          <a:noFill/>
        </p:spPr>
        <p:txBody>
          <a:bodyPr wrap="square" rtlCol="0">
            <a:spAutoFit/>
          </a:bodyPr>
          <a:lstStyle/>
          <a:p>
            <a:r>
              <a:rPr lang="en-GB" sz="2400" dirty="0">
                <a:solidFill>
                  <a:srgbClr val="95519E"/>
                </a:solidFill>
                <a:latin typeface="League Spartan" panose="00000800000000000000" pitchFamily="50" charset="0"/>
              </a:rPr>
              <a:t>Z</a:t>
            </a:r>
          </a:p>
        </p:txBody>
      </p:sp>
      <p:sp>
        <p:nvSpPr>
          <p:cNvPr id="24" name="TextBox 23"/>
          <p:cNvSpPr txBox="1"/>
          <p:nvPr/>
        </p:nvSpPr>
        <p:spPr>
          <a:xfrm rot="20260471">
            <a:off x="5075180" y="1113264"/>
            <a:ext cx="734261" cy="400110"/>
          </a:xfrm>
          <a:prstGeom prst="rect">
            <a:avLst/>
          </a:prstGeom>
          <a:noFill/>
        </p:spPr>
        <p:txBody>
          <a:bodyPr wrap="square" rtlCol="0">
            <a:spAutoFit/>
          </a:bodyPr>
          <a:lstStyle/>
          <a:p>
            <a:r>
              <a:rPr lang="en-GB" sz="2000" dirty="0">
                <a:latin typeface="League Spartan" panose="00000800000000000000" pitchFamily="50" charset="0"/>
              </a:rPr>
              <a:t>Z</a:t>
            </a:r>
          </a:p>
        </p:txBody>
      </p:sp>
    </p:spTree>
    <p:extLst>
      <p:ext uri="{BB962C8B-B14F-4D97-AF65-F5344CB8AC3E}">
        <p14:creationId xmlns:p14="http://schemas.microsoft.com/office/powerpoint/2010/main" val="24324689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1000"/>
                                        <p:tgtEl>
                                          <p:spTgt spid="24"/>
                                        </p:tgtEl>
                                      </p:cBhvr>
                                    </p:animEffect>
                                    <p:anim calcmode="lin" valueType="num">
                                      <p:cBhvr>
                                        <p:cTn id="8" dur="1000" fill="hold"/>
                                        <p:tgtEl>
                                          <p:spTgt spid="24"/>
                                        </p:tgtEl>
                                        <p:attrNameLst>
                                          <p:attrName>ppt_x</p:attrName>
                                        </p:attrNameLst>
                                      </p:cBhvr>
                                      <p:tavLst>
                                        <p:tav tm="0">
                                          <p:val>
                                            <p:strVal val="#ppt_x"/>
                                          </p:val>
                                        </p:tav>
                                        <p:tav tm="100000">
                                          <p:val>
                                            <p:strVal val="#ppt_x"/>
                                          </p:val>
                                        </p:tav>
                                      </p:tavLst>
                                    </p:anim>
                                    <p:anim calcmode="lin" valueType="num">
                                      <p:cBhvr>
                                        <p:cTn id="9" dur="1000" fill="hold"/>
                                        <p:tgtEl>
                                          <p:spTgt spid="2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fade">
                                      <p:cBhvr>
                                        <p:cTn id="12" dur="1000"/>
                                        <p:tgtEl>
                                          <p:spTgt spid="23"/>
                                        </p:tgtEl>
                                      </p:cBhvr>
                                    </p:animEffect>
                                    <p:anim calcmode="lin" valueType="num">
                                      <p:cBhvr>
                                        <p:cTn id="13" dur="1000" fill="hold"/>
                                        <p:tgtEl>
                                          <p:spTgt spid="23"/>
                                        </p:tgtEl>
                                        <p:attrNameLst>
                                          <p:attrName>ppt_x</p:attrName>
                                        </p:attrNameLst>
                                      </p:cBhvr>
                                      <p:tavLst>
                                        <p:tav tm="0">
                                          <p:val>
                                            <p:strVal val="#ppt_x"/>
                                          </p:val>
                                        </p:tav>
                                        <p:tav tm="100000">
                                          <p:val>
                                            <p:strVal val="#ppt_x"/>
                                          </p:val>
                                        </p:tav>
                                      </p:tavLst>
                                    </p:anim>
                                    <p:anim calcmode="lin" valueType="num">
                                      <p:cBhvr>
                                        <p:cTn id="14" dur="1000" fill="hold"/>
                                        <p:tgtEl>
                                          <p:spTgt spid="23"/>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1000"/>
                                        <p:tgtEl>
                                          <p:spTgt spid="22"/>
                                        </p:tgtEl>
                                      </p:cBhvr>
                                    </p:animEffect>
                                    <p:anim calcmode="lin" valueType="num">
                                      <p:cBhvr>
                                        <p:cTn id="18" dur="1000" fill="hold"/>
                                        <p:tgtEl>
                                          <p:spTgt spid="22"/>
                                        </p:tgtEl>
                                        <p:attrNameLst>
                                          <p:attrName>ppt_x</p:attrName>
                                        </p:attrNameLst>
                                      </p:cBhvr>
                                      <p:tavLst>
                                        <p:tav tm="0">
                                          <p:val>
                                            <p:strVal val="#ppt_x"/>
                                          </p:val>
                                        </p:tav>
                                        <p:tav tm="100000">
                                          <p:val>
                                            <p:strVal val="#ppt_x"/>
                                          </p:val>
                                        </p:tav>
                                      </p:tavLst>
                                    </p:anim>
                                    <p:anim calcmode="lin" valueType="num">
                                      <p:cBhvr>
                                        <p:cTn id="19" dur="1000" fill="hold"/>
                                        <p:tgtEl>
                                          <p:spTgt spid="22"/>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fade">
                                      <p:cBhvr>
                                        <p:cTn id="22" dur="1000"/>
                                        <p:tgtEl>
                                          <p:spTgt spid="21"/>
                                        </p:tgtEl>
                                      </p:cBhvr>
                                    </p:animEffect>
                                    <p:anim calcmode="lin" valueType="num">
                                      <p:cBhvr>
                                        <p:cTn id="23" dur="1000" fill="hold"/>
                                        <p:tgtEl>
                                          <p:spTgt spid="21"/>
                                        </p:tgtEl>
                                        <p:attrNameLst>
                                          <p:attrName>ppt_x</p:attrName>
                                        </p:attrNameLst>
                                      </p:cBhvr>
                                      <p:tavLst>
                                        <p:tav tm="0">
                                          <p:val>
                                            <p:strVal val="#ppt_x"/>
                                          </p:val>
                                        </p:tav>
                                        <p:tav tm="100000">
                                          <p:val>
                                            <p:strVal val="#ppt_x"/>
                                          </p:val>
                                        </p:tav>
                                      </p:tavLst>
                                    </p:anim>
                                    <p:anim calcmode="lin" valueType="num">
                                      <p:cBhvr>
                                        <p:cTn id="24"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P spid="23" grpId="0"/>
      <p:bldP spid="2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1226099" y="2551561"/>
            <a:ext cx="10965901" cy="4293483"/>
          </a:xfrm>
          <a:prstGeom prst="rect">
            <a:avLst/>
          </a:prstGeom>
          <a:solidFill>
            <a:schemeClr val="bg1"/>
          </a:solidFill>
        </p:spPr>
        <p:txBody>
          <a:bodyPr wrap="square" rtlCol="0">
            <a:spAutoFit/>
          </a:bodyPr>
          <a:lstStyle/>
          <a:p>
            <a:pPr lvl="3"/>
            <a:r>
              <a:rPr lang="en-GB" sz="3200" b="1" dirty="0">
                <a:latin typeface="League Spartan" panose="00000800000000000000" pitchFamily="50" charset="0"/>
              </a:rPr>
              <a:t>We will be able to: </a:t>
            </a:r>
          </a:p>
          <a:p>
            <a:pPr lvl="3"/>
            <a:endParaRPr lang="en-GB" sz="100" b="1" dirty="0">
              <a:latin typeface="Gill Sans MT" panose="020B0502020104020203" pitchFamily="34" charset="0"/>
            </a:endParaRPr>
          </a:p>
          <a:p>
            <a:pPr marL="914400" lvl="1" indent="-457200">
              <a:lnSpc>
                <a:spcPct val="200000"/>
              </a:lnSpc>
              <a:buSzPct val="202000"/>
              <a:buBlip>
                <a:blip r:embed="rId3"/>
              </a:buBlip>
            </a:pPr>
            <a:r>
              <a:rPr lang="en-GB" sz="2400" dirty="0" smtClean="0">
                <a:latin typeface="Lato" panose="020F0502020204030203" pitchFamily="34" charset="0"/>
                <a:ea typeface="Lato" panose="020F0502020204030203" pitchFamily="34" charset="0"/>
                <a:cs typeface="Lato" panose="020F0502020204030203" pitchFamily="34" charset="0"/>
              </a:rPr>
              <a:t>  Describe </a:t>
            </a:r>
            <a:r>
              <a:rPr lang="en-GB" sz="2400" dirty="0">
                <a:latin typeface="Lato" panose="020F0502020204030203" pitchFamily="34" charset="0"/>
                <a:ea typeface="Lato" panose="020F0502020204030203" pitchFamily="34" charset="0"/>
                <a:cs typeface="Lato" panose="020F0502020204030203" pitchFamily="34" charset="0"/>
              </a:rPr>
              <a:t>bedtime routines that help improve sleep</a:t>
            </a:r>
          </a:p>
          <a:p>
            <a:pPr marL="914400" lvl="1" indent="-457200">
              <a:lnSpc>
                <a:spcPct val="200000"/>
              </a:lnSpc>
              <a:buSzPct val="202000"/>
              <a:buBlip>
                <a:blip r:embed="rId3"/>
              </a:buBlip>
            </a:pPr>
            <a:r>
              <a:rPr lang="en-GB" sz="2400" dirty="0">
                <a:latin typeface="Lato" panose="020F0502020204030203" pitchFamily="34" charset="0"/>
                <a:ea typeface="Lato" panose="020F0502020204030203" pitchFamily="34" charset="0"/>
                <a:cs typeface="Lato" panose="020F0502020204030203" pitchFamily="34" charset="0"/>
              </a:rPr>
              <a:t>  </a:t>
            </a:r>
            <a:r>
              <a:rPr lang="en-GB" sz="2400" dirty="0" smtClean="0">
                <a:latin typeface="Lato" panose="020F0502020204030203" pitchFamily="34" charset="0"/>
                <a:ea typeface="Lato" panose="020F0502020204030203" pitchFamily="34" charset="0"/>
                <a:cs typeface="Lato" panose="020F0502020204030203" pitchFamily="34" charset="0"/>
              </a:rPr>
              <a:t>Identify </a:t>
            </a:r>
            <a:r>
              <a:rPr lang="en-GB" sz="2400" dirty="0">
                <a:latin typeface="Lato" panose="020F0502020204030203" pitchFamily="34" charset="0"/>
                <a:ea typeface="Lato" panose="020F0502020204030203" pitchFamily="34" charset="0"/>
                <a:cs typeface="Lato" panose="020F0502020204030203" pitchFamily="34" charset="0"/>
              </a:rPr>
              <a:t>how our sleep patterns and needs might change as we grow </a:t>
            </a:r>
            <a:r>
              <a:rPr lang="en-GB" sz="2400" dirty="0" smtClean="0">
                <a:latin typeface="Lato" panose="020F0502020204030203" pitchFamily="34" charset="0"/>
                <a:ea typeface="Lato" panose="020F0502020204030203" pitchFamily="34" charset="0"/>
                <a:cs typeface="Lato" panose="020F0502020204030203" pitchFamily="34" charset="0"/>
              </a:rPr>
              <a:t>up</a:t>
            </a:r>
          </a:p>
          <a:p>
            <a:pPr marL="914400" lvl="1" indent="-457200">
              <a:lnSpc>
                <a:spcPct val="200000"/>
              </a:lnSpc>
              <a:buSzPct val="202000"/>
              <a:buBlip>
                <a:blip r:embed="rId3"/>
              </a:buBlip>
            </a:pPr>
            <a:r>
              <a:rPr lang="en-GB" sz="2400" dirty="0">
                <a:latin typeface="Lato" panose="020F0502020204030203" pitchFamily="34" charset="0"/>
                <a:ea typeface="Lato" panose="020F0502020204030203" pitchFamily="34" charset="0"/>
                <a:cs typeface="Lato" panose="020F0502020204030203" pitchFamily="34" charset="0"/>
              </a:rPr>
              <a:t>  </a:t>
            </a:r>
            <a:r>
              <a:rPr lang="en-GB" sz="2400" dirty="0" smtClean="0">
                <a:latin typeface="Lato" panose="020F0502020204030203" pitchFamily="34" charset="0"/>
                <a:ea typeface="Lato" panose="020F0502020204030203" pitchFamily="34" charset="0"/>
                <a:cs typeface="Lato" panose="020F0502020204030203" pitchFamily="34" charset="0"/>
              </a:rPr>
              <a:t>Explain </a:t>
            </a:r>
            <a:r>
              <a:rPr lang="en-GB" sz="2400" dirty="0">
                <a:latin typeface="Lato" panose="020F0502020204030203" pitchFamily="34" charset="0"/>
                <a:ea typeface="Lato" panose="020F0502020204030203" pitchFamily="34" charset="0"/>
                <a:cs typeface="Lato" panose="020F0502020204030203" pitchFamily="34" charset="0"/>
              </a:rPr>
              <a:t>why sleep is important for a healthy </a:t>
            </a:r>
            <a:r>
              <a:rPr lang="en-GB" sz="2400" dirty="0" smtClean="0">
                <a:latin typeface="Lato" panose="020F0502020204030203" pitchFamily="34" charset="0"/>
                <a:ea typeface="Lato" panose="020F0502020204030203" pitchFamily="34" charset="0"/>
                <a:cs typeface="Lato" panose="020F0502020204030203" pitchFamily="34" charset="0"/>
              </a:rPr>
              <a:t>lifestyle</a:t>
            </a:r>
          </a:p>
          <a:p>
            <a:pPr marL="914400" lvl="1" indent="-457200">
              <a:lnSpc>
                <a:spcPct val="200000"/>
              </a:lnSpc>
              <a:buSzPct val="202000"/>
              <a:buBlip>
                <a:blip r:embed="rId3"/>
              </a:buBlip>
            </a:pPr>
            <a:r>
              <a:rPr lang="en-GB" sz="2400" dirty="0">
                <a:latin typeface="Lato" panose="020F0502020204030203" pitchFamily="34" charset="0"/>
                <a:ea typeface="Lato" panose="020F0502020204030203" pitchFamily="34" charset="0"/>
                <a:cs typeface="Lato" panose="020F0502020204030203" pitchFamily="34" charset="0"/>
              </a:rPr>
              <a:t> </a:t>
            </a:r>
            <a:r>
              <a:rPr lang="en-GB" sz="2400" dirty="0" smtClean="0">
                <a:latin typeface="Lato" panose="020F0502020204030203" pitchFamily="34" charset="0"/>
                <a:ea typeface="Lato" panose="020F0502020204030203" pitchFamily="34" charset="0"/>
                <a:cs typeface="Lato" panose="020F0502020204030203" pitchFamily="34" charset="0"/>
              </a:rPr>
              <a:t> E</a:t>
            </a:r>
            <a:r>
              <a:rPr lang="en-GB" sz="2400" dirty="0" smtClean="0">
                <a:latin typeface="Lato" panose="020B0604020202020204" charset="0"/>
                <a:ea typeface="Lato" panose="020B0604020202020204" charset="0"/>
                <a:cs typeface="Lato" panose="020B0604020202020204" charset="0"/>
              </a:rPr>
              <a:t>xplain </a:t>
            </a:r>
            <a:r>
              <a:rPr lang="en-GB" sz="2400" dirty="0">
                <a:latin typeface="Lato" panose="020B0604020202020204" charset="0"/>
                <a:ea typeface="Lato" panose="020B0604020202020204" charset="0"/>
                <a:cs typeface="Lato" panose="020B0604020202020204" charset="0"/>
              </a:rPr>
              <a:t>how significant life events can disrupt sleep patterns</a:t>
            </a:r>
          </a:p>
          <a:p>
            <a:pPr lvl="1">
              <a:lnSpc>
                <a:spcPct val="200000"/>
              </a:lnSpc>
              <a:buSzPct val="202000"/>
            </a:pPr>
            <a:endParaRPr lang="en-GB" sz="2400" dirty="0">
              <a:latin typeface="Lato" panose="020F0502020204030203" pitchFamily="34" charset="0"/>
              <a:ea typeface="Lato" panose="020F0502020204030203" pitchFamily="34" charset="0"/>
              <a:cs typeface="Lato" panose="020F0502020204030203" pitchFamily="34" charset="0"/>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3</a:t>
            </a:fld>
            <a:endParaRPr lang="en-GB" dirty="0"/>
          </a:p>
        </p:txBody>
      </p:sp>
      <p:pic>
        <p:nvPicPr>
          <p:cNvPr id="4" name="Picture 3"/>
          <p:cNvPicPr>
            <a:picLocks noChangeAspect="1"/>
          </p:cNvPicPr>
          <p:nvPr/>
        </p:nvPicPr>
        <p:blipFill rotWithShape="1">
          <a:blip r:embed="rId4" cstate="screen">
            <a:extLst>
              <a:ext uri="{28A0092B-C50C-407E-A947-70E740481C1C}">
                <a14:useLocalDpi xmlns:a14="http://schemas.microsoft.com/office/drawing/2010/main"/>
              </a:ext>
            </a:extLst>
          </a:blip>
          <a:srcRect l="10502" r="10174"/>
          <a:stretch/>
        </p:blipFill>
        <p:spPr>
          <a:xfrm>
            <a:off x="555593" y="2719890"/>
            <a:ext cx="877333" cy="1001704"/>
          </a:xfrm>
          <a:prstGeom prst="rect">
            <a:avLst/>
          </a:prstGeom>
        </p:spPr>
      </p:pic>
      <p:sp>
        <p:nvSpPr>
          <p:cNvPr id="8" name="TextBox 7"/>
          <p:cNvSpPr txBox="1"/>
          <p:nvPr/>
        </p:nvSpPr>
        <p:spPr>
          <a:xfrm>
            <a:off x="781788" y="1236367"/>
            <a:ext cx="9585369" cy="324641"/>
          </a:xfrm>
          <a:prstGeom prst="rect">
            <a:avLst/>
          </a:prstGeom>
          <a:solidFill>
            <a:schemeClr val="bg1"/>
          </a:solidFill>
        </p:spPr>
        <p:txBody>
          <a:bodyPr wrap="square" rtlCol="0">
            <a:spAutoFit/>
          </a:bodyPr>
          <a:lstStyle/>
          <a:p>
            <a:pPr lvl="1">
              <a:lnSpc>
                <a:spcPct val="200000"/>
              </a:lnSpc>
              <a:buSzPct val="202000"/>
            </a:pPr>
            <a:endParaRPr lang="en-GB" sz="900" b="1" dirty="0">
              <a:latin typeface="Lato" panose="020F0502020204030203" pitchFamily="34" charset="0"/>
              <a:ea typeface="Lato" panose="020F0502020204030203" pitchFamily="34" charset="0"/>
              <a:cs typeface="Lato" panose="020F0502020204030203" pitchFamily="34" charset="0"/>
            </a:endParaRPr>
          </a:p>
        </p:txBody>
      </p:sp>
      <p:pic>
        <p:nvPicPr>
          <p:cNvPr id="10" name="Google Shape;144;p22"/>
          <p:cNvPicPr preferRelativeResize="0">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1532" y="244179"/>
            <a:ext cx="1982787" cy="198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ular Callout 12"/>
          <p:cNvSpPr/>
          <p:nvPr/>
        </p:nvSpPr>
        <p:spPr>
          <a:xfrm>
            <a:off x="2875870" y="942522"/>
            <a:ext cx="8401730" cy="958849"/>
          </a:xfrm>
          <a:prstGeom prst="wedgeRoundRectCallout">
            <a:avLst>
              <a:gd name="adj1" fmla="val -59805"/>
              <a:gd name="adj2" fmla="val -6382"/>
              <a:gd name="adj3" fmla="val 16667"/>
            </a:avLst>
          </a:prstGeom>
        </p:spPr>
        <p:style>
          <a:lnRef idx="2">
            <a:schemeClr val="accent6">
              <a:shade val="50000"/>
            </a:schemeClr>
          </a:lnRef>
          <a:fillRef idx="1">
            <a:schemeClr val="accent6"/>
          </a:fillRef>
          <a:effectRef idx="0">
            <a:schemeClr val="accent6"/>
          </a:effectRef>
          <a:fontRef idx="minor">
            <a:schemeClr val="lt1"/>
          </a:fontRef>
        </p:style>
        <p:txBody>
          <a:bodyPr anchor="ctr"/>
          <a:lstStyle/>
          <a:p>
            <a:r>
              <a:rPr lang="en-GB" sz="2800" b="1" dirty="0"/>
              <a:t>We are learning about the importance of good sleep</a:t>
            </a:r>
          </a:p>
        </p:txBody>
      </p:sp>
    </p:spTree>
    <p:extLst>
      <p:ext uri="{BB962C8B-B14F-4D97-AF65-F5344CB8AC3E}">
        <p14:creationId xmlns:p14="http://schemas.microsoft.com/office/powerpoint/2010/main" val="32391464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33937" y="281473"/>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Sleep: What’s our starting point?</a:t>
            </a: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4</a:t>
            </a:fld>
            <a:endParaRPr lang="en-GB" dirty="0"/>
          </a:p>
        </p:txBody>
      </p:sp>
      <p:pic>
        <p:nvPicPr>
          <p:cNvPr id="6" name="Picture 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082411" y="4798223"/>
            <a:ext cx="2737639" cy="1864258"/>
          </a:xfrm>
          <a:prstGeom prst="rect">
            <a:avLst/>
          </a:prstGeom>
        </p:spPr>
      </p:pic>
      <p:pic>
        <p:nvPicPr>
          <p:cNvPr id="10" name="Picture 9"/>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451231" y="149050"/>
            <a:ext cx="1259084" cy="1117437"/>
          </a:xfrm>
          <a:prstGeom prst="rect">
            <a:avLst/>
          </a:prstGeom>
        </p:spPr>
      </p:pic>
      <p:pic>
        <p:nvPicPr>
          <p:cNvPr id="9" name="Google Shape;144;p22"/>
          <p:cNvPicPr preferRelativeResize="0">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3937" y="1651649"/>
            <a:ext cx="2378439" cy="23803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ounded Rectangular Callout 11"/>
          <p:cNvSpPr/>
          <p:nvPr/>
        </p:nvSpPr>
        <p:spPr>
          <a:xfrm>
            <a:off x="2787115" y="1408341"/>
            <a:ext cx="7155171" cy="3831316"/>
          </a:xfrm>
          <a:prstGeom prst="wedgeRoundRectCallout">
            <a:avLst>
              <a:gd name="adj1" fmla="val -59805"/>
              <a:gd name="adj2" fmla="val -6382"/>
              <a:gd name="adj3" fmla="val 16667"/>
            </a:avLst>
          </a:prstGeom>
        </p:spPr>
        <p:style>
          <a:lnRef idx="2">
            <a:schemeClr val="accent6">
              <a:shade val="50000"/>
            </a:schemeClr>
          </a:lnRef>
          <a:fillRef idx="1">
            <a:schemeClr val="accent6"/>
          </a:fillRef>
          <a:effectRef idx="0">
            <a:schemeClr val="accent6"/>
          </a:effectRef>
          <a:fontRef idx="minor">
            <a:schemeClr val="lt1"/>
          </a:fontRef>
        </p:style>
        <p:txBody>
          <a:bodyPr anchor="ctr"/>
          <a:lstStyle/>
          <a:p>
            <a:r>
              <a:rPr lang="en-GB" sz="2800" b="1" dirty="0" smtClean="0"/>
              <a:t>Activity  1:</a:t>
            </a:r>
          </a:p>
          <a:p>
            <a:pPr marL="514350" indent="-514350">
              <a:buFont typeface="+mj-lt"/>
              <a:buAutoNum type="arabicPeriod"/>
            </a:pPr>
            <a:r>
              <a:rPr lang="en-US" sz="2800" dirty="0">
                <a:latin typeface="Lato" panose="020F0502020204030203" pitchFamily="34" charset="0"/>
                <a:ea typeface="Lato" panose="020F0502020204030203" pitchFamily="34" charset="0"/>
                <a:cs typeface="Lato" panose="020F0502020204030203" pitchFamily="34" charset="0"/>
              </a:rPr>
              <a:t>Draw a person getting ready for a good night’s </a:t>
            </a:r>
            <a:r>
              <a:rPr lang="en-US" sz="2800" dirty="0" smtClean="0">
                <a:latin typeface="Lato" panose="020F0502020204030203" pitchFamily="34" charset="0"/>
                <a:ea typeface="Lato" panose="020F0502020204030203" pitchFamily="34" charset="0"/>
                <a:cs typeface="Lato" panose="020F0502020204030203" pitchFamily="34" charset="0"/>
              </a:rPr>
              <a:t>sleep.</a:t>
            </a:r>
          </a:p>
          <a:p>
            <a:pPr marL="514350" indent="-514350">
              <a:buFont typeface="+mj-lt"/>
              <a:buAutoNum type="arabicPeriod"/>
            </a:pPr>
            <a:r>
              <a:rPr lang="en-US" sz="2800" dirty="0" smtClean="0">
                <a:latin typeface="Lato" panose="020F0502020204030203" pitchFamily="34" charset="0"/>
                <a:ea typeface="Lato" panose="020F0502020204030203" pitchFamily="34" charset="0"/>
                <a:cs typeface="Lato" panose="020F0502020204030203" pitchFamily="34" charset="0"/>
              </a:rPr>
              <a:t>Think about </a:t>
            </a:r>
            <a:r>
              <a:rPr lang="en-US" sz="2800" dirty="0">
                <a:latin typeface="Lato" panose="020F0502020204030203" pitchFamily="34" charset="0"/>
                <a:ea typeface="Lato" panose="020F0502020204030203" pitchFamily="34" charset="0"/>
                <a:cs typeface="Lato" panose="020F0502020204030203" pitchFamily="34" charset="0"/>
              </a:rPr>
              <a:t>— what might they be doing, thinking, feeling</a:t>
            </a:r>
            <a:r>
              <a:rPr lang="en-US" sz="2800" dirty="0" smtClean="0">
                <a:latin typeface="Lato" panose="020F0502020204030203" pitchFamily="34" charset="0"/>
                <a:ea typeface="Lato" panose="020F0502020204030203" pitchFamily="34" charset="0"/>
                <a:cs typeface="Lato" panose="020F0502020204030203" pitchFamily="34" charset="0"/>
              </a:rPr>
              <a:t>?</a:t>
            </a:r>
          </a:p>
          <a:p>
            <a:pPr marL="514350" indent="-514350">
              <a:buFont typeface="+mj-lt"/>
              <a:buAutoNum type="arabicPeriod"/>
            </a:pPr>
            <a:r>
              <a:rPr lang="en-US" sz="2800" dirty="0" smtClean="0">
                <a:latin typeface="Lato" panose="020F0502020204030203" pitchFamily="34" charset="0"/>
                <a:ea typeface="Lato" panose="020F0502020204030203" pitchFamily="34" charset="0"/>
                <a:cs typeface="Lato" panose="020F0502020204030203" pitchFamily="34" charset="0"/>
              </a:rPr>
              <a:t>Answer the three questions </a:t>
            </a:r>
            <a:endParaRPr lang="en-US" sz="2800" dirty="0">
              <a:latin typeface="Lato" panose="020F0502020204030203" pitchFamily="34" charset="0"/>
              <a:ea typeface="Lato" panose="020F0502020204030203" pitchFamily="34" charset="0"/>
              <a:cs typeface="Lato" panose="020F0502020204030203" pitchFamily="34" charset="0"/>
            </a:endParaRPr>
          </a:p>
          <a:p>
            <a:endParaRPr lang="en-GB" sz="2800" b="1" dirty="0"/>
          </a:p>
        </p:txBody>
      </p:sp>
    </p:spTree>
    <p:extLst>
      <p:ext uri="{BB962C8B-B14F-4D97-AF65-F5344CB8AC3E}">
        <p14:creationId xmlns:p14="http://schemas.microsoft.com/office/powerpoint/2010/main" val="57663681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2D651D86-383D-45DB-A701-76B5BFCFE28F}" type="slidenum">
              <a:rPr lang="en-GB" smtClean="0"/>
              <a:pPr/>
              <a:t>5</a:t>
            </a:fld>
            <a:endParaRPr lang="en-GB" dirty="0"/>
          </a:p>
        </p:txBody>
      </p:sp>
      <p:sp>
        <p:nvSpPr>
          <p:cNvPr id="4" name="TextBox 3"/>
          <p:cNvSpPr txBox="1"/>
          <p:nvPr/>
        </p:nvSpPr>
        <p:spPr>
          <a:xfrm>
            <a:off x="130628" y="657705"/>
            <a:ext cx="5428343" cy="5909310"/>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endParaRPr lang="en-GB" dirty="0"/>
          </a:p>
          <a:p>
            <a:endParaRPr lang="en-GB" dirty="0"/>
          </a:p>
        </p:txBody>
      </p:sp>
      <p:sp>
        <p:nvSpPr>
          <p:cNvPr id="5" name="TextBox 4"/>
          <p:cNvSpPr txBox="1"/>
          <p:nvPr/>
        </p:nvSpPr>
        <p:spPr>
          <a:xfrm>
            <a:off x="261258" y="116114"/>
            <a:ext cx="3323771" cy="369332"/>
          </a:xfrm>
          <a:prstGeom prst="rect">
            <a:avLst/>
          </a:prstGeom>
          <a:noFill/>
        </p:spPr>
        <p:txBody>
          <a:bodyPr wrap="square" rtlCol="0">
            <a:spAutoFit/>
          </a:bodyPr>
          <a:lstStyle/>
          <a:p>
            <a:r>
              <a:rPr lang="en-GB" dirty="0" smtClean="0"/>
              <a:t>ACTIVITY 1: Draw Here</a:t>
            </a:r>
            <a:endParaRPr lang="en-GB" dirty="0"/>
          </a:p>
        </p:txBody>
      </p:sp>
      <p:sp>
        <p:nvSpPr>
          <p:cNvPr id="6" name="Rectangle 5"/>
          <p:cNvSpPr/>
          <p:nvPr/>
        </p:nvSpPr>
        <p:spPr>
          <a:xfrm>
            <a:off x="5673436" y="657705"/>
            <a:ext cx="6096000" cy="5909310"/>
          </a:xfrm>
          <a:prstGeom prst="rect">
            <a:avLst/>
          </a:prstGeom>
        </p:spPr>
        <p:style>
          <a:lnRef idx="2">
            <a:schemeClr val="accent2"/>
          </a:lnRef>
          <a:fillRef idx="1">
            <a:schemeClr val="lt1"/>
          </a:fillRef>
          <a:effectRef idx="0">
            <a:schemeClr val="accent2"/>
          </a:effectRef>
          <a:fontRef idx="minor">
            <a:schemeClr val="dk1"/>
          </a:fontRef>
        </p:style>
        <p:txBody>
          <a:bodyPr>
            <a:spAutoFit/>
          </a:bodyPr>
          <a:lstStyle/>
          <a:p>
            <a:pPr marL="342900" indent="-342900">
              <a:buFont typeface="Arial" panose="020B0604020202020204" pitchFamily="34" charset="0"/>
              <a:buChar char="•"/>
            </a:pPr>
            <a:r>
              <a:rPr lang="en-US" dirty="0">
                <a:latin typeface="Lato" panose="020F0502020204030203" pitchFamily="34" charset="0"/>
                <a:ea typeface="Lato" panose="020F0502020204030203" pitchFamily="34" charset="0"/>
                <a:cs typeface="Lato" panose="020F0502020204030203" pitchFamily="34" charset="0"/>
              </a:rPr>
              <a:t>How this person will feel when they wake up</a:t>
            </a:r>
            <a:r>
              <a:rPr lang="en-US" dirty="0" smtClean="0">
                <a:latin typeface="Lato" panose="020F0502020204030203" pitchFamily="34" charset="0"/>
                <a:ea typeface="Lato" panose="020F0502020204030203" pitchFamily="34" charset="0"/>
                <a:cs typeface="Lato" panose="020F0502020204030203" pitchFamily="34" charset="0"/>
              </a:rPr>
              <a:t>?</a:t>
            </a:r>
          </a:p>
          <a:p>
            <a:pPr marL="342900" indent="-342900">
              <a:buFont typeface="Arial" panose="020B0604020202020204" pitchFamily="34" charset="0"/>
              <a:buChar char="•"/>
            </a:pPr>
            <a:endParaRPr lang="en-US" dirty="0">
              <a:latin typeface="Lato" panose="020F0502020204030203" pitchFamily="34" charset="0"/>
              <a:ea typeface="Lato" panose="020F0502020204030203" pitchFamily="34" charset="0"/>
              <a:cs typeface="Lato" panose="020F0502020204030203" pitchFamily="34" charset="0"/>
            </a:endParaRPr>
          </a:p>
          <a:p>
            <a:pPr marL="342900" indent="-342900">
              <a:buFont typeface="Arial" panose="020B0604020202020204" pitchFamily="34" charset="0"/>
              <a:buChar char="•"/>
            </a:pPr>
            <a:endParaRPr lang="en-US" dirty="0" smtClean="0">
              <a:latin typeface="Lato" panose="020F0502020204030203" pitchFamily="34" charset="0"/>
              <a:ea typeface="Lato" panose="020F0502020204030203" pitchFamily="34" charset="0"/>
              <a:cs typeface="Lato" panose="020F0502020204030203" pitchFamily="34" charset="0"/>
            </a:endParaRPr>
          </a:p>
          <a:p>
            <a:pPr marL="342900" indent="-342900">
              <a:buFont typeface="Arial" panose="020B0604020202020204" pitchFamily="34" charset="0"/>
              <a:buChar char="•"/>
            </a:pPr>
            <a:endParaRPr lang="en-US" dirty="0">
              <a:latin typeface="Lato" panose="020F0502020204030203" pitchFamily="34" charset="0"/>
              <a:ea typeface="Lato" panose="020F0502020204030203" pitchFamily="34" charset="0"/>
              <a:cs typeface="Lato" panose="020F0502020204030203" pitchFamily="34" charset="0"/>
            </a:endParaRPr>
          </a:p>
          <a:p>
            <a:pPr marL="342900" indent="-342900">
              <a:buFont typeface="Arial" panose="020B0604020202020204" pitchFamily="34" charset="0"/>
              <a:buChar char="•"/>
            </a:pPr>
            <a:endParaRPr lang="en-US" dirty="0" smtClean="0">
              <a:latin typeface="Lato" panose="020F0502020204030203" pitchFamily="34" charset="0"/>
              <a:ea typeface="Lato" panose="020F0502020204030203" pitchFamily="34" charset="0"/>
              <a:cs typeface="Lato" panose="020F0502020204030203" pitchFamily="34" charset="0"/>
            </a:endParaRPr>
          </a:p>
          <a:p>
            <a:pPr marL="342900" indent="-342900">
              <a:buFont typeface="Arial" panose="020B0604020202020204" pitchFamily="34" charset="0"/>
              <a:buChar char="•"/>
            </a:pPr>
            <a:endParaRPr lang="en-US" dirty="0">
              <a:latin typeface="Lato" panose="020F0502020204030203" pitchFamily="34" charset="0"/>
              <a:ea typeface="Lato" panose="020F0502020204030203" pitchFamily="34" charset="0"/>
              <a:cs typeface="Lato" panose="020F0502020204030203" pitchFamily="34" charset="0"/>
            </a:endParaRPr>
          </a:p>
          <a:p>
            <a:pPr marL="342900" indent="-342900">
              <a:buFont typeface="Arial" panose="020B0604020202020204" pitchFamily="34" charset="0"/>
              <a:buChar char="•"/>
            </a:pPr>
            <a:endParaRPr lang="en-US" dirty="0">
              <a:latin typeface="Lato" panose="020F0502020204030203" pitchFamily="34" charset="0"/>
              <a:ea typeface="Lato" panose="020F0502020204030203" pitchFamily="34" charset="0"/>
              <a:cs typeface="Lato" panose="020F0502020204030203" pitchFamily="34" charset="0"/>
            </a:endParaRPr>
          </a:p>
          <a:p>
            <a:pPr marL="342900" indent="-342900">
              <a:buFont typeface="Arial" panose="020B0604020202020204" pitchFamily="34" charset="0"/>
              <a:buChar char="•"/>
            </a:pPr>
            <a:r>
              <a:rPr lang="en-US" dirty="0" smtClean="0">
                <a:latin typeface="Lato" panose="020F0502020204030203" pitchFamily="34" charset="0"/>
                <a:ea typeface="Lato" panose="020F0502020204030203" pitchFamily="34" charset="0"/>
                <a:cs typeface="Lato" panose="020F0502020204030203" pitchFamily="34" charset="0"/>
              </a:rPr>
              <a:t>What </a:t>
            </a:r>
            <a:r>
              <a:rPr lang="en-US" dirty="0">
                <a:latin typeface="Lato" panose="020F0502020204030203" pitchFamily="34" charset="0"/>
                <a:ea typeface="Lato" panose="020F0502020204030203" pitchFamily="34" charset="0"/>
                <a:cs typeface="Lato" panose="020F0502020204030203" pitchFamily="34" charset="0"/>
              </a:rPr>
              <a:t>is helping them to sleep well? </a:t>
            </a:r>
            <a:endParaRPr lang="en-US" dirty="0" smtClean="0">
              <a:latin typeface="Lato" panose="020F0502020204030203" pitchFamily="34" charset="0"/>
              <a:ea typeface="Lato" panose="020F0502020204030203" pitchFamily="34" charset="0"/>
              <a:cs typeface="Lato" panose="020F0502020204030203" pitchFamily="34" charset="0"/>
            </a:endParaRPr>
          </a:p>
          <a:p>
            <a:pPr marL="342900" indent="-342900">
              <a:buFont typeface="Arial" panose="020B0604020202020204" pitchFamily="34" charset="0"/>
              <a:buChar char="•"/>
            </a:pPr>
            <a:endParaRPr lang="en-US" dirty="0">
              <a:latin typeface="Lato" panose="020F0502020204030203" pitchFamily="34" charset="0"/>
              <a:ea typeface="Lato" panose="020F0502020204030203" pitchFamily="34" charset="0"/>
              <a:cs typeface="Lato" panose="020F0502020204030203" pitchFamily="34" charset="0"/>
            </a:endParaRPr>
          </a:p>
          <a:p>
            <a:pPr marL="342900" indent="-342900">
              <a:buFont typeface="Arial" panose="020B0604020202020204" pitchFamily="34" charset="0"/>
              <a:buChar char="•"/>
            </a:pPr>
            <a:endParaRPr lang="en-US" dirty="0" smtClean="0">
              <a:latin typeface="Lato" panose="020F0502020204030203" pitchFamily="34" charset="0"/>
              <a:ea typeface="Lato" panose="020F0502020204030203" pitchFamily="34" charset="0"/>
              <a:cs typeface="Lato" panose="020F0502020204030203" pitchFamily="34" charset="0"/>
            </a:endParaRPr>
          </a:p>
          <a:p>
            <a:pPr marL="342900" indent="-342900">
              <a:buFont typeface="Arial" panose="020B0604020202020204" pitchFamily="34" charset="0"/>
              <a:buChar char="•"/>
            </a:pPr>
            <a:endParaRPr lang="en-US" dirty="0">
              <a:latin typeface="Lato" panose="020F0502020204030203" pitchFamily="34" charset="0"/>
              <a:ea typeface="Lato" panose="020F0502020204030203" pitchFamily="34" charset="0"/>
              <a:cs typeface="Lato" panose="020F0502020204030203" pitchFamily="34" charset="0"/>
            </a:endParaRPr>
          </a:p>
          <a:p>
            <a:pPr marL="342900" indent="-342900">
              <a:buFont typeface="Arial" panose="020B0604020202020204" pitchFamily="34" charset="0"/>
              <a:buChar char="•"/>
            </a:pPr>
            <a:endParaRPr lang="en-US" dirty="0" smtClean="0">
              <a:latin typeface="Lato" panose="020F0502020204030203" pitchFamily="34" charset="0"/>
              <a:ea typeface="Lato" panose="020F0502020204030203" pitchFamily="34" charset="0"/>
              <a:cs typeface="Lato" panose="020F0502020204030203" pitchFamily="34" charset="0"/>
            </a:endParaRPr>
          </a:p>
          <a:p>
            <a:pPr marL="342900" indent="-342900">
              <a:buFont typeface="Arial" panose="020B0604020202020204" pitchFamily="34" charset="0"/>
              <a:buChar char="•"/>
            </a:pPr>
            <a:endParaRPr lang="en-US" dirty="0">
              <a:latin typeface="Lato" panose="020F0502020204030203" pitchFamily="34" charset="0"/>
              <a:ea typeface="Lato" panose="020F0502020204030203" pitchFamily="34" charset="0"/>
              <a:cs typeface="Lato" panose="020F0502020204030203" pitchFamily="34" charset="0"/>
            </a:endParaRPr>
          </a:p>
          <a:p>
            <a:pPr marL="342900" indent="-342900">
              <a:buFont typeface="Arial" panose="020B0604020202020204" pitchFamily="34" charset="0"/>
              <a:buChar char="•"/>
            </a:pPr>
            <a:endParaRPr lang="en-US" dirty="0">
              <a:latin typeface="Lato" panose="020F0502020204030203" pitchFamily="34" charset="0"/>
              <a:ea typeface="Lato" panose="020F0502020204030203" pitchFamily="34" charset="0"/>
              <a:cs typeface="Lato" panose="020F0502020204030203" pitchFamily="34" charset="0"/>
            </a:endParaRPr>
          </a:p>
          <a:p>
            <a:pPr marL="342900" indent="-342900">
              <a:buFont typeface="Arial" panose="020B0604020202020204" pitchFamily="34" charset="0"/>
              <a:buChar char="•"/>
            </a:pPr>
            <a:r>
              <a:rPr lang="en-US" dirty="0" smtClean="0">
                <a:latin typeface="Lato" panose="020F0502020204030203" pitchFamily="34" charset="0"/>
                <a:ea typeface="Lato" panose="020F0502020204030203" pitchFamily="34" charset="0"/>
                <a:cs typeface="Lato" panose="020F0502020204030203" pitchFamily="34" charset="0"/>
              </a:rPr>
              <a:t>What </a:t>
            </a:r>
            <a:r>
              <a:rPr lang="en-US" dirty="0">
                <a:latin typeface="Lato" panose="020F0502020204030203" pitchFamily="34" charset="0"/>
                <a:ea typeface="Lato" panose="020F0502020204030203" pitchFamily="34" charset="0"/>
                <a:cs typeface="Lato" panose="020F0502020204030203" pitchFamily="34" charset="0"/>
              </a:rPr>
              <a:t>might make it hard for them to sleep well</a:t>
            </a:r>
            <a:r>
              <a:rPr lang="en-US" dirty="0" smtClean="0">
                <a:latin typeface="Lato" panose="020F0502020204030203" pitchFamily="34" charset="0"/>
                <a:ea typeface="Lato" panose="020F0502020204030203" pitchFamily="34" charset="0"/>
                <a:cs typeface="Lato" panose="020F0502020204030203" pitchFamily="34" charset="0"/>
              </a:rPr>
              <a:t>?</a:t>
            </a:r>
          </a:p>
          <a:p>
            <a:pPr marL="342900" indent="-342900">
              <a:buFont typeface="Arial" panose="020B0604020202020204" pitchFamily="34" charset="0"/>
              <a:buChar char="•"/>
            </a:pPr>
            <a:endParaRPr lang="en-US" dirty="0">
              <a:latin typeface="Lato" panose="020F0502020204030203" pitchFamily="34" charset="0"/>
              <a:ea typeface="Lato" panose="020F0502020204030203" pitchFamily="34" charset="0"/>
              <a:cs typeface="Lato" panose="020F0502020204030203" pitchFamily="34" charset="0"/>
            </a:endParaRPr>
          </a:p>
          <a:p>
            <a:pPr marL="342900" indent="-342900">
              <a:buFont typeface="Arial" panose="020B0604020202020204" pitchFamily="34" charset="0"/>
              <a:buChar char="•"/>
            </a:pPr>
            <a:endParaRPr lang="en-US" dirty="0" smtClean="0">
              <a:latin typeface="Lato" panose="020F0502020204030203" pitchFamily="34" charset="0"/>
              <a:ea typeface="Lato" panose="020F0502020204030203" pitchFamily="34" charset="0"/>
              <a:cs typeface="Lato" panose="020F0502020204030203" pitchFamily="34" charset="0"/>
            </a:endParaRPr>
          </a:p>
          <a:p>
            <a:pPr marL="342900" indent="-342900">
              <a:buFont typeface="Arial" panose="020B0604020202020204" pitchFamily="34" charset="0"/>
              <a:buChar char="•"/>
            </a:pPr>
            <a:endParaRPr lang="en-US" dirty="0">
              <a:latin typeface="Lato" panose="020F0502020204030203" pitchFamily="34" charset="0"/>
              <a:ea typeface="Lato" panose="020F0502020204030203" pitchFamily="34" charset="0"/>
              <a:cs typeface="Lato" panose="020F0502020204030203" pitchFamily="34" charset="0"/>
            </a:endParaRPr>
          </a:p>
          <a:p>
            <a:pPr marL="342900" indent="-342900">
              <a:buFont typeface="Arial" panose="020B0604020202020204" pitchFamily="34" charset="0"/>
              <a:buChar char="•"/>
            </a:pPr>
            <a:endParaRPr lang="en-US" dirty="0" smtClean="0">
              <a:latin typeface="Lato" panose="020F0502020204030203" pitchFamily="34" charset="0"/>
              <a:ea typeface="Lato" panose="020F0502020204030203" pitchFamily="34" charset="0"/>
              <a:cs typeface="Lato" panose="020F0502020204030203" pitchFamily="34" charset="0"/>
            </a:endParaRPr>
          </a:p>
          <a:p>
            <a:endParaRPr lang="en-US" dirty="0" smtClean="0">
              <a:latin typeface="Lato" panose="020F0502020204030203" pitchFamily="34" charset="0"/>
              <a:ea typeface="Lato" panose="020F0502020204030203" pitchFamily="34" charset="0"/>
              <a:cs typeface="Lato" panose="020F0502020204030203" pitchFamily="34" charset="0"/>
            </a:endParaRPr>
          </a:p>
          <a:p>
            <a:pPr marL="342900" indent="-342900">
              <a:buFont typeface="Arial" panose="020B0604020202020204" pitchFamily="34" charset="0"/>
              <a:buChar char="•"/>
            </a:pPr>
            <a:endParaRPr lang="en-US" dirty="0">
              <a:latin typeface="Lato" panose="020F0502020204030203" pitchFamily="34" charset="0"/>
              <a:ea typeface="Lato" panose="020F0502020204030203" pitchFamily="34" charset="0"/>
              <a:cs typeface="Lato" panose="020F0502020204030203" pitchFamily="34" charset="0"/>
            </a:endParaRPr>
          </a:p>
        </p:txBody>
      </p:sp>
      <p:sp>
        <p:nvSpPr>
          <p:cNvPr id="7" name="TextBox 6"/>
          <p:cNvSpPr txBox="1"/>
          <p:nvPr/>
        </p:nvSpPr>
        <p:spPr>
          <a:xfrm>
            <a:off x="5673436" y="107914"/>
            <a:ext cx="4588164" cy="369332"/>
          </a:xfrm>
          <a:prstGeom prst="rect">
            <a:avLst/>
          </a:prstGeom>
          <a:noFill/>
        </p:spPr>
        <p:txBody>
          <a:bodyPr wrap="square" rtlCol="0">
            <a:spAutoFit/>
          </a:bodyPr>
          <a:lstStyle/>
          <a:p>
            <a:r>
              <a:rPr lang="en-GB" dirty="0" smtClean="0"/>
              <a:t>ACTIVITY 1: Answer the questions here</a:t>
            </a:r>
            <a:endParaRPr lang="en-GB" dirty="0"/>
          </a:p>
        </p:txBody>
      </p:sp>
    </p:spTree>
    <p:extLst>
      <p:ext uri="{BB962C8B-B14F-4D97-AF65-F5344CB8AC3E}">
        <p14:creationId xmlns:p14="http://schemas.microsoft.com/office/powerpoint/2010/main" val="12471776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rot="497323">
            <a:off x="9161595" y="1715172"/>
            <a:ext cx="1813592" cy="2539029"/>
          </a:xfrm>
          <a:prstGeom prst="rect">
            <a:avLst/>
          </a:prstGeom>
        </p:spPr>
      </p:pic>
      <p:sp>
        <p:nvSpPr>
          <p:cNvPr id="3" name="TextBox 2"/>
          <p:cNvSpPr txBox="1"/>
          <p:nvPr/>
        </p:nvSpPr>
        <p:spPr>
          <a:xfrm>
            <a:off x="76916" y="239161"/>
            <a:ext cx="10714182" cy="769441"/>
          </a:xfrm>
          <a:prstGeom prst="rect">
            <a:avLst/>
          </a:prstGeom>
          <a:noFill/>
        </p:spPr>
        <p:txBody>
          <a:bodyPr wrap="square" rtlCol="0">
            <a:spAutoFit/>
          </a:bodyPr>
          <a:lstStyle/>
          <a:p>
            <a:r>
              <a:rPr lang="en-GB" sz="4400" b="1" dirty="0">
                <a:solidFill>
                  <a:schemeClr val="bg1">
                    <a:lumMod val="50000"/>
                  </a:schemeClr>
                </a:solidFill>
              </a:rPr>
              <a:t>  </a:t>
            </a:r>
            <a:r>
              <a:rPr lang="en-GB" sz="4400" b="1" dirty="0">
                <a:solidFill>
                  <a:srgbClr val="95519E"/>
                </a:solidFill>
                <a:latin typeface="League Spartan" panose="00000800000000000000" pitchFamily="50" charset="0"/>
              </a:rPr>
              <a:t>Activity </a:t>
            </a:r>
            <a:r>
              <a:rPr lang="en-GB" sz="4400" b="1" dirty="0" smtClean="0">
                <a:solidFill>
                  <a:srgbClr val="95519E"/>
                </a:solidFill>
                <a:latin typeface="League Spartan" panose="00000800000000000000" pitchFamily="50" charset="0"/>
              </a:rPr>
              <a:t>2: </a:t>
            </a:r>
            <a:r>
              <a:rPr lang="en-GB" sz="4400" b="1" dirty="0">
                <a:solidFill>
                  <a:srgbClr val="95519E"/>
                </a:solidFill>
                <a:latin typeface="League Spartan" panose="00000800000000000000" pitchFamily="50" charset="0"/>
              </a:rPr>
              <a:t>Why is sleep important?</a:t>
            </a:r>
          </a:p>
        </p:txBody>
      </p:sp>
      <p:sp>
        <p:nvSpPr>
          <p:cNvPr id="8" name="TextBox 7"/>
          <p:cNvSpPr txBox="1"/>
          <p:nvPr/>
        </p:nvSpPr>
        <p:spPr>
          <a:xfrm>
            <a:off x="272224" y="1174326"/>
            <a:ext cx="5683187" cy="3847207"/>
          </a:xfrm>
          <a:prstGeom prst="rect">
            <a:avLst/>
          </a:prstGeom>
          <a:noFill/>
        </p:spPr>
        <p:txBody>
          <a:bodyPr wrap="square" rtlCol="0">
            <a:spAutoFit/>
          </a:bodyPr>
          <a:lstStyle/>
          <a:p>
            <a:r>
              <a:rPr lang="en-US" sz="2800" b="1" dirty="0">
                <a:latin typeface="League Spartan" panose="00000800000000000000" pitchFamily="50" charset="0"/>
              </a:rPr>
              <a:t>Go on a fact hunt…</a:t>
            </a:r>
          </a:p>
          <a:p>
            <a:endParaRPr lang="en-US" sz="2400" dirty="0">
              <a:solidFill>
                <a:schemeClr val="bg1">
                  <a:lumMod val="50000"/>
                </a:schemeClr>
              </a:solidFill>
            </a:endParaRPr>
          </a:p>
          <a:p>
            <a:r>
              <a:rPr lang="en-US" sz="2400" dirty="0">
                <a:latin typeface="Lato" panose="020F0502020204030203" pitchFamily="34" charset="0"/>
                <a:ea typeface="Lato" panose="020F0502020204030203" pitchFamily="34" charset="0"/>
                <a:cs typeface="Lato" panose="020F0502020204030203" pitchFamily="34" charset="0"/>
              </a:rPr>
              <a:t>Look at the information on the posters in your worksheet pack (pages 1-4). </a:t>
            </a:r>
          </a:p>
          <a:p>
            <a:endParaRPr lang="en-US" sz="2400" dirty="0">
              <a:latin typeface="Lato" panose="020F0502020204030203" pitchFamily="34" charset="0"/>
              <a:ea typeface="Lato" panose="020F0502020204030203" pitchFamily="34" charset="0"/>
              <a:cs typeface="Lato" panose="020F0502020204030203" pitchFamily="34" charset="0"/>
            </a:endParaRPr>
          </a:p>
          <a:p>
            <a:r>
              <a:rPr lang="en-US" sz="2400" dirty="0">
                <a:latin typeface="Lato" panose="020F0502020204030203" pitchFamily="34" charset="0"/>
                <a:ea typeface="Lato" panose="020F0502020204030203" pitchFamily="34" charset="0"/>
                <a:cs typeface="Lato" panose="020F0502020204030203" pitchFamily="34" charset="0"/>
              </a:rPr>
              <a:t>Use these posters to help you to answer the questions on the worksheet </a:t>
            </a:r>
            <a:endParaRPr lang="en-US" sz="2400" dirty="0" smtClean="0">
              <a:latin typeface="Lato" panose="020F0502020204030203" pitchFamily="34" charset="0"/>
              <a:ea typeface="Lato" panose="020F0502020204030203" pitchFamily="34" charset="0"/>
              <a:cs typeface="Lato" panose="020F0502020204030203" pitchFamily="34" charset="0"/>
            </a:endParaRPr>
          </a:p>
          <a:p>
            <a:r>
              <a:rPr lang="en-US" sz="2400" dirty="0" smtClean="0">
                <a:latin typeface="Lato" panose="020F0502020204030203" pitchFamily="34" charset="0"/>
                <a:ea typeface="Lato" panose="020F0502020204030203" pitchFamily="34" charset="0"/>
                <a:cs typeface="Lato" panose="020F0502020204030203" pitchFamily="34" charset="0"/>
              </a:rPr>
              <a:t>(</a:t>
            </a:r>
            <a:r>
              <a:rPr lang="en-US" sz="2400" dirty="0">
                <a:latin typeface="Lato" panose="020F0502020204030203" pitchFamily="34" charset="0"/>
                <a:ea typeface="Lato" panose="020F0502020204030203" pitchFamily="34" charset="0"/>
                <a:cs typeface="Lato" panose="020F0502020204030203" pitchFamily="34" charset="0"/>
              </a:rPr>
              <a:t>My Sleep </a:t>
            </a:r>
            <a:r>
              <a:rPr lang="en-US" sz="2400" dirty="0" err="1">
                <a:latin typeface="Lato" panose="020F0502020204030203" pitchFamily="34" charset="0"/>
                <a:ea typeface="Lato" panose="020F0502020204030203" pitchFamily="34" charset="0"/>
                <a:cs typeface="Lato" panose="020F0502020204030203" pitchFamily="34" charset="0"/>
              </a:rPr>
              <a:t>Factfile</a:t>
            </a:r>
            <a:r>
              <a:rPr lang="en-US" sz="2400" dirty="0">
                <a:latin typeface="Lato" panose="020F0502020204030203" pitchFamily="34" charset="0"/>
                <a:ea typeface="Lato" panose="020F0502020204030203" pitchFamily="34" charset="0"/>
                <a:cs typeface="Lato" panose="020F0502020204030203" pitchFamily="34" charset="0"/>
              </a:rPr>
              <a:t> – page 5)</a:t>
            </a:r>
          </a:p>
          <a:p>
            <a:r>
              <a:rPr lang="en-US" sz="2400" dirty="0">
                <a:latin typeface="Lato" panose="020F0502020204030203" pitchFamily="34" charset="0"/>
                <a:ea typeface="Lato" panose="020F0502020204030203" pitchFamily="34" charset="0"/>
                <a:cs typeface="Lato" panose="020F0502020204030203" pitchFamily="34" charset="0"/>
              </a:rPr>
              <a:t> </a:t>
            </a:r>
          </a:p>
          <a:p>
            <a:endParaRPr lang="en-US" sz="2400" dirty="0">
              <a:latin typeface="Lato" panose="020F0502020204030203" pitchFamily="34" charset="0"/>
              <a:ea typeface="Lato" panose="020F0502020204030203" pitchFamily="34" charset="0"/>
              <a:cs typeface="Lato" panose="020F0502020204030203" pitchFamily="34" charset="0"/>
            </a:endParaRPr>
          </a:p>
        </p:txBody>
      </p:sp>
      <p:pic>
        <p:nvPicPr>
          <p:cNvPr id="5" name="Picture 4"/>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rot="21270476">
            <a:off x="6403138" y="1868640"/>
            <a:ext cx="1751224" cy="2458581"/>
          </a:xfrm>
          <a:prstGeom prst="rect">
            <a:avLst/>
          </a:prstGeom>
        </p:spPr>
      </p:pic>
      <p:pic>
        <p:nvPicPr>
          <p:cNvPr id="6" name="Picture 5"/>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rot="836602">
            <a:off x="7607255" y="3267561"/>
            <a:ext cx="1628664" cy="2222541"/>
          </a:xfrm>
          <a:prstGeom prst="rect">
            <a:avLst/>
          </a:prstGeom>
        </p:spPr>
      </p:pic>
      <p:pic>
        <p:nvPicPr>
          <p:cNvPr id="10" name="Picture 9"/>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rot="21323981">
            <a:off x="9423612" y="4145920"/>
            <a:ext cx="1766363" cy="2434241"/>
          </a:xfrm>
          <a:prstGeom prst="rect">
            <a:avLst/>
          </a:prstGeom>
        </p:spPr>
      </p:pic>
      <p:sp>
        <p:nvSpPr>
          <p:cNvPr id="12" name="TextBox 11"/>
          <p:cNvSpPr txBox="1"/>
          <p:nvPr/>
        </p:nvSpPr>
        <p:spPr>
          <a:xfrm rot="1152605">
            <a:off x="10483539" y="985335"/>
            <a:ext cx="615118" cy="826855"/>
          </a:xfrm>
          <a:prstGeom prst="rect">
            <a:avLst/>
          </a:prstGeom>
          <a:noFill/>
        </p:spPr>
        <p:txBody>
          <a:bodyPr wrap="square" rtlCol="0">
            <a:spAutoFit/>
          </a:bodyPr>
          <a:lstStyle/>
          <a:p>
            <a:r>
              <a:rPr lang="en-GB" sz="4800" b="1" dirty="0">
                <a:solidFill>
                  <a:srgbClr val="95519E"/>
                </a:solidFill>
              </a:rPr>
              <a:t>?</a:t>
            </a:r>
          </a:p>
        </p:txBody>
      </p:sp>
      <p:sp>
        <p:nvSpPr>
          <p:cNvPr id="14" name="TextBox 13"/>
          <p:cNvSpPr txBox="1"/>
          <p:nvPr/>
        </p:nvSpPr>
        <p:spPr>
          <a:xfrm rot="19974868">
            <a:off x="6719733" y="4433417"/>
            <a:ext cx="655468" cy="830997"/>
          </a:xfrm>
          <a:prstGeom prst="rect">
            <a:avLst/>
          </a:prstGeom>
          <a:noFill/>
        </p:spPr>
        <p:txBody>
          <a:bodyPr wrap="square" rtlCol="0">
            <a:spAutoFit/>
          </a:bodyPr>
          <a:lstStyle/>
          <a:p>
            <a:r>
              <a:rPr lang="en-GB" sz="4800" b="1" dirty="0">
                <a:solidFill>
                  <a:srgbClr val="95519E"/>
                </a:solidFill>
              </a:rPr>
              <a:t>?</a:t>
            </a:r>
          </a:p>
        </p:txBody>
      </p:sp>
      <p:sp>
        <p:nvSpPr>
          <p:cNvPr id="15" name="TextBox 14"/>
          <p:cNvSpPr txBox="1"/>
          <p:nvPr/>
        </p:nvSpPr>
        <p:spPr>
          <a:xfrm>
            <a:off x="8451071" y="1779428"/>
            <a:ext cx="696719" cy="830997"/>
          </a:xfrm>
          <a:prstGeom prst="rect">
            <a:avLst/>
          </a:prstGeom>
          <a:noFill/>
        </p:spPr>
        <p:txBody>
          <a:bodyPr wrap="square" rtlCol="0">
            <a:spAutoFit/>
          </a:bodyPr>
          <a:lstStyle/>
          <a:p>
            <a:r>
              <a:rPr lang="en-GB" sz="4800" b="1" dirty="0">
                <a:solidFill>
                  <a:srgbClr val="95519E"/>
                </a:solidFill>
              </a:rPr>
              <a:t>?</a:t>
            </a:r>
          </a:p>
        </p:txBody>
      </p:sp>
      <p:sp>
        <p:nvSpPr>
          <p:cNvPr id="16" name="TextBox 15"/>
          <p:cNvSpPr txBox="1"/>
          <p:nvPr/>
        </p:nvSpPr>
        <p:spPr>
          <a:xfrm rot="1545823">
            <a:off x="11131596" y="3208759"/>
            <a:ext cx="792480" cy="830997"/>
          </a:xfrm>
          <a:prstGeom prst="rect">
            <a:avLst/>
          </a:prstGeom>
          <a:noFill/>
        </p:spPr>
        <p:txBody>
          <a:bodyPr wrap="square" rtlCol="0">
            <a:spAutoFit/>
          </a:bodyPr>
          <a:lstStyle/>
          <a:p>
            <a:r>
              <a:rPr lang="en-GB" sz="4800" b="1" dirty="0">
                <a:solidFill>
                  <a:srgbClr val="95519E"/>
                </a:solidFill>
              </a:rPr>
              <a:t>?</a:t>
            </a:r>
          </a:p>
        </p:txBody>
      </p:sp>
      <p:sp>
        <p:nvSpPr>
          <p:cNvPr id="17" name="TextBox 16"/>
          <p:cNvSpPr txBox="1"/>
          <p:nvPr/>
        </p:nvSpPr>
        <p:spPr>
          <a:xfrm rot="19465133">
            <a:off x="6716280" y="1090048"/>
            <a:ext cx="615118" cy="826855"/>
          </a:xfrm>
          <a:prstGeom prst="rect">
            <a:avLst/>
          </a:prstGeom>
          <a:noFill/>
        </p:spPr>
        <p:txBody>
          <a:bodyPr wrap="square" rtlCol="0">
            <a:spAutoFit/>
          </a:bodyPr>
          <a:lstStyle/>
          <a:p>
            <a:r>
              <a:rPr lang="en-GB" sz="4800" b="1" dirty="0">
                <a:solidFill>
                  <a:srgbClr val="95519E"/>
                </a:solidFill>
              </a:rPr>
              <a:t>?</a:t>
            </a:r>
          </a:p>
        </p:txBody>
      </p:sp>
      <p:sp>
        <p:nvSpPr>
          <p:cNvPr id="18" name="TextBox 17"/>
          <p:cNvSpPr txBox="1"/>
          <p:nvPr/>
        </p:nvSpPr>
        <p:spPr>
          <a:xfrm rot="1965352">
            <a:off x="11210507" y="4527151"/>
            <a:ext cx="792480" cy="830997"/>
          </a:xfrm>
          <a:prstGeom prst="rect">
            <a:avLst/>
          </a:prstGeom>
          <a:noFill/>
        </p:spPr>
        <p:txBody>
          <a:bodyPr wrap="square" rtlCol="0">
            <a:spAutoFit/>
          </a:bodyPr>
          <a:lstStyle/>
          <a:p>
            <a:r>
              <a:rPr lang="en-GB" sz="4800" b="1" dirty="0">
                <a:solidFill>
                  <a:srgbClr val="95519E"/>
                </a:solidFill>
              </a:rPr>
              <a:t>?</a:t>
            </a:r>
          </a:p>
        </p:txBody>
      </p:sp>
      <p:sp>
        <p:nvSpPr>
          <p:cNvPr id="13" name="Slide Number Placeholder 12"/>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6</a:t>
            </a:fld>
            <a:endParaRPr lang="en-GB" dirty="0"/>
          </a:p>
        </p:txBody>
      </p:sp>
      <p:sp>
        <p:nvSpPr>
          <p:cNvPr id="2" name="Thought Bubble: Cloud 1">
            <a:extLst>
              <a:ext uri="{FF2B5EF4-FFF2-40B4-BE49-F238E27FC236}">
                <a16:creationId xmlns:a16="http://schemas.microsoft.com/office/drawing/2014/main" id="{8BE445D1-E293-4494-A2E1-1E8C0F2734B7}"/>
              </a:ext>
            </a:extLst>
          </p:cNvPr>
          <p:cNvSpPr/>
          <p:nvPr/>
        </p:nvSpPr>
        <p:spPr>
          <a:xfrm>
            <a:off x="428725" y="4559154"/>
            <a:ext cx="5662863" cy="2014918"/>
          </a:xfrm>
          <a:prstGeom prst="cloudCallout">
            <a:avLst>
              <a:gd name="adj1" fmla="val -53765"/>
              <a:gd name="adj2" fmla="val 54726"/>
            </a:avLst>
          </a:prstGeom>
          <a:solidFill>
            <a:srgbClr val="95519E"/>
          </a:solidFill>
          <a:ln>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Lato" panose="020F0502020204030203" pitchFamily="34" charset="0"/>
                <a:ea typeface="Lato" panose="020F0502020204030203" pitchFamily="34" charset="0"/>
                <a:cs typeface="Lato" panose="020F0502020204030203" pitchFamily="34" charset="0"/>
              </a:rPr>
              <a:t>Could you now tell someone at home the 3 facts you think are most important?</a:t>
            </a:r>
          </a:p>
        </p:txBody>
      </p:sp>
    </p:spTree>
    <p:extLst>
      <p:ext uri="{BB962C8B-B14F-4D97-AF65-F5344CB8AC3E}">
        <p14:creationId xmlns:p14="http://schemas.microsoft.com/office/powerpoint/2010/main" val="3861647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ppt_x"/>
                                          </p:val>
                                        </p:tav>
                                        <p:tav tm="100000">
                                          <p:val>
                                            <p:strVal val="#ppt_x"/>
                                          </p:val>
                                        </p:tav>
                                      </p:tavLst>
                                    </p:anim>
                                    <p:anim calcmode="lin" valueType="num">
                                      <p:cBhvr additive="base">
                                        <p:cTn id="16" dur="500" fill="hold"/>
                                        <p:tgtEl>
                                          <p:spTgt spid="5"/>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ppt_x"/>
                                          </p:val>
                                        </p:tav>
                                        <p:tav tm="100000">
                                          <p:val>
                                            <p:strVal val="#ppt_x"/>
                                          </p:val>
                                        </p:tav>
                                      </p:tavLst>
                                    </p:anim>
                                    <p:anim calcmode="lin" valueType="num">
                                      <p:cBhvr additive="base">
                                        <p:cTn id="24" dur="500" fill="hold"/>
                                        <p:tgtEl>
                                          <p:spTgt spid="10"/>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additive="base">
                                        <p:cTn id="27" dur="500" fill="hold"/>
                                        <p:tgtEl>
                                          <p:spTgt spid="14"/>
                                        </p:tgtEl>
                                        <p:attrNameLst>
                                          <p:attrName>ppt_x</p:attrName>
                                        </p:attrNameLst>
                                      </p:cBhvr>
                                      <p:tavLst>
                                        <p:tav tm="0">
                                          <p:val>
                                            <p:strVal val="#ppt_x"/>
                                          </p:val>
                                        </p:tav>
                                        <p:tav tm="100000">
                                          <p:val>
                                            <p:strVal val="#ppt_x"/>
                                          </p:val>
                                        </p:tav>
                                      </p:tavLst>
                                    </p:anim>
                                    <p:anim calcmode="lin" valueType="num">
                                      <p:cBhvr additive="base">
                                        <p:cTn id="28" dur="500" fill="hold"/>
                                        <p:tgtEl>
                                          <p:spTgt spid="14"/>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additive="base">
                                        <p:cTn id="31" dur="500" fill="hold"/>
                                        <p:tgtEl>
                                          <p:spTgt spid="15"/>
                                        </p:tgtEl>
                                        <p:attrNameLst>
                                          <p:attrName>ppt_x</p:attrName>
                                        </p:attrNameLst>
                                      </p:cBhvr>
                                      <p:tavLst>
                                        <p:tav tm="0">
                                          <p:val>
                                            <p:strVal val="#ppt_x"/>
                                          </p:val>
                                        </p:tav>
                                        <p:tav tm="100000">
                                          <p:val>
                                            <p:strVal val="#ppt_x"/>
                                          </p:val>
                                        </p:tav>
                                      </p:tavLst>
                                    </p:anim>
                                    <p:anim calcmode="lin" valueType="num">
                                      <p:cBhvr additive="base">
                                        <p:cTn id="32" dur="500" fill="hold"/>
                                        <p:tgtEl>
                                          <p:spTgt spid="15"/>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500" fill="hold"/>
                                        <p:tgtEl>
                                          <p:spTgt spid="16"/>
                                        </p:tgtEl>
                                        <p:attrNameLst>
                                          <p:attrName>ppt_x</p:attrName>
                                        </p:attrNameLst>
                                      </p:cBhvr>
                                      <p:tavLst>
                                        <p:tav tm="0">
                                          <p:val>
                                            <p:strVal val="#ppt_x"/>
                                          </p:val>
                                        </p:tav>
                                        <p:tav tm="100000">
                                          <p:val>
                                            <p:strVal val="#ppt_x"/>
                                          </p:val>
                                        </p:tav>
                                      </p:tavLst>
                                    </p:anim>
                                    <p:anim calcmode="lin" valueType="num">
                                      <p:cBhvr additive="base">
                                        <p:cTn id="36" dur="500" fill="hold"/>
                                        <p:tgtEl>
                                          <p:spTgt spid="16"/>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8"/>
                                        </p:tgtEl>
                                        <p:attrNameLst>
                                          <p:attrName>style.visibility</p:attrName>
                                        </p:attrNameLst>
                                      </p:cBhvr>
                                      <p:to>
                                        <p:strVal val="visible"/>
                                      </p:to>
                                    </p:set>
                                    <p:anim calcmode="lin" valueType="num">
                                      <p:cBhvr additive="base">
                                        <p:cTn id="39" dur="500" fill="hold"/>
                                        <p:tgtEl>
                                          <p:spTgt spid="18"/>
                                        </p:tgtEl>
                                        <p:attrNameLst>
                                          <p:attrName>ppt_x</p:attrName>
                                        </p:attrNameLst>
                                      </p:cBhvr>
                                      <p:tavLst>
                                        <p:tav tm="0">
                                          <p:val>
                                            <p:strVal val="#ppt_x"/>
                                          </p:val>
                                        </p:tav>
                                        <p:tav tm="100000">
                                          <p:val>
                                            <p:strVal val="#ppt_x"/>
                                          </p:val>
                                        </p:tav>
                                      </p:tavLst>
                                    </p:anim>
                                    <p:anim calcmode="lin" valueType="num">
                                      <p:cBhvr additive="base">
                                        <p:cTn id="40" dur="500" fill="hold"/>
                                        <p:tgtEl>
                                          <p:spTgt spid="18"/>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500" fill="hold"/>
                                        <p:tgtEl>
                                          <p:spTgt spid="13"/>
                                        </p:tgtEl>
                                        <p:attrNameLst>
                                          <p:attrName>ppt_x</p:attrName>
                                        </p:attrNameLst>
                                      </p:cBhvr>
                                      <p:tavLst>
                                        <p:tav tm="0">
                                          <p:val>
                                            <p:strVal val="#ppt_x"/>
                                          </p:val>
                                        </p:tav>
                                        <p:tav tm="100000">
                                          <p:val>
                                            <p:strVal val="#ppt_x"/>
                                          </p:val>
                                        </p:tav>
                                      </p:tavLst>
                                    </p:anim>
                                    <p:anim calcmode="lin" valueType="num">
                                      <p:cBhvr additive="base">
                                        <p:cTn id="44" dur="500" fill="hold"/>
                                        <p:tgtEl>
                                          <p:spTgt spid="13"/>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7"/>
                                        </p:tgtEl>
                                        <p:attrNameLst>
                                          <p:attrName>style.visibility</p:attrName>
                                        </p:attrNameLst>
                                      </p:cBhvr>
                                      <p:to>
                                        <p:strVal val="visible"/>
                                      </p:to>
                                    </p:set>
                                    <p:anim calcmode="lin" valueType="num">
                                      <p:cBhvr additive="base">
                                        <p:cTn id="47" dur="500" fill="hold"/>
                                        <p:tgtEl>
                                          <p:spTgt spid="17"/>
                                        </p:tgtEl>
                                        <p:attrNameLst>
                                          <p:attrName>ppt_x</p:attrName>
                                        </p:attrNameLst>
                                      </p:cBhvr>
                                      <p:tavLst>
                                        <p:tav tm="0">
                                          <p:val>
                                            <p:strVal val="#ppt_x"/>
                                          </p:val>
                                        </p:tav>
                                        <p:tav tm="100000">
                                          <p:val>
                                            <p:strVal val="#ppt_x"/>
                                          </p:val>
                                        </p:tav>
                                      </p:tavLst>
                                    </p:anim>
                                    <p:anim calcmode="lin" valueType="num">
                                      <p:cBhvr additive="base">
                                        <p:cTn id="48" dur="500" fill="hold"/>
                                        <p:tgtEl>
                                          <p:spTgt spid="17"/>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additive="base">
                                        <p:cTn id="51" dur="500" fill="hold"/>
                                        <p:tgtEl>
                                          <p:spTgt spid="12"/>
                                        </p:tgtEl>
                                        <p:attrNameLst>
                                          <p:attrName>ppt_x</p:attrName>
                                        </p:attrNameLst>
                                      </p:cBhvr>
                                      <p:tavLst>
                                        <p:tav tm="0">
                                          <p:val>
                                            <p:strVal val="#ppt_x"/>
                                          </p:val>
                                        </p:tav>
                                        <p:tav tm="100000">
                                          <p:val>
                                            <p:strVal val="#ppt_x"/>
                                          </p:val>
                                        </p:tav>
                                      </p:tavLst>
                                    </p:anim>
                                    <p:anim calcmode="lin" valueType="num">
                                      <p:cBhvr additive="base">
                                        <p:cTn id="5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2" grpId="0"/>
      <p:bldP spid="14" grpId="0"/>
      <p:bldP spid="15" grpId="0"/>
      <p:bldP spid="16" grpId="0"/>
      <p:bldP spid="17" grpId="0"/>
      <p:bldP spid="18" grpId="0"/>
      <p:bldP spid="1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E4D9DE93-76CD-46E9-B8D6-06E24FFA3CA8}"/>
              </a:ext>
            </a:extLst>
          </p:cNvPr>
          <p:cNvSpPr>
            <a:spLocks noGrp="1"/>
          </p:cNvSpPr>
          <p:nvPr>
            <p:ph type="sldNum" sz="quarter" idx="12"/>
          </p:nvPr>
        </p:nvSpPr>
        <p:spPr/>
        <p:txBody>
          <a:bodyPr/>
          <a:lstStyle/>
          <a:p>
            <a:fld id="{2D651D86-383D-45DB-A701-76B5BFCFE28F}" type="slidenum">
              <a:rPr lang="en-GB" smtClean="0"/>
              <a:pPr/>
              <a:t>7</a:t>
            </a:fld>
            <a:endParaRPr lang="en-GB" dirty="0"/>
          </a:p>
        </p:txBody>
      </p:sp>
      <p:sp>
        <p:nvSpPr>
          <p:cNvPr id="5" name="TextBox 4">
            <a:extLst>
              <a:ext uri="{FF2B5EF4-FFF2-40B4-BE49-F238E27FC236}">
                <a16:creationId xmlns:a16="http://schemas.microsoft.com/office/drawing/2014/main" id="{1074F027-0177-498E-9B04-2B64C64A0985}"/>
              </a:ext>
            </a:extLst>
          </p:cNvPr>
          <p:cNvSpPr txBox="1"/>
          <p:nvPr/>
        </p:nvSpPr>
        <p:spPr>
          <a:xfrm>
            <a:off x="0" y="227130"/>
            <a:ext cx="10714182" cy="769441"/>
          </a:xfrm>
          <a:prstGeom prst="rect">
            <a:avLst/>
          </a:prstGeom>
          <a:noFill/>
        </p:spPr>
        <p:txBody>
          <a:bodyPr wrap="square" rtlCol="0">
            <a:spAutoFit/>
          </a:bodyPr>
          <a:lstStyle/>
          <a:p>
            <a:r>
              <a:rPr lang="en-GB" sz="4400" b="1" dirty="0">
                <a:solidFill>
                  <a:schemeClr val="bg1">
                    <a:lumMod val="50000"/>
                  </a:schemeClr>
                </a:solidFill>
              </a:rPr>
              <a:t>  </a:t>
            </a:r>
            <a:r>
              <a:rPr lang="en-GB" sz="4400" b="1" dirty="0">
                <a:solidFill>
                  <a:srgbClr val="95519E"/>
                </a:solidFill>
                <a:latin typeface="League Spartan" panose="00000800000000000000" pitchFamily="50" charset="0"/>
              </a:rPr>
              <a:t>Activity </a:t>
            </a:r>
            <a:r>
              <a:rPr lang="en-GB" sz="4400" b="1" dirty="0" smtClean="0">
                <a:solidFill>
                  <a:srgbClr val="95519E"/>
                </a:solidFill>
                <a:latin typeface="League Spartan" panose="00000800000000000000" pitchFamily="50" charset="0"/>
              </a:rPr>
              <a:t>2: Answer Here</a:t>
            </a:r>
            <a:endParaRPr lang="en-GB" sz="4400" b="1" dirty="0">
              <a:solidFill>
                <a:srgbClr val="95519E"/>
              </a:solidFill>
              <a:latin typeface="League Spartan" panose="00000800000000000000" pitchFamily="50" charset="0"/>
            </a:endParaRPr>
          </a:p>
        </p:txBody>
      </p:sp>
      <p:graphicFrame>
        <p:nvGraphicFramePr>
          <p:cNvPr id="4" name="Table 3">
            <a:extLst>
              <a:ext uri="{FF2B5EF4-FFF2-40B4-BE49-F238E27FC236}">
                <a16:creationId xmlns:a16="http://schemas.microsoft.com/office/drawing/2014/main" id="{6859ED74-C73E-41B8-A291-8D15B85D7858}"/>
              </a:ext>
            </a:extLst>
          </p:cNvPr>
          <p:cNvGraphicFramePr>
            <a:graphicFrameLocks noGrp="1"/>
          </p:cNvGraphicFramePr>
          <p:nvPr>
            <p:extLst/>
          </p:nvPr>
        </p:nvGraphicFramePr>
        <p:xfrm>
          <a:off x="394793" y="1011072"/>
          <a:ext cx="11797207" cy="5305926"/>
        </p:xfrm>
        <a:graphic>
          <a:graphicData uri="http://schemas.openxmlformats.org/drawingml/2006/table">
            <a:tbl>
              <a:tblPr firstRow="1" firstCol="1" lastRow="1" lastCol="1" bandRow="1" bandCol="1">
                <a:tableStyleId>{5C22544A-7EE6-4342-B048-85BDC9FD1C3A}</a:tableStyleId>
              </a:tblPr>
              <a:tblGrid>
                <a:gridCol w="2112767">
                  <a:extLst>
                    <a:ext uri="{9D8B030D-6E8A-4147-A177-3AD203B41FA5}">
                      <a16:colId xmlns:a16="http://schemas.microsoft.com/office/drawing/2014/main" val="1621934645"/>
                    </a:ext>
                  </a:extLst>
                </a:gridCol>
                <a:gridCol w="9684440">
                  <a:extLst>
                    <a:ext uri="{9D8B030D-6E8A-4147-A177-3AD203B41FA5}">
                      <a16:colId xmlns:a16="http://schemas.microsoft.com/office/drawing/2014/main" val="953492431"/>
                    </a:ext>
                  </a:extLst>
                </a:gridCol>
              </a:tblGrid>
              <a:tr h="259779">
                <a:tc>
                  <a:txBody>
                    <a:bodyPr/>
                    <a:lstStyle/>
                    <a:p>
                      <a:pPr marL="638175">
                        <a:spcBef>
                          <a:spcPts val="585"/>
                        </a:spcBef>
                        <a:spcAft>
                          <a:spcPts val="0"/>
                        </a:spcAft>
                      </a:pPr>
                      <a:r>
                        <a:rPr lang="en-GB" sz="1600" b="1" dirty="0">
                          <a:solidFill>
                            <a:schemeClr val="tx1"/>
                          </a:solidFill>
                          <a:effectLst/>
                          <a:latin typeface="Lato" panose="020B0604020202020204" charset="0"/>
                          <a:ea typeface="Lato" panose="020B0604020202020204" charset="0"/>
                          <a:cs typeface="Lato" panose="020B0604020202020204" charset="0"/>
                        </a:rPr>
                        <a:t>QUESTION</a:t>
                      </a: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638175">
                        <a:spcBef>
                          <a:spcPts val="585"/>
                        </a:spcBef>
                        <a:spcAft>
                          <a:spcPts val="0"/>
                        </a:spcAft>
                      </a:pPr>
                      <a:r>
                        <a:rPr lang="en-GB" sz="1600" b="1" dirty="0">
                          <a:solidFill>
                            <a:schemeClr val="tx1"/>
                          </a:solidFill>
                          <a:effectLst/>
                          <a:latin typeface="Lato" panose="020B0604020202020204" charset="0"/>
                          <a:ea typeface="Lato" panose="020B0604020202020204" charset="0"/>
                          <a:cs typeface="Lato" panose="020B0604020202020204" charset="0"/>
                        </a:rPr>
                        <a:t>POSSIBLE ANSWERS</a:t>
                      </a: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00621243"/>
                  </a:ext>
                </a:extLst>
              </a:tr>
              <a:tr h="779337">
                <a:tc>
                  <a:txBody>
                    <a:bodyPr/>
                    <a:lstStyle/>
                    <a:p>
                      <a:pPr marL="72000" lvl="0">
                        <a:spcAft>
                          <a:spcPts val="0"/>
                        </a:spcAft>
                      </a:pPr>
                      <a:r>
                        <a:rPr lang="en-GB" sz="1600" b="0" dirty="0" smtClean="0">
                          <a:solidFill>
                            <a:schemeClr val="tx1"/>
                          </a:solidFill>
                          <a:effectLst/>
                          <a:latin typeface="Lato" panose="020B0604020202020204" charset="0"/>
                          <a:ea typeface="Lato" panose="020B0604020202020204" charset="0"/>
                          <a:cs typeface="Lato" panose="020B0604020202020204" charset="0"/>
                        </a:rPr>
                        <a:t>How </a:t>
                      </a:r>
                      <a:r>
                        <a:rPr lang="en-GB" sz="1600" b="0" dirty="0">
                          <a:solidFill>
                            <a:schemeClr val="tx1"/>
                          </a:solidFill>
                          <a:effectLst/>
                          <a:latin typeface="Lato" panose="020B0604020202020204" charset="0"/>
                          <a:ea typeface="Lato" panose="020B0604020202020204" charset="0"/>
                          <a:cs typeface="Lato" panose="020B0604020202020204" charset="0"/>
                        </a:rPr>
                        <a:t>much sleep do </a:t>
                      </a:r>
                      <a:r>
                        <a:rPr lang="en-GB" sz="1600" b="0" kern="1200" dirty="0">
                          <a:solidFill>
                            <a:schemeClr val="tx1"/>
                          </a:solidFill>
                          <a:effectLst/>
                          <a:latin typeface="Lato" panose="020B0604020202020204" charset="0"/>
                          <a:ea typeface="Lato" panose="020B0604020202020204" charset="0"/>
                          <a:cs typeface="Lato" panose="020B0604020202020204" charset="0"/>
                        </a:rPr>
                        <a:t>children</a:t>
                      </a:r>
                      <a:r>
                        <a:rPr lang="en-GB" sz="1600" b="0" dirty="0">
                          <a:solidFill>
                            <a:schemeClr val="tx1"/>
                          </a:solidFill>
                          <a:effectLst/>
                          <a:latin typeface="Lato" panose="020B0604020202020204" charset="0"/>
                          <a:ea typeface="Lato" panose="020B0604020202020204" charset="0"/>
                          <a:cs typeface="Lato" panose="020B0604020202020204" charset="0"/>
                        </a:rPr>
                        <a:t> need each night?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880482999"/>
                  </a:ext>
                </a:extLst>
              </a:tr>
              <a:tr h="990822">
                <a:tc>
                  <a:txBody>
                    <a:bodyPr/>
                    <a:lstStyle/>
                    <a:p>
                      <a:pPr marL="72000" lvl="0">
                        <a:spcBef>
                          <a:spcPts val="25"/>
                        </a:spcBef>
                        <a:spcAft>
                          <a:spcPts val="0"/>
                        </a:spcAft>
                      </a:pPr>
                      <a:r>
                        <a:rPr lang="en-GB" sz="1600" b="0" dirty="0" smtClean="0">
                          <a:solidFill>
                            <a:schemeClr val="tx1"/>
                          </a:solidFill>
                          <a:effectLst/>
                          <a:latin typeface="Lato" panose="020B0604020202020204" charset="0"/>
                          <a:ea typeface="Lato" panose="020B0604020202020204" charset="0"/>
                          <a:cs typeface="Lato" panose="020B0604020202020204" charset="0"/>
                        </a:rPr>
                        <a:t>Find </a:t>
                      </a:r>
                      <a:r>
                        <a:rPr lang="en-GB" sz="1600" b="0" dirty="0">
                          <a:solidFill>
                            <a:schemeClr val="tx1"/>
                          </a:solidFill>
                          <a:effectLst/>
                          <a:latin typeface="Lato" panose="020B0604020202020204" charset="0"/>
                          <a:ea typeface="Lato" panose="020B0604020202020204" charset="0"/>
                          <a:cs typeface="Lato" panose="020B0604020202020204" charset="0"/>
                        </a:rPr>
                        <a:t>3 things to start doing that help someone get good sleep:</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269005768"/>
                  </a:ext>
                </a:extLst>
              </a:tr>
              <a:tr h="1259996">
                <a:tc>
                  <a:txBody>
                    <a:bodyPr/>
                    <a:lstStyle/>
                    <a:p>
                      <a:pPr marL="72000" lvl="0">
                        <a:spcBef>
                          <a:spcPts val="25"/>
                        </a:spcBef>
                        <a:spcAft>
                          <a:spcPts val="0"/>
                        </a:spcAft>
                      </a:pPr>
                      <a:r>
                        <a:rPr lang="en-GB" sz="1600" b="0" dirty="0" smtClean="0">
                          <a:solidFill>
                            <a:schemeClr val="tx1"/>
                          </a:solidFill>
                          <a:effectLst/>
                          <a:latin typeface="Lato" panose="020B0604020202020204" charset="0"/>
                          <a:ea typeface="Lato" panose="020B0604020202020204" charset="0"/>
                          <a:cs typeface="Lato" panose="020B0604020202020204" charset="0"/>
                        </a:rPr>
                        <a:t>Find </a:t>
                      </a:r>
                      <a:r>
                        <a:rPr lang="en-GB" sz="1600" b="0" dirty="0">
                          <a:solidFill>
                            <a:schemeClr val="tx1"/>
                          </a:solidFill>
                          <a:effectLst/>
                          <a:latin typeface="Lato" panose="020B0604020202020204" charset="0"/>
                          <a:ea typeface="Lato" panose="020B0604020202020204" charset="0"/>
                          <a:cs typeface="Lato" panose="020B0604020202020204" charset="0"/>
                        </a:rPr>
                        <a:t>3 things to stop doing that would help someone sleep:</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609400667"/>
                  </a:ext>
                </a:extLst>
              </a:tr>
              <a:tr h="1007996">
                <a:tc>
                  <a:txBody>
                    <a:bodyPr/>
                    <a:lstStyle/>
                    <a:p>
                      <a:pPr marL="72000" lvl="0">
                        <a:spcBef>
                          <a:spcPts val="25"/>
                        </a:spcBef>
                        <a:spcAft>
                          <a:spcPts val="0"/>
                        </a:spcAft>
                      </a:pPr>
                      <a:r>
                        <a:rPr lang="en-GB" sz="1600" b="0" dirty="0" smtClean="0">
                          <a:solidFill>
                            <a:schemeClr val="tx1"/>
                          </a:solidFill>
                          <a:effectLst/>
                          <a:latin typeface="Lato" panose="020B0604020202020204" charset="0"/>
                          <a:ea typeface="Lato" panose="020B0604020202020204" charset="0"/>
                          <a:cs typeface="Lato" panose="020B0604020202020204" charset="0"/>
                        </a:rPr>
                        <a:t>What </a:t>
                      </a:r>
                      <a:r>
                        <a:rPr lang="en-GB" sz="1600" b="0" dirty="0">
                          <a:solidFill>
                            <a:schemeClr val="tx1"/>
                          </a:solidFill>
                          <a:effectLst/>
                          <a:latin typeface="Lato" panose="020B0604020202020204" charset="0"/>
                          <a:ea typeface="Lato" panose="020B0604020202020204" charset="0"/>
                          <a:cs typeface="Lato" panose="020B0604020202020204" charset="0"/>
                        </a:rPr>
                        <a:t>happens during sleep when someone starts puberty?</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25225715"/>
                  </a:ext>
                </a:extLst>
              </a:tr>
              <a:tr h="1007996">
                <a:tc>
                  <a:txBody>
                    <a:bodyPr/>
                    <a:lstStyle/>
                    <a:p>
                      <a:pPr marL="72000" lvl="0">
                        <a:spcAft>
                          <a:spcPts val="0"/>
                        </a:spcAft>
                      </a:pPr>
                      <a:r>
                        <a:rPr lang="en-GB" sz="1600" b="0" dirty="0" smtClean="0">
                          <a:solidFill>
                            <a:schemeClr val="tx1"/>
                          </a:solidFill>
                          <a:effectLst/>
                          <a:latin typeface="Lato" panose="020B0604020202020204" charset="0"/>
                          <a:ea typeface="Lato" panose="020B0604020202020204" charset="0"/>
                          <a:cs typeface="Lato" panose="020B0604020202020204" charset="0"/>
                        </a:rPr>
                        <a:t>Why </a:t>
                      </a:r>
                      <a:r>
                        <a:rPr lang="en-GB" sz="1600" b="0" dirty="0">
                          <a:solidFill>
                            <a:schemeClr val="tx1"/>
                          </a:solidFill>
                          <a:effectLst/>
                          <a:latin typeface="Lato" panose="020B0604020202020204" charset="0"/>
                          <a:ea typeface="Lato" panose="020B0604020202020204" charset="0"/>
                          <a:cs typeface="Lato" panose="020B0604020202020204" charset="0"/>
                        </a:rPr>
                        <a:t>is it important to get good sleep?</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630880657"/>
                  </a:ext>
                </a:extLst>
              </a:tr>
            </a:tbl>
          </a:graphicData>
        </a:graphic>
      </p:graphicFrame>
    </p:spTree>
    <p:extLst>
      <p:ext uri="{BB962C8B-B14F-4D97-AF65-F5344CB8AC3E}">
        <p14:creationId xmlns:p14="http://schemas.microsoft.com/office/powerpoint/2010/main" val="37891066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cstate="screen">
            <a:extLst>
              <a:ext uri="{BEBA8EAE-BF5A-486C-A8C5-ECC9F3942E4B}">
                <a14:imgProps xmlns:a14="http://schemas.microsoft.com/office/drawing/2010/main">
                  <a14:imgLayer r:embed="rId4">
                    <a14:imgEffect>
                      <a14:brightnessContrast bright="-13000" contrast="1000"/>
                    </a14:imgEffect>
                  </a14:imgLayer>
                </a14:imgProps>
              </a:ext>
              <a:ext uri="{28A0092B-C50C-407E-A947-70E740481C1C}">
                <a14:useLocalDpi xmlns:a14="http://schemas.microsoft.com/office/drawing/2010/main"/>
              </a:ext>
            </a:extLst>
          </a:blip>
          <a:srcRect/>
          <a:stretch/>
        </p:blipFill>
        <p:spPr>
          <a:xfrm>
            <a:off x="8456717" y="868286"/>
            <a:ext cx="3601996" cy="5121428"/>
          </a:xfrm>
          <a:prstGeom prst="rect">
            <a:avLst/>
          </a:prstGeom>
          <a:effectLst>
            <a:glow rad="127000">
              <a:schemeClr val="accent1">
                <a:alpha val="0"/>
              </a:schemeClr>
            </a:glow>
            <a:reflection stA="0" endPos="65000" dist="50800" dir="5400000" sy="-100000" algn="bl" rotWithShape="0"/>
          </a:effectLst>
        </p:spPr>
      </p:pic>
      <p:sp>
        <p:nvSpPr>
          <p:cNvPr id="2" name="Slide Number Placeholder 1"/>
          <p:cNvSpPr>
            <a:spLocks noGrp="1"/>
          </p:cNvSpPr>
          <p:nvPr>
            <p:ph type="sldNum" sz="quarter" idx="12"/>
          </p:nvPr>
        </p:nvSpPr>
        <p:spPr>
          <a:xfrm>
            <a:off x="11075244" y="6398953"/>
            <a:ext cx="644611" cy="365125"/>
          </a:xfrm>
          <a:prstGeom prst="rect">
            <a:avLst/>
          </a:prstGeom>
        </p:spPr>
        <p:txBody>
          <a:bodyPr/>
          <a:lstStyle/>
          <a:p>
            <a:fld id="{2D651D86-383D-45DB-A701-76B5BFCFE28F}" type="slidenum">
              <a:rPr lang="en-GB" smtClean="0"/>
              <a:t>8</a:t>
            </a:fld>
            <a:endParaRPr lang="en-GB" dirty="0"/>
          </a:p>
        </p:txBody>
      </p:sp>
      <p:pic>
        <p:nvPicPr>
          <p:cNvPr id="12" name="Picture 11"/>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8785533" y="1632263"/>
            <a:ext cx="3139355" cy="3593474"/>
          </a:xfrm>
          <a:prstGeom prst="rect">
            <a:avLst/>
          </a:prstGeom>
        </p:spPr>
      </p:pic>
      <p:sp>
        <p:nvSpPr>
          <p:cNvPr id="13" name="TextBox 12"/>
          <p:cNvSpPr txBox="1"/>
          <p:nvPr/>
        </p:nvSpPr>
        <p:spPr>
          <a:xfrm>
            <a:off x="234887" y="499268"/>
            <a:ext cx="7068281"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Activity 3</a:t>
            </a:r>
            <a:r>
              <a:rPr lang="en-GB" sz="4400" b="1" dirty="0" smtClean="0">
                <a:solidFill>
                  <a:srgbClr val="95519E"/>
                </a:solidFill>
                <a:latin typeface="League Spartan" panose="00000800000000000000" pitchFamily="50" charset="0"/>
              </a:rPr>
              <a:t>: </a:t>
            </a:r>
            <a:r>
              <a:rPr lang="en-GB" sz="4400" b="1" dirty="0" err="1">
                <a:solidFill>
                  <a:srgbClr val="95519E"/>
                </a:solidFill>
                <a:latin typeface="League Spartan" panose="00000800000000000000" pitchFamily="50" charset="0"/>
              </a:rPr>
              <a:t>Sleepbusters</a:t>
            </a:r>
            <a:endParaRPr lang="en-GB" sz="4400" b="1" dirty="0">
              <a:solidFill>
                <a:srgbClr val="95519E"/>
              </a:solidFill>
              <a:latin typeface="League Spartan" panose="00000800000000000000" pitchFamily="50" charset="0"/>
            </a:endParaRPr>
          </a:p>
        </p:txBody>
      </p:sp>
      <p:pic>
        <p:nvPicPr>
          <p:cNvPr id="9" name="Google Shape;144;p22"/>
          <p:cNvPicPr preferRelativeResize="0">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21316" y="1274278"/>
            <a:ext cx="1899663" cy="1901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ular Callout 9"/>
          <p:cNvSpPr/>
          <p:nvPr/>
        </p:nvSpPr>
        <p:spPr>
          <a:xfrm>
            <a:off x="2787115" y="1408341"/>
            <a:ext cx="5413456" cy="5137602"/>
          </a:xfrm>
          <a:prstGeom prst="wedgeRoundRectCallout">
            <a:avLst>
              <a:gd name="adj1" fmla="val -75967"/>
              <a:gd name="adj2" fmla="val -21014"/>
              <a:gd name="adj3" fmla="val 16667"/>
            </a:avLst>
          </a:prstGeom>
        </p:spPr>
        <p:style>
          <a:lnRef idx="2">
            <a:schemeClr val="accent6">
              <a:shade val="50000"/>
            </a:schemeClr>
          </a:lnRef>
          <a:fillRef idx="1">
            <a:schemeClr val="accent6"/>
          </a:fillRef>
          <a:effectRef idx="0">
            <a:schemeClr val="accent6"/>
          </a:effectRef>
          <a:fontRef idx="minor">
            <a:schemeClr val="lt1"/>
          </a:fontRef>
        </p:style>
        <p:txBody>
          <a:bodyPr anchor="ctr"/>
          <a:lstStyle/>
          <a:p>
            <a:endParaRPr lang="en-US" sz="2200" dirty="0" smtClean="0">
              <a:latin typeface="Lato" panose="020B0604020202020204" charset="0"/>
              <a:ea typeface="Lato" panose="020B0604020202020204" charset="0"/>
              <a:cs typeface="Lato" panose="020B0604020202020204" charset="0"/>
            </a:endParaRPr>
          </a:p>
          <a:p>
            <a:r>
              <a:rPr lang="en-US" sz="2400" dirty="0">
                <a:latin typeface="Lato" panose="020B0604020202020204" charset="0"/>
                <a:ea typeface="Lato" panose="020B0604020202020204" charset="0"/>
                <a:cs typeface="Lato" panose="020B0604020202020204" charset="0"/>
              </a:rPr>
              <a:t>Complete the sleep buster solutions grid by coming up with some possible solutions to the problems people might have when trying to go to sleep.</a:t>
            </a:r>
          </a:p>
          <a:p>
            <a:endParaRPr lang="en-US" sz="2400" dirty="0">
              <a:latin typeface="Lato" panose="020B0604020202020204" charset="0"/>
              <a:ea typeface="Lato" panose="020B0604020202020204" charset="0"/>
              <a:cs typeface="Lato" panose="020B0604020202020204" charset="0"/>
            </a:endParaRPr>
          </a:p>
          <a:p>
            <a:r>
              <a:rPr lang="en-US" sz="2400" dirty="0">
                <a:latin typeface="Lato" panose="020B0604020202020204" charset="0"/>
                <a:ea typeface="Lato" panose="020B0604020202020204" charset="0"/>
                <a:cs typeface="Lato" panose="020B0604020202020204" charset="0"/>
              </a:rPr>
              <a:t>Can you think of any additional problems and solutions? </a:t>
            </a:r>
            <a:endParaRPr lang="en-US" sz="2400" dirty="0" smtClean="0">
              <a:latin typeface="Lato" panose="020B0604020202020204" charset="0"/>
              <a:ea typeface="Lato" panose="020B0604020202020204" charset="0"/>
              <a:cs typeface="Lato" panose="020B0604020202020204" charset="0"/>
            </a:endParaRPr>
          </a:p>
          <a:p>
            <a:endParaRPr lang="en-US" sz="2400" dirty="0">
              <a:latin typeface="Lato" panose="020B0604020202020204" charset="0"/>
              <a:ea typeface="Lato" panose="020B0604020202020204" charset="0"/>
              <a:cs typeface="Lato" panose="020B0604020202020204" charset="0"/>
            </a:endParaRPr>
          </a:p>
          <a:p>
            <a:r>
              <a:rPr lang="en-US" sz="2400" dirty="0" smtClean="0">
                <a:latin typeface="Lato" panose="020B0604020202020204" charset="0"/>
                <a:ea typeface="Lato" panose="020B0604020202020204" charset="0"/>
                <a:cs typeface="Lato" panose="020B0604020202020204" charset="0"/>
              </a:rPr>
              <a:t>Add </a:t>
            </a:r>
            <a:r>
              <a:rPr lang="en-US" sz="2400" dirty="0">
                <a:latin typeface="Lato" panose="020B0604020202020204" charset="0"/>
                <a:ea typeface="Lato" panose="020B0604020202020204" charset="0"/>
                <a:cs typeface="Lato" panose="020B0604020202020204" charset="0"/>
              </a:rPr>
              <a:t>them to the table.</a:t>
            </a:r>
          </a:p>
          <a:p>
            <a:endParaRPr lang="en-US" sz="2400" dirty="0">
              <a:latin typeface="Lato" panose="020B0604020202020204" charset="0"/>
              <a:ea typeface="Lato" panose="020B0604020202020204" charset="0"/>
              <a:cs typeface="Lato" panose="020B0604020202020204" charset="0"/>
            </a:endParaRPr>
          </a:p>
          <a:p>
            <a:endParaRPr lang="en-US" sz="300" dirty="0">
              <a:latin typeface="Lato" panose="020B0604020202020204" charset="0"/>
              <a:ea typeface="Lato" panose="020B0604020202020204" charset="0"/>
              <a:cs typeface="Lato" panose="020B0604020202020204" charset="0"/>
            </a:endParaRPr>
          </a:p>
          <a:p>
            <a:endParaRPr lang="en-US" sz="2400" dirty="0">
              <a:latin typeface="Lato" panose="020B0604020202020204" charset="0"/>
              <a:ea typeface="Lato" panose="020B0604020202020204" charset="0"/>
              <a:cs typeface="Lato" panose="020B0604020202020204" charset="0"/>
            </a:endParaRPr>
          </a:p>
          <a:p>
            <a:endParaRPr lang="en-GB" sz="2200" b="1" dirty="0"/>
          </a:p>
        </p:txBody>
      </p:sp>
    </p:spTree>
    <p:extLst>
      <p:ext uri="{BB962C8B-B14F-4D97-AF65-F5344CB8AC3E}">
        <p14:creationId xmlns:p14="http://schemas.microsoft.com/office/powerpoint/2010/main" val="1558865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ppt_x"/>
                                          </p:val>
                                        </p:tav>
                                        <p:tav tm="100000">
                                          <p:val>
                                            <p:strVal val="#ppt_x"/>
                                          </p:val>
                                        </p:tav>
                                      </p:tavLst>
                                    </p:anim>
                                    <p:anim calcmode="lin" valueType="num">
                                      <p:cBhvr additive="base">
                                        <p:cTn id="12" dur="500" fill="hold"/>
                                        <p:tgtEl>
                                          <p:spTgt spid="12"/>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500" fill="hold"/>
                                        <p:tgtEl>
                                          <p:spTgt spid="2"/>
                                        </p:tgtEl>
                                        <p:attrNameLst>
                                          <p:attrName>ppt_x</p:attrName>
                                        </p:attrNameLst>
                                      </p:cBhvr>
                                      <p:tavLst>
                                        <p:tav tm="0">
                                          <p:val>
                                            <p:strVal val="#ppt_x"/>
                                          </p:val>
                                        </p:tav>
                                        <p:tav tm="100000">
                                          <p:val>
                                            <p:strVal val="#ppt_x"/>
                                          </p:val>
                                        </p:tav>
                                      </p:tavLst>
                                    </p:anim>
                                    <p:anim calcmode="lin" valueType="num">
                                      <p:cBhvr additive="base">
                                        <p:cTn id="16"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xfrm>
            <a:off x="11075244" y="6398953"/>
            <a:ext cx="644611" cy="365125"/>
          </a:xfrm>
          <a:prstGeom prst="rect">
            <a:avLst/>
          </a:prstGeom>
        </p:spPr>
        <p:txBody>
          <a:bodyPr/>
          <a:lstStyle/>
          <a:p>
            <a:fld id="{2D651D86-383D-45DB-A701-76B5BFCFE28F}" type="slidenum">
              <a:rPr lang="en-GB" smtClean="0"/>
              <a:t>9</a:t>
            </a:fld>
            <a:endParaRPr lang="en-GB" dirty="0"/>
          </a:p>
        </p:txBody>
      </p:sp>
      <p:sp>
        <p:nvSpPr>
          <p:cNvPr id="13" name="TextBox 12"/>
          <p:cNvSpPr txBox="1"/>
          <p:nvPr/>
        </p:nvSpPr>
        <p:spPr>
          <a:xfrm>
            <a:off x="126603" y="228316"/>
            <a:ext cx="11963797" cy="553998"/>
          </a:xfrm>
          <a:prstGeom prst="rect">
            <a:avLst/>
          </a:prstGeom>
          <a:noFill/>
        </p:spPr>
        <p:txBody>
          <a:bodyPr wrap="square" rtlCol="0">
            <a:spAutoFit/>
          </a:bodyPr>
          <a:lstStyle/>
          <a:p>
            <a:r>
              <a:rPr lang="en-GB" sz="3000" b="1" dirty="0">
                <a:solidFill>
                  <a:srgbClr val="95519E"/>
                </a:solidFill>
                <a:latin typeface="League Spartan" panose="00000800000000000000" pitchFamily="50" charset="0"/>
              </a:rPr>
              <a:t>Activity </a:t>
            </a:r>
            <a:r>
              <a:rPr lang="en-GB" sz="3000" b="1" dirty="0" smtClean="0">
                <a:solidFill>
                  <a:srgbClr val="95519E"/>
                </a:solidFill>
                <a:latin typeface="League Spartan" panose="00000800000000000000" pitchFamily="50" charset="0"/>
              </a:rPr>
              <a:t>3: Complete the table with your Solutions</a:t>
            </a:r>
            <a:endParaRPr lang="en-GB" sz="3000" b="1" dirty="0">
              <a:solidFill>
                <a:srgbClr val="95519E"/>
              </a:solidFill>
              <a:latin typeface="League Spartan" panose="00000800000000000000" pitchFamily="50" charset="0"/>
            </a:endParaRPr>
          </a:p>
        </p:txBody>
      </p:sp>
      <p:graphicFrame>
        <p:nvGraphicFramePr>
          <p:cNvPr id="3" name="Table 2">
            <a:extLst>
              <a:ext uri="{FF2B5EF4-FFF2-40B4-BE49-F238E27FC236}">
                <a16:creationId xmlns:a16="http://schemas.microsoft.com/office/drawing/2014/main" id="{A9971254-6BF3-45E2-AC4E-F63946BC13E8}"/>
              </a:ext>
            </a:extLst>
          </p:cNvPr>
          <p:cNvGraphicFramePr>
            <a:graphicFrameLocks noGrp="1"/>
          </p:cNvGraphicFramePr>
          <p:nvPr>
            <p:extLst>
              <p:ext uri="{D42A27DB-BD31-4B8C-83A1-F6EECF244321}">
                <p14:modId xmlns:p14="http://schemas.microsoft.com/office/powerpoint/2010/main" val="1924414921"/>
              </p:ext>
            </p:extLst>
          </p:nvPr>
        </p:nvGraphicFramePr>
        <p:xfrm>
          <a:off x="126600" y="1027836"/>
          <a:ext cx="11593254" cy="5222015"/>
        </p:xfrm>
        <a:graphic>
          <a:graphicData uri="http://schemas.openxmlformats.org/drawingml/2006/table">
            <a:tbl>
              <a:tblPr firstRow="1" firstCol="1" lastRow="1" lastCol="1" bandRow="1" bandCol="1">
                <a:tableStyleId>{5C22544A-7EE6-4342-B048-85BDC9FD1C3A}</a:tableStyleId>
              </a:tblPr>
              <a:tblGrid>
                <a:gridCol w="4039000">
                  <a:extLst>
                    <a:ext uri="{9D8B030D-6E8A-4147-A177-3AD203B41FA5}">
                      <a16:colId xmlns:a16="http://schemas.microsoft.com/office/drawing/2014/main" val="1641314620"/>
                    </a:ext>
                  </a:extLst>
                </a:gridCol>
                <a:gridCol w="7554254">
                  <a:extLst>
                    <a:ext uri="{9D8B030D-6E8A-4147-A177-3AD203B41FA5}">
                      <a16:colId xmlns:a16="http://schemas.microsoft.com/office/drawing/2014/main" val="2874934347"/>
                    </a:ext>
                  </a:extLst>
                </a:gridCol>
              </a:tblGrid>
              <a:tr h="254472">
                <a:tc>
                  <a:txBody>
                    <a:bodyPr/>
                    <a:lstStyle/>
                    <a:p>
                      <a:pPr marL="254000">
                        <a:spcBef>
                          <a:spcPts val="795"/>
                        </a:spcBef>
                        <a:spcAft>
                          <a:spcPts val="0"/>
                        </a:spcAft>
                      </a:pPr>
                      <a:r>
                        <a:rPr lang="en-GB" sz="1800" b="1">
                          <a:solidFill>
                            <a:schemeClr val="tx1"/>
                          </a:solidFill>
                          <a:effectLst/>
                          <a:latin typeface="Lato" panose="020B0604020202020204" charset="0"/>
                          <a:ea typeface="Lato" panose="020B0604020202020204" charset="0"/>
                          <a:cs typeface="Lato" panose="020B0604020202020204" charset="0"/>
                        </a:rPr>
                        <a:t>It is difficult to go to sleep when…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461645">
                        <a:spcBef>
                          <a:spcPts val="795"/>
                        </a:spcBef>
                        <a:spcAft>
                          <a:spcPts val="0"/>
                        </a:spcAft>
                      </a:pPr>
                      <a:r>
                        <a:rPr lang="en-GB" sz="1800" b="1" dirty="0">
                          <a:solidFill>
                            <a:schemeClr val="tx1"/>
                          </a:solidFill>
                          <a:effectLst/>
                          <a:latin typeface="Lato" panose="020B0604020202020204" charset="0"/>
                          <a:ea typeface="Lato" panose="020B0604020202020204" charset="0"/>
                          <a:cs typeface="Lato" panose="020B0604020202020204" charset="0"/>
                        </a:rPr>
                        <a:t>A solution to this might be….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856218701"/>
                  </a:ext>
                </a:extLst>
              </a:tr>
              <a:tr h="1015775">
                <a:tc>
                  <a:txBody>
                    <a:bodyPr/>
                    <a:lstStyle/>
                    <a:p>
                      <a:pPr lvl="0">
                        <a:spcAft>
                          <a:spcPts val="0"/>
                        </a:spcAft>
                      </a:pPr>
                      <a:r>
                        <a:rPr lang="en-GB" sz="1800" b="0" dirty="0">
                          <a:solidFill>
                            <a:schemeClr val="tx1"/>
                          </a:solidFill>
                          <a:effectLst/>
                          <a:latin typeface="Lato" panose="020B0604020202020204" charset="0"/>
                          <a:ea typeface="Lato" panose="020B0604020202020204" charset="0"/>
                          <a:cs typeface="Lato" panose="020B0604020202020204" charset="0"/>
                        </a:rPr>
                        <a:t>Someone has been watching TV, or playing games online before bed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55885616"/>
                  </a:ext>
                </a:extLst>
              </a:tr>
              <a:tr h="516624">
                <a:tc>
                  <a:txBody>
                    <a:bodyPr/>
                    <a:lstStyle/>
                    <a:p>
                      <a:pPr lvl="0">
                        <a:spcAft>
                          <a:spcPts val="0"/>
                        </a:spcAft>
                      </a:pPr>
                      <a:r>
                        <a:rPr lang="en-GB" sz="1800" b="0" dirty="0">
                          <a:solidFill>
                            <a:schemeClr val="tx1"/>
                          </a:solidFill>
                          <a:effectLst/>
                          <a:latin typeface="Lato" panose="020B0604020202020204" charset="0"/>
                          <a:ea typeface="Lato" panose="020B0604020202020204" charset="0"/>
                          <a:cs typeface="Lato" panose="020B0604020202020204" charset="0"/>
                        </a:rPr>
                        <a:t>Someone is nervous or worried about something, e.g. a test at </a:t>
                      </a:r>
                      <a:r>
                        <a:rPr lang="en-GB" sz="1800" b="0" dirty="0" smtClean="0">
                          <a:solidFill>
                            <a:schemeClr val="tx1"/>
                          </a:solidFill>
                          <a:effectLst/>
                          <a:latin typeface="Lato" panose="020B0604020202020204" charset="0"/>
                          <a:ea typeface="Lato" panose="020B0604020202020204" charset="0"/>
                          <a:cs typeface="Lato" panose="020B0604020202020204" charset="0"/>
                        </a:rPr>
                        <a:t>school</a:t>
                      </a:r>
                    </a:p>
                    <a:p>
                      <a:pPr lvl="0">
                        <a:spcAft>
                          <a:spcPts val="0"/>
                        </a:spcAft>
                      </a:pPr>
                      <a:endParaRPr lang="en-GB" sz="1800" b="0" dirty="0" smtClean="0">
                        <a:solidFill>
                          <a:schemeClr val="tx1"/>
                        </a:solidFill>
                        <a:effectLst/>
                        <a:latin typeface="Lato" panose="020B0604020202020204" charset="0"/>
                        <a:ea typeface="Lato" panose="020B0604020202020204" charset="0"/>
                        <a:cs typeface="Lato" panose="020B0604020202020204" charset="0"/>
                      </a:endParaRPr>
                    </a:p>
                    <a:p>
                      <a:pPr lvl="0">
                        <a:spcAft>
                          <a:spcPts val="0"/>
                        </a:spcAft>
                      </a:pPr>
                      <a:endParaRPr lang="en-GB" sz="1800" b="0" dirty="0">
                        <a:solidFill>
                          <a:schemeClr val="tx1"/>
                        </a:solidFill>
                        <a:effectLst/>
                        <a:latin typeface="Lato" panose="020B0604020202020204" charset="0"/>
                        <a:ea typeface="Lato" panose="020B0604020202020204" charset="0"/>
                        <a:cs typeface="Lato" panose="020B060402020202020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108440208"/>
                  </a:ext>
                </a:extLst>
              </a:tr>
              <a:tr h="516624">
                <a:tc>
                  <a:txBody>
                    <a:bodyPr/>
                    <a:lstStyle/>
                    <a:p>
                      <a:pPr lvl="0">
                        <a:spcAft>
                          <a:spcPts val="0"/>
                        </a:spcAft>
                      </a:pPr>
                      <a:r>
                        <a:rPr lang="en-GB" sz="1800" b="0" dirty="0">
                          <a:solidFill>
                            <a:schemeClr val="tx1"/>
                          </a:solidFill>
                          <a:effectLst/>
                          <a:latin typeface="Lato" panose="020B0604020202020204" charset="0"/>
                          <a:ea typeface="Lato" panose="020B0604020202020204" charset="0"/>
                          <a:cs typeface="Lato" panose="020B0604020202020204" charset="0"/>
                        </a:rPr>
                        <a:t>Someone drinks a </a:t>
                      </a:r>
                      <a:r>
                        <a:rPr lang="en-GB" sz="1800" b="0" dirty="0" smtClean="0">
                          <a:solidFill>
                            <a:schemeClr val="tx1"/>
                          </a:solidFill>
                          <a:effectLst/>
                          <a:latin typeface="Lato" panose="020B0604020202020204" charset="0"/>
                          <a:ea typeface="Lato" panose="020B0604020202020204" charset="0"/>
                          <a:cs typeface="Lato" panose="020B0604020202020204" charset="0"/>
                        </a:rPr>
                        <a:t>sugary or caffeinated </a:t>
                      </a:r>
                      <a:r>
                        <a:rPr lang="en-GB" sz="1800" b="0" dirty="0">
                          <a:solidFill>
                            <a:schemeClr val="tx1"/>
                          </a:solidFill>
                          <a:effectLst/>
                          <a:latin typeface="Lato" panose="020B0604020202020204" charset="0"/>
                          <a:ea typeface="Lato" panose="020B0604020202020204" charset="0"/>
                          <a:cs typeface="Lato" panose="020B0604020202020204" charset="0"/>
                        </a:rPr>
                        <a:t>drink, such as orange </a:t>
                      </a:r>
                      <a:r>
                        <a:rPr lang="en-GB" sz="1800" b="0" dirty="0" smtClean="0">
                          <a:solidFill>
                            <a:schemeClr val="tx1"/>
                          </a:solidFill>
                          <a:effectLst/>
                          <a:latin typeface="Lato" panose="020B0604020202020204" charset="0"/>
                          <a:ea typeface="Lato" panose="020B0604020202020204" charset="0"/>
                          <a:cs typeface="Lato" panose="020B0604020202020204" charset="0"/>
                        </a:rPr>
                        <a:t>juice, coke </a:t>
                      </a:r>
                      <a:r>
                        <a:rPr lang="en-GB" sz="1800" b="0" dirty="0">
                          <a:solidFill>
                            <a:schemeClr val="tx1"/>
                          </a:solidFill>
                          <a:effectLst/>
                          <a:latin typeface="Lato" panose="020B0604020202020204" charset="0"/>
                          <a:ea typeface="Lato" panose="020B0604020202020204" charset="0"/>
                          <a:cs typeface="Lato" panose="020B0604020202020204" charset="0"/>
                        </a:rPr>
                        <a:t>or </a:t>
                      </a:r>
                      <a:r>
                        <a:rPr lang="en-GB" sz="1800" b="0" dirty="0" err="1" smtClean="0">
                          <a:solidFill>
                            <a:schemeClr val="tx1"/>
                          </a:solidFill>
                          <a:effectLst/>
                          <a:latin typeface="Lato" panose="020B0604020202020204" charset="0"/>
                          <a:ea typeface="Lato" panose="020B0604020202020204" charset="0"/>
                          <a:cs typeface="Lato" panose="020B0604020202020204" charset="0"/>
                        </a:rPr>
                        <a:t>redbull</a:t>
                      </a:r>
                      <a:r>
                        <a:rPr lang="en-GB" sz="1800" b="0" dirty="0" smtClean="0">
                          <a:solidFill>
                            <a:schemeClr val="tx1"/>
                          </a:solidFill>
                          <a:effectLst/>
                          <a:latin typeface="Lato" panose="020B0604020202020204" charset="0"/>
                          <a:ea typeface="Lato" panose="020B0604020202020204" charset="0"/>
                          <a:cs typeface="Lato" panose="020B0604020202020204" charset="0"/>
                        </a:rPr>
                        <a:t>, </a:t>
                      </a:r>
                      <a:r>
                        <a:rPr lang="en-GB" sz="1800" b="0" dirty="0">
                          <a:solidFill>
                            <a:schemeClr val="tx1"/>
                          </a:solidFill>
                          <a:effectLst/>
                          <a:latin typeface="Lato" panose="020B0604020202020204" charset="0"/>
                          <a:ea typeface="Lato" panose="020B0604020202020204" charset="0"/>
                          <a:cs typeface="Lato" panose="020B0604020202020204" charset="0"/>
                        </a:rPr>
                        <a:t>before </a:t>
                      </a:r>
                      <a:r>
                        <a:rPr lang="en-GB" sz="1800" b="0" dirty="0" smtClean="0">
                          <a:solidFill>
                            <a:schemeClr val="tx1"/>
                          </a:solidFill>
                          <a:effectLst/>
                          <a:latin typeface="Lato" panose="020B0604020202020204" charset="0"/>
                          <a:ea typeface="Lato" panose="020B0604020202020204" charset="0"/>
                          <a:cs typeface="Lato" panose="020B0604020202020204" charset="0"/>
                        </a:rPr>
                        <a:t>bed</a:t>
                      </a:r>
                    </a:p>
                    <a:p>
                      <a:pPr lvl="0">
                        <a:spcAft>
                          <a:spcPts val="0"/>
                        </a:spcAft>
                      </a:pPr>
                      <a:endParaRPr lang="en-GB" sz="1800" b="0" dirty="0">
                        <a:solidFill>
                          <a:schemeClr val="tx1"/>
                        </a:solidFill>
                        <a:effectLst/>
                        <a:latin typeface="Lato" panose="020B0604020202020204" charset="0"/>
                        <a:ea typeface="Lato" panose="020B0604020202020204" charset="0"/>
                        <a:cs typeface="Lato" panose="020B060402020202020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670758395"/>
                  </a:ext>
                </a:extLst>
              </a:tr>
              <a:tr h="254472">
                <a:tc gridSpan="2">
                  <a:txBody>
                    <a:bodyPr/>
                    <a:lstStyle/>
                    <a:p>
                      <a:pPr marL="320040">
                        <a:spcBef>
                          <a:spcPts val="795"/>
                        </a:spcBef>
                        <a:spcAft>
                          <a:spcPts val="0"/>
                        </a:spcAft>
                      </a:pPr>
                      <a:r>
                        <a:rPr lang="en-GB" sz="1800" b="1" dirty="0">
                          <a:solidFill>
                            <a:schemeClr val="tx1"/>
                          </a:solidFill>
                          <a:effectLst/>
                          <a:latin typeface="Lato" panose="020B0604020202020204" charset="0"/>
                          <a:ea typeface="Lato" panose="020B0604020202020204" charset="0"/>
                          <a:cs typeface="Lato" panose="020B0604020202020204" charset="0"/>
                        </a:rPr>
                        <a:t>Individual steps I would need to take to carry out the sleep solution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extLst>
                  <a:ext uri="{0D108BD9-81ED-4DB2-BD59-A6C34878D82A}">
                    <a16:rowId xmlns:a16="http://schemas.microsoft.com/office/drawing/2014/main" val="210606342"/>
                  </a:ext>
                </a:extLst>
              </a:tr>
              <a:tr h="362335">
                <a:tc gridSpan="2">
                  <a:txBody>
                    <a:bodyPr/>
                    <a:lstStyle/>
                    <a:p>
                      <a:pPr marL="800100" lvl="1" indent="-342900">
                        <a:spcAft>
                          <a:spcPts val="0"/>
                        </a:spcAft>
                        <a:buFontTx/>
                        <a:buBlip>
                          <a:blip r:embed="rId3"/>
                        </a:buBlip>
                      </a:pPr>
                      <a:r>
                        <a:rPr lang="en-GB" sz="1800" b="0" dirty="0" smtClean="0">
                          <a:solidFill>
                            <a:schemeClr val="tx1"/>
                          </a:solidFill>
                          <a:effectLst/>
                          <a:latin typeface="Lato" panose="020B0604020202020204" charset="0"/>
                          <a:ea typeface="Lato" panose="020B0604020202020204" charset="0"/>
                          <a:cs typeface="Lato" panose="020B0604020202020204" charset="0"/>
                        </a:rPr>
                        <a:t> </a:t>
                      </a:r>
                      <a:endParaRPr lang="en-GB" sz="1800" b="0" dirty="0">
                        <a:solidFill>
                          <a:schemeClr val="tx1"/>
                        </a:solidFill>
                        <a:effectLst/>
                        <a:latin typeface="Lato" panose="020B0604020202020204" charset="0"/>
                        <a:ea typeface="Lato" panose="020B0604020202020204" charset="0"/>
                        <a:cs typeface="Lato" panose="020B060402020202020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extLst>
                  <a:ext uri="{0D108BD9-81ED-4DB2-BD59-A6C34878D82A}">
                    <a16:rowId xmlns:a16="http://schemas.microsoft.com/office/drawing/2014/main" val="5826220"/>
                  </a:ext>
                </a:extLst>
              </a:tr>
              <a:tr h="362335">
                <a:tc gridSpan="2">
                  <a:txBody>
                    <a:bodyPr/>
                    <a:lstStyle/>
                    <a:p>
                      <a:pPr marL="800100" lvl="1" indent="-342900">
                        <a:spcAft>
                          <a:spcPts val="0"/>
                        </a:spcAft>
                        <a:buFontTx/>
                        <a:buBlip>
                          <a:blip r:embed="rId3"/>
                        </a:buBlip>
                      </a:pPr>
                      <a:r>
                        <a:rPr lang="en-GB" sz="1800" b="0" dirty="0">
                          <a:solidFill>
                            <a:schemeClr val="tx1"/>
                          </a:solidFill>
                          <a:effectLst/>
                          <a:latin typeface="Lato" panose="020B0604020202020204" charset="0"/>
                          <a:ea typeface="Lato" panose="020B0604020202020204" charset="0"/>
                          <a:cs typeface="Lato" panose="020B0604020202020204" charset="0"/>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extLst>
                  <a:ext uri="{0D108BD9-81ED-4DB2-BD59-A6C34878D82A}">
                    <a16:rowId xmlns:a16="http://schemas.microsoft.com/office/drawing/2014/main" val="4186367066"/>
                  </a:ext>
                </a:extLst>
              </a:tr>
              <a:tr h="362335">
                <a:tc gridSpan="2">
                  <a:txBody>
                    <a:bodyPr/>
                    <a:lstStyle/>
                    <a:p>
                      <a:pPr marL="800100" lvl="1" indent="-342900">
                        <a:spcAft>
                          <a:spcPts val="0"/>
                        </a:spcAft>
                        <a:buFontTx/>
                        <a:buBlip>
                          <a:blip r:embed="rId3"/>
                        </a:buBlip>
                      </a:pPr>
                      <a:r>
                        <a:rPr lang="en-GB" sz="1800" b="0" dirty="0">
                          <a:solidFill>
                            <a:schemeClr val="tx1"/>
                          </a:solidFill>
                          <a:effectLst/>
                          <a:latin typeface="Lato" panose="020B0604020202020204" charset="0"/>
                          <a:ea typeface="Lato" panose="020B0604020202020204" charset="0"/>
                          <a:cs typeface="Lato" panose="020B0604020202020204" charset="0"/>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extLst>
                  <a:ext uri="{0D108BD9-81ED-4DB2-BD59-A6C34878D82A}">
                    <a16:rowId xmlns:a16="http://schemas.microsoft.com/office/drawing/2014/main" val="3793248874"/>
                  </a:ext>
                </a:extLst>
              </a:tr>
            </a:tbl>
          </a:graphicData>
        </a:graphic>
      </p:graphicFrame>
    </p:spTree>
    <p:extLst>
      <p:ext uri="{BB962C8B-B14F-4D97-AF65-F5344CB8AC3E}">
        <p14:creationId xmlns:p14="http://schemas.microsoft.com/office/powerpoint/2010/main" val="39333108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21316" y="343881"/>
            <a:ext cx="6842424" cy="769441"/>
          </a:xfrm>
          <a:prstGeom prst="rect">
            <a:avLst/>
          </a:prstGeom>
          <a:noFill/>
        </p:spPr>
        <p:txBody>
          <a:bodyPr wrap="square" rtlCol="0">
            <a:spAutoFit/>
          </a:bodyPr>
          <a:lstStyle/>
          <a:p>
            <a:r>
              <a:rPr lang="en-GB" sz="4400" b="1" dirty="0">
                <a:solidFill>
                  <a:schemeClr val="bg1">
                    <a:lumMod val="50000"/>
                  </a:schemeClr>
                </a:solidFill>
              </a:rPr>
              <a:t>  </a:t>
            </a:r>
            <a:r>
              <a:rPr lang="en-GB" sz="4400" b="1" dirty="0">
                <a:solidFill>
                  <a:srgbClr val="95519E"/>
                </a:solidFill>
                <a:latin typeface="League Spartan" panose="00000800000000000000" pitchFamily="50" charset="0"/>
              </a:rPr>
              <a:t>Activity </a:t>
            </a:r>
            <a:r>
              <a:rPr lang="en-GB" sz="4400" b="1" dirty="0" smtClean="0">
                <a:solidFill>
                  <a:srgbClr val="95519E"/>
                </a:solidFill>
                <a:latin typeface="League Spartan" panose="00000800000000000000" pitchFamily="50" charset="0"/>
              </a:rPr>
              <a:t>4: </a:t>
            </a:r>
            <a:r>
              <a:rPr lang="en-GB" sz="4400" b="1" dirty="0">
                <a:solidFill>
                  <a:srgbClr val="95519E"/>
                </a:solidFill>
                <a:latin typeface="League Spartan" panose="00000800000000000000" pitchFamily="50" charset="0"/>
              </a:rPr>
              <a:t>Sleep quiz </a:t>
            </a:r>
          </a:p>
        </p:txBody>
      </p:sp>
      <p:sp>
        <p:nvSpPr>
          <p:cNvPr id="13" name="Slide Number Placeholder 12"/>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10</a:t>
            </a:fld>
            <a:endParaRPr lang="en-GB" dirty="0"/>
          </a:p>
        </p:txBody>
      </p:sp>
      <p:sp>
        <p:nvSpPr>
          <p:cNvPr id="23" name="TextBox 22"/>
          <p:cNvSpPr txBox="1"/>
          <p:nvPr/>
        </p:nvSpPr>
        <p:spPr>
          <a:xfrm rot="1121901">
            <a:off x="8642640" y="6288314"/>
            <a:ext cx="734261" cy="584775"/>
          </a:xfrm>
          <a:prstGeom prst="rect">
            <a:avLst/>
          </a:prstGeom>
          <a:noFill/>
        </p:spPr>
        <p:txBody>
          <a:bodyPr wrap="square" rtlCol="0">
            <a:spAutoFit/>
          </a:bodyPr>
          <a:lstStyle/>
          <a:p>
            <a:r>
              <a:rPr lang="en-GB" sz="3200" dirty="0">
                <a:solidFill>
                  <a:srgbClr val="95519E"/>
                </a:solidFill>
                <a:latin typeface="League Spartan" panose="00000800000000000000" pitchFamily="50" charset="0"/>
              </a:rPr>
              <a:t>Z</a:t>
            </a:r>
          </a:p>
        </p:txBody>
      </p:sp>
      <p:sp>
        <p:nvSpPr>
          <p:cNvPr id="24" name="TextBox 23"/>
          <p:cNvSpPr txBox="1"/>
          <p:nvPr/>
        </p:nvSpPr>
        <p:spPr>
          <a:xfrm rot="949438">
            <a:off x="9776377" y="6019799"/>
            <a:ext cx="349086" cy="523220"/>
          </a:xfrm>
          <a:prstGeom prst="rect">
            <a:avLst/>
          </a:prstGeom>
          <a:noFill/>
        </p:spPr>
        <p:txBody>
          <a:bodyPr wrap="square" rtlCol="0">
            <a:spAutoFit/>
          </a:bodyPr>
          <a:lstStyle/>
          <a:p>
            <a:r>
              <a:rPr lang="en-GB" sz="2800" dirty="0">
                <a:latin typeface="League Spartan" panose="00000800000000000000" pitchFamily="50" charset="0"/>
              </a:rPr>
              <a:t>Z</a:t>
            </a:r>
          </a:p>
        </p:txBody>
      </p:sp>
      <p:sp>
        <p:nvSpPr>
          <p:cNvPr id="25" name="TextBox 24"/>
          <p:cNvSpPr txBox="1"/>
          <p:nvPr/>
        </p:nvSpPr>
        <p:spPr>
          <a:xfrm rot="1866879">
            <a:off x="10586166" y="5855270"/>
            <a:ext cx="734261" cy="461665"/>
          </a:xfrm>
          <a:prstGeom prst="rect">
            <a:avLst/>
          </a:prstGeom>
          <a:noFill/>
        </p:spPr>
        <p:txBody>
          <a:bodyPr wrap="square" rtlCol="0">
            <a:spAutoFit/>
          </a:bodyPr>
          <a:lstStyle/>
          <a:p>
            <a:r>
              <a:rPr lang="en-GB" sz="2400" dirty="0">
                <a:solidFill>
                  <a:srgbClr val="95519E"/>
                </a:solidFill>
                <a:latin typeface="League Spartan" panose="00000800000000000000" pitchFamily="50" charset="0"/>
              </a:rPr>
              <a:t>Z</a:t>
            </a:r>
          </a:p>
        </p:txBody>
      </p:sp>
      <p:sp>
        <p:nvSpPr>
          <p:cNvPr id="5" name="TextBox 4"/>
          <p:cNvSpPr txBox="1"/>
          <p:nvPr/>
        </p:nvSpPr>
        <p:spPr>
          <a:xfrm>
            <a:off x="524748" y="5219884"/>
            <a:ext cx="6842424" cy="954107"/>
          </a:xfrm>
          <a:prstGeom prst="rect">
            <a:avLst/>
          </a:prstGeom>
          <a:noFill/>
        </p:spPr>
        <p:txBody>
          <a:bodyPr wrap="square" rtlCol="0">
            <a:spAutoFit/>
          </a:bodyPr>
          <a:lstStyle/>
          <a:p>
            <a:pPr algn="ctr"/>
            <a:endParaRPr lang="en-US" sz="2800" dirty="0">
              <a:latin typeface="Lato" panose="020B0604020202020204" charset="0"/>
              <a:ea typeface="Lato" panose="020B0604020202020204" charset="0"/>
              <a:cs typeface="Lato" panose="020B0604020202020204" charset="0"/>
            </a:endParaRPr>
          </a:p>
          <a:p>
            <a:pPr algn="ctr"/>
            <a:r>
              <a:rPr lang="en-US" sz="2800" dirty="0">
                <a:latin typeface="Lato" panose="020B0604020202020204" charset="0"/>
                <a:ea typeface="Lato" panose="020B0604020202020204" charset="0"/>
                <a:cs typeface="Lato" panose="020B0604020202020204" charset="0"/>
              </a:rPr>
              <a:t>Check your answers </a:t>
            </a:r>
            <a:r>
              <a:rPr lang="en-US" sz="2800" dirty="0" smtClean="0">
                <a:latin typeface="Lato" panose="020B0604020202020204" charset="0"/>
                <a:ea typeface="Lato" panose="020B0604020202020204" charset="0"/>
                <a:cs typeface="Lato" panose="020B0604020202020204" charset="0"/>
              </a:rPr>
              <a:t>using the next slide…</a:t>
            </a:r>
            <a:endParaRPr lang="en-GB" sz="2800" dirty="0">
              <a:latin typeface="Lato" panose="020B0604020202020204" charset="0"/>
              <a:ea typeface="Lato" panose="020B0604020202020204" charset="0"/>
              <a:cs typeface="Lato" panose="020B0604020202020204" charset="0"/>
            </a:endParaRPr>
          </a:p>
        </p:txBody>
      </p:sp>
      <p:pic>
        <p:nvPicPr>
          <p:cNvPr id="11" name="Picture 10">
            <a:extLst>
              <a:ext uri="{FF2B5EF4-FFF2-40B4-BE49-F238E27FC236}">
                <a16:creationId xmlns:a16="http://schemas.microsoft.com/office/drawing/2014/main" id="{645939ED-2CA4-4E71-BFFC-15060890653B}"/>
              </a:ext>
            </a:extLst>
          </p:cNvPr>
          <p:cNvPicPr>
            <a:picLocks noChangeAspect="1"/>
          </p:cNvPicPr>
          <p:nvPr/>
        </p:nvPicPr>
        <p:blipFill rotWithShape="1">
          <a:blip r:embed="rId3" cstate="screen">
            <a:duotone>
              <a:prstClr val="black"/>
              <a:schemeClr val="tx2">
                <a:tint val="45000"/>
                <a:satMod val="400000"/>
              </a:schemeClr>
            </a:duotone>
            <a:extLst>
              <a:ext uri="{28A0092B-C50C-407E-A947-70E740481C1C}">
                <a14:useLocalDpi xmlns:a14="http://schemas.microsoft.com/office/drawing/2010/main"/>
              </a:ext>
            </a:extLst>
          </a:blip>
          <a:srcRect t="9860"/>
          <a:stretch/>
        </p:blipFill>
        <p:spPr>
          <a:xfrm rot="449760">
            <a:off x="8147875" y="1174014"/>
            <a:ext cx="3239018" cy="4007888"/>
          </a:xfrm>
          <a:prstGeom prst="rect">
            <a:avLst/>
          </a:prstGeom>
          <a:ln>
            <a:solidFill>
              <a:srgbClr val="95519E"/>
            </a:solidFill>
          </a:ln>
        </p:spPr>
      </p:pic>
      <p:pic>
        <p:nvPicPr>
          <p:cNvPr id="10" name="Google Shape;144;p22"/>
          <p:cNvPicPr preferRelativeResize="0">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1316" y="1274278"/>
            <a:ext cx="1899663" cy="1901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ounded Rectangular Callout 11"/>
          <p:cNvSpPr/>
          <p:nvPr/>
        </p:nvSpPr>
        <p:spPr>
          <a:xfrm>
            <a:off x="2787115" y="1408341"/>
            <a:ext cx="4580057" cy="3967712"/>
          </a:xfrm>
          <a:prstGeom prst="wedgeRoundRectCallout">
            <a:avLst>
              <a:gd name="adj1" fmla="val -75967"/>
              <a:gd name="adj2" fmla="val -21014"/>
              <a:gd name="adj3" fmla="val 16667"/>
            </a:avLst>
          </a:prstGeom>
        </p:spPr>
        <p:style>
          <a:lnRef idx="2">
            <a:schemeClr val="accent6">
              <a:shade val="50000"/>
            </a:schemeClr>
          </a:lnRef>
          <a:fillRef idx="1">
            <a:schemeClr val="accent6"/>
          </a:fillRef>
          <a:effectRef idx="0">
            <a:schemeClr val="accent6"/>
          </a:effectRef>
          <a:fontRef idx="minor">
            <a:schemeClr val="lt1"/>
          </a:fontRef>
        </p:style>
        <p:txBody>
          <a:bodyPr anchor="ctr"/>
          <a:lstStyle/>
          <a:p>
            <a:endParaRPr lang="en-US" sz="2200" dirty="0" smtClean="0">
              <a:latin typeface="Lato" panose="020B0604020202020204" charset="0"/>
              <a:ea typeface="Lato" panose="020B0604020202020204" charset="0"/>
              <a:cs typeface="Lato" panose="020B0604020202020204" charset="0"/>
            </a:endParaRPr>
          </a:p>
          <a:p>
            <a:r>
              <a:rPr lang="en-US" sz="2200" dirty="0" smtClean="0">
                <a:latin typeface="Lato" panose="020B0604020202020204" charset="0"/>
                <a:ea typeface="Lato" panose="020B0604020202020204" charset="0"/>
                <a:cs typeface="Lato" panose="020B0604020202020204" charset="0"/>
              </a:rPr>
              <a:t>Look </a:t>
            </a:r>
            <a:r>
              <a:rPr lang="en-US" sz="2200" dirty="0">
                <a:latin typeface="Lato" panose="020B0604020202020204" charset="0"/>
                <a:ea typeface="Lato" panose="020B0604020202020204" charset="0"/>
                <a:cs typeface="Lato" panose="020B0604020202020204" charset="0"/>
              </a:rPr>
              <a:t>at each statement in the table (‘Activity </a:t>
            </a:r>
            <a:r>
              <a:rPr lang="en-US" sz="2200" dirty="0" smtClean="0">
                <a:latin typeface="Lato" panose="020B0604020202020204" charset="0"/>
                <a:ea typeface="Lato" panose="020B0604020202020204" charset="0"/>
                <a:cs typeface="Lato" panose="020B0604020202020204" charset="0"/>
              </a:rPr>
              <a:t>4: </a:t>
            </a:r>
            <a:r>
              <a:rPr lang="en-US" sz="2200" dirty="0">
                <a:latin typeface="Lato" panose="020B0604020202020204" charset="0"/>
                <a:ea typeface="Lato" panose="020B0604020202020204" charset="0"/>
                <a:cs typeface="Lato" panose="020B0604020202020204" charset="0"/>
              </a:rPr>
              <a:t>Sleep quiz’) and decide if it is </a:t>
            </a:r>
            <a:r>
              <a:rPr lang="en-US" sz="2200" b="1" dirty="0">
                <a:latin typeface="Lato" panose="020B0604020202020204" charset="0"/>
                <a:ea typeface="Lato" panose="020B0604020202020204" charset="0"/>
                <a:cs typeface="Lato" panose="020B0604020202020204" charset="0"/>
              </a:rPr>
              <a:t>true</a:t>
            </a:r>
            <a:r>
              <a:rPr lang="en-US" sz="2200" dirty="0">
                <a:latin typeface="Lato" panose="020B0604020202020204" charset="0"/>
                <a:ea typeface="Lato" panose="020B0604020202020204" charset="0"/>
                <a:cs typeface="Lato" panose="020B0604020202020204" charset="0"/>
              </a:rPr>
              <a:t> or </a:t>
            </a:r>
            <a:r>
              <a:rPr lang="en-US" sz="2200" b="1" dirty="0">
                <a:latin typeface="Lato" panose="020B0604020202020204" charset="0"/>
                <a:ea typeface="Lato" panose="020B0604020202020204" charset="0"/>
                <a:cs typeface="Lato" panose="020B0604020202020204" charset="0"/>
              </a:rPr>
              <a:t>false</a:t>
            </a:r>
            <a:r>
              <a:rPr lang="en-US" sz="2200" dirty="0">
                <a:latin typeface="Lato" panose="020B0604020202020204" charset="0"/>
                <a:ea typeface="Lato" panose="020B0604020202020204" charset="0"/>
                <a:cs typeface="Lato" panose="020B0604020202020204" charset="0"/>
              </a:rPr>
              <a:t>.</a:t>
            </a:r>
          </a:p>
          <a:p>
            <a:endParaRPr lang="en-US" sz="2200" dirty="0">
              <a:latin typeface="Lato" panose="020B0604020202020204" charset="0"/>
              <a:ea typeface="Lato" panose="020B0604020202020204" charset="0"/>
              <a:cs typeface="Lato" panose="020B0604020202020204" charset="0"/>
            </a:endParaRPr>
          </a:p>
          <a:p>
            <a:r>
              <a:rPr lang="en-US" sz="2200" dirty="0">
                <a:latin typeface="Lato" panose="020B0604020202020204" charset="0"/>
                <a:ea typeface="Lato" panose="020B0604020202020204" charset="0"/>
                <a:cs typeface="Lato" panose="020B0604020202020204" charset="0"/>
              </a:rPr>
              <a:t>If you think it’s</a:t>
            </a:r>
            <a:r>
              <a:rPr lang="en-US" sz="2200" b="1" dirty="0">
                <a:latin typeface="Lato" panose="020B0604020202020204" charset="0"/>
                <a:ea typeface="Lato" panose="020B0604020202020204" charset="0"/>
                <a:cs typeface="Lato" panose="020B0604020202020204" charset="0"/>
              </a:rPr>
              <a:t> false</a:t>
            </a:r>
            <a:r>
              <a:rPr lang="en-US" sz="2200" dirty="0">
                <a:latin typeface="Lato" panose="020B0604020202020204" charset="0"/>
                <a:ea typeface="Lato" panose="020B0604020202020204" charset="0"/>
                <a:cs typeface="Lato" panose="020B0604020202020204" charset="0"/>
              </a:rPr>
              <a:t>, write what you think the truth might be in the comment box next to the statement.</a:t>
            </a:r>
          </a:p>
          <a:p>
            <a:endParaRPr lang="en-US" sz="2200" dirty="0">
              <a:latin typeface="Lato" panose="020B0604020202020204" charset="0"/>
              <a:ea typeface="Lato" panose="020B0604020202020204" charset="0"/>
              <a:cs typeface="Lato" panose="020B0604020202020204" charset="0"/>
            </a:endParaRPr>
          </a:p>
          <a:p>
            <a:endParaRPr lang="en-GB" sz="2200" b="1" dirty="0"/>
          </a:p>
        </p:txBody>
      </p:sp>
    </p:spTree>
    <p:extLst>
      <p:ext uri="{BB962C8B-B14F-4D97-AF65-F5344CB8AC3E}">
        <p14:creationId xmlns:p14="http://schemas.microsoft.com/office/powerpoint/2010/main" val="16701127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par>
                                <p:cTn id="9" presetID="42" presetClass="entr" presetSubtype="0" fill="hold" grpId="0" nodeType="with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fade">
                                      <p:cBhvr>
                                        <p:cTn id="11" dur="1000"/>
                                        <p:tgtEl>
                                          <p:spTgt spid="25"/>
                                        </p:tgtEl>
                                      </p:cBhvr>
                                    </p:animEffect>
                                    <p:anim calcmode="lin" valueType="num">
                                      <p:cBhvr>
                                        <p:cTn id="12" dur="1000" fill="hold"/>
                                        <p:tgtEl>
                                          <p:spTgt spid="25"/>
                                        </p:tgtEl>
                                        <p:attrNameLst>
                                          <p:attrName>ppt_x</p:attrName>
                                        </p:attrNameLst>
                                      </p:cBhvr>
                                      <p:tavLst>
                                        <p:tav tm="0">
                                          <p:val>
                                            <p:strVal val="#ppt_x"/>
                                          </p:val>
                                        </p:tav>
                                        <p:tav tm="100000">
                                          <p:val>
                                            <p:strVal val="#ppt_x"/>
                                          </p:val>
                                        </p:tav>
                                      </p:tavLst>
                                    </p:anim>
                                    <p:anim calcmode="lin" valueType="num">
                                      <p:cBhvr>
                                        <p:cTn id="13" dur="1000" fill="hold"/>
                                        <p:tgtEl>
                                          <p:spTgt spid="25"/>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24"/>
                                        </p:tgtEl>
                                        <p:attrNameLst>
                                          <p:attrName>style.visibility</p:attrName>
                                        </p:attrNameLst>
                                      </p:cBhvr>
                                      <p:to>
                                        <p:strVal val="visible"/>
                                      </p:to>
                                    </p:set>
                                    <p:animEffect transition="in" filter="fade">
                                      <p:cBhvr>
                                        <p:cTn id="16" dur="1000"/>
                                        <p:tgtEl>
                                          <p:spTgt spid="24"/>
                                        </p:tgtEl>
                                      </p:cBhvr>
                                    </p:animEffect>
                                    <p:anim calcmode="lin" valueType="num">
                                      <p:cBhvr>
                                        <p:cTn id="17" dur="1000" fill="hold"/>
                                        <p:tgtEl>
                                          <p:spTgt spid="24"/>
                                        </p:tgtEl>
                                        <p:attrNameLst>
                                          <p:attrName>ppt_x</p:attrName>
                                        </p:attrNameLst>
                                      </p:cBhvr>
                                      <p:tavLst>
                                        <p:tav tm="0">
                                          <p:val>
                                            <p:strVal val="#ppt_x"/>
                                          </p:val>
                                        </p:tav>
                                        <p:tav tm="100000">
                                          <p:val>
                                            <p:strVal val="#ppt_x"/>
                                          </p:val>
                                        </p:tav>
                                      </p:tavLst>
                                    </p:anim>
                                    <p:anim calcmode="lin" valueType="num">
                                      <p:cBhvr>
                                        <p:cTn id="18" dur="1000" fill="hold"/>
                                        <p:tgtEl>
                                          <p:spTgt spid="24"/>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0"/>
                                  </p:stCondLst>
                                  <p:childTnLst>
                                    <p:set>
                                      <p:cBhvr>
                                        <p:cTn id="20" dur="1" fill="hold">
                                          <p:stCondLst>
                                            <p:cond delay="0"/>
                                          </p:stCondLst>
                                        </p:cTn>
                                        <p:tgtEl>
                                          <p:spTgt spid="23"/>
                                        </p:tgtEl>
                                        <p:attrNameLst>
                                          <p:attrName>style.visibility</p:attrName>
                                        </p:attrNameLst>
                                      </p:cBhvr>
                                      <p:to>
                                        <p:strVal val="visible"/>
                                      </p:to>
                                    </p:set>
                                    <p:animEffect transition="in" filter="fade">
                                      <p:cBhvr>
                                        <p:cTn id="21" dur="1000"/>
                                        <p:tgtEl>
                                          <p:spTgt spid="23"/>
                                        </p:tgtEl>
                                      </p:cBhvr>
                                    </p:animEffect>
                                    <p:anim calcmode="lin" valueType="num">
                                      <p:cBhvr>
                                        <p:cTn id="22" dur="1000" fill="hold"/>
                                        <p:tgtEl>
                                          <p:spTgt spid="23"/>
                                        </p:tgtEl>
                                        <p:attrNameLst>
                                          <p:attrName>ppt_x</p:attrName>
                                        </p:attrNameLst>
                                      </p:cBhvr>
                                      <p:tavLst>
                                        <p:tav tm="0">
                                          <p:val>
                                            <p:strVal val="#ppt_x"/>
                                          </p:val>
                                        </p:tav>
                                        <p:tav tm="100000">
                                          <p:val>
                                            <p:strVal val="#ppt_x"/>
                                          </p:val>
                                        </p:tav>
                                      </p:tavLst>
                                    </p:anim>
                                    <p:anim calcmode="lin" valueType="num">
                                      <p:cBhvr>
                                        <p:cTn id="23"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23" grpId="0"/>
      <p:bldP spid="24" grpId="0"/>
      <p:bldP spid="2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A3F88550-09EE-4137-BE2E-DC6CB2022E71}"/>
              </a:ext>
            </a:extLst>
          </p:cNvPr>
          <p:cNvSpPr>
            <a:spLocks noGrp="1"/>
          </p:cNvSpPr>
          <p:nvPr>
            <p:ph type="sldNum" sz="quarter" idx="12"/>
          </p:nvPr>
        </p:nvSpPr>
        <p:spPr/>
        <p:txBody>
          <a:bodyPr/>
          <a:lstStyle/>
          <a:p>
            <a:fld id="{2D651D86-383D-45DB-A701-76B5BFCFE28F}" type="slidenum">
              <a:rPr lang="en-GB" smtClean="0"/>
              <a:pPr/>
              <a:t>11</a:t>
            </a:fld>
            <a:endParaRPr lang="en-GB" dirty="0"/>
          </a:p>
        </p:txBody>
      </p:sp>
      <p:graphicFrame>
        <p:nvGraphicFramePr>
          <p:cNvPr id="4" name="Table 3">
            <a:extLst>
              <a:ext uri="{FF2B5EF4-FFF2-40B4-BE49-F238E27FC236}">
                <a16:creationId xmlns:a16="http://schemas.microsoft.com/office/drawing/2014/main" id="{9D7FDF36-043D-4A9D-8DFE-2A5DB1F97331}"/>
              </a:ext>
            </a:extLst>
          </p:cNvPr>
          <p:cNvGraphicFramePr>
            <a:graphicFrameLocks noGrp="1"/>
          </p:cNvGraphicFramePr>
          <p:nvPr>
            <p:extLst/>
          </p:nvPr>
        </p:nvGraphicFramePr>
        <p:xfrm>
          <a:off x="0" y="0"/>
          <a:ext cx="12192000" cy="6858000"/>
        </p:xfrm>
        <a:graphic>
          <a:graphicData uri="http://schemas.openxmlformats.org/drawingml/2006/table">
            <a:tbl>
              <a:tblPr firstRow="1" firstCol="1" lastRow="1" lastCol="1" bandRow="1" bandCol="1"/>
              <a:tblGrid>
                <a:gridCol w="3313157">
                  <a:extLst>
                    <a:ext uri="{9D8B030D-6E8A-4147-A177-3AD203B41FA5}">
                      <a16:colId xmlns:a16="http://schemas.microsoft.com/office/drawing/2014/main" val="34007956"/>
                    </a:ext>
                  </a:extLst>
                </a:gridCol>
                <a:gridCol w="767882">
                  <a:extLst>
                    <a:ext uri="{9D8B030D-6E8A-4147-A177-3AD203B41FA5}">
                      <a16:colId xmlns:a16="http://schemas.microsoft.com/office/drawing/2014/main" val="1497617585"/>
                    </a:ext>
                  </a:extLst>
                </a:gridCol>
                <a:gridCol w="8110961">
                  <a:extLst>
                    <a:ext uri="{9D8B030D-6E8A-4147-A177-3AD203B41FA5}">
                      <a16:colId xmlns:a16="http://schemas.microsoft.com/office/drawing/2014/main" val="962505025"/>
                    </a:ext>
                  </a:extLst>
                </a:gridCol>
              </a:tblGrid>
              <a:tr h="300280">
                <a:tc>
                  <a:txBody>
                    <a:bodyPr/>
                    <a:lstStyle/>
                    <a:p>
                      <a:pPr marL="504825">
                        <a:spcBef>
                          <a:spcPts val="895"/>
                        </a:spcBef>
                        <a:spcAft>
                          <a:spcPts val="0"/>
                        </a:spcAft>
                      </a:pPr>
                      <a:r>
                        <a:rPr lang="en-GB" sz="1300" b="1" dirty="0">
                          <a:effectLst/>
                        </a:rPr>
                        <a:t>STATEMENT</a:t>
                      </a:r>
                      <a:endParaRPr lang="en-GB" sz="1300" b="1" dirty="0">
                        <a:effectLst/>
                        <a:latin typeface="Lato" panose="020B0604020202020204" charset="0"/>
                        <a:ea typeface="Lato" panose="020B0604020202020204" charset="0"/>
                        <a:cs typeface="Lato" panose="020B0604020202020204" charset="0"/>
                      </a:endParaRPr>
                    </a:p>
                  </a:txBody>
                  <a:tcPr marL="0" marR="0" marT="0" marB="0" anchor="ctr"/>
                </a:tc>
                <a:tc>
                  <a:txBody>
                    <a:bodyPr/>
                    <a:lstStyle/>
                    <a:p>
                      <a:pPr marL="93345" marR="80010" algn="ctr">
                        <a:spcBef>
                          <a:spcPts val="895"/>
                        </a:spcBef>
                        <a:spcAft>
                          <a:spcPts val="0"/>
                        </a:spcAft>
                      </a:pPr>
                      <a:r>
                        <a:rPr lang="en-GB" sz="1300" b="1" dirty="0">
                          <a:effectLst/>
                        </a:rPr>
                        <a:t>T/F</a:t>
                      </a:r>
                      <a:endParaRPr lang="en-GB" sz="1300" b="1" dirty="0">
                        <a:effectLst/>
                        <a:latin typeface="Lato" panose="020B0604020202020204" charset="0"/>
                        <a:ea typeface="Lato" panose="020B0604020202020204" charset="0"/>
                        <a:cs typeface="Lato" panose="020B0604020202020204" charset="0"/>
                      </a:endParaRPr>
                    </a:p>
                  </a:txBody>
                  <a:tcPr marL="0" marR="0" marT="0" marB="0" anchor="ctr"/>
                </a:tc>
                <a:tc>
                  <a:txBody>
                    <a:bodyPr/>
                    <a:lstStyle/>
                    <a:p>
                      <a:pPr marL="1804670" marR="1790700" algn="ctr">
                        <a:spcBef>
                          <a:spcPts val="895"/>
                        </a:spcBef>
                        <a:spcAft>
                          <a:spcPts val="0"/>
                        </a:spcAft>
                      </a:pPr>
                      <a:r>
                        <a:rPr lang="en-GB" sz="1300" b="1" dirty="0">
                          <a:effectLst/>
                        </a:rPr>
                        <a:t>COMMENTS</a:t>
                      </a:r>
                      <a:endParaRPr lang="en-GB" sz="1300" b="1" dirty="0">
                        <a:solidFill>
                          <a:schemeClr val="bg1"/>
                        </a:solidFill>
                        <a:effectLst/>
                        <a:latin typeface="Lato" panose="020B0604020202020204" charset="0"/>
                        <a:ea typeface="Lato" panose="020B0604020202020204" charset="0"/>
                        <a:cs typeface="Lato" panose="020B0604020202020204" charset="0"/>
                      </a:endParaRPr>
                    </a:p>
                  </a:txBody>
                  <a:tcPr marL="0" marR="0" marT="0" marB="0" anchor="ctr"/>
                </a:tc>
                <a:extLst>
                  <a:ext uri="{0D108BD9-81ED-4DB2-BD59-A6C34878D82A}">
                    <a16:rowId xmlns:a16="http://schemas.microsoft.com/office/drawing/2014/main" val="1094083851"/>
                  </a:ext>
                </a:extLst>
              </a:tr>
              <a:tr h="709581">
                <a:tc>
                  <a:txBody>
                    <a:bodyPr/>
                    <a:lstStyle/>
                    <a:p>
                      <a:pPr marL="72000">
                        <a:spcBef>
                          <a:spcPts val="40"/>
                        </a:spcBef>
                        <a:spcAft>
                          <a:spcPts val="0"/>
                        </a:spcAft>
                      </a:pPr>
                      <a:r>
                        <a:rPr lang="en-GB" sz="1300" dirty="0">
                          <a:ln>
                            <a:noFill/>
                          </a:ln>
                          <a:effectLst/>
                        </a:rPr>
                        <a:t> </a:t>
                      </a:r>
                      <a:r>
                        <a:rPr lang="en-GB" sz="1300" dirty="0" smtClean="0">
                          <a:ln>
                            <a:noFill/>
                          </a:ln>
                          <a:effectLst/>
                        </a:rPr>
                        <a:t>Teenagers </a:t>
                      </a:r>
                      <a:r>
                        <a:rPr lang="en-GB" sz="1300" dirty="0">
                          <a:ln>
                            <a:noFill/>
                          </a:ln>
                          <a:effectLst/>
                        </a:rPr>
                        <a:t>need more sleep than adults</a:t>
                      </a:r>
                      <a:endParaRPr lang="en-GB" sz="1300" b="0" dirty="0">
                        <a:ln>
                          <a:noFill/>
                        </a:ln>
                        <a:solidFill>
                          <a:schemeClr val="tx1"/>
                        </a:solidFill>
                        <a:effectLst/>
                        <a:latin typeface="Lato" panose="020B0604020202020204" charset="0"/>
                        <a:ea typeface="Lato" panose="020B0604020202020204" charset="0"/>
                        <a:cs typeface="Lato" panose="020B0604020202020204" charset="0"/>
                      </a:endParaRPr>
                    </a:p>
                  </a:txBody>
                  <a:tcPr marL="0" marR="0" marT="0" marB="0" anchor="ctr"/>
                </a:tc>
                <a:tc>
                  <a:txBody>
                    <a:bodyPr/>
                    <a:lstStyle/>
                    <a:p>
                      <a:endParaRPr lang="en-GB" dirty="0"/>
                    </a:p>
                  </a:txBody>
                  <a:tcPr marL="0" marR="0" marT="0" marB="0"/>
                </a:tc>
                <a:tc>
                  <a:txBody>
                    <a:bodyPr/>
                    <a:lstStyle/>
                    <a:p>
                      <a:endParaRPr lang="en-GB"/>
                    </a:p>
                  </a:txBody>
                  <a:tcPr marL="0" marR="0" marT="0" marB="0"/>
                </a:tc>
                <a:extLst>
                  <a:ext uri="{0D108BD9-81ED-4DB2-BD59-A6C34878D82A}">
                    <a16:rowId xmlns:a16="http://schemas.microsoft.com/office/drawing/2014/main" val="61688223"/>
                  </a:ext>
                </a:extLst>
              </a:tr>
              <a:tr h="709581">
                <a:tc>
                  <a:txBody>
                    <a:bodyPr/>
                    <a:lstStyle/>
                    <a:p>
                      <a:pPr marL="72000" marR="145415">
                        <a:lnSpc>
                          <a:spcPct val="97000"/>
                        </a:lnSpc>
                        <a:spcBef>
                          <a:spcPts val="980"/>
                        </a:spcBef>
                        <a:spcAft>
                          <a:spcPts val="0"/>
                        </a:spcAft>
                      </a:pPr>
                      <a:r>
                        <a:rPr lang="en-GB" sz="1300" dirty="0">
                          <a:ln>
                            <a:noFill/>
                          </a:ln>
                          <a:effectLst/>
                        </a:rPr>
                        <a:t>Sleeping in at </a:t>
                      </a:r>
                      <a:r>
                        <a:rPr lang="en-GB" sz="1300" spc="-15" dirty="0">
                          <a:ln>
                            <a:noFill/>
                          </a:ln>
                          <a:effectLst/>
                        </a:rPr>
                        <a:t>weekends </a:t>
                      </a:r>
                      <a:r>
                        <a:rPr lang="en-GB" sz="1300" dirty="0">
                          <a:ln>
                            <a:noFill/>
                          </a:ln>
                          <a:effectLst/>
                        </a:rPr>
                        <a:t>to catch up on sleep will help you </a:t>
                      </a:r>
                      <a:r>
                        <a:rPr lang="en-GB" sz="1300" spc="-15" dirty="0">
                          <a:ln>
                            <a:noFill/>
                          </a:ln>
                          <a:effectLst/>
                        </a:rPr>
                        <a:t>feel </a:t>
                      </a:r>
                      <a:r>
                        <a:rPr lang="en-GB" sz="1300" dirty="0">
                          <a:ln>
                            <a:noFill/>
                          </a:ln>
                          <a:effectLst/>
                        </a:rPr>
                        <a:t>refreshed</a:t>
                      </a:r>
                      <a:r>
                        <a:rPr lang="en-GB" sz="1300" spc="-95" dirty="0">
                          <a:ln>
                            <a:noFill/>
                          </a:ln>
                          <a:effectLst/>
                        </a:rPr>
                        <a:t> </a:t>
                      </a:r>
                      <a:r>
                        <a:rPr lang="en-GB" sz="1300" dirty="0">
                          <a:ln>
                            <a:noFill/>
                          </a:ln>
                          <a:effectLst/>
                        </a:rPr>
                        <a:t>on Monday</a:t>
                      </a:r>
                      <a:endParaRPr lang="en-GB" sz="1300" b="0" dirty="0">
                        <a:ln>
                          <a:noFill/>
                        </a:ln>
                        <a:solidFill>
                          <a:schemeClr val="tx1"/>
                        </a:solidFill>
                        <a:effectLst/>
                        <a:latin typeface="Lato" panose="020B0604020202020204" charset="0"/>
                        <a:ea typeface="Lato" panose="020B0604020202020204" charset="0"/>
                        <a:cs typeface="Lato" panose="020B0604020202020204" charset="0"/>
                      </a:endParaRPr>
                    </a:p>
                  </a:txBody>
                  <a:tcPr marL="0" marR="0" marT="0" marB="0" anchor="ctr"/>
                </a:tc>
                <a:tc>
                  <a:txBody>
                    <a:bodyPr/>
                    <a:lstStyle/>
                    <a:p>
                      <a:endParaRPr lang="en-GB"/>
                    </a:p>
                  </a:txBody>
                  <a:tcPr marL="0" marR="0" marT="0" marB="0"/>
                </a:tc>
                <a:tc>
                  <a:txBody>
                    <a:bodyPr/>
                    <a:lstStyle/>
                    <a:p>
                      <a:endParaRPr lang="en-GB"/>
                    </a:p>
                  </a:txBody>
                  <a:tcPr marL="0" marR="0" marT="0" marB="0"/>
                </a:tc>
                <a:extLst>
                  <a:ext uri="{0D108BD9-81ED-4DB2-BD59-A6C34878D82A}">
                    <a16:rowId xmlns:a16="http://schemas.microsoft.com/office/drawing/2014/main" val="1357289561"/>
                  </a:ext>
                </a:extLst>
              </a:tr>
              <a:tr h="566842">
                <a:tc>
                  <a:txBody>
                    <a:bodyPr/>
                    <a:lstStyle/>
                    <a:p>
                      <a:pPr marL="72000" marR="12065">
                        <a:lnSpc>
                          <a:spcPct val="97000"/>
                        </a:lnSpc>
                        <a:spcBef>
                          <a:spcPts val="1000"/>
                        </a:spcBef>
                        <a:spcAft>
                          <a:spcPts val="0"/>
                        </a:spcAft>
                      </a:pPr>
                      <a:r>
                        <a:rPr lang="en-GB" sz="1300" dirty="0">
                          <a:ln>
                            <a:noFill/>
                          </a:ln>
                          <a:effectLst/>
                        </a:rPr>
                        <a:t>Most teenagers on average get the right amount of sleep</a:t>
                      </a:r>
                      <a:endParaRPr lang="en-GB" sz="1300" b="0" dirty="0">
                        <a:ln>
                          <a:noFill/>
                        </a:ln>
                        <a:solidFill>
                          <a:schemeClr val="tx1"/>
                        </a:solidFill>
                        <a:effectLst/>
                        <a:latin typeface="Lato" panose="020B0604020202020204" charset="0"/>
                        <a:ea typeface="Lato" panose="020B0604020202020204" charset="0"/>
                        <a:cs typeface="Lato" panose="020B0604020202020204" charset="0"/>
                      </a:endParaRPr>
                    </a:p>
                  </a:txBody>
                  <a:tcPr marL="0" marR="0" marT="0" marB="0" anchor="ctr"/>
                </a:tc>
                <a:tc>
                  <a:txBody>
                    <a:bodyPr/>
                    <a:lstStyle/>
                    <a:p>
                      <a:endParaRPr lang="en-GB"/>
                    </a:p>
                  </a:txBody>
                  <a:tcPr marL="0" marR="0" marT="0" marB="0"/>
                </a:tc>
                <a:tc>
                  <a:txBody>
                    <a:bodyPr/>
                    <a:lstStyle/>
                    <a:p>
                      <a:endParaRPr lang="en-GB"/>
                    </a:p>
                  </a:txBody>
                  <a:tcPr marL="0" marR="0" marT="0" marB="0"/>
                </a:tc>
                <a:extLst>
                  <a:ext uri="{0D108BD9-81ED-4DB2-BD59-A6C34878D82A}">
                    <a16:rowId xmlns:a16="http://schemas.microsoft.com/office/drawing/2014/main" val="1946255099"/>
                  </a:ext>
                </a:extLst>
              </a:tr>
              <a:tr h="681833">
                <a:tc>
                  <a:txBody>
                    <a:bodyPr/>
                    <a:lstStyle/>
                    <a:p>
                      <a:pPr marL="72000">
                        <a:spcBef>
                          <a:spcPts val="35"/>
                        </a:spcBef>
                        <a:spcAft>
                          <a:spcPts val="0"/>
                        </a:spcAft>
                      </a:pPr>
                      <a:r>
                        <a:rPr lang="en-GB" sz="1300" dirty="0" smtClean="0">
                          <a:ln>
                            <a:noFill/>
                          </a:ln>
                          <a:effectLst/>
                        </a:rPr>
                        <a:t>It </a:t>
                      </a:r>
                      <a:r>
                        <a:rPr lang="en-GB" sz="1300" dirty="0">
                          <a:ln>
                            <a:noFill/>
                          </a:ln>
                          <a:effectLst/>
                        </a:rPr>
                        <a:t>is recommended to eat a small snack before bedtime</a:t>
                      </a:r>
                      <a:endParaRPr lang="en-GB" sz="1300" b="0" dirty="0">
                        <a:ln>
                          <a:noFill/>
                        </a:ln>
                        <a:solidFill>
                          <a:schemeClr val="tx1"/>
                        </a:solidFill>
                        <a:effectLst/>
                        <a:latin typeface="Lato" panose="020B0604020202020204" charset="0"/>
                        <a:ea typeface="Lato" panose="020B0604020202020204" charset="0"/>
                        <a:cs typeface="Lato" panose="020B0604020202020204" charset="0"/>
                      </a:endParaRPr>
                    </a:p>
                  </a:txBody>
                  <a:tcPr marL="0" marR="0" marT="0" marB="0" anchor="ctr"/>
                </a:tc>
                <a:tc>
                  <a:txBody>
                    <a:bodyPr/>
                    <a:lstStyle/>
                    <a:p>
                      <a:endParaRPr lang="en-GB"/>
                    </a:p>
                  </a:txBody>
                  <a:tcPr marL="0" marR="0" marT="0" marB="0"/>
                </a:tc>
                <a:tc>
                  <a:txBody>
                    <a:bodyPr/>
                    <a:lstStyle/>
                    <a:p>
                      <a:endParaRPr lang="en-GB"/>
                    </a:p>
                  </a:txBody>
                  <a:tcPr marL="0" marR="0" marT="0" marB="0"/>
                </a:tc>
                <a:extLst>
                  <a:ext uri="{0D108BD9-81ED-4DB2-BD59-A6C34878D82A}">
                    <a16:rowId xmlns:a16="http://schemas.microsoft.com/office/drawing/2014/main" val="174193510"/>
                  </a:ext>
                </a:extLst>
              </a:tr>
              <a:tr h="801963">
                <a:tc>
                  <a:txBody>
                    <a:bodyPr/>
                    <a:lstStyle/>
                    <a:p>
                      <a:pPr marL="72000" marR="128270" algn="just">
                        <a:lnSpc>
                          <a:spcPct val="97000"/>
                        </a:lnSpc>
                        <a:spcAft>
                          <a:spcPts val="0"/>
                        </a:spcAft>
                      </a:pPr>
                      <a:r>
                        <a:rPr lang="en-GB" sz="1300" dirty="0" smtClean="0">
                          <a:ln>
                            <a:noFill/>
                          </a:ln>
                          <a:effectLst/>
                        </a:rPr>
                        <a:t>It </a:t>
                      </a:r>
                      <a:r>
                        <a:rPr lang="en-GB" sz="1300" dirty="0">
                          <a:ln>
                            <a:noFill/>
                          </a:ln>
                          <a:effectLst/>
                        </a:rPr>
                        <a:t>is helpful to use a phone app to help track and promote sleep</a:t>
                      </a:r>
                      <a:endParaRPr lang="en-GB" sz="1300" b="0" dirty="0">
                        <a:ln>
                          <a:noFill/>
                        </a:ln>
                        <a:solidFill>
                          <a:schemeClr val="tx1"/>
                        </a:solidFill>
                        <a:effectLst/>
                        <a:latin typeface="Lato" panose="020B0604020202020204" charset="0"/>
                        <a:ea typeface="Lato" panose="020B0604020202020204" charset="0"/>
                        <a:cs typeface="Lato" panose="020B0604020202020204" charset="0"/>
                      </a:endParaRPr>
                    </a:p>
                  </a:txBody>
                  <a:tcPr marL="0" marR="0" marT="0" marB="0" anchor="ctr"/>
                </a:tc>
                <a:tc>
                  <a:txBody>
                    <a:bodyPr/>
                    <a:lstStyle/>
                    <a:p>
                      <a:endParaRPr lang="en-GB"/>
                    </a:p>
                  </a:txBody>
                  <a:tcPr marL="0" marR="0" marT="0" marB="0"/>
                </a:tc>
                <a:tc>
                  <a:txBody>
                    <a:bodyPr/>
                    <a:lstStyle/>
                    <a:p>
                      <a:endParaRPr lang="en-GB"/>
                    </a:p>
                  </a:txBody>
                  <a:tcPr marL="0" marR="0" marT="0" marB="0"/>
                </a:tc>
                <a:extLst>
                  <a:ext uri="{0D108BD9-81ED-4DB2-BD59-A6C34878D82A}">
                    <a16:rowId xmlns:a16="http://schemas.microsoft.com/office/drawing/2014/main" val="2684893407"/>
                  </a:ext>
                </a:extLst>
              </a:tr>
              <a:tr h="775776">
                <a:tc>
                  <a:txBody>
                    <a:bodyPr/>
                    <a:lstStyle/>
                    <a:p>
                      <a:pPr marL="72000" marR="175895">
                        <a:lnSpc>
                          <a:spcPct val="97000"/>
                        </a:lnSpc>
                        <a:spcAft>
                          <a:spcPts val="0"/>
                        </a:spcAft>
                      </a:pPr>
                      <a:r>
                        <a:rPr lang="en-GB" sz="1300" dirty="0" smtClean="0">
                          <a:ln>
                            <a:noFill/>
                          </a:ln>
                          <a:effectLst/>
                        </a:rPr>
                        <a:t>Naps </a:t>
                      </a:r>
                      <a:r>
                        <a:rPr lang="en-GB" sz="1300" dirty="0">
                          <a:ln>
                            <a:noFill/>
                          </a:ln>
                          <a:effectLst/>
                        </a:rPr>
                        <a:t>should be no longer than 45 minutes</a:t>
                      </a:r>
                      <a:endParaRPr lang="en-GB" sz="1300" b="0" dirty="0">
                        <a:ln>
                          <a:noFill/>
                        </a:ln>
                        <a:solidFill>
                          <a:schemeClr val="tx1"/>
                        </a:solidFill>
                        <a:effectLst/>
                        <a:latin typeface="Lato" panose="020B0604020202020204" charset="0"/>
                        <a:ea typeface="Lato" panose="020B0604020202020204" charset="0"/>
                        <a:cs typeface="Lato" panose="020B0604020202020204" charset="0"/>
                      </a:endParaRPr>
                    </a:p>
                  </a:txBody>
                  <a:tcPr marL="0" marR="0" marT="0" marB="0" anchor="ctr"/>
                </a:tc>
                <a:tc>
                  <a:txBody>
                    <a:bodyPr/>
                    <a:lstStyle/>
                    <a:p>
                      <a:endParaRPr lang="en-GB"/>
                    </a:p>
                  </a:txBody>
                  <a:tcPr marL="0" marR="0" marT="0" marB="0"/>
                </a:tc>
                <a:tc>
                  <a:txBody>
                    <a:bodyPr/>
                    <a:lstStyle/>
                    <a:p>
                      <a:endParaRPr lang="en-GB"/>
                    </a:p>
                  </a:txBody>
                  <a:tcPr marL="0" marR="0" marT="0" marB="0"/>
                </a:tc>
                <a:extLst>
                  <a:ext uri="{0D108BD9-81ED-4DB2-BD59-A6C34878D82A}">
                    <a16:rowId xmlns:a16="http://schemas.microsoft.com/office/drawing/2014/main" val="3243042776"/>
                  </a:ext>
                </a:extLst>
              </a:tr>
              <a:tr h="709581">
                <a:tc>
                  <a:txBody>
                    <a:bodyPr/>
                    <a:lstStyle/>
                    <a:p>
                      <a:pPr marL="72000" marR="12065">
                        <a:lnSpc>
                          <a:spcPct val="97000"/>
                        </a:lnSpc>
                        <a:spcBef>
                          <a:spcPts val="585"/>
                        </a:spcBef>
                        <a:spcAft>
                          <a:spcPts val="0"/>
                        </a:spcAft>
                      </a:pPr>
                      <a:r>
                        <a:rPr lang="en-GB" sz="1300" dirty="0">
                          <a:ln>
                            <a:noFill/>
                          </a:ln>
                          <a:effectLst/>
                        </a:rPr>
                        <a:t>It is possible to counteract the effects of lack of sleep by drinking caffeinated drinks</a:t>
                      </a:r>
                      <a:endParaRPr lang="en-GB" sz="1300" b="0" dirty="0">
                        <a:ln>
                          <a:noFill/>
                        </a:ln>
                        <a:solidFill>
                          <a:schemeClr val="tx1"/>
                        </a:solidFill>
                        <a:effectLst/>
                        <a:latin typeface="Lato" panose="020B0604020202020204" charset="0"/>
                        <a:ea typeface="Lato" panose="020B0604020202020204" charset="0"/>
                        <a:cs typeface="Lato" panose="020B0604020202020204" charset="0"/>
                      </a:endParaRPr>
                    </a:p>
                  </a:txBody>
                  <a:tcPr marL="0" marR="0" marT="0" marB="0" anchor="ctr"/>
                </a:tc>
                <a:tc>
                  <a:txBody>
                    <a:bodyPr/>
                    <a:lstStyle/>
                    <a:p>
                      <a:endParaRPr lang="en-GB"/>
                    </a:p>
                  </a:txBody>
                  <a:tcPr marL="0" marR="0" marT="0" marB="0"/>
                </a:tc>
                <a:tc>
                  <a:txBody>
                    <a:bodyPr/>
                    <a:lstStyle/>
                    <a:p>
                      <a:endParaRPr lang="en-GB"/>
                    </a:p>
                  </a:txBody>
                  <a:tcPr marL="0" marR="0" marT="0" marB="0"/>
                </a:tc>
                <a:extLst>
                  <a:ext uri="{0D108BD9-81ED-4DB2-BD59-A6C34878D82A}">
                    <a16:rowId xmlns:a16="http://schemas.microsoft.com/office/drawing/2014/main" val="2261157568"/>
                  </a:ext>
                </a:extLst>
              </a:tr>
              <a:tr h="695776">
                <a:tc>
                  <a:txBody>
                    <a:bodyPr/>
                    <a:lstStyle/>
                    <a:p>
                      <a:pPr marL="72000">
                        <a:spcBef>
                          <a:spcPts val="35"/>
                        </a:spcBef>
                        <a:spcAft>
                          <a:spcPts val="0"/>
                        </a:spcAft>
                      </a:pPr>
                      <a:r>
                        <a:rPr lang="en-GB" sz="1300" dirty="0" smtClean="0">
                          <a:ln>
                            <a:noFill/>
                          </a:ln>
                          <a:effectLst/>
                        </a:rPr>
                        <a:t>Getting </a:t>
                      </a:r>
                      <a:r>
                        <a:rPr lang="en-GB" sz="1300" dirty="0">
                          <a:ln>
                            <a:noFill/>
                          </a:ln>
                          <a:effectLst/>
                        </a:rPr>
                        <a:t>healthy sleep can</a:t>
                      </a:r>
                    </a:p>
                    <a:p>
                      <a:pPr marL="72000">
                        <a:lnSpc>
                          <a:spcPts val="1450"/>
                        </a:lnSpc>
                        <a:spcAft>
                          <a:spcPts val="0"/>
                        </a:spcAft>
                      </a:pPr>
                      <a:r>
                        <a:rPr lang="en-GB" sz="1300" dirty="0">
                          <a:ln>
                            <a:noFill/>
                          </a:ln>
                          <a:effectLst/>
                        </a:rPr>
                        <a:t>improve school results</a:t>
                      </a:r>
                      <a:endParaRPr lang="en-GB" sz="1300" b="0" dirty="0">
                        <a:ln>
                          <a:noFill/>
                        </a:ln>
                        <a:solidFill>
                          <a:schemeClr val="tx1"/>
                        </a:solidFill>
                        <a:effectLst/>
                        <a:latin typeface="Lato" panose="020B0604020202020204" charset="0"/>
                        <a:ea typeface="Lato" panose="020B0604020202020204" charset="0"/>
                        <a:cs typeface="Lato" panose="020B0604020202020204" charset="0"/>
                      </a:endParaRPr>
                    </a:p>
                  </a:txBody>
                  <a:tcPr marL="0" marR="0" marT="0" marB="0" anchor="ctr"/>
                </a:tc>
                <a:tc>
                  <a:txBody>
                    <a:bodyPr/>
                    <a:lstStyle/>
                    <a:p>
                      <a:endParaRPr lang="en-GB"/>
                    </a:p>
                  </a:txBody>
                  <a:tcPr marL="0" marR="0" marT="0" marB="0"/>
                </a:tc>
                <a:tc>
                  <a:txBody>
                    <a:bodyPr/>
                    <a:lstStyle/>
                    <a:p>
                      <a:endParaRPr lang="en-GB"/>
                    </a:p>
                  </a:txBody>
                  <a:tcPr marL="0" marR="0" marT="0" marB="0"/>
                </a:tc>
                <a:extLst>
                  <a:ext uri="{0D108BD9-81ED-4DB2-BD59-A6C34878D82A}">
                    <a16:rowId xmlns:a16="http://schemas.microsoft.com/office/drawing/2014/main" val="3244129996"/>
                  </a:ext>
                </a:extLst>
              </a:tr>
              <a:tr h="906787">
                <a:tc>
                  <a:txBody>
                    <a:bodyPr/>
                    <a:lstStyle/>
                    <a:p>
                      <a:pPr marL="72000">
                        <a:spcAft>
                          <a:spcPts val="0"/>
                        </a:spcAft>
                      </a:pPr>
                      <a:r>
                        <a:rPr lang="en-GB" sz="1300" dirty="0">
                          <a:ln>
                            <a:noFill/>
                          </a:ln>
                          <a:effectLst/>
                        </a:rPr>
                        <a:t> </a:t>
                      </a:r>
                      <a:r>
                        <a:rPr lang="en-GB" sz="1300" dirty="0" smtClean="0">
                          <a:ln>
                            <a:noFill/>
                          </a:ln>
                          <a:effectLst/>
                        </a:rPr>
                        <a:t>Using </a:t>
                      </a:r>
                      <a:r>
                        <a:rPr lang="en-GB" sz="1300" dirty="0">
                          <a:ln>
                            <a:noFill/>
                          </a:ln>
                          <a:effectLst/>
                        </a:rPr>
                        <a:t>the night setting</a:t>
                      </a:r>
                      <a:r>
                        <a:rPr lang="en-GB" sz="1300" spc="-115" dirty="0">
                          <a:ln>
                            <a:noFill/>
                          </a:ln>
                          <a:effectLst/>
                        </a:rPr>
                        <a:t> </a:t>
                      </a:r>
                      <a:r>
                        <a:rPr lang="en-GB" sz="1300" dirty="0">
                          <a:ln>
                            <a:noFill/>
                          </a:ln>
                          <a:effectLst/>
                        </a:rPr>
                        <a:t>on a phone means it doesn’t have any </a:t>
                      </a:r>
                      <a:r>
                        <a:rPr lang="en-GB" sz="1300" spc="-15" dirty="0">
                          <a:ln>
                            <a:noFill/>
                          </a:ln>
                          <a:effectLst/>
                        </a:rPr>
                        <a:t>effect </a:t>
                      </a:r>
                      <a:r>
                        <a:rPr lang="en-GB" sz="1300" dirty="0">
                          <a:ln>
                            <a:noFill/>
                          </a:ln>
                          <a:effectLst/>
                        </a:rPr>
                        <a:t>on</a:t>
                      </a:r>
                      <a:r>
                        <a:rPr lang="en-GB" sz="1300" spc="-45" dirty="0">
                          <a:ln>
                            <a:noFill/>
                          </a:ln>
                          <a:effectLst/>
                        </a:rPr>
                        <a:t> </a:t>
                      </a:r>
                      <a:r>
                        <a:rPr lang="en-GB" sz="1300" dirty="0">
                          <a:ln>
                            <a:noFill/>
                          </a:ln>
                          <a:effectLst/>
                        </a:rPr>
                        <a:t>sleep</a:t>
                      </a:r>
                      <a:endParaRPr lang="en-GB" sz="1300" b="0" dirty="0">
                        <a:ln>
                          <a:noFill/>
                        </a:ln>
                        <a:solidFill>
                          <a:schemeClr val="tx1"/>
                        </a:solidFill>
                        <a:effectLst/>
                        <a:latin typeface="Lato" panose="020B0604020202020204" charset="0"/>
                        <a:ea typeface="Lato" panose="020B0604020202020204" charset="0"/>
                        <a:cs typeface="Lato" panose="020B0604020202020204" charset="0"/>
                      </a:endParaRPr>
                    </a:p>
                  </a:txBody>
                  <a:tcPr marL="0" marR="0" marT="0" marB="0" anchor="ctr"/>
                </a:tc>
                <a:tc>
                  <a:txBody>
                    <a:bodyPr/>
                    <a:lstStyle/>
                    <a:p>
                      <a:endParaRPr lang="en-GB"/>
                    </a:p>
                  </a:txBody>
                  <a:tcPr marL="0" marR="0" marT="0" marB="0"/>
                </a:tc>
                <a:tc>
                  <a:txBody>
                    <a:bodyPr/>
                    <a:lstStyle/>
                    <a:p>
                      <a:endParaRPr lang="en-GB" dirty="0"/>
                    </a:p>
                  </a:txBody>
                  <a:tcPr marL="0" marR="0" marT="0" marB="0"/>
                </a:tc>
                <a:extLst>
                  <a:ext uri="{0D108BD9-81ED-4DB2-BD59-A6C34878D82A}">
                    <a16:rowId xmlns:a16="http://schemas.microsoft.com/office/drawing/2014/main" val="2291223661"/>
                  </a:ext>
                </a:extLst>
              </a:tr>
            </a:tbl>
          </a:graphicData>
        </a:graphic>
      </p:graphicFrame>
    </p:spTree>
    <p:extLst>
      <p:ext uri="{BB962C8B-B14F-4D97-AF65-F5344CB8AC3E}">
        <p14:creationId xmlns:p14="http://schemas.microsoft.com/office/powerpoint/2010/main" val="421845025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A3F88550-09EE-4137-BE2E-DC6CB2022E71}"/>
              </a:ext>
            </a:extLst>
          </p:cNvPr>
          <p:cNvSpPr>
            <a:spLocks noGrp="1"/>
          </p:cNvSpPr>
          <p:nvPr>
            <p:ph type="sldNum" sz="quarter" idx="12"/>
          </p:nvPr>
        </p:nvSpPr>
        <p:spPr/>
        <p:txBody>
          <a:bodyPr/>
          <a:lstStyle/>
          <a:p>
            <a:fld id="{2D651D86-383D-45DB-A701-76B5BFCFE28F}" type="slidenum">
              <a:rPr lang="en-GB" smtClean="0"/>
              <a:pPr/>
              <a:t>12</a:t>
            </a:fld>
            <a:endParaRPr lang="en-GB" dirty="0"/>
          </a:p>
        </p:txBody>
      </p:sp>
      <p:graphicFrame>
        <p:nvGraphicFramePr>
          <p:cNvPr id="4" name="Table 3">
            <a:extLst>
              <a:ext uri="{FF2B5EF4-FFF2-40B4-BE49-F238E27FC236}">
                <a16:creationId xmlns:a16="http://schemas.microsoft.com/office/drawing/2014/main" id="{9D7FDF36-043D-4A9D-8DFE-2A5DB1F97331}"/>
              </a:ext>
            </a:extLst>
          </p:cNvPr>
          <p:cNvGraphicFramePr>
            <a:graphicFrameLocks noGrp="1"/>
          </p:cNvGraphicFramePr>
          <p:nvPr>
            <p:extLst/>
          </p:nvPr>
        </p:nvGraphicFramePr>
        <p:xfrm>
          <a:off x="0" y="0"/>
          <a:ext cx="12192000" cy="6858000"/>
        </p:xfrm>
        <a:graphic>
          <a:graphicData uri="http://schemas.openxmlformats.org/drawingml/2006/table">
            <a:tbl>
              <a:tblPr firstRow="1" firstCol="1" lastRow="1" lastCol="1" bandRow="1" bandCol="1"/>
              <a:tblGrid>
                <a:gridCol w="3313157">
                  <a:extLst>
                    <a:ext uri="{9D8B030D-6E8A-4147-A177-3AD203B41FA5}">
                      <a16:colId xmlns:a16="http://schemas.microsoft.com/office/drawing/2014/main" val="34007956"/>
                    </a:ext>
                  </a:extLst>
                </a:gridCol>
                <a:gridCol w="767882">
                  <a:extLst>
                    <a:ext uri="{9D8B030D-6E8A-4147-A177-3AD203B41FA5}">
                      <a16:colId xmlns:a16="http://schemas.microsoft.com/office/drawing/2014/main" val="1497617585"/>
                    </a:ext>
                  </a:extLst>
                </a:gridCol>
                <a:gridCol w="8110961">
                  <a:extLst>
                    <a:ext uri="{9D8B030D-6E8A-4147-A177-3AD203B41FA5}">
                      <a16:colId xmlns:a16="http://schemas.microsoft.com/office/drawing/2014/main" val="962505025"/>
                    </a:ext>
                  </a:extLst>
                </a:gridCol>
              </a:tblGrid>
              <a:tr h="300280">
                <a:tc>
                  <a:txBody>
                    <a:bodyPr/>
                    <a:lstStyle/>
                    <a:p>
                      <a:pPr marL="504825">
                        <a:spcBef>
                          <a:spcPts val="895"/>
                        </a:spcBef>
                        <a:spcAft>
                          <a:spcPts val="0"/>
                        </a:spcAft>
                      </a:pPr>
                      <a:r>
                        <a:rPr lang="en-GB" sz="1300" b="1" dirty="0">
                          <a:effectLst/>
                        </a:rPr>
                        <a:t>STATEMENT</a:t>
                      </a:r>
                      <a:endParaRPr lang="en-GB" sz="1300" b="1" dirty="0">
                        <a:effectLst/>
                        <a:latin typeface="Lato" panose="020B0604020202020204" charset="0"/>
                        <a:ea typeface="Lato" panose="020B0604020202020204" charset="0"/>
                        <a:cs typeface="Lato" panose="020B0604020202020204" charset="0"/>
                      </a:endParaRPr>
                    </a:p>
                  </a:txBody>
                  <a:tcPr marL="0" marR="0" marT="0" marB="0" anchor="ctr"/>
                </a:tc>
                <a:tc>
                  <a:txBody>
                    <a:bodyPr/>
                    <a:lstStyle/>
                    <a:p>
                      <a:pPr marL="93345" marR="80010" algn="ctr">
                        <a:spcBef>
                          <a:spcPts val="895"/>
                        </a:spcBef>
                        <a:spcAft>
                          <a:spcPts val="0"/>
                        </a:spcAft>
                      </a:pPr>
                      <a:r>
                        <a:rPr lang="en-GB" sz="1300" b="1" dirty="0">
                          <a:effectLst/>
                        </a:rPr>
                        <a:t>T/F</a:t>
                      </a:r>
                      <a:endParaRPr lang="en-GB" sz="1300" b="1" dirty="0">
                        <a:effectLst/>
                        <a:latin typeface="Lato" panose="020B0604020202020204" charset="0"/>
                        <a:ea typeface="Lato" panose="020B0604020202020204" charset="0"/>
                        <a:cs typeface="Lato" panose="020B0604020202020204" charset="0"/>
                      </a:endParaRPr>
                    </a:p>
                  </a:txBody>
                  <a:tcPr marL="0" marR="0" marT="0" marB="0" anchor="ctr"/>
                </a:tc>
                <a:tc>
                  <a:txBody>
                    <a:bodyPr/>
                    <a:lstStyle/>
                    <a:p>
                      <a:pPr marL="1804670" marR="1790700" algn="ctr">
                        <a:spcBef>
                          <a:spcPts val="895"/>
                        </a:spcBef>
                        <a:spcAft>
                          <a:spcPts val="0"/>
                        </a:spcAft>
                      </a:pPr>
                      <a:r>
                        <a:rPr lang="en-GB" sz="1300" b="1" dirty="0">
                          <a:effectLst/>
                        </a:rPr>
                        <a:t>COMMENTS</a:t>
                      </a:r>
                      <a:endParaRPr lang="en-GB" sz="1300" b="1" dirty="0">
                        <a:solidFill>
                          <a:schemeClr val="bg1"/>
                        </a:solidFill>
                        <a:effectLst/>
                        <a:latin typeface="Lato" panose="020B0604020202020204" charset="0"/>
                        <a:ea typeface="Lato" panose="020B0604020202020204" charset="0"/>
                        <a:cs typeface="Lato" panose="020B0604020202020204" charset="0"/>
                      </a:endParaRPr>
                    </a:p>
                  </a:txBody>
                  <a:tcPr marL="0" marR="0" marT="0" marB="0" anchor="ctr"/>
                </a:tc>
                <a:extLst>
                  <a:ext uri="{0D108BD9-81ED-4DB2-BD59-A6C34878D82A}">
                    <a16:rowId xmlns:a16="http://schemas.microsoft.com/office/drawing/2014/main" val="1094083851"/>
                  </a:ext>
                </a:extLst>
              </a:tr>
              <a:tr h="709581">
                <a:tc>
                  <a:txBody>
                    <a:bodyPr/>
                    <a:lstStyle/>
                    <a:p>
                      <a:pPr marL="72000">
                        <a:spcBef>
                          <a:spcPts val="40"/>
                        </a:spcBef>
                        <a:spcAft>
                          <a:spcPts val="0"/>
                        </a:spcAft>
                      </a:pPr>
                      <a:r>
                        <a:rPr lang="en-GB" sz="1300" dirty="0">
                          <a:ln>
                            <a:noFill/>
                          </a:ln>
                          <a:effectLst/>
                        </a:rPr>
                        <a:t> </a:t>
                      </a:r>
                      <a:r>
                        <a:rPr lang="en-GB" sz="1300" dirty="0" smtClean="0">
                          <a:ln>
                            <a:noFill/>
                          </a:ln>
                          <a:effectLst/>
                        </a:rPr>
                        <a:t>Teenagers </a:t>
                      </a:r>
                      <a:r>
                        <a:rPr lang="en-GB" sz="1300" dirty="0">
                          <a:ln>
                            <a:noFill/>
                          </a:ln>
                          <a:effectLst/>
                        </a:rPr>
                        <a:t>need more sleep than adults</a:t>
                      </a:r>
                      <a:endParaRPr lang="en-GB" sz="1300" b="0" dirty="0">
                        <a:ln>
                          <a:noFill/>
                        </a:ln>
                        <a:solidFill>
                          <a:schemeClr val="tx1"/>
                        </a:solidFill>
                        <a:effectLst/>
                        <a:latin typeface="Lato" panose="020B0604020202020204" charset="0"/>
                        <a:ea typeface="Lato" panose="020B0604020202020204" charset="0"/>
                        <a:cs typeface="Lato" panose="020B0604020202020204" charset="0"/>
                      </a:endParaRPr>
                    </a:p>
                  </a:txBody>
                  <a:tcPr marL="0" marR="0" marT="0" marB="0" anchor="ctr"/>
                </a:tc>
                <a:tc>
                  <a:txBody>
                    <a:bodyPr/>
                    <a:lstStyle/>
                    <a:p>
                      <a:pPr>
                        <a:spcAft>
                          <a:spcPts val="0"/>
                        </a:spcAft>
                      </a:pPr>
                      <a:r>
                        <a:rPr lang="en-GB" sz="1300" dirty="0">
                          <a:effectLst/>
                        </a:rPr>
                        <a:t> </a:t>
                      </a:r>
                    </a:p>
                    <a:p>
                      <a:pPr>
                        <a:spcBef>
                          <a:spcPts val="55"/>
                        </a:spcBef>
                        <a:spcAft>
                          <a:spcPts val="0"/>
                        </a:spcAft>
                      </a:pPr>
                      <a:r>
                        <a:rPr lang="en-GB" sz="1300" dirty="0">
                          <a:effectLst/>
                        </a:rPr>
                        <a:t> </a:t>
                      </a:r>
                    </a:p>
                    <a:p>
                      <a:pPr marL="13335" algn="ctr">
                        <a:spcAft>
                          <a:spcPts val="0"/>
                        </a:spcAft>
                      </a:pPr>
                      <a:r>
                        <a:rPr lang="en-GB" sz="1300" dirty="0">
                          <a:effectLst/>
                        </a:rPr>
                        <a:t>T</a:t>
                      </a:r>
                      <a:endParaRPr lang="en-GB" sz="1300" b="1" dirty="0">
                        <a:solidFill>
                          <a:schemeClr val="bg1"/>
                        </a:solidFill>
                        <a:effectLst/>
                        <a:latin typeface="Lato" panose="020B0604020202020204" charset="0"/>
                        <a:ea typeface="Lato" panose="020B0604020202020204" charset="0"/>
                        <a:cs typeface="Lato" panose="020B0604020202020204" charset="0"/>
                      </a:endParaRPr>
                    </a:p>
                  </a:txBody>
                  <a:tcPr marL="0" marR="0" marT="0" marB="0"/>
                </a:tc>
                <a:tc>
                  <a:txBody>
                    <a:bodyPr/>
                    <a:lstStyle/>
                    <a:p>
                      <a:pPr marL="50800" marR="34290" algn="just">
                        <a:lnSpc>
                          <a:spcPct val="97000"/>
                        </a:lnSpc>
                        <a:spcBef>
                          <a:spcPts val="265"/>
                        </a:spcBef>
                        <a:spcAft>
                          <a:spcPts val="0"/>
                        </a:spcAft>
                      </a:pPr>
                      <a:r>
                        <a:rPr lang="en-GB" sz="1300" dirty="0">
                          <a:effectLst/>
                        </a:rPr>
                        <a:t>Research shows the </a:t>
                      </a:r>
                      <a:r>
                        <a:rPr lang="en-GB" sz="1300" spc="-15" dirty="0">
                          <a:effectLst/>
                        </a:rPr>
                        <a:t>average </a:t>
                      </a:r>
                      <a:r>
                        <a:rPr lang="en-GB" sz="1300" dirty="0">
                          <a:effectLst/>
                        </a:rPr>
                        <a:t>teenager needs just over 9 hours sleep a night,</a:t>
                      </a:r>
                      <a:r>
                        <a:rPr lang="en-GB" sz="1300" spc="-35" dirty="0">
                          <a:effectLst/>
                        </a:rPr>
                        <a:t> </a:t>
                      </a:r>
                      <a:r>
                        <a:rPr lang="en-GB" sz="1300" dirty="0">
                          <a:effectLst/>
                        </a:rPr>
                        <a:t>whereas</a:t>
                      </a:r>
                      <a:r>
                        <a:rPr lang="en-GB" sz="1300" spc="-30" dirty="0">
                          <a:effectLst/>
                        </a:rPr>
                        <a:t> </a:t>
                      </a:r>
                      <a:r>
                        <a:rPr lang="en-GB" sz="1300" dirty="0">
                          <a:effectLst/>
                        </a:rPr>
                        <a:t>the</a:t>
                      </a:r>
                      <a:r>
                        <a:rPr lang="en-GB" sz="1300" spc="-30" dirty="0">
                          <a:effectLst/>
                        </a:rPr>
                        <a:t> </a:t>
                      </a:r>
                      <a:r>
                        <a:rPr lang="en-GB" sz="1300" spc="-15" dirty="0">
                          <a:effectLst/>
                        </a:rPr>
                        <a:t>average</a:t>
                      </a:r>
                      <a:r>
                        <a:rPr lang="en-GB" sz="1300" spc="-30" dirty="0">
                          <a:effectLst/>
                        </a:rPr>
                        <a:t> </a:t>
                      </a:r>
                      <a:r>
                        <a:rPr lang="en-GB" sz="1300" spc="-15" dirty="0">
                          <a:effectLst/>
                        </a:rPr>
                        <a:t>for</a:t>
                      </a:r>
                      <a:r>
                        <a:rPr lang="en-GB" sz="1300" spc="-30" dirty="0">
                          <a:effectLst/>
                        </a:rPr>
                        <a:t> </a:t>
                      </a:r>
                      <a:r>
                        <a:rPr lang="en-GB" sz="1300" dirty="0">
                          <a:effectLst/>
                        </a:rPr>
                        <a:t>adults</a:t>
                      </a:r>
                      <a:r>
                        <a:rPr lang="en-GB" sz="1300" spc="-35" dirty="0">
                          <a:effectLst/>
                        </a:rPr>
                        <a:t> </a:t>
                      </a:r>
                      <a:r>
                        <a:rPr lang="en-GB" sz="1300" dirty="0">
                          <a:effectLst/>
                        </a:rPr>
                        <a:t>is</a:t>
                      </a:r>
                      <a:r>
                        <a:rPr lang="en-GB" sz="1300" spc="-30" dirty="0">
                          <a:effectLst/>
                        </a:rPr>
                        <a:t> </a:t>
                      </a:r>
                      <a:r>
                        <a:rPr lang="en-GB" sz="1300" dirty="0">
                          <a:effectLst/>
                        </a:rPr>
                        <a:t>7</a:t>
                      </a:r>
                      <a:r>
                        <a:rPr lang="en-GB" sz="1300" spc="-30" dirty="0">
                          <a:effectLst/>
                        </a:rPr>
                        <a:t> </a:t>
                      </a:r>
                      <a:r>
                        <a:rPr lang="en-GB" sz="1300" dirty="0">
                          <a:effectLst/>
                        </a:rPr>
                        <a:t>hours.</a:t>
                      </a:r>
                      <a:r>
                        <a:rPr lang="en-GB" sz="1300" spc="-30" dirty="0">
                          <a:effectLst/>
                        </a:rPr>
                        <a:t> </a:t>
                      </a:r>
                      <a:r>
                        <a:rPr lang="en-GB" sz="1300" dirty="0">
                          <a:effectLst/>
                        </a:rPr>
                        <a:t>This</a:t>
                      </a:r>
                      <a:r>
                        <a:rPr lang="en-GB" sz="1300" spc="-30" dirty="0">
                          <a:effectLst/>
                        </a:rPr>
                        <a:t> </a:t>
                      </a:r>
                      <a:r>
                        <a:rPr lang="en-GB" sz="1300" dirty="0">
                          <a:effectLst/>
                        </a:rPr>
                        <a:t>can</a:t>
                      </a:r>
                      <a:r>
                        <a:rPr lang="en-GB" sz="1300" spc="-35" dirty="0">
                          <a:effectLst/>
                        </a:rPr>
                        <a:t> </a:t>
                      </a:r>
                      <a:r>
                        <a:rPr lang="en-GB" sz="1300" dirty="0">
                          <a:effectLst/>
                        </a:rPr>
                        <a:t>be</a:t>
                      </a:r>
                      <a:r>
                        <a:rPr lang="en-GB" sz="1300" spc="-30" dirty="0">
                          <a:effectLst/>
                        </a:rPr>
                        <a:t> </a:t>
                      </a:r>
                      <a:r>
                        <a:rPr lang="en-GB" sz="1300" dirty="0">
                          <a:effectLst/>
                        </a:rPr>
                        <a:t>particularly challenging to manage as teenagers often don’t </a:t>
                      </a:r>
                      <a:r>
                        <a:rPr lang="en-GB" sz="1300" spc="-15" dirty="0">
                          <a:effectLst/>
                        </a:rPr>
                        <a:t>feel </a:t>
                      </a:r>
                      <a:r>
                        <a:rPr lang="en-GB" sz="1300" dirty="0">
                          <a:effectLst/>
                        </a:rPr>
                        <a:t>tired until considerably later (e.g. 11pm) and have changing routines that require them to </a:t>
                      </a:r>
                      <a:r>
                        <a:rPr lang="en-GB" sz="1300" spc="-15" dirty="0">
                          <a:effectLst/>
                        </a:rPr>
                        <a:t>wake </a:t>
                      </a:r>
                      <a:r>
                        <a:rPr lang="en-GB" sz="1300" dirty="0">
                          <a:effectLst/>
                        </a:rPr>
                        <a:t>up in time </a:t>
                      </a:r>
                      <a:r>
                        <a:rPr lang="en-GB" sz="1300" spc="-15" dirty="0">
                          <a:effectLst/>
                        </a:rPr>
                        <a:t>for</a:t>
                      </a:r>
                      <a:r>
                        <a:rPr lang="en-GB" sz="1300" spc="-5" dirty="0">
                          <a:effectLst/>
                        </a:rPr>
                        <a:t> </a:t>
                      </a:r>
                      <a:r>
                        <a:rPr lang="en-GB" sz="1300" dirty="0">
                          <a:effectLst/>
                        </a:rPr>
                        <a:t>school.</a:t>
                      </a:r>
                      <a:endParaRPr lang="en-GB" sz="1300" b="0" dirty="0">
                        <a:solidFill>
                          <a:schemeClr val="tx1"/>
                        </a:solidFill>
                        <a:effectLst/>
                        <a:latin typeface="Lato" panose="020B0604020202020204" charset="0"/>
                        <a:ea typeface="Lato" panose="020B0604020202020204" charset="0"/>
                        <a:cs typeface="Lato" panose="020B0604020202020204" charset="0"/>
                      </a:endParaRPr>
                    </a:p>
                  </a:txBody>
                  <a:tcPr marL="0" marR="0" marT="0" marB="0"/>
                </a:tc>
                <a:extLst>
                  <a:ext uri="{0D108BD9-81ED-4DB2-BD59-A6C34878D82A}">
                    <a16:rowId xmlns:a16="http://schemas.microsoft.com/office/drawing/2014/main" val="61688223"/>
                  </a:ext>
                </a:extLst>
              </a:tr>
              <a:tr h="709581">
                <a:tc>
                  <a:txBody>
                    <a:bodyPr/>
                    <a:lstStyle/>
                    <a:p>
                      <a:pPr marL="72000" marR="145415">
                        <a:lnSpc>
                          <a:spcPct val="97000"/>
                        </a:lnSpc>
                        <a:spcBef>
                          <a:spcPts val="980"/>
                        </a:spcBef>
                        <a:spcAft>
                          <a:spcPts val="0"/>
                        </a:spcAft>
                      </a:pPr>
                      <a:r>
                        <a:rPr lang="en-GB" sz="1300" dirty="0">
                          <a:ln>
                            <a:noFill/>
                          </a:ln>
                          <a:effectLst/>
                        </a:rPr>
                        <a:t>Sleeping in at </a:t>
                      </a:r>
                      <a:r>
                        <a:rPr lang="en-GB" sz="1300" spc="-15" dirty="0">
                          <a:ln>
                            <a:noFill/>
                          </a:ln>
                          <a:effectLst/>
                        </a:rPr>
                        <a:t>weekends </a:t>
                      </a:r>
                      <a:r>
                        <a:rPr lang="en-GB" sz="1300" dirty="0">
                          <a:ln>
                            <a:noFill/>
                          </a:ln>
                          <a:effectLst/>
                        </a:rPr>
                        <a:t>to catch up on sleep will help you </a:t>
                      </a:r>
                      <a:r>
                        <a:rPr lang="en-GB" sz="1300" spc="-15" dirty="0">
                          <a:ln>
                            <a:noFill/>
                          </a:ln>
                          <a:effectLst/>
                        </a:rPr>
                        <a:t>feel </a:t>
                      </a:r>
                      <a:r>
                        <a:rPr lang="en-GB" sz="1300" dirty="0">
                          <a:ln>
                            <a:noFill/>
                          </a:ln>
                          <a:effectLst/>
                        </a:rPr>
                        <a:t>refreshed</a:t>
                      </a:r>
                      <a:r>
                        <a:rPr lang="en-GB" sz="1300" spc="-95" dirty="0">
                          <a:ln>
                            <a:noFill/>
                          </a:ln>
                          <a:effectLst/>
                        </a:rPr>
                        <a:t> </a:t>
                      </a:r>
                      <a:r>
                        <a:rPr lang="en-GB" sz="1300" dirty="0">
                          <a:ln>
                            <a:noFill/>
                          </a:ln>
                          <a:effectLst/>
                        </a:rPr>
                        <a:t>on Monday</a:t>
                      </a:r>
                      <a:endParaRPr lang="en-GB" sz="1300" b="0" dirty="0">
                        <a:ln>
                          <a:noFill/>
                        </a:ln>
                        <a:solidFill>
                          <a:schemeClr val="tx1"/>
                        </a:solidFill>
                        <a:effectLst/>
                        <a:latin typeface="Lato" panose="020B0604020202020204" charset="0"/>
                        <a:ea typeface="Lato" panose="020B0604020202020204" charset="0"/>
                        <a:cs typeface="Lato" panose="020B0604020202020204" charset="0"/>
                      </a:endParaRPr>
                    </a:p>
                  </a:txBody>
                  <a:tcPr marL="0" marR="0" marT="0" marB="0" anchor="ctr"/>
                </a:tc>
                <a:tc>
                  <a:txBody>
                    <a:bodyPr/>
                    <a:lstStyle/>
                    <a:p>
                      <a:pPr>
                        <a:spcAft>
                          <a:spcPts val="0"/>
                        </a:spcAft>
                      </a:pPr>
                      <a:r>
                        <a:rPr lang="en-GB" sz="1300" dirty="0">
                          <a:effectLst/>
                        </a:rPr>
                        <a:t> </a:t>
                      </a:r>
                    </a:p>
                    <a:p>
                      <a:pPr>
                        <a:spcBef>
                          <a:spcPts val="55"/>
                        </a:spcBef>
                        <a:spcAft>
                          <a:spcPts val="0"/>
                        </a:spcAft>
                      </a:pPr>
                      <a:r>
                        <a:rPr lang="en-GB" sz="1300" dirty="0">
                          <a:effectLst/>
                        </a:rPr>
                        <a:t> </a:t>
                      </a:r>
                    </a:p>
                    <a:p>
                      <a:pPr marL="13335" algn="ctr">
                        <a:spcAft>
                          <a:spcPts val="0"/>
                        </a:spcAft>
                      </a:pPr>
                      <a:r>
                        <a:rPr lang="en-GB" sz="1300" dirty="0">
                          <a:effectLst/>
                        </a:rPr>
                        <a:t>F</a:t>
                      </a:r>
                      <a:endParaRPr lang="en-GB" sz="1300" b="1" dirty="0">
                        <a:solidFill>
                          <a:schemeClr val="bg1"/>
                        </a:solidFill>
                        <a:effectLst/>
                        <a:latin typeface="Lato" panose="020B0604020202020204" charset="0"/>
                        <a:ea typeface="Lato" panose="020B0604020202020204" charset="0"/>
                        <a:cs typeface="Lato" panose="020B0604020202020204" charset="0"/>
                      </a:endParaRPr>
                    </a:p>
                  </a:txBody>
                  <a:tcPr marL="0" marR="0" marT="0" marB="0"/>
                </a:tc>
                <a:tc>
                  <a:txBody>
                    <a:bodyPr/>
                    <a:lstStyle/>
                    <a:p>
                      <a:pPr marL="50800" marR="35560" algn="just">
                        <a:lnSpc>
                          <a:spcPct val="97000"/>
                        </a:lnSpc>
                        <a:spcBef>
                          <a:spcPts val="260"/>
                        </a:spcBef>
                        <a:spcAft>
                          <a:spcPts val="0"/>
                        </a:spcAft>
                      </a:pPr>
                      <a:r>
                        <a:rPr lang="en-GB" sz="1300" dirty="0">
                          <a:effectLst/>
                        </a:rPr>
                        <a:t>This can actually </a:t>
                      </a:r>
                      <a:r>
                        <a:rPr lang="en-GB" sz="1300" spc="-15" dirty="0">
                          <a:effectLst/>
                        </a:rPr>
                        <a:t>make </a:t>
                      </a:r>
                      <a:r>
                        <a:rPr lang="en-GB" sz="1300" dirty="0">
                          <a:effectLst/>
                        </a:rPr>
                        <a:t>sleep worse. An erratic sleep schedule (for </a:t>
                      </a:r>
                      <a:r>
                        <a:rPr lang="en-GB" sz="1300" spc="-20" dirty="0" err="1">
                          <a:effectLst/>
                        </a:rPr>
                        <a:t>e</a:t>
                      </a:r>
                      <a:r>
                        <a:rPr lang="en-GB" sz="1300" dirty="0" err="1">
                          <a:effectLst/>
                        </a:rPr>
                        <a:t>ample</a:t>
                      </a:r>
                      <a:r>
                        <a:rPr lang="en-GB" sz="1300" dirty="0">
                          <a:effectLst/>
                        </a:rPr>
                        <a:t> staying up later at </a:t>
                      </a:r>
                      <a:r>
                        <a:rPr lang="en-GB" sz="1300" spc="-15" dirty="0">
                          <a:effectLst/>
                        </a:rPr>
                        <a:t>weekends </a:t>
                      </a:r>
                      <a:r>
                        <a:rPr lang="en-GB" sz="1300" dirty="0">
                          <a:effectLst/>
                        </a:rPr>
                        <a:t>and sleeping in later) </a:t>
                      </a:r>
                      <a:r>
                        <a:rPr lang="en-GB" sz="1300" spc="-15" dirty="0">
                          <a:effectLst/>
                        </a:rPr>
                        <a:t>make </a:t>
                      </a:r>
                      <a:r>
                        <a:rPr lang="en-GB" sz="1300" dirty="0">
                          <a:effectLst/>
                        </a:rPr>
                        <a:t>it even harder</a:t>
                      </a:r>
                      <a:r>
                        <a:rPr lang="en-GB" sz="1300" spc="-30" dirty="0">
                          <a:effectLst/>
                        </a:rPr>
                        <a:t> </a:t>
                      </a:r>
                      <a:r>
                        <a:rPr lang="en-GB" sz="1300" dirty="0">
                          <a:effectLst/>
                        </a:rPr>
                        <a:t>to</a:t>
                      </a:r>
                      <a:r>
                        <a:rPr lang="en-GB" sz="1300" spc="-30" dirty="0">
                          <a:effectLst/>
                        </a:rPr>
                        <a:t> </a:t>
                      </a:r>
                      <a:r>
                        <a:rPr lang="en-GB" sz="1300" dirty="0">
                          <a:effectLst/>
                        </a:rPr>
                        <a:t>fall</a:t>
                      </a:r>
                      <a:r>
                        <a:rPr lang="en-GB" sz="1300" spc="-35" dirty="0">
                          <a:effectLst/>
                        </a:rPr>
                        <a:t> </a:t>
                      </a:r>
                      <a:r>
                        <a:rPr lang="en-GB" sz="1300" dirty="0">
                          <a:effectLst/>
                        </a:rPr>
                        <a:t>asleep</a:t>
                      </a:r>
                      <a:r>
                        <a:rPr lang="en-GB" sz="1300" spc="-30" dirty="0">
                          <a:effectLst/>
                        </a:rPr>
                        <a:t> </a:t>
                      </a:r>
                      <a:r>
                        <a:rPr lang="en-GB" sz="1300" dirty="0">
                          <a:effectLst/>
                        </a:rPr>
                        <a:t>on</a:t>
                      </a:r>
                      <a:r>
                        <a:rPr lang="en-GB" sz="1300" spc="-30" dirty="0">
                          <a:effectLst/>
                        </a:rPr>
                        <a:t> </a:t>
                      </a:r>
                      <a:r>
                        <a:rPr lang="en-GB" sz="1300" dirty="0">
                          <a:effectLst/>
                        </a:rPr>
                        <a:t>Sunday</a:t>
                      </a:r>
                      <a:r>
                        <a:rPr lang="en-GB" sz="1300" spc="-30" dirty="0">
                          <a:effectLst/>
                        </a:rPr>
                        <a:t> </a:t>
                      </a:r>
                      <a:r>
                        <a:rPr lang="en-GB" sz="1300" dirty="0">
                          <a:effectLst/>
                        </a:rPr>
                        <a:t>night</a:t>
                      </a:r>
                      <a:r>
                        <a:rPr lang="en-GB" sz="1300" spc="-25" dirty="0">
                          <a:effectLst/>
                        </a:rPr>
                        <a:t> </a:t>
                      </a:r>
                      <a:r>
                        <a:rPr lang="en-GB" sz="1300" dirty="0">
                          <a:effectLst/>
                        </a:rPr>
                        <a:t>and</a:t>
                      </a:r>
                      <a:r>
                        <a:rPr lang="en-GB" sz="1300" spc="-30" dirty="0">
                          <a:effectLst/>
                        </a:rPr>
                        <a:t> </a:t>
                      </a:r>
                      <a:r>
                        <a:rPr lang="en-GB" sz="1300" spc="-15" dirty="0">
                          <a:effectLst/>
                        </a:rPr>
                        <a:t>wake</a:t>
                      </a:r>
                      <a:r>
                        <a:rPr lang="en-GB" sz="1300" spc="-30" dirty="0">
                          <a:effectLst/>
                        </a:rPr>
                        <a:t> </a:t>
                      </a:r>
                      <a:r>
                        <a:rPr lang="en-GB" sz="1300" dirty="0">
                          <a:effectLst/>
                        </a:rPr>
                        <a:t>up</a:t>
                      </a:r>
                      <a:r>
                        <a:rPr lang="en-GB" sz="1300" spc="-25" dirty="0">
                          <a:effectLst/>
                        </a:rPr>
                        <a:t> </a:t>
                      </a:r>
                      <a:r>
                        <a:rPr lang="en-GB" sz="1300" dirty="0">
                          <a:effectLst/>
                        </a:rPr>
                        <a:t>on</a:t>
                      </a:r>
                      <a:r>
                        <a:rPr lang="en-GB" sz="1300" spc="-30" dirty="0">
                          <a:effectLst/>
                        </a:rPr>
                        <a:t> </a:t>
                      </a:r>
                      <a:r>
                        <a:rPr lang="en-GB" sz="1300" dirty="0">
                          <a:effectLst/>
                        </a:rPr>
                        <a:t>Monday</a:t>
                      </a:r>
                      <a:r>
                        <a:rPr lang="en-GB" sz="1300" spc="-30" dirty="0">
                          <a:effectLst/>
                        </a:rPr>
                        <a:t> </a:t>
                      </a:r>
                      <a:r>
                        <a:rPr lang="en-GB" sz="1300" dirty="0">
                          <a:effectLst/>
                        </a:rPr>
                        <a:t>morning. It is much better to maintain regular </a:t>
                      </a:r>
                      <a:r>
                        <a:rPr lang="en-GB" sz="1300" spc="-15" dirty="0">
                          <a:effectLst/>
                        </a:rPr>
                        <a:t>wake </a:t>
                      </a:r>
                      <a:r>
                        <a:rPr lang="en-GB" sz="1300" dirty="0">
                          <a:effectLst/>
                        </a:rPr>
                        <a:t>hours over the </a:t>
                      </a:r>
                      <a:r>
                        <a:rPr lang="en-GB" sz="1300" spc="-15" dirty="0">
                          <a:effectLst/>
                        </a:rPr>
                        <a:t>weekends </a:t>
                      </a:r>
                      <a:r>
                        <a:rPr lang="en-GB" sz="1300" dirty="0">
                          <a:effectLst/>
                        </a:rPr>
                        <a:t>to </a:t>
                      </a:r>
                      <a:r>
                        <a:rPr lang="en-GB" sz="1300" spc="-15" dirty="0">
                          <a:effectLst/>
                        </a:rPr>
                        <a:t>keep </a:t>
                      </a:r>
                      <a:r>
                        <a:rPr lang="en-GB" sz="1300" dirty="0">
                          <a:effectLst/>
                        </a:rPr>
                        <a:t>the body in</a:t>
                      </a:r>
                      <a:r>
                        <a:rPr lang="en-GB" sz="1300" spc="5" dirty="0">
                          <a:effectLst/>
                        </a:rPr>
                        <a:t> </a:t>
                      </a:r>
                      <a:r>
                        <a:rPr lang="en-GB" sz="1300" dirty="0">
                          <a:effectLst/>
                        </a:rPr>
                        <a:t>routine.</a:t>
                      </a:r>
                      <a:endParaRPr lang="en-GB" sz="1300" b="0" dirty="0">
                        <a:solidFill>
                          <a:schemeClr val="tx1"/>
                        </a:solidFill>
                        <a:effectLst/>
                        <a:latin typeface="Lato" panose="020B0604020202020204" charset="0"/>
                        <a:ea typeface="Lato" panose="020B0604020202020204" charset="0"/>
                        <a:cs typeface="Lato" panose="020B0604020202020204" charset="0"/>
                      </a:endParaRPr>
                    </a:p>
                  </a:txBody>
                  <a:tcPr marL="0" marR="0" marT="0" marB="0"/>
                </a:tc>
                <a:extLst>
                  <a:ext uri="{0D108BD9-81ED-4DB2-BD59-A6C34878D82A}">
                    <a16:rowId xmlns:a16="http://schemas.microsoft.com/office/drawing/2014/main" val="1357289561"/>
                  </a:ext>
                </a:extLst>
              </a:tr>
              <a:tr h="566842">
                <a:tc>
                  <a:txBody>
                    <a:bodyPr/>
                    <a:lstStyle/>
                    <a:p>
                      <a:pPr marL="72000" marR="12065">
                        <a:lnSpc>
                          <a:spcPct val="97000"/>
                        </a:lnSpc>
                        <a:spcBef>
                          <a:spcPts val="1000"/>
                        </a:spcBef>
                        <a:spcAft>
                          <a:spcPts val="0"/>
                        </a:spcAft>
                      </a:pPr>
                      <a:r>
                        <a:rPr lang="en-GB" sz="1300" dirty="0">
                          <a:ln>
                            <a:noFill/>
                          </a:ln>
                          <a:effectLst/>
                        </a:rPr>
                        <a:t>Most teenagers on average get the right amount of sleep</a:t>
                      </a:r>
                      <a:endParaRPr lang="en-GB" sz="1300" b="0" dirty="0">
                        <a:ln>
                          <a:noFill/>
                        </a:ln>
                        <a:solidFill>
                          <a:schemeClr val="tx1"/>
                        </a:solidFill>
                        <a:effectLst/>
                        <a:latin typeface="Lato" panose="020B0604020202020204" charset="0"/>
                        <a:ea typeface="Lato" panose="020B0604020202020204" charset="0"/>
                        <a:cs typeface="Lato" panose="020B0604020202020204" charset="0"/>
                      </a:endParaRPr>
                    </a:p>
                  </a:txBody>
                  <a:tcPr marL="0" marR="0" marT="0" marB="0" anchor="ctr"/>
                </a:tc>
                <a:tc>
                  <a:txBody>
                    <a:bodyPr/>
                    <a:lstStyle/>
                    <a:p>
                      <a:pPr>
                        <a:spcBef>
                          <a:spcPts val="35"/>
                        </a:spcBef>
                        <a:spcAft>
                          <a:spcPts val="0"/>
                        </a:spcAft>
                      </a:pPr>
                      <a:r>
                        <a:rPr lang="en-GB" sz="1300" dirty="0">
                          <a:effectLst/>
                        </a:rPr>
                        <a:t> </a:t>
                      </a:r>
                    </a:p>
                    <a:p>
                      <a:pPr marL="13335" algn="ctr">
                        <a:spcAft>
                          <a:spcPts val="0"/>
                        </a:spcAft>
                      </a:pPr>
                      <a:r>
                        <a:rPr lang="en-GB" sz="1300" dirty="0">
                          <a:effectLst/>
                        </a:rPr>
                        <a:t>F</a:t>
                      </a:r>
                      <a:endParaRPr lang="en-GB" sz="1300" b="1" dirty="0">
                        <a:solidFill>
                          <a:schemeClr val="bg1"/>
                        </a:solidFill>
                        <a:effectLst/>
                        <a:latin typeface="Lato" panose="020B0604020202020204" charset="0"/>
                        <a:ea typeface="Lato" panose="020B0604020202020204" charset="0"/>
                        <a:cs typeface="Lato" panose="020B0604020202020204" charset="0"/>
                      </a:endParaRPr>
                    </a:p>
                  </a:txBody>
                  <a:tcPr marL="0" marR="0" marT="0" marB="0"/>
                </a:tc>
                <a:tc>
                  <a:txBody>
                    <a:bodyPr/>
                    <a:lstStyle/>
                    <a:p>
                      <a:pPr marL="50800" marR="34925" algn="just">
                        <a:lnSpc>
                          <a:spcPct val="97000"/>
                        </a:lnSpc>
                        <a:spcBef>
                          <a:spcPts val="1000"/>
                        </a:spcBef>
                        <a:spcAft>
                          <a:spcPts val="0"/>
                        </a:spcAft>
                      </a:pPr>
                      <a:r>
                        <a:rPr lang="en-GB" sz="1300" dirty="0">
                          <a:effectLst/>
                        </a:rPr>
                        <a:t>Due</a:t>
                      </a:r>
                      <a:r>
                        <a:rPr lang="en-GB" sz="1300" spc="-40" dirty="0">
                          <a:effectLst/>
                        </a:rPr>
                        <a:t> </a:t>
                      </a:r>
                      <a:r>
                        <a:rPr lang="en-GB" sz="1300" dirty="0">
                          <a:effectLst/>
                        </a:rPr>
                        <a:t>to</a:t>
                      </a:r>
                      <a:r>
                        <a:rPr lang="en-GB" sz="1300" spc="-35" dirty="0">
                          <a:effectLst/>
                        </a:rPr>
                        <a:t> </a:t>
                      </a:r>
                      <a:r>
                        <a:rPr lang="en-GB" sz="1300" dirty="0">
                          <a:effectLst/>
                        </a:rPr>
                        <a:t>problems</a:t>
                      </a:r>
                      <a:r>
                        <a:rPr lang="en-GB" sz="1300" spc="-45" dirty="0">
                          <a:effectLst/>
                        </a:rPr>
                        <a:t> </a:t>
                      </a:r>
                      <a:r>
                        <a:rPr lang="en-GB" sz="1300" dirty="0">
                          <a:effectLst/>
                        </a:rPr>
                        <a:t>highlighted</a:t>
                      </a:r>
                      <a:r>
                        <a:rPr lang="en-GB" sz="1300" spc="-35" dirty="0">
                          <a:effectLst/>
                        </a:rPr>
                        <a:t> </a:t>
                      </a:r>
                      <a:r>
                        <a:rPr lang="en-GB" sz="1300" dirty="0">
                          <a:effectLst/>
                        </a:rPr>
                        <a:t>above,</a:t>
                      </a:r>
                      <a:r>
                        <a:rPr lang="en-GB" sz="1300" spc="-35" dirty="0">
                          <a:effectLst/>
                        </a:rPr>
                        <a:t> </a:t>
                      </a:r>
                      <a:r>
                        <a:rPr lang="en-GB" sz="1300" dirty="0">
                          <a:effectLst/>
                        </a:rPr>
                        <a:t>the</a:t>
                      </a:r>
                      <a:r>
                        <a:rPr lang="en-GB" sz="1300" spc="-40" dirty="0">
                          <a:effectLst/>
                        </a:rPr>
                        <a:t> </a:t>
                      </a:r>
                      <a:r>
                        <a:rPr lang="en-GB" sz="1300" dirty="0">
                          <a:effectLst/>
                        </a:rPr>
                        <a:t>majority</a:t>
                      </a:r>
                      <a:r>
                        <a:rPr lang="en-GB" sz="1300" spc="-40" dirty="0">
                          <a:effectLst/>
                        </a:rPr>
                        <a:t> </a:t>
                      </a:r>
                      <a:r>
                        <a:rPr lang="en-GB" sz="1300" dirty="0">
                          <a:effectLst/>
                        </a:rPr>
                        <a:t>of</a:t>
                      </a:r>
                      <a:r>
                        <a:rPr lang="en-GB" sz="1300" spc="-35" dirty="0">
                          <a:effectLst/>
                        </a:rPr>
                        <a:t> </a:t>
                      </a:r>
                      <a:r>
                        <a:rPr lang="en-GB" sz="1300" dirty="0">
                          <a:effectLst/>
                        </a:rPr>
                        <a:t>teenagers</a:t>
                      </a:r>
                      <a:r>
                        <a:rPr lang="en-GB" sz="1300" spc="-40" dirty="0">
                          <a:effectLst/>
                        </a:rPr>
                        <a:t> </a:t>
                      </a:r>
                      <a:r>
                        <a:rPr lang="en-GB" sz="1300" dirty="0">
                          <a:effectLst/>
                        </a:rPr>
                        <a:t>are</a:t>
                      </a:r>
                      <a:r>
                        <a:rPr lang="en-GB" sz="1300" spc="-35" dirty="0">
                          <a:effectLst/>
                        </a:rPr>
                        <a:t> </a:t>
                      </a:r>
                      <a:r>
                        <a:rPr lang="en-GB" sz="1300" dirty="0">
                          <a:effectLst/>
                        </a:rPr>
                        <a:t>sleep deprived,</a:t>
                      </a:r>
                      <a:r>
                        <a:rPr lang="en-GB" sz="1300" spc="-90" dirty="0">
                          <a:effectLst/>
                        </a:rPr>
                        <a:t> </a:t>
                      </a:r>
                      <a:r>
                        <a:rPr lang="en-GB" sz="1300" dirty="0">
                          <a:effectLst/>
                        </a:rPr>
                        <a:t>(often</a:t>
                      </a:r>
                      <a:r>
                        <a:rPr lang="en-GB" sz="1300" spc="-85" dirty="0">
                          <a:effectLst/>
                        </a:rPr>
                        <a:t> </a:t>
                      </a:r>
                      <a:r>
                        <a:rPr lang="en-GB" sz="1300" dirty="0">
                          <a:effectLst/>
                        </a:rPr>
                        <a:t>by</a:t>
                      </a:r>
                      <a:r>
                        <a:rPr lang="en-GB" sz="1300" spc="-90" dirty="0">
                          <a:effectLst/>
                        </a:rPr>
                        <a:t> </a:t>
                      </a:r>
                      <a:r>
                        <a:rPr lang="en-GB" sz="1300" dirty="0">
                          <a:effectLst/>
                        </a:rPr>
                        <a:t>more</a:t>
                      </a:r>
                      <a:r>
                        <a:rPr lang="en-GB" sz="1300" spc="-85" dirty="0">
                          <a:effectLst/>
                        </a:rPr>
                        <a:t> </a:t>
                      </a:r>
                      <a:r>
                        <a:rPr lang="en-GB" sz="1300" dirty="0">
                          <a:effectLst/>
                        </a:rPr>
                        <a:t>than</a:t>
                      </a:r>
                      <a:r>
                        <a:rPr lang="en-GB" sz="1300" spc="-85" dirty="0">
                          <a:effectLst/>
                        </a:rPr>
                        <a:t> </a:t>
                      </a:r>
                      <a:r>
                        <a:rPr lang="en-GB" sz="1300" dirty="0">
                          <a:effectLst/>
                        </a:rPr>
                        <a:t>2</a:t>
                      </a:r>
                      <a:r>
                        <a:rPr lang="en-GB" sz="1300" spc="-90" dirty="0">
                          <a:effectLst/>
                        </a:rPr>
                        <a:t> </a:t>
                      </a:r>
                      <a:r>
                        <a:rPr lang="en-GB" sz="1300" dirty="0">
                          <a:effectLst/>
                        </a:rPr>
                        <a:t>hours</a:t>
                      </a:r>
                      <a:r>
                        <a:rPr lang="en-GB" sz="1300" spc="-85" dirty="0">
                          <a:effectLst/>
                        </a:rPr>
                        <a:t> </a:t>
                      </a:r>
                      <a:r>
                        <a:rPr lang="en-GB" sz="1300" dirty="0">
                          <a:effectLst/>
                        </a:rPr>
                        <a:t>of</a:t>
                      </a:r>
                      <a:r>
                        <a:rPr lang="en-GB" sz="1300" spc="-85" dirty="0">
                          <a:effectLst/>
                        </a:rPr>
                        <a:t> </a:t>
                      </a:r>
                      <a:r>
                        <a:rPr lang="en-GB" sz="1300" dirty="0">
                          <a:effectLst/>
                        </a:rPr>
                        <a:t>required</a:t>
                      </a:r>
                      <a:r>
                        <a:rPr lang="en-GB" sz="1300" spc="-90" dirty="0">
                          <a:effectLst/>
                        </a:rPr>
                        <a:t> </a:t>
                      </a:r>
                      <a:r>
                        <a:rPr lang="en-GB" sz="1300" dirty="0">
                          <a:effectLst/>
                        </a:rPr>
                        <a:t>sleep</a:t>
                      </a:r>
                      <a:r>
                        <a:rPr lang="en-GB" sz="1300" spc="-85" dirty="0">
                          <a:effectLst/>
                        </a:rPr>
                        <a:t> </a:t>
                      </a:r>
                      <a:r>
                        <a:rPr lang="en-GB" sz="1300" dirty="0">
                          <a:effectLst/>
                        </a:rPr>
                        <a:t>per</a:t>
                      </a:r>
                      <a:r>
                        <a:rPr lang="en-GB" sz="1300" spc="-85" dirty="0">
                          <a:effectLst/>
                        </a:rPr>
                        <a:t> </a:t>
                      </a:r>
                      <a:r>
                        <a:rPr lang="en-GB" sz="1300" dirty="0">
                          <a:effectLst/>
                        </a:rPr>
                        <a:t>night)</a:t>
                      </a:r>
                      <a:r>
                        <a:rPr lang="en-GB" sz="1300" spc="-90" dirty="0">
                          <a:effectLst/>
                        </a:rPr>
                        <a:t> </a:t>
                      </a:r>
                      <a:r>
                        <a:rPr lang="en-GB" sz="1300" dirty="0">
                          <a:effectLst/>
                        </a:rPr>
                        <a:t>which accumulates over</a:t>
                      </a:r>
                      <a:r>
                        <a:rPr lang="en-GB" sz="1300" spc="-15" dirty="0">
                          <a:effectLst/>
                        </a:rPr>
                        <a:t> </a:t>
                      </a:r>
                      <a:r>
                        <a:rPr lang="en-GB" sz="1300" dirty="0">
                          <a:effectLst/>
                        </a:rPr>
                        <a:t>time.</a:t>
                      </a:r>
                      <a:endParaRPr lang="en-GB" sz="1300" b="0" dirty="0">
                        <a:solidFill>
                          <a:schemeClr val="tx1"/>
                        </a:solidFill>
                        <a:effectLst/>
                        <a:latin typeface="Lato" panose="020B0604020202020204" charset="0"/>
                        <a:ea typeface="Lato" panose="020B0604020202020204" charset="0"/>
                        <a:cs typeface="Lato" panose="020B0604020202020204" charset="0"/>
                      </a:endParaRPr>
                    </a:p>
                  </a:txBody>
                  <a:tcPr marL="0" marR="0" marT="0" marB="0"/>
                </a:tc>
                <a:extLst>
                  <a:ext uri="{0D108BD9-81ED-4DB2-BD59-A6C34878D82A}">
                    <a16:rowId xmlns:a16="http://schemas.microsoft.com/office/drawing/2014/main" val="1946255099"/>
                  </a:ext>
                </a:extLst>
              </a:tr>
              <a:tr h="681833">
                <a:tc>
                  <a:txBody>
                    <a:bodyPr/>
                    <a:lstStyle/>
                    <a:p>
                      <a:pPr marL="72000">
                        <a:spcBef>
                          <a:spcPts val="35"/>
                        </a:spcBef>
                        <a:spcAft>
                          <a:spcPts val="0"/>
                        </a:spcAft>
                      </a:pPr>
                      <a:r>
                        <a:rPr lang="en-GB" sz="1300" dirty="0" smtClean="0">
                          <a:ln>
                            <a:noFill/>
                          </a:ln>
                          <a:effectLst/>
                        </a:rPr>
                        <a:t>It </a:t>
                      </a:r>
                      <a:r>
                        <a:rPr lang="en-GB" sz="1300" dirty="0">
                          <a:ln>
                            <a:noFill/>
                          </a:ln>
                          <a:effectLst/>
                        </a:rPr>
                        <a:t>is recommended to eat a small snack before bedtime</a:t>
                      </a:r>
                      <a:endParaRPr lang="en-GB" sz="1300" b="0" dirty="0">
                        <a:ln>
                          <a:noFill/>
                        </a:ln>
                        <a:solidFill>
                          <a:schemeClr val="tx1"/>
                        </a:solidFill>
                        <a:effectLst/>
                        <a:latin typeface="Lato" panose="020B0604020202020204" charset="0"/>
                        <a:ea typeface="Lato" panose="020B0604020202020204" charset="0"/>
                        <a:cs typeface="Lato" panose="020B0604020202020204" charset="0"/>
                      </a:endParaRPr>
                    </a:p>
                  </a:txBody>
                  <a:tcPr marL="0" marR="0" marT="0" marB="0" anchor="ctr"/>
                </a:tc>
                <a:tc>
                  <a:txBody>
                    <a:bodyPr/>
                    <a:lstStyle/>
                    <a:p>
                      <a:pPr>
                        <a:spcBef>
                          <a:spcPts val="50"/>
                        </a:spcBef>
                        <a:spcAft>
                          <a:spcPts val="0"/>
                        </a:spcAft>
                      </a:pPr>
                      <a:r>
                        <a:rPr lang="en-GB" sz="1300" dirty="0">
                          <a:effectLst/>
                        </a:rPr>
                        <a:t> </a:t>
                      </a:r>
                    </a:p>
                    <a:p>
                      <a:pPr marL="13335" algn="ctr">
                        <a:spcBef>
                          <a:spcPts val="5"/>
                        </a:spcBef>
                        <a:spcAft>
                          <a:spcPts val="0"/>
                        </a:spcAft>
                      </a:pPr>
                      <a:r>
                        <a:rPr lang="en-GB" sz="1300" dirty="0">
                          <a:effectLst/>
                        </a:rPr>
                        <a:t>T</a:t>
                      </a:r>
                      <a:endParaRPr lang="en-GB" sz="1300" b="1" dirty="0">
                        <a:solidFill>
                          <a:schemeClr val="bg1"/>
                        </a:solidFill>
                        <a:effectLst/>
                        <a:latin typeface="Lato" panose="020B0604020202020204" charset="0"/>
                        <a:ea typeface="Lato" panose="020B0604020202020204" charset="0"/>
                        <a:cs typeface="Lato" panose="020B0604020202020204" charset="0"/>
                      </a:endParaRPr>
                    </a:p>
                  </a:txBody>
                  <a:tcPr marL="0" marR="0" marT="0" marB="0"/>
                </a:tc>
                <a:tc>
                  <a:txBody>
                    <a:bodyPr/>
                    <a:lstStyle/>
                    <a:p>
                      <a:pPr marL="50800" marR="33020" algn="just">
                        <a:lnSpc>
                          <a:spcPct val="97000"/>
                        </a:lnSpc>
                        <a:spcBef>
                          <a:spcPts val="680"/>
                        </a:spcBef>
                        <a:spcAft>
                          <a:spcPts val="0"/>
                        </a:spcAft>
                      </a:pPr>
                      <a:r>
                        <a:rPr lang="en-GB" sz="1300" dirty="0">
                          <a:effectLst/>
                        </a:rPr>
                        <a:t>It</a:t>
                      </a:r>
                      <a:r>
                        <a:rPr lang="en-GB" sz="1300" spc="-25" dirty="0">
                          <a:effectLst/>
                        </a:rPr>
                        <a:t> </a:t>
                      </a:r>
                      <a:r>
                        <a:rPr lang="en-GB" sz="1300" dirty="0">
                          <a:effectLst/>
                        </a:rPr>
                        <a:t>is</a:t>
                      </a:r>
                      <a:r>
                        <a:rPr lang="en-GB" sz="1300" spc="-20" dirty="0">
                          <a:effectLst/>
                        </a:rPr>
                        <a:t> </a:t>
                      </a:r>
                      <a:r>
                        <a:rPr lang="en-GB" sz="1300" dirty="0">
                          <a:effectLst/>
                        </a:rPr>
                        <a:t>a</a:t>
                      </a:r>
                      <a:r>
                        <a:rPr lang="en-GB" sz="1300" spc="-25" dirty="0">
                          <a:effectLst/>
                        </a:rPr>
                        <a:t> </a:t>
                      </a:r>
                      <a:r>
                        <a:rPr lang="en-GB" sz="1300" dirty="0">
                          <a:effectLst/>
                        </a:rPr>
                        <a:t>good</a:t>
                      </a:r>
                      <a:r>
                        <a:rPr lang="en-GB" sz="1300" spc="-20" dirty="0">
                          <a:effectLst/>
                        </a:rPr>
                        <a:t> </a:t>
                      </a:r>
                      <a:r>
                        <a:rPr lang="en-GB" sz="1300" dirty="0">
                          <a:effectLst/>
                        </a:rPr>
                        <a:t>idea</a:t>
                      </a:r>
                      <a:r>
                        <a:rPr lang="en-GB" sz="1300" spc="-25" dirty="0">
                          <a:effectLst/>
                        </a:rPr>
                        <a:t> </a:t>
                      </a:r>
                      <a:r>
                        <a:rPr lang="en-GB" sz="1300" dirty="0">
                          <a:effectLst/>
                        </a:rPr>
                        <a:t>not</a:t>
                      </a:r>
                      <a:r>
                        <a:rPr lang="en-GB" sz="1300" spc="-15" dirty="0">
                          <a:effectLst/>
                        </a:rPr>
                        <a:t> </a:t>
                      </a:r>
                      <a:r>
                        <a:rPr lang="en-GB" sz="1300" dirty="0">
                          <a:effectLst/>
                        </a:rPr>
                        <a:t>to</a:t>
                      </a:r>
                      <a:r>
                        <a:rPr lang="en-GB" sz="1300" spc="-25" dirty="0">
                          <a:effectLst/>
                        </a:rPr>
                        <a:t> </a:t>
                      </a:r>
                      <a:r>
                        <a:rPr lang="en-GB" sz="1300" dirty="0">
                          <a:effectLst/>
                        </a:rPr>
                        <a:t>go</a:t>
                      </a:r>
                      <a:r>
                        <a:rPr lang="en-GB" sz="1300" spc="-20" dirty="0">
                          <a:effectLst/>
                        </a:rPr>
                        <a:t> </a:t>
                      </a:r>
                      <a:r>
                        <a:rPr lang="en-GB" sz="1300" dirty="0">
                          <a:effectLst/>
                        </a:rPr>
                        <a:t>to</a:t>
                      </a:r>
                      <a:r>
                        <a:rPr lang="en-GB" sz="1300" spc="-25" dirty="0">
                          <a:effectLst/>
                        </a:rPr>
                        <a:t> </a:t>
                      </a:r>
                      <a:r>
                        <a:rPr lang="en-GB" sz="1300" dirty="0">
                          <a:effectLst/>
                        </a:rPr>
                        <a:t>sleep</a:t>
                      </a:r>
                      <a:r>
                        <a:rPr lang="en-GB" sz="1300" spc="-20" dirty="0">
                          <a:effectLst/>
                        </a:rPr>
                        <a:t> </a:t>
                      </a:r>
                      <a:r>
                        <a:rPr lang="en-GB" sz="1300" spc="-15" dirty="0">
                          <a:effectLst/>
                        </a:rPr>
                        <a:t>hungry.</a:t>
                      </a:r>
                      <a:r>
                        <a:rPr lang="en-GB" sz="1300" spc="-25" dirty="0">
                          <a:effectLst/>
                        </a:rPr>
                        <a:t> </a:t>
                      </a:r>
                      <a:r>
                        <a:rPr lang="en-GB" sz="1300" dirty="0">
                          <a:effectLst/>
                        </a:rPr>
                        <a:t>While</a:t>
                      </a:r>
                      <a:r>
                        <a:rPr lang="en-GB" sz="1300" spc="-20" dirty="0">
                          <a:effectLst/>
                        </a:rPr>
                        <a:t> </a:t>
                      </a:r>
                      <a:r>
                        <a:rPr lang="en-GB" sz="1300" dirty="0">
                          <a:effectLst/>
                        </a:rPr>
                        <a:t>a</a:t>
                      </a:r>
                      <a:r>
                        <a:rPr lang="en-GB" sz="1300" spc="-25" dirty="0">
                          <a:effectLst/>
                        </a:rPr>
                        <a:t> </a:t>
                      </a:r>
                      <a:r>
                        <a:rPr lang="en-GB" sz="1300" dirty="0">
                          <a:effectLst/>
                        </a:rPr>
                        <a:t>big</a:t>
                      </a:r>
                      <a:r>
                        <a:rPr lang="en-GB" sz="1300" spc="-20" dirty="0">
                          <a:effectLst/>
                        </a:rPr>
                        <a:t> </a:t>
                      </a:r>
                      <a:r>
                        <a:rPr lang="en-GB" sz="1300" dirty="0">
                          <a:effectLst/>
                        </a:rPr>
                        <a:t>meal</a:t>
                      </a:r>
                      <a:r>
                        <a:rPr lang="en-GB" sz="1300" spc="-25" dirty="0">
                          <a:effectLst/>
                        </a:rPr>
                        <a:t> </a:t>
                      </a:r>
                      <a:r>
                        <a:rPr lang="en-GB" sz="1300" dirty="0">
                          <a:effectLst/>
                        </a:rPr>
                        <a:t>right</a:t>
                      </a:r>
                      <a:r>
                        <a:rPr lang="en-GB" sz="1300" spc="-20" dirty="0">
                          <a:effectLst/>
                        </a:rPr>
                        <a:t> </a:t>
                      </a:r>
                      <a:r>
                        <a:rPr lang="en-GB" sz="1300" spc="-15" dirty="0">
                          <a:effectLst/>
                        </a:rPr>
                        <a:t>before </a:t>
                      </a:r>
                      <a:r>
                        <a:rPr lang="en-GB" sz="1300" dirty="0">
                          <a:effectLst/>
                        </a:rPr>
                        <a:t>sleep is not advisable, a small snack </a:t>
                      </a:r>
                      <a:r>
                        <a:rPr lang="en-GB" sz="1300" spc="-15" dirty="0">
                          <a:effectLst/>
                        </a:rPr>
                        <a:t>before </a:t>
                      </a:r>
                      <a:r>
                        <a:rPr lang="en-GB" sz="1300" dirty="0">
                          <a:effectLst/>
                        </a:rPr>
                        <a:t>bed can help with falling asleep and improve sleep</a:t>
                      </a:r>
                      <a:r>
                        <a:rPr lang="en-GB" sz="1300" spc="-10" dirty="0">
                          <a:effectLst/>
                        </a:rPr>
                        <a:t> </a:t>
                      </a:r>
                      <a:r>
                        <a:rPr lang="en-GB" sz="1300" spc="-15" dirty="0">
                          <a:effectLst/>
                        </a:rPr>
                        <a:t>quality.</a:t>
                      </a:r>
                      <a:endParaRPr lang="en-GB" sz="1300" b="0" dirty="0">
                        <a:solidFill>
                          <a:schemeClr val="tx1"/>
                        </a:solidFill>
                        <a:effectLst/>
                        <a:latin typeface="Lato" panose="020B0604020202020204" charset="0"/>
                        <a:ea typeface="Lato" panose="020B0604020202020204" charset="0"/>
                        <a:cs typeface="Lato" panose="020B0604020202020204" charset="0"/>
                      </a:endParaRPr>
                    </a:p>
                  </a:txBody>
                  <a:tcPr marL="0" marR="0" marT="0" marB="0"/>
                </a:tc>
                <a:extLst>
                  <a:ext uri="{0D108BD9-81ED-4DB2-BD59-A6C34878D82A}">
                    <a16:rowId xmlns:a16="http://schemas.microsoft.com/office/drawing/2014/main" val="174193510"/>
                  </a:ext>
                </a:extLst>
              </a:tr>
              <a:tr h="801963">
                <a:tc>
                  <a:txBody>
                    <a:bodyPr/>
                    <a:lstStyle/>
                    <a:p>
                      <a:pPr marL="72000" marR="128270" algn="just">
                        <a:lnSpc>
                          <a:spcPct val="97000"/>
                        </a:lnSpc>
                        <a:spcAft>
                          <a:spcPts val="0"/>
                        </a:spcAft>
                      </a:pPr>
                      <a:r>
                        <a:rPr lang="en-GB" sz="1300" dirty="0" smtClean="0">
                          <a:ln>
                            <a:noFill/>
                          </a:ln>
                          <a:effectLst/>
                        </a:rPr>
                        <a:t>It </a:t>
                      </a:r>
                      <a:r>
                        <a:rPr lang="en-GB" sz="1300" dirty="0">
                          <a:ln>
                            <a:noFill/>
                          </a:ln>
                          <a:effectLst/>
                        </a:rPr>
                        <a:t>is helpful to use a phone app to help track and promote sleep</a:t>
                      </a:r>
                      <a:endParaRPr lang="en-GB" sz="1300" b="0" dirty="0">
                        <a:ln>
                          <a:noFill/>
                        </a:ln>
                        <a:solidFill>
                          <a:schemeClr val="tx1"/>
                        </a:solidFill>
                        <a:effectLst/>
                        <a:latin typeface="Lato" panose="020B0604020202020204" charset="0"/>
                        <a:ea typeface="Lato" panose="020B0604020202020204" charset="0"/>
                        <a:cs typeface="Lato" panose="020B0604020202020204" charset="0"/>
                      </a:endParaRPr>
                    </a:p>
                  </a:txBody>
                  <a:tcPr marL="0" marR="0" marT="0" marB="0" anchor="ctr"/>
                </a:tc>
                <a:tc>
                  <a:txBody>
                    <a:bodyPr/>
                    <a:lstStyle/>
                    <a:p>
                      <a:pPr>
                        <a:spcAft>
                          <a:spcPts val="0"/>
                        </a:spcAft>
                      </a:pPr>
                      <a:r>
                        <a:rPr lang="en-GB" sz="1300" dirty="0">
                          <a:effectLst/>
                        </a:rPr>
                        <a:t> </a:t>
                      </a:r>
                    </a:p>
                    <a:p>
                      <a:pPr>
                        <a:spcBef>
                          <a:spcPts val="30"/>
                        </a:spcBef>
                        <a:spcAft>
                          <a:spcPts val="0"/>
                        </a:spcAft>
                      </a:pPr>
                      <a:r>
                        <a:rPr lang="en-GB" sz="1300" dirty="0">
                          <a:effectLst/>
                        </a:rPr>
                        <a:t> </a:t>
                      </a:r>
                    </a:p>
                    <a:p>
                      <a:pPr marL="13335" algn="ctr">
                        <a:spcAft>
                          <a:spcPts val="0"/>
                        </a:spcAft>
                      </a:pPr>
                      <a:r>
                        <a:rPr lang="en-GB" sz="1300" dirty="0">
                          <a:effectLst/>
                        </a:rPr>
                        <a:t>F</a:t>
                      </a:r>
                      <a:endParaRPr lang="en-GB" sz="1300" b="1" dirty="0">
                        <a:solidFill>
                          <a:schemeClr val="bg1"/>
                        </a:solidFill>
                        <a:effectLst/>
                        <a:latin typeface="Lato" panose="020B0604020202020204" charset="0"/>
                        <a:ea typeface="Lato" panose="020B0604020202020204" charset="0"/>
                        <a:cs typeface="Lato" panose="020B0604020202020204" charset="0"/>
                      </a:endParaRPr>
                    </a:p>
                  </a:txBody>
                  <a:tcPr marL="0" marR="0" marT="0" marB="0"/>
                </a:tc>
                <a:tc>
                  <a:txBody>
                    <a:bodyPr/>
                    <a:lstStyle/>
                    <a:p>
                      <a:pPr marL="50800">
                        <a:lnSpc>
                          <a:spcPts val="1440"/>
                        </a:lnSpc>
                        <a:spcBef>
                          <a:spcPts val="95"/>
                        </a:spcBef>
                        <a:spcAft>
                          <a:spcPts val="0"/>
                        </a:spcAft>
                      </a:pPr>
                      <a:r>
                        <a:rPr lang="en-GB" sz="1300" dirty="0">
                          <a:effectLst/>
                        </a:rPr>
                        <a:t>Lots of apps suggest they can help to promote or track sleep, however little research has been done into how effective these really are. Any benefits</a:t>
                      </a:r>
                      <a:r>
                        <a:rPr lang="en-GB" sz="1300" spc="-50" dirty="0">
                          <a:effectLst/>
                        </a:rPr>
                        <a:t> </a:t>
                      </a:r>
                      <a:r>
                        <a:rPr lang="en-GB" sz="1300" dirty="0">
                          <a:effectLst/>
                        </a:rPr>
                        <a:t>the</a:t>
                      </a:r>
                      <a:r>
                        <a:rPr lang="en-GB" sz="1300" spc="-45" dirty="0">
                          <a:effectLst/>
                        </a:rPr>
                        <a:t> </a:t>
                      </a:r>
                      <a:r>
                        <a:rPr lang="en-GB" sz="1300" dirty="0">
                          <a:effectLst/>
                        </a:rPr>
                        <a:t>app</a:t>
                      </a:r>
                      <a:r>
                        <a:rPr lang="en-GB" sz="1300" spc="-45" dirty="0">
                          <a:effectLst/>
                        </a:rPr>
                        <a:t> </a:t>
                      </a:r>
                      <a:r>
                        <a:rPr lang="en-GB" sz="1300" dirty="0">
                          <a:effectLst/>
                        </a:rPr>
                        <a:t>may</a:t>
                      </a:r>
                      <a:r>
                        <a:rPr lang="en-GB" sz="1300" spc="-50" dirty="0">
                          <a:effectLst/>
                        </a:rPr>
                        <a:t> </a:t>
                      </a:r>
                      <a:r>
                        <a:rPr lang="en-GB" sz="1300" dirty="0">
                          <a:effectLst/>
                        </a:rPr>
                        <a:t>provide</a:t>
                      </a:r>
                      <a:r>
                        <a:rPr lang="en-GB" sz="1300" spc="-45" dirty="0">
                          <a:effectLst/>
                        </a:rPr>
                        <a:t> </a:t>
                      </a:r>
                      <a:r>
                        <a:rPr lang="en-GB" sz="1300" dirty="0">
                          <a:effectLst/>
                        </a:rPr>
                        <a:t>are</a:t>
                      </a:r>
                      <a:r>
                        <a:rPr lang="en-GB" sz="1300" spc="-45" dirty="0">
                          <a:effectLst/>
                        </a:rPr>
                        <a:t> </a:t>
                      </a:r>
                      <a:r>
                        <a:rPr lang="en-GB" sz="1300" dirty="0">
                          <a:effectLst/>
                        </a:rPr>
                        <a:t>also</a:t>
                      </a:r>
                      <a:r>
                        <a:rPr lang="en-GB" sz="1300" spc="-50" dirty="0">
                          <a:effectLst/>
                        </a:rPr>
                        <a:t> </a:t>
                      </a:r>
                      <a:r>
                        <a:rPr lang="en-GB" sz="1300" dirty="0">
                          <a:effectLst/>
                        </a:rPr>
                        <a:t>likely</a:t>
                      </a:r>
                      <a:r>
                        <a:rPr lang="en-GB" sz="1300" spc="-45" dirty="0">
                          <a:effectLst/>
                        </a:rPr>
                        <a:t> </a:t>
                      </a:r>
                      <a:r>
                        <a:rPr lang="en-GB" sz="1300" dirty="0">
                          <a:effectLst/>
                        </a:rPr>
                        <a:t>to</a:t>
                      </a:r>
                      <a:r>
                        <a:rPr lang="en-GB" sz="1300" spc="-45" dirty="0">
                          <a:effectLst/>
                        </a:rPr>
                        <a:t> </a:t>
                      </a:r>
                      <a:r>
                        <a:rPr lang="en-GB" sz="1300" dirty="0">
                          <a:effectLst/>
                        </a:rPr>
                        <a:t>be</a:t>
                      </a:r>
                      <a:r>
                        <a:rPr lang="en-GB" sz="1300" spc="-50" dirty="0">
                          <a:effectLst/>
                        </a:rPr>
                        <a:t> </a:t>
                      </a:r>
                      <a:r>
                        <a:rPr lang="en-GB" sz="1300" dirty="0">
                          <a:effectLst/>
                        </a:rPr>
                        <a:t>outweighed</a:t>
                      </a:r>
                      <a:r>
                        <a:rPr lang="en-GB" sz="1300" spc="-45" dirty="0">
                          <a:effectLst/>
                        </a:rPr>
                        <a:t> </a:t>
                      </a:r>
                      <a:r>
                        <a:rPr lang="en-GB" sz="1300" dirty="0">
                          <a:effectLst/>
                        </a:rPr>
                        <a:t>by</a:t>
                      </a:r>
                      <a:r>
                        <a:rPr lang="en-GB" sz="1300" spc="-45" dirty="0">
                          <a:effectLst/>
                        </a:rPr>
                        <a:t> </a:t>
                      </a:r>
                      <a:r>
                        <a:rPr lang="en-GB" sz="1300" dirty="0">
                          <a:effectLst/>
                        </a:rPr>
                        <a:t>having the phone on the bedside table, as the lights on phones and constant notifications throughout the night can have a significant negative impact on</a:t>
                      </a:r>
                      <a:r>
                        <a:rPr lang="en-GB" sz="1300" spc="-10" dirty="0">
                          <a:effectLst/>
                        </a:rPr>
                        <a:t> </a:t>
                      </a:r>
                      <a:r>
                        <a:rPr lang="en-GB" sz="1300" dirty="0">
                          <a:effectLst/>
                        </a:rPr>
                        <a:t>sleep</a:t>
                      </a:r>
                      <a:endParaRPr lang="en-GB" sz="1300" b="0" dirty="0">
                        <a:solidFill>
                          <a:schemeClr val="tx1"/>
                        </a:solidFill>
                        <a:effectLst/>
                        <a:latin typeface="Lato" panose="020B0604020202020204" charset="0"/>
                        <a:ea typeface="Lato" panose="020B0604020202020204" charset="0"/>
                        <a:cs typeface="Lato" panose="020B0604020202020204" charset="0"/>
                      </a:endParaRPr>
                    </a:p>
                  </a:txBody>
                  <a:tcPr marL="0" marR="0" marT="0" marB="0"/>
                </a:tc>
                <a:extLst>
                  <a:ext uri="{0D108BD9-81ED-4DB2-BD59-A6C34878D82A}">
                    <a16:rowId xmlns:a16="http://schemas.microsoft.com/office/drawing/2014/main" val="2684893407"/>
                  </a:ext>
                </a:extLst>
              </a:tr>
              <a:tr h="775776">
                <a:tc>
                  <a:txBody>
                    <a:bodyPr/>
                    <a:lstStyle/>
                    <a:p>
                      <a:pPr marL="72000" marR="175895">
                        <a:lnSpc>
                          <a:spcPct val="97000"/>
                        </a:lnSpc>
                        <a:spcAft>
                          <a:spcPts val="0"/>
                        </a:spcAft>
                      </a:pPr>
                      <a:r>
                        <a:rPr lang="en-GB" sz="1300" dirty="0" smtClean="0">
                          <a:ln>
                            <a:noFill/>
                          </a:ln>
                          <a:effectLst/>
                        </a:rPr>
                        <a:t>Naps </a:t>
                      </a:r>
                      <a:r>
                        <a:rPr lang="en-GB" sz="1300" dirty="0">
                          <a:ln>
                            <a:noFill/>
                          </a:ln>
                          <a:effectLst/>
                        </a:rPr>
                        <a:t>should be no longer than 45 minutes</a:t>
                      </a:r>
                      <a:endParaRPr lang="en-GB" sz="1300" b="0" dirty="0">
                        <a:ln>
                          <a:noFill/>
                        </a:ln>
                        <a:solidFill>
                          <a:schemeClr val="tx1"/>
                        </a:solidFill>
                        <a:effectLst/>
                        <a:latin typeface="Lato" panose="020B0604020202020204" charset="0"/>
                        <a:ea typeface="Lato" panose="020B0604020202020204" charset="0"/>
                        <a:cs typeface="Lato" panose="020B0604020202020204" charset="0"/>
                      </a:endParaRPr>
                    </a:p>
                  </a:txBody>
                  <a:tcPr marL="0" marR="0" marT="0" marB="0" anchor="ctr"/>
                </a:tc>
                <a:tc>
                  <a:txBody>
                    <a:bodyPr/>
                    <a:lstStyle/>
                    <a:p>
                      <a:pPr>
                        <a:spcAft>
                          <a:spcPts val="0"/>
                        </a:spcAft>
                      </a:pPr>
                      <a:r>
                        <a:rPr lang="en-GB" sz="1300" dirty="0">
                          <a:effectLst/>
                        </a:rPr>
                        <a:t> </a:t>
                      </a:r>
                    </a:p>
                    <a:p>
                      <a:pPr>
                        <a:spcBef>
                          <a:spcPts val="55"/>
                        </a:spcBef>
                        <a:spcAft>
                          <a:spcPts val="0"/>
                        </a:spcAft>
                      </a:pPr>
                      <a:r>
                        <a:rPr lang="en-GB" sz="1300" dirty="0">
                          <a:effectLst/>
                        </a:rPr>
                        <a:t> </a:t>
                      </a:r>
                    </a:p>
                    <a:p>
                      <a:pPr marL="13335" algn="ctr">
                        <a:spcBef>
                          <a:spcPts val="5"/>
                        </a:spcBef>
                        <a:spcAft>
                          <a:spcPts val="0"/>
                        </a:spcAft>
                      </a:pPr>
                      <a:r>
                        <a:rPr lang="en-GB" sz="1300" dirty="0">
                          <a:effectLst/>
                        </a:rPr>
                        <a:t>T</a:t>
                      </a:r>
                      <a:endParaRPr lang="en-GB" sz="1300" b="1" dirty="0">
                        <a:solidFill>
                          <a:schemeClr val="bg1"/>
                        </a:solidFill>
                        <a:effectLst/>
                        <a:latin typeface="Lato" panose="020B0604020202020204" charset="0"/>
                        <a:ea typeface="Lato" panose="020B0604020202020204" charset="0"/>
                        <a:cs typeface="Lato" panose="020B0604020202020204" charset="0"/>
                      </a:endParaRPr>
                    </a:p>
                  </a:txBody>
                  <a:tcPr marL="0" marR="0" marT="0" marB="0"/>
                </a:tc>
                <a:tc>
                  <a:txBody>
                    <a:bodyPr/>
                    <a:lstStyle/>
                    <a:p>
                      <a:pPr marL="50800" marR="34925" algn="just">
                        <a:lnSpc>
                          <a:spcPts val="1440"/>
                        </a:lnSpc>
                        <a:spcBef>
                          <a:spcPts val="95"/>
                        </a:spcBef>
                        <a:spcAft>
                          <a:spcPts val="0"/>
                        </a:spcAft>
                      </a:pPr>
                      <a:r>
                        <a:rPr lang="en-GB" sz="1300" dirty="0">
                          <a:effectLst/>
                        </a:rPr>
                        <a:t>Napping can help sleepiness, but should be no longer than 15-30 mins and in the early afternoon. Napping for longer than this or late in the afternoon can make it difficult to fall asleep at night. Naps should only be used as a technique if absolutely necessary; it is much better to try to improve the quality and length of night-time sleep</a:t>
                      </a:r>
                      <a:endParaRPr lang="en-GB" sz="1300" b="0" dirty="0">
                        <a:solidFill>
                          <a:schemeClr val="tx1"/>
                        </a:solidFill>
                        <a:effectLst/>
                        <a:latin typeface="Lato" panose="020B0604020202020204" charset="0"/>
                        <a:ea typeface="Lato" panose="020B0604020202020204" charset="0"/>
                        <a:cs typeface="Lato" panose="020B0604020202020204" charset="0"/>
                      </a:endParaRPr>
                    </a:p>
                  </a:txBody>
                  <a:tcPr marL="0" marR="0" marT="0" marB="0"/>
                </a:tc>
                <a:extLst>
                  <a:ext uri="{0D108BD9-81ED-4DB2-BD59-A6C34878D82A}">
                    <a16:rowId xmlns:a16="http://schemas.microsoft.com/office/drawing/2014/main" val="3243042776"/>
                  </a:ext>
                </a:extLst>
              </a:tr>
              <a:tr h="709581">
                <a:tc>
                  <a:txBody>
                    <a:bodyPr/>
                    <a:lstStyle/>
                    <a:p>
                      <a:pPr marL="72000" marR="12065">
                        <a:lnSpc>
                          <a:spcPct val="97000"/>
                        </a:lnSpc>
                        <a:spcBef>
                          <a:spcPts val="585"/>
                        </a:spcBef>
                        <a:spcAft>
                          <a:spcPts val="0"/>
                        </a:spcAft>
                      </a:pPr>
                      <a:r>
                        <a:rPr lang="en-GB" sz="1300" dirty="0">
                          <a:ln>
                            <a:noFill/>
                          </a:ln>
                          <a:effectLst/>
                        </a:rPr>
                        <a:t>It is possible to counteract the effects of lack of sleep by drinking caffeinated drinks</a:t>
                      </a:r>
                      <a:endParaRPr lang="en-GB" sz="1300" b="0" dirty="0">
                        <a:ln>
                          <a:noFill/>
                        </a:ln>
                        <a:solidFill>
                          <a:schemeClr val="tx1"/>
                        </a:solidFill>
                        <a:effectLst/>
                        <a:latin typeface="Lato" panose="020B0604020202020204" charset="0"/>
                        <a:ea typeface="Lato" panose="020B0604020202020204" charset="0"/>
                        <a:cs typeface="Lato" panose="020B0604020202020204" charset="0"/>
                      </a:endParaRPr>
                    </a:p>
                  </a:txBody>
                  <a:tcPr marL="0" marR="0" marT="0" marB="0" anchor="ctr"/>
                </a:tc>
                <a:tc>
                  <a:txBody>
                    <a:bodyPr/>
                    <a:lstStyle/>
                    <a:p>
                      <a:pPr>
                        <a:spcAft>
                          <a:spcPts val="0"/>
                        </a:spcAft>
                      </a:pPr>
                      <a:r>
                        <a:rPr lang="en-GB" sz="1300" dirty="0">
                          <a:effectLst/>
                        </a:rPr>
                        <a:t> </a:t>
                      </a:r>
                    </a:p>
                    <a:p>
                      <a:pPr>
                        <a:spcBef>
                          <a:spcPts val="65"/>
                        </a:spcBef>
                        <a:spcAft>
                          <a:spcPts val="0"/>
                        </a:spcAft>
                      </a:pPr>
                      <a:r>
                        <a:rPr lang="en-GB" sz="1300" dirty="0">
                          <a:effectLst/>
                        </a:rPr>
                        <a:t> </a:t>
                      </a:r>
                    </a:p>
                    <a:p>
                      <a:pPr marL="13335" algn="ctr">
                        <a:spcAft>
                          <a:spcPts val="0"/>
                        </a:spcAft>
                      </a:pPr>
                      <a:r>
                        <a:rPr lang="en-GB" sz="1300" dirty="0">
                          <a:effectLst/>
                        </a:rPr>
                        <a:t>F</a:t>
                      </a:r>
                      <a:endParaRPr lang="en-GB" sz="1300" b="1" dirty="0">
                        <a:solidFill>
                          <a:schemeClr val="bg1"/>
                        </a:solidFill>
                        <a:effectLst/>
                        <a:latin typeface="Lato" panose="020B0604020202020204" charset="0"/>
                        <a:ea typeface="Lato" panose="020B0604020202020204" charset="0"/>
                        <a:cs typeface="Lato" panose="020B0604020202020204" charset="0"/>
                      </a:endParaRPr>
                    </a:p>
                  </a:txBody>
                  <a:tcPr marL="0" marR="0" marT="0" marB="0"/>
                </a:tc>
                <a:tc>
                  <a:txBody>
                    <a:bodyPr/>
                    <a:lstStyle/>
                    <a:p>
                      <a:pPr marL="50800" marR="35560" algn="just">
                        <a:lnSpc>
                          <a:spcPct val="97000"/>
                        </a:lnSpc>
                        <a:spcBef>
                          <a:spcPts val="585"/>
                        </a:spcBef>
                        <a:spcAft>
                          <a:spcPts val="0"/>
                        </a:spcAft>
                      </a:pPr>
                      <a:r>
                        <a:rPr lang="en-GB" sz="1300" dirty="0">
                          <a:effectLst/>
                        </a:rPr>
                        <a:t>Caffeine</a:t>
                      </a:r>
                      <a:r>
                        <a:rPr lang="en-GB" sz="1300" spc="-70" dirty="0">
                          <a:effectLst/>
                        </a:rPr>
                        <a:t> </a:t>
                      </a:r>
                      <a:r>
                        <a:rPr lang="en-GB" sz="1300" dirty="0">
                          <a:effectLst/>
                        </a:rPr>
                        <a:t>can</a:t>
                      </a:r>
                      <a:r>
                        <a:rPr lang="en-GB" sz="1300" spc="-65" dirty="0">
                          <a:effectLst/>
                        </a:rPr>
                        <a:t> </a:t>
                      </a:r>
                      <a:r>
                        <a:rPr lang="en-GB" sz="1300" dirty="0">
                          <a:effectLst/>
                        </a:rPr>
                        <a:t>give</a:t>
                      </a:r>
                      <a:r>
                        <a:rPr lang="en-GB" sz="1300" spc="-70" dirty="0">
                          <a:effectLst/>
                        </a:rPr>
                        <a:t> </a:t>
                      </a:r>
                      <a:r>
                        <a:rPr lang="en-GB" sz="1300" dirty="0">
                          <a:effectLst/>
                        </a:rPr>
                        <a:t>the</a:t>
                      </a:r>
                      <a:r>
                        <a:rPr lang="en-GB" sz="1300" spc="-65" dirty="0">
                          <a:effectLst/>
                        </a:rPr>
                        <a:t> </a:t>
                      </a:r>
                      <a:r>
                        <a:rPr lang="en-GB" sz="1300" dirty="0">
                          <a:effectLst/>
                        </a:rPr>
                        <a:t>body</a:t>
                      </a:r>
                      <a:r>
                        <a:rPr lang="en-GB" sz="1300" spc="-70" dirty="0">
                          <a:effectLst/>
                        </a:rPr>
                        <a:t> </a:t>
                      </a:r>
                      <a:r>
                        <a:rPr lang="en-GB" sz="1300" dirty="0">
                          <a:effectLst/>
                        </a:rPr>
                        <a:t>a</a:t>
                      </a:r>
                      <a:r>
                        <a:rPr lang="en-GB" sz="1300" spc="-65" dirty="0">
                          <a:effectLst/>
                        </a:rPr>
                        <a:t> </a:t>
                      </a:r>
                      <a:r>
                        <a:rPr lang="en-GB" sz="1300" dirty="0">
                          <a:effectLst/>
                        </a:rPr>
                        <a:t>temporary</a:t>
                      </a:r>
                      <a:r>
                        <a:rPr lang="en-GB" sz="1300" spc="-70" dirty="0">
                          <a:effectLst/>
                        </a:rPr>
                        <a:t> </a:t>
                      </a:r>
                      <a:r>
                        <a:rPr lang="en-GB" sz="1300" dirty="0">
                          <a:effectLst/>
                        </a:rPr>
                        <a:t>energy</a:t>
                      </a:r>
                      <a:r>
                        <a:rPr lang="en-GB" sz="1300" spc="-65" dirty="0">
                          <a:effectLst/>
                        </a:rPr>
                        <a:t> </a:t>
                      </a:r>
                      <a:r>
                        <a:rPr lang="en-GB" sz="1300" dirty="0">
                          <a:effectLst/>
                        </a:rPr>
                        <a:t>boost</a:t>
                      </a:r>
                      <a:r>
                        <a:rPr lang="en-GB" sz="1300" spc="-70" dirty="0">
                          <a:effectLst/>
                        </a:rPr>
                        <a:t> </a:t>
                      </a:r>
                      <a:r>
                        <a:rPr lang="en-GB" sz="1300" dirty="0">
                          <a:effectLst/>
                        </a:rPr>
                        <a:t>but</a:t>
                      </a:r>
                      <a:r>
                        <a:rPr lang="en-GB" sz="1300" spc="-65" dirty="0">
                          <a:effectLst/>
                        </a:rPr>
                        <a:t> </a:t>
                      </a:r>
                      <a:r>
                        <a:rPr lang="en-GB" sz="1300" dirty="0">
                          <a:effectLst/>
                        </a:rPr>
                        <a:t>it</a:t>
                      </a:r>
                      <a:r>
                        <a:rPr lang="en-GB" sz="1300" spc="-65" dirty="0">
                          <a:effectLst/>
                        </a:rPr>
                        <a:t> </a:t>
                      </a:r>
                      <a:r>
                        <a:rPr lang="en-GB" sz="1300" dirty="0">
                          <a:effectLst/>
                        </a:rPr>
                        <a:t>can</a:t>
                      </a:r>
                      <a:r>
                        <a:rPr lang="en-GB" sz="1300" spc="-70" dirty="0">
                          <a:effectLst/>
                        </a:rPr>
                        <a:t> </a:t>
                      </a:r>
                      <a:r>
                        <a:rPr lang="en-GB" sz="1300" dirty="0">
                          <a:effectLst/>
                        </a:rPr>
                        <a:t>have</a:t>
                      </a:r>
                      <a:r>
                        <a:rPr lang="en-GB" sz="1300" spc="-65" dirty="0">
                          <a:effectLst/>
                        </a:rPr>
                        <a:t> </a:t>
                      </a:r>
                      <a:r>
                        <a:rPr lang="en-GB" sz="1300" dirty="0">
                          <a:effectLst/>
                        </a:rPr>
                        <a:t>sig- </a:t>
                      </a:r>
                      <a:r>
                        <a:rPr lang="en-GB" sz="1300" dirty="0" err="1">
                          <a:effectLst/>
                        </a:rPr>
                        <a:t>nificant</a:t>
                      </a:r>
                      <a:r>
                        <a:rPr lang="en-GB" sz="1300" spc="-50" dirty="0">
                          <a:effectLst/>
                        </a:rPr>
                        <a:t> </a:t>
                      </a:r>
                      <a:r>
                        <a:rPr lang="en-GB" sz="1300" dirty="0">
                          <a:effectLst/>
                        </a:rPr>
                        <a:t>detrimental</a:t>
                      </a:r>
                      <a:r>
                        <a:rPr lang="en-GB" sz="1300" spc="-45" dirty="0">
                          <a:effectLst/>
                        </a:rPr>
                        <a:t> </a:t>
                      </a:r>
                      <a:r>
                        <a:rPr lang="en-GB" sz="1300" dirty="0">
                          <a:effectLst/>
                        </a:rPr>
                        <a:t>effects</a:t>
                      </a:r>
                      <a:r>
                        <a:rPr lang="en-GB" sz="1300" spc="-45" dirty="0">
                          <a:effectLst/>
                        </a:rPr>
                        <a:t> </a:t>
                      </a:r>
                      <a:r>
                        <a:rPr lang="en-GB" sz="1300" dirty="0">
                          <a:effectLst/>
                        </a:rPr>
                        <a:t>over</a:t>
                      </a:r>
                      <a:r>
                        <a:rPr lang="en-GB" sz="1300" spc="-50" dirty="0">
                          <a:effectLst/>
                        </a:rPr>
                        <a:t> </a:t>
                      </a:r>
                      <a:r>
                        <a:rPr lang="en-GB" sz="1300" dirty="0">
                          <a:effectLst/>
                        </a:rPr>
                        <a:t>time.</a:t>
                      </a:r>
                      <a:r>
                        <a:rPr lang="en-GB" sz="1300" spc="-45" dirty="0">
                          <a:effectLst/>
                        </a:rPr>
                        <a:t> </a:t>
                      </a:r>
                      <a:r>
                        <a:rPr lang="en-GB" sz="1300" dirty="0">
                          <a:effectLst/>
                        </a:rPr>
                        <a:t>Caffeine</a:t>
                      </a:r>
                      <a:r>
                        <a:rPr lang="en-GB" sz="1300" spc="-45" dirty="0">
                          <a:effectLst/>
                        </a:rPr>
                        <a:t> </a:t>
                      </a:r>
                      <a:r>
                        <a:rPr lang="en-GB" sz="1300" dirty="0">
                          <a:effectLst/>
                        </a:rPr>
                        <a:t>products</a:t>
                      </a:r>
                      <a:r>
                        <a:rPr lang="en-GB" sz="1300" spc="-50" dirty="0">
                          <a:effectLst/>
                        </a:rPr>
                        <a:t> </a:t>
                      </a:r>
                      <a:r>
                        <a:rPr lang="en-GB" sz="1300" dirty="0">
                          <a:effectLst/>
                        </a:rPr>
                        <a:t>are</a:t>
                      </a:r>
                      <a:r>
                        <a:rPr lang="en-GB" sz="1300" spc="-45" dirty="0">
                          <a:effectLst/>
                        </a:rPr>
                        <a:t> </a:t>
                      </a:r>
                      <a:r>
                        <a:rPr lang="en-GB" sz="1300" dirty="0">
                          <a:effectLst/>
                        </a:rPr>
                        <a:t>potentially addictive and can impact health; they also disrupt sleep</a:t>
                      </a:r>
                      <a:r>
                        <a:rPr lang="en-GB" sz="1300" spc="-40" dirty="0">
                          <a:effectLst/>
                        </a:rPr>
                        <a:t> </a:t>
                      </a:r>
                      <a:r>
                        <a:rPr lang="en-GB" sz="1300" dirty="0">
                          <a:effectLst/>
                        </a:rPr>
                        <a:t>even</a:t>
                      </a:r>
                    </a:p>
                    <a:p>
                      <a:pPr marL="50800">
                        <a:lnSpc>
                          <a:spcPts val="1455"/>
                        </a:lnSpc>
                        <a:spcAft>
                          <a:spcPts val="0"/>
                        </a:spcAft>
                      </a:pPr>
                      <a:r>
                        <a:rPr lang="en-GB" sz="1300" dirty="0">
                          <a:effectLst/>
                        </a:rPr>
                        <a:t>further.</a:t>
                      </a:r>
                      <a:endParaRPr lang="en-GB" sz="1300" b="0" dirty="0">
                        <a:solidFill>
                          <a:schemeClr val="tx1"/>
                        </a:solidFill>
                        <a:effectLst/>
                        <a:latin typeface="Lato" panose="020B0604020202020204" charset="0"/>
                        <a:ea typeface="Lato" panose="020B0604020202020204" charset="0"/>
                        <a:cs typeface="Lato" panose="020B0604020202020204" charset="0"/>
                      </a:endParaRPr>
                    </a:p>
                  </a:txBody>
                  <a:tcPr marL="0" marR="0" marT="0" marB="0"/>
                </a:tc>
                <a:extLst>
                  <a:ext uri="{0D108BD9-81ED-4DB2-BD59-A6C34878D82A}">
                    <a16:rowId xmlns:a16="http://schemas.microsoft.com/office/drawing/2014/main" val="2261157568"/>
                  </a:ext>
                </a:extLst>
              </a:tr>
              <a:tr h="695776">
                <a:tc>
                  <a:txBody>
                    <a:bodyPr/>
                    <a:lstStyle/>
                    <a:p>
                      <a:pPr marL="72000">
                        <a:spcBef>
                          <a:spcPts val="35"/>
                        </a:spcBef>
                        <a:spcAft>
                          <a:spcPts val="0"/>
                        </a:spcAft>
                      </a:pPr>
                      <a:r>
                        <a:rPr lang="en-GB" sz="1300" dirty="0" smtClean="0">
                          <a:ln>
                            <a:noFill/>
                          </a:ln>
                          <a:effectLst/>
                        </a:rPr>
                        <a:t>Getting </a:t>
                      </a:r>
                      <a:r>
                        <a:rPr lang="en-GB" sz="1300" dirty="0">
                          <a:ln>
                            <a:noFill/>
                          </a:ln>
                          <a:effectLst/>
                        </a:rPr>
                        <a:t>healthy sleep can</a:t>
                      </a:r>
                    </a:p>
                    <a:p>
                      <a:pPr marL="72000">
                        <a:lnSpc>
                          <a:spcPts val="1450"/>
                        </a:lnSpc>
                        <a:spcAft>
                          <a:spcPts val="0"/>
                        </a:spcAft>
                      </a:pPr>
                      <a:r>
                        <a:rPr lang="en-GB" sz="1300" dirty="0">
                          <a:ln>
                            <a:noFill/>
                          </a:ln>
                          <a:effectLst/>
                        </a:rPr>
                        <a:t>improve school results</a:t>
                      </a:r>
                      <a:endParaRPr lang="en-GB" sz="1300" b="0" dirty="0">
                        <a:ln>
                          <a:noFill/>
                        </a:ln>
                        <a:solidFill>
                          <a:schemeClr val="tx1"/>
                        </a:solidFill>
                        <a:effectLst/>
                        <a:latin typeface="Lato" panose="020B0604020202020204" charset="0"/>
                        <a:ea typeface="Lato" panose="020B0604020202020204" charset="0"/>
                        <a:cs typeface="Lato" panose="020B0604020202020204" charset="0"/>
                      </a:endParaRPr>
                    </a:p>
                  </a:txBody>
                  <a:tcPr marL="0" marR="0" marT="0" marB="0" anchor="ctr"/>
                </a:tc>
                <a:tc>
                  <a:txBody>
                    <a:bodyPr/>
                    <a:lstStyle/>
                    <a:p>
                      <a:pPr>
                        <a:spcAft>
                          <a:spcPts val="0"/>
                        </a:spcAft>
                      </a:pPr>
                      <a:r>
                        <a:rPr lang="en-GB" sz="1300" dirty="0">
                          <a:effectLst/>
                        </a:rPr>
                        <a:t> </a:t>
                      </a:r>
                    </a:p>
                    <a:p>
                      <a:pPr>
                        <a:spcBef>
                          <a:spcPts val="5"/>
                        </a:spcBef>
                        <a:spcAft>
                          <a:spcPts val="0"/>
                        </a:spcAft>
                      </a:pPr>
                      <a:r>
                        <a:rPr lang="en-GB" sz="1300" dirty="0">
                          <a:effectLst/>
                        </a:rPr>
                        <a:t> </a:t>
                      </a:r>
                    </a:p>
                    <a:p>
                      <a:pPr marL="13335" algn="ctr">
                        <a:spcBef>
                          <a:spcPts val="5"/>
                        </a:spcBef>
                        <a:spcAft>
                          <a:spcPts val="0"/>
                        </a:spcAft>
                      </a:pPr>
                      <a:r>
                        <a:rPr lang="en-GB" sz="1300" dirty="0">
                          <a:effectLst/>
                        </a:rPr>
                        <a:t>T</a:t>
                      </a:r>
                      <a:endParaRPr lang="en-GB" sz="1300" b="1" dirty="0">
                        <a:solidFill>
                          <a:schemeClr val="bg1"/>
                        </a:solidFill>
                        <a:effectLst/>
                        <a:latin typeface="Lato" panose="020B0604020202020204" charset="0"/>
                        <a:ea typeface="Lato" panose="020B0604020202020204" charset="0"/>
                        <a:cs typeface="Lato" panose="020B0604020202020204" charset="0"/>
                      </a:endParaRPr>
                    </a:p>
                  </a:txBody>
                  <a:tcPr marL="0" marR="0" marT="0" marB="0"/>
                </a:tc>
                <a:tc>
                  <a:txBody>
                    <a:bodyPr/>
                    <a:lstStyle/>
                    <a:p>
                      <a:pPr>
                        <a:spcBef>
                          <a:spcPts val="20"/>
                        </a:spcBef>
                        <a:spcAft>
                          <a:spcPts val="0"/>
                        </a:spcAft>
                      </a:pPr>
                      <a:r>
                        <a:rPr lang="en-GB" sz="1300" dirty="0">
                          <a:effectLst/>
                        </a:rPr>
                        <a:t> Research suggests that students who get the best results in tests sleep more</a:t>
                      </a:r>
                      <a:r>
                        <a:rPr lang="en-GB" sz="1300" spc="-35" dirty="0">
                          <a:effectLst/>
                        </a:rPr>
                        <a:t> </a:t>
                      </a:r>
                      <a:r>
                        <a:rPr lang="en-GB" sz="1300" dirty="0">
                          <a:effectLst/>
                        </a:rPr>
                        <a:t>than</a:t>
                      </a:r>
                      <a:r>
                        <a:rPr lang="en-GB" sz="1300" spc="-35" dirty="0">
                          <a:effectLst/>
                        </a:rPr>
                        <a:t> </a:t>
                      </a:r>
                      <a:r>
                        <a:rPr lang="en-GB" sz="1300" dirty="0">
                          <a:effectLst/>
                        </a:rPr>
                        <a:t>their</a:t>
                      </a:r>
                      <a:r>
                        <a:rPr lang="en-GB" sz="1300" spc="-35" dirty="0">
                          <a:effectLst/>
                        </a:rPr>
                        <a:t> </a:t>
                      </a:r>
                      <a:r>
                        <a:rPr lang="en-GB" sz="1300" dirty="0">
                          <a:effectLst/>
                        </a:rPr>
                        <a:t>peers.</a:t>
                      </a:r>
                      <a:r>
                        <a:rPr lang="en-GB" sz="1300" spc="-30" dirty="0">
                          <a:effectLst/>
                        </a:rPr>
                        <a:t> </a:t>
                      </a:r>
                      <a:r>
                        <a:rPr lang="en-GB" sz="1300" dirty="0">
                          <a:effectLst/>
                        </a:rPr>
                        <a:t>Sleep</a:t>
                      </a:r>
                      <a:r>
                        <a:rPr lang="en-GB" sz="1300" spc="-35" dirty="0">
                          <a:effectLst/>
                        </a:rPr>
                        <a:t> </a:t>
                      </a:r>
                      <a:r>
                        <a:rPr lang="en-GB" sz="1300" dirty="0">
                          <a:effectLst/>
                        </a:rPr>
                        <a:t>can</a:t>
                      </a:r>
                      <a:r>
                        <a:rPr lang="en-GB" sz="1300" spc="-35" dirty="0">
                          <a:effectLst/>
                        </a:rPr>
                        <a:t> </a:t>
                      </a:r>
                      <a:r>
                        <a:rPr lang="en-GB" sz="1300" dirty="0">
                          <a:effectLst/>
                        </a:rPr>
                        <a:t>improve</a:t>
                      </a:r>
                      <a:r>
                        <a:rPr lang="en-GB" sz="1300" spc="-35" dirty="0">
                          <a:effectLst/>
                        </a:rPr>
                        <a:t> </a:t>
                      </a:r>
                      <a:r>
                        <a:rPr lang="en-GB" sz="1300" dirty="0">
                          <a:effectLst/>
                        </a:rPr>
                        <a:t>brain</a:t>
                      </a:r>
                      <a:r>
                        <a:rPr lang="en-GB" sz="1300" spc="-30" dirty="0">
                          <a:effectLst/>
                        </a:rPr>
                        <a:t> </a:t>
                      </a:r>
                      <a:r>
                        <a:rPr lang="en-GB" sz="1300" dirty="0">
                          <a:effectLst/>
                        </a:rPr>
                        <a:t>functions</a:t>
                      </a:r>
                      <a:r>
                        <a:rPr lang="en-GB" sz="1300" spc="-35" dirty="0">
                          <a:effectLst/>
                        </a:rPr>
                        <a:t> </a:t>
                      </a:r>
                      <a:r>
                        <a:rPr lang="en-GB" sz="1300" dirty="0">
                          <a:effectLst/>
                        </a:rPr>
                        <a:t>such</a:t>
                      </a:r>
                      <a:r>
                        <a:rPr lang="en-GB" sz="1300" spc="-35" dirty="0">
                          <a:effectLst/>
                        </a:rPr>
                        <a:t> </a:t>
                      </a:r>
                      <a:r>
                        <a:rPr lang="en-GB" sz="1300" dirty="0">
                          <a:effectLst/>
                        </a:rPr>
                        <a:t>as</a:t>
                      </a:r>
                      <a:r>
                        <a:rPr lang="en-GB" sz="1300" spc="-35" dirty="0">
                          <a:effectLst/>
                        </a:rPr>
                        <a:t> </a:t>
                      </a:r>
                      <a:r>
                        <a:rPr lang="en-GB" sz="1300" dirty="0">
                          <a:effectLst/>
                        </a:rPr>
                        <a:t>mem</a:t>
                      </a:r>
                      <a:r>
                        <a:rPr lang="en-GB" sz="1300" spc="-25" dirty="0">
                          <a:effectLst/>
                        </a:rPr>
                        <a:t>ory, </a:t>
                      </a:r>
                      <a:r>
                        <a:rPr lang="en-GB" sz="1300" dirty="0">
                          <a:effectLst/>
                        </a:rPr>
                        <a:t>organisation, decision making and attention.</a:t>
                      </a:r>
                      <a:endParaRPr lang="en-GB" sz="1300" b="0" dirty="0">
                        <a:solidFill>
                          <a:schemeClr val="tx1"/>
                        </a:solidFill>
                        <a:effectLst/>
                        <a:latin typeface="Lato" panose="020B0604020202020204" charset="0"/>
                        <a:ea typeface="Lato" panose="020B0604020202020204" charset="0"/>
                        <a:cs typeface="Lato" panose="020B0604020202020204" charset="0"/>
                      </a:endParaRPr>
                    </a:p>
                  </a:txBody>
                  <a:tcPr marL="0" marR="0" marT="0" marB="0"/>
                </a:tc>
                <a:extLst>
                  <a:ext uri="{0D108BD9-81ED-4DB2-BD59-A6C34878D82A}">
                    <a16:rowId xmlns:a16="http://schemas.microsoft.com/office/drawing/2014/main" val="3244129996"/>
                  </a:ext>
                </a:extLst>
              </a:tr>
              <a:tr h="906787">
                <a:tc>
                  <a:txBody>
                    <a:bodyPr/>
                    <a:lstStyle/>
                    <a:p>
                      <a:pPr marL="72000">
                        <a:spcAft>
                          <a:spcPts val="0"/>
                        </a:spcAft>
                      </a:pPr>
                      <a:r>
                        <a:rPr lang="en-GB" sz="1300" dirty="0">
                          <a:ln>
                            <a:noFill/>
                          </a:ln>
                          <a:effectLst/>
                        </a:rPr>
                        <a:t> </a:t>
                      </a:r>
                      <a:r>
                        <a:rPr lang="en-GB" sz="1300" dirty="0" smtClean="0">
                          <a:ln>
                            <a:noFill/>
                          </a:ln>
                          <a:effectLst/>
                        </a:rPr>
                        <a:t>Using </a:t>
                      </a:r>
                      <a:r>
                        <a:rPr lang="en-GB" sz="1300" dirty="0">
                          <a:ln>
                            <a:noFill/>
                          </a:ln>
                          <a:effectLst/>
                        </a:rPr>
                        <a:t>the night setting</a:t>
                      </a:r>
                      <a:r>
                        <a:rPr lang="en-GB" sz="1300" spc="-115" dirty="0">
                          <a:ln>
                            <a:noFill/>
                          </a:ln>
                          <a:effectLst/>
                        </a:rPr>
                        <a:t> </a:t>
                      </a:r>
                      <a:r>
                        <a:rPr lang="en-GB" sz="1300" dirty="0">
                          <a:ln>
                            <a:noFill/>
                          </a:ln>
                          <a:effectLst/>
                        </a:rPr>
                        <a:t>on a phone means it doesn’t have any </a:t>
                      </a:r>
                      <a:r>
                        <a:rPr lang="en-GB" sz="1300" spc="-15" dirty="0">
                          <a:ln>
                            <a:noFill/>
                          </a:ln>
                          <a:effectLst/>
                        </a:rPr>
                        <a:t>effect </a:t>
                      </a:r>
                      <a:r>
                        <a:rPr lang="en-GB" sz="1300" dirty="0">
                          <a:ln>
                            <a:noFill/>
                          </a:ln>
                          <a:effectLst/>
                        </a:rPr>
                        <a:t>on</a:t>
                      </a:r>
                      <a:r>
                        <a:rPr lang="en-GB" sz="1300" spc="-45" dirty="0">
                          <a:ln>
                            <a:noFill/>
                          </a:ln>
                          <a:effectLst/>
                        </a:rPr>
                        <a:t> </a:t>
                      </a:r>
                      <a:r>
                        <a:rPr lang="en-GB" sz="1300" dirty="0">
                          <a:ln>
                            <a:noFill/>
                          </a:ln>
                          <a:effectLst/>
                        </a:rPr>
                        <a:t>sleep</a:t>
                      </a:r>
                      <a:endParaRPr lang="en-GB" sz="1300" b="0" dirty="0">
                        <a:ln>
                          <a:noFill/>
                        </a:ln>
                        <a:solidFill>
                          <a:schemeClr val="tx1"/>
                        </a:solidFill>
                        <a:effectLst/>
                        <a:latin typeface="Lato" panose="020B0604020202020204" charset="0"/>
                        <a:ea typeface="Lato" panose="020B0604020202020204" charset="0"/>
                        <a:cs typeface="Lato" panose="020B0604020202020204" charset="0"/>
                      </a:endParaRPr>
                    </a:p>
                  </a:txBody>
                  <a:tcPr marL="0" marR="0" marT="0" marB="0" anchor="ctr"/>
                </a:tc>
                <a:tc>
                  <a:txBody>
                    <a:bodyPr/>
                    <a:lstStyle/>
                    <a:p>
                      <a:pPr>
                        <a:spcAft>
                          <a:spcPts val="0"/>
                        </a:spcAft>
                      </a:pPr>
                      <a:r>
                        <a:rPr lang="en-GB" sz="1300" dirty="0">
                          <a:effectLst/>
                        </a:rPr>
                        <a:t> </a:t>
                      </a:r>
                    </a:p>
                    <a:p>
                      <a:pPr>
                        <a:spcBef>
                          <a:spcPts val="55"/>
                        </a:spcBef>
                        <a:spcAft>
                          <a:spcPts val="0"/>
                        </a:spcAft>
                      </a:pPr>
                      <a:r>
                        <a:rPr lang="en-GB" sz="1300" dirty="0">
                          <a:effectLst/>
                        </a:rPr>
                        <a:t> </a:t>
                      </a:r>
                    </a:p>
                    <a:p>
                      <a:pPr marL="13335" algn="ctr">
                        <a:spcBef>
                          <a:spcPts val="5"/>
                        </a:spcBef>
                        <a:spcAft>
                          <a:spcPts val="0"/>
                        </a:spcAft>
                      </a:pPr>
                      <a:r>
                        <a:rPr lang="en-GB" sz="1300" dirty="0">
                          <a:effectLst/>
                        </a:rPr>
                        <a:t>F</a:t>
                      </a:r>
                      <a:endParaRPr lang="en-GB" sz="1300" b="1" dirty="0">
                        <a:solidFill>
                          <a:schemeClr val="bg1"/>
                        </a:solidFill>
                        <a:effectLst/>
                        <a:latin typeface="Lato" panose="020B0604020202020204" charset="0"/>
                        <a:ea typeface="Lato" panose="020B0604020202020204" charset="0"/>
                        <a:cs typeface="Lato" panose="020B0604020202020204" charset="0"/>
                      </a:endParaRPr>
                    </a:p>
                  </a:txBody>
                  <a:tcPr marL="0" marR="0" marT="0" marB="0"/>
                </a:tc>
                <a:tc>
                  <a:txBody>
                    <a:bodyPr/>
                    <a:lstStyle/>
                    <a:p>
                      <a:pPr>
                        <a:spcBef>
                          <a:spcPts val="30"/>
                        </a:spcBef>
                        <a:spcAft>
                          <a:spcPts val="0"/>
                        </a:spcAft>
                      </a:pPr>
                      <a:r>
                        <a:rPr lang="en-GB" sz="1300" dirty="0">
                          <a:effectLst/>
                        </a:rPr>
                        <a:t> </a:t>
                      </a:r>
                    </a:p>
                    <a:p>
                      <a:pPr marL="50800">
                        <a:lnSpc>
                          <a:spcPct val="97000"/>
                        </a:lnSpc>
                        <a:spcAft>
                          <a:spcPts val="0"/>
                        </a:spcAft>
                      </a:pPr>
                      <a:r>
                        <a:rPr lang="en-GB" sz="1300" dirty="0">
                          <a:effectLst/>
                        </a:rPr>
                        <a:t>As blue light filter apps are relatively </a:t>
                      </a:r>
                      <a:r>
                        <a:rPr lang="en-GB" sz="1300" spc="-35" dirty="0">
                          <a:effectLst/>
                        </a:rPr>
                        <a:t>new, </a:t>
                      </a:r>
                      <a:r>
                        <a:rPr lang="en-GB" sz="1300" dirty="0">
                          <a:effectLst/>
                        </a:rPr>
                        <a:t>research studies have not yet been published. </a:t>
                      </a:r>
                      <a:r>
                        <a:rPr lang="en-GB" sz="1300" spc="-25" dirty="0">
                          <a:effectLst/>
                        </a:rPr>
                        <a:t>However, </a:t>
                      </a:r>
                      <a:r>
                        <a:rPr lang="en-GB" sz="1300" dirty="0">
                          <a:effectLst/>
                        </a:rPr>
                        <a:t>using your phone </a:t>
                      </a:r>
                      <a:r>
                        <a:rPr lang="en-GB" sz="1300" spc="-15" dirty="0">
                          <a:effectLst/>
                        </a:rPr>
                        <a:t>before </a:t>
                      </a:r>
                      <a:r>
                        <a:rPr lang="en-GB" sz="1300" dirty="0">
                          <a:effectLst/>
                        </a:rPr>
                        <a:t>sleep still has other impacts as people are engaging in conversations, games, processing information etc. at a time when the brain needs them to wind down</a:t>
                      </a:r>
                      <a:endParaRPr lang="en-GB" sz="1300" b="0" dirty="0">
                        <a:solidFill>
                          <a:schemeClr val="tx1"/>
                        </a:solidFill>
                        <a:effectLst/>
                        <a:latin typeface="Lato" panose="020B0604020202020204" charset="0"/>
                        <a:ea typeface="Lato" panose="020B0604020202020204" charset="0"/>
                        <a:cs typeface="Lato" panose="020B0604020202020204" charset="0"/>
                      </a:endParaRPr>
                    </a:p>
                  </a:txBody>
                  <a:tcPr marL="0" marR="0" marT="0" marB="0"/>
                </a:tc>
                <a:extLst>
                  <a:ext uri="{0D108BD9-81ED-4DB2-BD59-A6C34878D82A}">
                    <a16:rowId xmlns:a16="http://schemas.microsoft.com/office/drawing/2014/main" val="2291223661"/>
                  </a:ext>
                </a:extLst>
              </a:tr>
            </a:tbl>
          </a:graphicData>
        </a:graphic>
      </p:graphicFrame>
    </p:spTree>
    <p:extLst>
      <p:ext uri="{BB962C8B-B14F-4D97-AF65-F5344CB8AC3E}">
        <p14:creationId xmlns:p14="http://schemas.microsoft.com/office/powerpoint/2010/main" val="375709997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4924" y="509280"/>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Sleep: Where are we now?</a:t>
            </a:r>
          </a:p>
        </p:txBody>
      </p:sp>
      <p:sp>
        <p:nvSpPr>
          <p:cNvPr id="8" name="TextBox 7"/>
          <p:cNvSpPr txBox="1"/>
          <p:nvPr/>
        </p:nvSpPr>
        <p:spPr>
          <a:xfrm>
            <a:off x="244924" y="1597756"/>
            <a:ext cx="7187957" cy="5724644"/>
          </a:xfrm>
          <a:prstGeom prst="rect">
            <a:avLst/>
          </a:prstGeom>
          <a:noFill/>
        </p:spPr>
        <p:txBody>
          <a:bodyPr wrap="square" rtlCol="0">
            <a:spAutoFit/>
          </a:bodyPr>
          <a:lstStyle/>
          <a:p>
            <a:r>
              <a:rPr lang="en-US" sz="2800" dirty="0">
                <a:latin typeface="League Spartan" panose="00000800000000000000" pitchFamily="50" charset="0"/>
              </a:rPr>
              <a:t>Go back to the  ‘What’s our starting point?’ activity</a:t>
            </a:r>
          </a:p>
          <a:p>
            <a:endParaRPr lang="en-US" sz="1600" dirty="0"/>
          </a:p>
          <a:p>
            <a:pPr lvl="1"/>
            <a:r>
              <a:rPr lang="en-US" sz="2400" dirty="0">
                <a:latin typeface="Lato" panose="020F0502020204030203" pitchFamily="34" charset="0"/>
                <a:ea typeface="Lato" panose="020F0502020204030203" pitchFamily="34" charset="0"/>
                <a:cs typeface="Lato" panose="020F0502020204030203" pitchFamily="34" charset="0"/>
              </a:rPr>
              <a:t>Use a different </a:t>
            </a:r>
            <a:r>
              <a:rPr lang="en-US" sz="2400" dirty="0" err="1">
                <a:latin typeface="Lato" panose="020F0502020204030203" pitchFamily="34" charset="0"/>
                <a:ea typeface="Lato" panose="020F0502020204030203" pitchFamily="34" charset="0"/>
                <a:cs typeface="Lato" panose="020F0502020204030203" pitchFamily="34" charset="0"/>
              </a:rPr>
              <a:t>colour</a:t>
            </a:r>
            <a:r>
              <a:rPr lang="en-US" sz="2400" dirty="0">
                <a:latin typeface="Lato" panose="020F0502020204030203" pitchFamily="34" charset="0"/>
                <a:ea typeface="Lato" panose="020F0502020204030203" pitchFamily="34" charset="0"/>
                <a:cs typeface="Lato" panose="020F0502020204030203" pitchFamily="34" charset="0"/>
              </a:rPr>
              <a:t> pen or pencil to change your draw and write…</a:t>
            </a:r>
          </a:p>
          <a:p>
            <a:pPr lvl="1"/>
            <a:endParaRPr lang="en-US" sz="2400" dirty="0">
              <a:latin typeface="Lato" panose="020F0502020204030203" pitchFamily="34" charset="0"/>
              <a:ea typeface="Lato" panose="020F0502020204030203" pitchFamily="34" charset="0"/>
              <a:cs typeface="Lato" panose="020F0502020204030203" pitchFamily="34" charset="0"/>
            </a:endParaRPr>
          </a:p>
          <a:p>
            <a:pPr lvl="1"/>
            <a:r>
              <a:rPr lang="en-US" sz="2400" dirty="0">
                <a:latin typeface="Lato" panose="020F0502020204030203" pitchFamily="34" charset="0"/>
                <a:ea typeface="Lato" panose="020F0502020204030203" pitchFamily="34" charset="0"/>
                <a:cs typeface="Lato" panose="020F0502020204030203" pitchFamily="34" charset="0"/>
              </a:rPr>
              <a:t>Is there anything you would like to change about your pictures?</a:t>
            </a:r>
          </a:p>
          <a:p>
            <a:pPr lvl="1"/>
            <a:endParaRPr lang="en-US" sz="2400" dirty="0">
              <a:latin typeface="Lato" panose="020F0502020204030203" pitchFamily="34" charset="0"/>
              <a:ea typeface="Lato" panose="020F0502020204030203" pitchFamily="34" charset="0"/>
              <a:cs typeface="Lato" panose="020F0502020204030203" pitchFamily="34" charset="0"/>
            </a:endParaRPr>
          </a:p>
          <a:p>
            <a:pPr lvl="1"/>
            <a:endParaRPr lang="en-US" sz="600" dirty="0">
              <a:latin typeface="Lato" panose="020F0502020204030203" pitchFamily="34" charset="0"/>
              <a:ea typeface="Lato" panose="020F0502020204030203" pitchFamily="34" charset="0"/>
              <a:cs typeface="Lato" panose="020F0502020204030203" pitchFamily="34" charset="0"/>
            </a:endParaRPr>
          </a:p>
          <a:p>
            <a:pPr lvl="1"/>
            <a:r>
              <a:rPr lang="en-US" sz="2400" dirty="0">
                <a:latin typeface="Lato" panose="020F0502020204030203" pitchFamily="34" charset="0"/>
                <a:ea typeface="Lato" panose="020F0502020204030203" pitchFamily="34" charset="0"/>
                <a:cs typeface="Lato" panose="020F0502020204030203" pitchFamily="34" charset="0"/>
              </a:rPr>
              <a:t>Is there anything you would like to add to your pictures?</a:t>
            </a:r>
          </a:p>
          <a:p>
            <a:endParaRPr lang="en-US" sz="2400" dirty="0">
              <a:latin typeface="Lato" panose="020F0502020204030203" pitchFamily="34" charset="0"/>
              <a:ea typeface="Lato" panose="020F0502020204030203" pitchFamily="34" charset="0"/>
              <a:cs typeface="Lato" panose="020F0502020204030203" pitchFamily="34" charset="0"/>
            </a:endParaRPr>
          </a:p>
          <a:p>
            <a:r>
              <a:rPr lang="en-US" sz="2400" dirty="0">
                <a:latin typeface="Lato" panose="020F0502020204030203" pitchFamily="34" charset="0"/>
                <a:ea typeface="Lato" panose="020F0502020204030203" pitchFamily="34" charset="0"/>
                <a:cs typeface="Lato" panose="020F0502020204030203" pitchFamily="34" charset="0"/>
              </a:rPr>
              <a:t> </a:t>
            </a:r>
            <a:endParaRPr lang="en-GB" sz="2400" dirty="0">
              <a:latin typeface="Lato" panose="020F0502020204030203" pitchFamily="34" charset="0"/>
              <a:ea typeface="Lato" panose="020F0502020204030203" pitchFamily="34" charset="0"/>
              <a:cs typeface="Lato" panose="020F0502020204030203" pitchFamily="34" charset="0"/>
            </a:endParaRPr>
          </a:p>
          <a:p>
            <a:endParaRPr lang="en-US" sz="2400" dirty="0">
              <a:latin typeface="Lato" panose="020F0502020204030203" pitchFamily="34" charset="0"/>
              <a:ea typeface="Lato" panose="020F0502020204030203" pitchFamily="34" charset="0"/>
              <a:cs typeface="Lato" panose="020F0502020204030203" pitchFamily="34" charset="0"/>
            </a:endParaRPr>
          </a:p>
          <a:p>
            <a:endParaRPr lang="en-US" sz="2400" dirty="0">
              <a:latin typeface="Lato" panose="020F0502020204030203" pitchFamily="34" charset="0"/>
              <a:ea typeface="Lato" panose="020F0502020204030203" pitchFamily="34" charset="0"/>
              <a:cs typeface="Lato" panose="020F0502020204030203" pitchFamily="34" charset="0"/>
            </a:endParaRPr>
          </a:p>
        </p:txBody>
      </p:sp>
      <p:pic>
        <p:nvPicPr>
          <p:cNvPr id="2052" name="Picture 4" descr="Artistic, Bright, Color, Colored"/>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8602344" y="710064"/>
            <a:ext cx="3002692" cy="2502516"/>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13</a:t>
            </a:fld>
            <a:endParaRPr lang="en-GB" dirty="0"/>
          </a:p>
        </p:txBody>
      </p:sp>
      <p:sp>
        <p:nvSpPr>
          <p:cNvPr id="5" name="Thought Bubble: Cloud 4">
            <a:extLst>
              <a:ext uri="{FF2B5EF4-FFF2-40B4-BE49-F238E27FC236}">
                <a16:creationId xmlns:a16="http://schemas.microsoft.com/office/drawing/2014/main" id="{67ECEE9D-A824-4D38-B025-70127B7D1012}"/>
              </a:ext>
            </a:extLst>
          </p:cNvPr>
          <p:cNvSpPr/>
          <p:nvPr/>
        </p:nvSpPr>
        <p:spPr>
          <a:xfrm>
            <a:off x="7682217" y="3704445"/>
            <a:ext cx="4385168" cy="2195199"/>
          </a:xfrm>
          <a:prstGeom prst="cloudCallout">
            <a:avLst>
              <a:gd name="adj1" fmla="val 43095"/>
              <a:gd name="adj2" fmla="val 64692"/>
            </a:avLst>
          </a:prstGeom>
          <a:solidFill>
            <a:srgbClr val="CC66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defRPr/>
            </a:pPr>
            <a:r>
              <a:rPr lang="en-US" dirty="0">
                <a:solidFill>
                  <a:schemeClr val="bg1"/>
                </a:solidFill>
              </a:rPr>
              <a:t>Can you think of one thing that you could change about your bedtime routine to help you to get better sleep?</a:t>
            </a:r>
          </a:p>
        </p:txBody>
      </p:sp>
    </p:spTree>
    <p:extLst>
      <p:ext uri="{BB962C8B-B14F-4D97-AF65-F5344CB8AC3E}">
        <p14:creationId xmlns:p14="http://schemas.microsoft.com/office/powerpoint/2010/main" val="2575053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52"/>
                                        </p:tgtEl>
                                        <p:attrNameLst>
                                          <p:attrName>style.visibility</p:attrName>
                                        </p:attrNameLst>
                                      </p:cBhvr>
                                      <p:to>
                                        <p:strVal val="visible"/>
                                      </p:to>
                                    </p:set>
                                    <p:anim calcmode="lin" valueType="num">
                                      <p:cBhvr additive="base">
                                        <p:cTn id="7" dur="500" fill="hold"/>
                                        <p:tgtEl>
                                          <p:spTgt spid="2052"/>
                                        </p:tgtEl>
                                        <p:attrNameLst>
                                          <p:attrName>ppt_x</p:attrName>
                                        </p:attrNameLst>
                                      </p:cBhvr>
                                      <p:tavLst>
                                        <p:tav tm="0">
                                          <p:val>
                                            <p:strVal val="#ppt_x"/>
                                          </p:val>
                                        </p:tav>
                                        <p:tav tm="100000">
                                          <p:val>
                                            <p:strVal val="#ppt_x"/>
                                          </p:val>
                                        </p:tav>
                                      </p:tavLst>
                                    </p:anim>
                                    <p:anim calcmode="lin" valueType="num">
                                      <p:cBhvr additive="base">
                                        <p:cTn id="8" dur="500" fill="hold"/>
                                        <p:tgtEl>
                                          <p:spTgt spid="205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500" fill="hold"/>
                                        <p:tgtEl>
                                          <p:spTgt spid="2"/>
                                        </p:tgtEl>
                                        <p:attrNameLst>
                                          <p:attrName>ppt_x</p:attrName>
                                        </p:attrNameLst>
                                      </p:cBhvr>
                                      <p:tavLst>
                                        <p:tav tm="0">
                                          <p:val>
                                            <p:strVal val="#ppt_x"/>
                                          </p:val>
                                        </p:tav>
                                        <p:tav tm="100000">
                                          <p:val>
                                            <p:strVal val="#ppt_x"/>
                                          </p:val>
                                        </p:tav>
                                      </p:tavLst>
                                    </p:anim>
                                    <p:anim calcmode="lin" valueType="num">
                                      <p:cBhvr additive="base">
                                        <p:cTn id="16"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33937" y="281473"/>
            <a:ext cx="10714182" cy="769441"/>
          </a:xfrm>
          <a:prstGeom prst="rect">
            <a:avLst/>
          </a:prstGeom>
          <a:noFill/>
        </p:spPr>
        <p:txBody>
          <a:bodyPr wrap="square" rtlCol="0">
            <a:spAutoFit/>
          </a:bodyPr>
          <a:lstStyle/>
          <a:p>
            <a:r>
              <a:rPr lang="en-GB" sz="4400" b="1" dirty="0" smtClean="0">
                <a:solidFill>
                  <a:srgbClr val="95519E"/>
                </a:solidFill>
                <a:latin typeface="League Spartan" panose="00000800000000000000" pitchFamily="50" charset="0"/>
              </a:rPr>
              <a:t>Sleep</a:t>
            </a:r>
            <a:r>
              <a:rPr lang="en-GB" sz="4400" b="1" dirty="0">
                <a:solidFill>
                  <a:srgbClr val="95519E"/>
                </a:solidFill>
                <a:latin typeface="League Spartan" panose="00000800000000000000" pitchFamily="50" charset="0"/>
              </a:rPr>
              <a:t> </a:t>
            </a:r>
            <a:r>
              <a:rPr lang="en-GB" sz="4400" b="1" dirty="0" smtClean="0">
                <a:solidFill>
                  <a:srgbClr val="95519E"/>
                </a:solidFill>
                <a:latin typeface="League Spartan" panose="00000800000000000000" pitchFamily="50" charset="0"/>
              </a:rPr>
              <a:t>and </a:t>
            </a:r>
            <a:r>
              <a:rPr lang="en-GB" sz="4400" b="1" dirty="0" err="1" smtClean="0">
                <a:solidFill>
                  <a:srgbClr val="95519E"/>
                </a:solidFill>
                <a:latin typeface="League Spartan" panose="00000800000000000000" pitchFamily="50" charset="0"/>
              </a:rPr>
              <a:t>Covid</a:t>
            </a:r>
            <a:r>
              <a:rPr lang="en-GB" sz="4400" b="1" dirty="0" smtClean="0">
                <a:solidFill>
                  <a:srgbClr val="95519E"/>
                </a:solidFill>
                <a:latin typeface="League Spartan" panose="00000800000000000000" pitchFamily="50" charset="0"/>
              </a:rPr>
              <a:t> 19 (Corona Virus)</a:t>
            </a:r>
            <a:endParaRPr lang="en-GB" sz="4400" b="1" dirty="0">
              <a:solidFill>
                <a:srgbClr val="95519E"/>
              </a:solidFill>
              <a:latin typeface="League Spartan" panose="00000800000000000000" pitchFamily="50" charset="0"/>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14</a:t>
            </a:fld>
            <a:endParaRPr lang="en-GB" dirty="0"/>
          </a:p>
        </p:txBody>
      </p:sp>
      <p:pic>
        <p:nvPicPr>
          <p:cNvPr id="9" name="Google Shape;144;p22"/>
          <p:cNvPicPr preferRelativeResize="0">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8108" y="1158165"/>
            <a:ext cx="1467747" cy="1468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ounded Rectangular Callout 11"/>
          <p:cNvSpPr/>
          <p:nvPr/>
        </p:nvSpPr>
        <p:spPr>
          <a:xfrm>
            <a:off x="2598430" y="1085595"/>
            <a:ext cx="8619445" cy="5257148"/>
          </a:xfrm>
          <a:prstGeom prst="wedgeRoundRectCallout">
            <a:avLst>
              <a:gd name="adj1" fmla="val -63200"/>
              <a:gd name="adj2" fmla="val -30787"/>
              <a:gd name="adj3" fmla="val 16667"/>
            </a:avLst>
          </a:prstGeom>
        </p:spPr>
        <p:style>
          <a:lnRef idx="2">
            <a:schemeClr val="accent6">
              <a:shade val="50000"/>
            </a:schemeClr>
          </a:lnRef>
          <a:fillRef idx="1">
            <a:schemeClr val="accent6"/>
          </a:fillRef>
          <a:effectRef idx="0">
            <a:schemeClr val="accent6"/>
          </a:effectRef>
          <a:fontRef idx="minor">
            <a:schemeClr val="lt1"/>
          </a:fontRef>
        </p:style>
        <p:txBody>
          <a:bodyPr anchor="ctr"/>
          <a:lstStyle/>
          <a:p>
            <a:endParaRPr lang="en-GB" sz="2600" b="1" dirty="0" smtClean="0">
              <a:latin typeface="+mj-lt"/>
            </a:endParaRPr>
          </a:p>
          <a:p>
            <a:endParaRPr lang="en-GB" sz="2600" b="1" dirty="0" smtClean="0">
              <a:latin typeface="+mj-lt"/>
            </a:endParaRPr>
          </a:p>
          <a:p>
            <a:r>
              <a:rPr lang="en-GB" sz="2600" b="1" dirty="0" smtClean="0">
                <a:latin typeface="+mj-lt"/>
              </a:rPr>
              <a:t>At the moment we are in the middle of a worldwide pandemic.</a:t>
            </a:r>
          </a:p>
          <a:p>
            <a:r>
              <a:rPr lang="en-GB" sz="2600" b="1" dirty="0" smtClean="0">
                <a:latin typeface="+mj-lt"/>
                <a:ea typeface="Lato" panose="020F0502020204030203" pitchFamily="34" charset="0"/>
                <a:cs typeface="Lato" panose="020F0502020204030203" pitchFamily="34" charset="0"/>
              </a:rPr>
              <a:t>This has meant huge changes to our daily lives.</a:t>
            </a:r>
          </a:p>
          <a:p>
            <a:r>
              <a:rPr lang="en-GB" sz="2600" b="1" dirty="0" smtClean="0">
                <a:latin typeface="+mj-lt"/>
                <a:ea typeface="Lato" panose="020F0502020204030203" pitchFamily="34" charset="0"/>
                <a:cs typeface="Lato" panose="020F0502020204030203" pitchFamily="34" charset="0"/>
              </a:rPr>
              <a:t>This can have a big effect on our sleep patterns and maintaining healthy sleep habits.</a:t>
            </a:r>
          </a:p>
          <a:p>
            <a:endParaRPr lang="en-GB" sz="2600" b="1" dirty="0">
              <a:latin typeface="+mj-lt"/>
              <a:ea typeface="Lato" panose="020F0502020204030203" pitchFamily="34" charset="0"/>
              <a:cs typeface="Lato" panose="020F0502020204030203" pitchFamily="34" charset="0"/>
            </a:endParaRPr>
          </a:p>
          <a:p>
            <a:r>
              <a:rPr lang="en-GB" sz="2600" b="1" dirty="0" smtClean="0">
                <a:latin typeface="+mj-lt"/>
                <a:ea typeface="Lato" panose="020F0502020204030203" pitchFamily="34" charset="0"/>
                <a:cs typeface="Lato" panose="020F0502020204030203" pitchFamily="34" charset="0"/>
              </a:rPr>
              <a:t>Have these changes affected your sleep?</a:t>
            </a:r>
            <a:br>
              <a:rPr lang="en-GB" sz="2600" b="1" dirty="0" smtClean="0">
                <a:latin typeface="+mj-lt"/>
                <a:ea typeface="Lato" panose="020F0502020204030203" pitchFamily="34" charset="0"/>
                <a:cs typeface="Lato" panose="020F0502020204030203" pitchFamily="34" charset="0"/>
              </a:rPr>
            </a:br>
            <a:r>
              <a:rPr lang="en-GB" sz="2600" b="1" dirty="0" smtClean="0">
                <a:latin typeface="+mj-lt"/>
                <a:ea typeface="Lato" panose="020F0502020204030203" pitchFamily="34" charset="0"/>
                <a:cs typeface="Lato" panose="020F0502020204030203" pitchFamily="34" charset="0"/>
              </a:rPr>
              <a:t>Why do you think this has happened?</a:t>
            </a:r>
            <a:br>
              <a:rPr lang="en-GB" sz="2600" b="1" dirty="0" smtClean="0">
                <a:latin typeface="+mj-lt"/>
                <a:ea typeface="Lato" panose="020F0502020204030203" pitchFamily="34" charset="0"/>
                <a:cs typeface="Lato" panose="020F0502020204030203" pitchFamily="34" charset="0"/>
              </a:rPr>
            </a:br>
            <a:r>
              <a:rPr lang="en-GB" sz="2600" b="1" dirty="0" smtClean="0">
                <a:latin typeface="+mj-lt"/>
                <a:ea typeface="Lato" panose="020F0502020204030203" pitchFamily="34" charset="0"/>
                <a:cs typeface="Lato" panose="020F0502020204030203" pitchFamily="34" charset="0"/>
              </a:rPr>
              <a:t>What can you do to help improve your sleep?</a:t>
            </a:r>
          </a:p>
          <a:p>
            <a:endParaRPr lang="en-GB" sz="2600" b="1" dirty="0">
              <a:latin typeface="+mj-lt"/>
              <a:ea typeface="Lato" panose="020F0502020204030203" pitchFamily="34" charset="0"/>
              <a:cs typeface="Lato" panose="020F0502020204030203" pitchFamily="34" charset="0"/>
            </a:endParaRPr>
          </a:p>
          <a:p>
            <a:r>
              <a:rPr lang="en-GB" sz="2600" b="1" dirty="0" smtClean="0">
                <a:latin typeface="+mj-lt"/>
                <a:ea typeface="Lato" panose="020F0502020204030203" pitchFamily="34" charset="0"/>
                <a:cs typeface="Lato" panose="020F0502020204030203" pitchFamily="34" charset="0"/>
              </a:rPr>
              <a:t>Write down your ideas in the thought bubbles…</a:t>
            </a:r>
          </a:p>
          <a:p>
            <a:endParaRPr lang="en-GB" sz="2600" b="1" dirty="0">
              <a:latin typeface="+mj-lt"/>
              <a:ea typeface="Lato" panose="020F0502020204030203" pitchFamily="34" charset="0"/>
              <a:cs typeface="Lato" panose="020F0502020204030203" pitchFamily="34" charset="0"/>
            </a:endParaRPr>
          </a:p>
          <a:p>
            <a:endParaRPr lang="en-US" sz="2600" dirty="0">
              <a:latin typeface="+mj-lt"/>
              <a:ea typeface="Lato" panose="020F0502020204030203" pitchFamily="34" charset="0"/>
              <a:cs typeface="Lato" panose="020F0502020204030203" pitchFamily="34" charset="0"/>
            </a:endParaRPr>
          </a:p>
          <a:p>
            <a:endParaRPr lang="en-GB" sz="2600" b="1" dirty="0">
              <a:latin typeface="+mj-lt"/>
            </a:endParaRPr>
          </a:p>
        </p:txBody>
      </p:sp>
    </p:spTree>
    <p:extLst>
      <p:ext uri="{BB962C8B-B14F-4D97-AF65-F5344CB8AC3E}">
        <p14:creationId xmlns:p14="http://schemas.microsoft.com/office/powerpoint/2010/main" val="251083407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33937" y="281473"/>
            <a:ext cx="10714182" cy="553998"/>
          </a:xfrm>
          <a:prstGeom prst="rect">
            <a:avLst/>
          </a:prstGeom>
          <a:noFill/>
        </p:spPr>
        <p:txBody>
          <a:bodyPr wrap="square" rtlCol="0">
            <a:spAutoFit/>
          </a:bodyPr>
          <a:lstStyle/>
          <a:p>
            <a:r>
              <a:rPr lang="en-GB" sz="3000" dirty="0" smtClean="0">
                <a:solidFill>
                  <a:srgbClr val="95519E"/>
                </a:solidFill>
                <a:latin typeface="League Spartan" panose="00000800000000000000" pitchFamily="50" charset="0"/>
              </a:rPr>
              <a:t>Sleep</a:t>
            </a:r>
            <a:r>
              <a:rPr lang="en-GB" sz="3000" dirty="0">
                <a:solidFill>
                  <a:srgbClr val="95519E"/>
                </a:solidFill>
                <a:latin typeface="League Spartan" panose="00000800000000000000" pitchFamily="50" charset="0"/>
              </a:rPr>
              <a:t> </a:t>
            </a:r>
            <a:r>
              <a:rPr lang="en-GB" sz="3000" dirty="0" smtClean="0">
                <a:solidFill>
                  <a:srgbClr val="95519E"/>
                </a:solidFill>
                <a:latin typeface="League Spartan" panose="00000800000000000000" pitchFamily="50" charset="0"/>
              </a:rPr>
              <a:t>and </a:t>
            </a:r>
            <a:r>
              <a:rPr lang="en-GB" sz="3000" dirty="0" err="1" smtClean="0">
                <a:solidFill>
                  <a:srgbClr val="95519E"/>
                </a:solidFill>
                <a:latin typeface="League Spartan" panose="00000800000000000000" pitchFamily="50" charset="0"/>
              </a:rPr>
              <a:t>Covid</a:t>
            </a:r>
            <a:r>
              <a:rPr lang="en-GB" sz="3000" dirty="0" smtClean="0">
                <a:solidFill>
                  <a:srgbClr val="95519E"/>
                </a:solidFill>
                <a:latin typeface="League Spartan" panose="00000800000000000000" pitchFamily="50" charset="0"/>
              </a:rPr>
              <a:t> 19 (Corona Virus)</a:t>
            </a:r>
            <a:endParaRPr lang="en-GB" sz="3000" dirty="0">
              <a:solidFill>
                <a:srgbClr val="95519E"/>
              </a:solidFill>
              <a:latin typeface="League Spartan" panose="00000800000000000000" pitchFamily="50" charset="0"/>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15</a:t>
            </a:fld>
            <a:endParaRPr lang="en-GB" dirty="0"/>
          </a:p>
        </p:txBody>
      </p:sp>
      <p:sp>
        <p:nvSpPr>
          <p:cNvPr id="4" name="TextBox 3"/>
          <p:cNvSpPr txBox="1"/>
          <p:nvPr/>
        </p:nvSpPr>
        <p:spPr>
          <a:xfrm>
            <a:off x="4615543" y="4093029"/>
            <a:ext cx="2220686" cy="2191657"/>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endParaRPr lang="en-GB" dirty="0"/>
          </a:p>
        </p:txBody>
      </p:sp>
      <p:sp>
        <p:nvSpPr>
          <p:cNvPr id="5" name="TextBox 4"/>
          <p:cNvSpPr txBox="1"/>
          <p:nvPr/>
        </p:nvSpPr>
        <p:spPr>
          <a:xfrm>
            <a:off x="4775200" y="6424202"/>
            <a:ext cx="1901372" cy="369332"/>
          </a:xfrm>
          <a:prstGeom prst="rect">
            <a:avLst/>
          </a:prstGeom>
          <a:noFill/>
        </p:spPr>
        <p:txBody>
          <a:bodyPr wrap="square" rtlCol="0">
            <a:spAutoFit/>
          </a:bodyPr>
          <a:lstStyle/>
          <a:p>
            <a:pPr algn="ctr"/>
            <a:r>
              <a:rPr lang="en-GB" dirty="0" smtClean="0"/>
              <a:t>Me</a:t>
            </a:r>
            <a:endParaRPr lang="en-GB" dirty="0"/>
          </a:p>
        </p:txBody>
      </p:sp>
      <p:sp>
        <p:nvSpPr>
          <p:cNvPr id="6" name="Cloud Callout 5"/>
          <p:cNvSpPr/>
          <p:nvPr/>
        </p:nvSpPr>
        <p:spPr>
          <a:xfrm>
            <a:off x="7258" y="1886857"/>
            <a:ext cx="4833257" cy="2844800"/>
          </a:xfrm>
          <a:prstGeom prst="cloudCallout">
            <a:avLst>
              <a:gd name="adj1" fmla="val 32320"/>
              <a:gd name="adj2" fmla="val 80357"/>
            </a:avLst>
          </a:prstGeom>
        </p:spPr>
        <p:style>
          <a:lnRef idx="2">
            <a:schemeClr val="accent6"/>
          </a:lnRef>
          <a:fillRef idx="1">
            <a:schemeClr val="lt1"/>
          </a:fillRef>
          <a:effectRef idx="0">
            <a:schemeClr val="accent6"/>
          </a:effectRef>
          <a:fontRef idx="minor">
            <a:schemeClr val="dk1"/>
          </a:fontRef>
        </p:style>
        <p:txBody>
          <a:bodyPr rtlCol="0" anchor="t" anchorCtr="0"/>
          <a:lstStyle/>
          <a:p>
            <a:r>
              <a:rPr lang="en-GB" sz="1200" dirty="0">
                <a:ea typeface="Lato" panose="020F0502020204030203" pitchFamily="34" charset="0"/>
                <a:cs typeface="Lato" panose="020F0502020204030203" pitchFamily="34" charset="0"/>
              </a:rPr>
              <a:t>Have </a:t>
            </a:r>
            <a:r>
              <a:rPr lang="en-GB" sz="1200" dirty="0" smtClean="0">
                <a:ea typeface="Lato" panose="020F0502020204030203" pitchFamily="34" charset="0"/>
                <a:cs typeface="Lato" panose="020F0502020204030203" pitchFamily="34" charset="0"/>
              </a:rPr>
              <a:t>lockdown </a:t>
            </a:r>
            <a:r>
              <a:rPr lang="en-GB" sz="1200" dirty="0">
                <a:ea typeface="Lato" panose="020F0502020204030203" pitchFamily="34" charset="0"/>
                <a:cs typeface="Lato" panose="020F0502020204030203" pitchFamily="34" charset="0"/>
              </a:rPr>
              <a:t>changes affected your sleep?</a:t>
            </a:r>
            <a:br>
              <a:rPr lang="en-GB" sz="1200" dirty="0">
                <a:ea typeface="Lato" panose="020F0502020204030203" pitchFamily="34" charset="0"/>
                <a:cs typeface="Lato" panose="020F0502020204030203" pitchFamily="34" charset="0"/>
              </a:rPr>
            </a:br>
            <a:endParaRPr lang="en-GB" sz="1200" dirty="0">
              <a:ea typeface="Lato" panose="020F0502020204030203" pitchFamily="34" charset="0"/>
              <a:cs typeface="Lato" panose="020F0502020204030203" pitchFamily="34" charset="0"/>
            </a:endParaRPr>
          </a:p>
        </p:txBody>
      </p:sp>
      <p:sp>
        <p:nvSpPr>
          <p:cNvPr id="10" name="Cloud Callout 9"/>
          <p:cNvSpPr/>
          <p:nvPr/>
        </p:nvSpPr>
        <p:spPr>
          <a:xfrm>
            <a:off x="6836229" y="281473"/>
            <a:ext cx="4833257" cy="2844800"/>
          </a:xfrm>
          <a:prstGeom prst="cloudCallout">
            <a:avLst>
              <a:gd name="adj1" fmla="val -65277"/>
              <a:gd name="adj2" fmla="val 67092"/>
            </a:avLst>
          </a:prstGeom>
        </p:spPr>
        <p:style>
          <a:lnRef idx="2">
            <a:schemeClr val="accent6"/>
          </a:lnRef>
          <a:fillRef idx="1">
            <a:schemeClr val="lt1"/>
          </a:fillRef>
          <a:effectRef idx="0">
            <a:schemeClr val="accent6"/>
          </a:effectRef>
          <a:fontRef idx="minor">
            <a:schemeClr val="dk1"/>
          </a:fontRef>
        </p:style>
        <p:txBody>
          <a:bodyPr rtlCol="0" anchor="t" anchorCtr="0"/>
          <a:lstStyle/>
          <a:p>
            <a:r>
              <a:rPr lang="en-GB" sz="1200" dirty="0">
                <a:ea typeface="Lato" panose="020F0502020204030203" pitchFamily="34" charset="0"/>
                <a:cs typeface="Lato" panose="020F0502020204030203" pitchFamily="34" charset="0"/>
              </a:rPr>
              <a:t>Why do you think this has happened?</a:t>
            </a:r>
            <a:br>
              <a:rPr lang="en-GB" sz="1200" dirty="0">
                <a:ea typeface="Lato" panose="020F0502020204030203" pitchFamily="34" charset="0"/>
                <a:cs typeface="Lato" panose="020F0502020204030203" pitchFamily="34" charset="0"/>
              </a:rPr>
            </a:br>
            <a:endParaRPr lang="en-GB" sz="1200" dirty="0"/>
          </a:p>
        </p:txBody>
      </p:sp>
      <p:sp>
        <p:nvSpPr>
          <p:cNvPr id="11" name="Cloud Callout 10"/>
          <p:cNvSpPr/>
          <p:nvPr/>
        </p:nvSpPr>
        <p:spPr>
          <a:xfrm>
            <a:off x="7358743" y="3817681"/>
            <a:ext cx="4833257" cy="2844800"/>
          </a:xfrm>
          <a:prstGeom prst="cloudCallout">
            <a:avLst>
              <a:gd name="adj1" fmla="val -57169"/>
              <a:gd name="adj2" fmla="val -49745"/>
            </a:avLst>
          </a:prstGeom>
        </p:spPr>
        <p:style>
          <a:lnRef idx="2">
            <a:schemeClr val="accent6"/>
          </a:lnRef>
          <a:fillRef idx="1">
            <a:schemeClr val="lt1"/>
          </a:fillRef>
          <a:effectRef idx="0">
            <a:schemeClr val="accent6"/>
          </a:effectRef>
          <a:fontRef idx="minor">
            <a:schemeClr val="dk1"/>
          </a:fontRef>
        </p:style>
        <p:txBody>
          <a:bodyPr rtlCol="0" anchor="t" anchorCtr="0"/>
          <a:lstStyle/>
          <a:p>
            <a:r>
              <a:rPr lang="en-GB" sz="1200" dirty="0">
                <a:ea typeface="Lato" panose="020F0502020204030203" pitchFamily="34" charset="0"/>
                <a:cs typeface="Lato" panose="020F0502020204030203" pitchFamily="34" charset="0"/>
              </a:rPr>
              <a:t>What can you do to help improve your sleep?</a:t>
            </a:r>
          </a:p>
        </p:txBody>
      </p:sp>
    </p:spTree>
    <p:extLst>
      <p:ext uri="{BB962C8B-B14F-4D97-AF65-F5344CB8AC3E}">
        <p14:creationId xmlns:p14="http://schemas.microsoft.com/office/powerpoint/2010/main" val="35625329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21047504">
            <a:off x="704660" y="3683631"/>
            <a:ext cx="4810602" cy="2071468"/>
          </a:xfrm>
          <a:prstGeom prst="rect">
            <a:avLst/>
          </a:prstGeom>
        </p:spPr>
      </p:pic>
      <p:sp>
        <p:nvSpPr>
          <p:cNvPr id="3" name="TextBox 2"/>
          <p:cNvSpPr txBox="1"/>
          <p:nvPr/>
        </p:nvSpPr>
        <p:spPr>
          <a:xfrm>
            <a:off x="259801" y="506007"/>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More activities</a:t>
            </a:r>
          </a:p>
        </p:txBody>
      </p:sp>
      <p:sp>
        <p:nvSpPr>
          <p:cNvPr id="8" name="TextBox 7"/>
          <p:cNvSpPr txBox="1"/>
          <p:nvPr/>
        </p:nvSpPr>
        <p:spPr>
          <a:xfrm>
            <a:off x="728812" y="1668497"/>
            <a:ext cx="4967450" cy="2000548"/>
          </a:xfrm>
          <a:prstGeom prst="rect">
            <a:avLst/>
          </a:prstGeom>
          <a:noFill/>
        </p:spPr>
        <p:txBody>
          <a:bodyPr wrap="square" rtlCol="0">
            <a:spAutoFit/>
          </a:bodyPr>
          <a:lstStyle/>
          <a:p>
            <a:r>
              <a:rPr lang="en-US" sz="2800" b="1" dirty="0">
                <a:latin typeface="League Spartan" panose="00000800000000000000" pitchFamily="50" charset="0"/>
              </a:rPr>
              <a:t>Give me 10</a:t>
            </a:r>
          </a:p>
          <a:p>
            <a:r>
              <a:rPr lang="en-US" sz="2400" dirty="0">
                <a:latin typeface="Lato" panose="020B0604020202020204" charset="0"/>
                <a:ea typeface="Lato" panose="020B0604020202020204" charset="0"/>
                <a:cs typeface="Lato" panose="020B0604020202020204" charset="0"/>
              </a:rPr>
              <a:t>Create a poster of 10 top tips for a good night’s sleep that you can share with your family and friends.</a:t>
            </a:r>
          </a:p>
          <a:p>
            <a:endParaRPr lang="en-US" sz="2400" dirty="0">
              <a:latin typeface="Lato" panose="020F0502020204030203" pitchFamily="34" charset="0"/>
              <a:ea typeface="Lato" panose="020F0502020204030203" pitchFamily="34" charset="0"/>
              <a:cs typeface="Lato" panose="020F0502020204030203" pitchFamily="34" charset="0"/>
            </a:endParaRPr>
          </a:p>
        </p:txBody>
      </p:sp>
      <p:sp>
        <p:nvSpPr>
          <p:cNvPr id="10" name="TextBox 9"/>
          <p:cNvSpPr txBox="1"/>
          <p:nvPr/>
        </p:nvSpPr>
        <p:spPr>
          <a:xfrm>
            <a:off x="6770981" y="942194"/>
            <a:ext cx="4980247" cy="4955203"/>
          </a:xfrm>
          <a:prstGeom prst="rect">
            <a:avLst/>
          </a:prstGeom>
          <a:noFill/>
        </p:spPr>
        <p:txBody>
          <a:bodyPr wrap="square" rtlCol="0">
            <a:spAutoFit/>
          </a:bodyPr>
          <a:lstStyle/>
          <a:p>
            <a:r>
              <a:rPr lang="en-US" sz="2800" b="1" dirty="0" smtClean="0">
                <a:latin typeface="League Spartan" panose="00000800000000000000" pitchFamily="50" charset="0"/>
              </a:rPr>
              <a:t>Instagram</a:t>
            </a:r>
            <a:endParaRPr lang="en-US" sz="1000" b="1" dirty="0">
              <a:latin typeface="League Spartan" panose="00000800000000000000" pitchFamily="50" charset="0"/>
            </a:endParaRPr>
          </a:p>
          <a:p>
            <a:r>
              <a:rPr lang="en-US" sz="2400" dirty="0" smtClean="0">
                <a:latin typeface="Lato" panose="020F0502020204030203" pitchFamily="34" charset="0"/>
                <a:ea typeface="Lato" panose="020F0502020204030203" pitchFamily="34" charset="0"/>
                <a:cs typeface="Lato" panose="020F0502020204030203" pitchFamily="34" charset="0"/>
              </a:rPr>
              <a:t>Create an Instagram post to promote good sleep habits during the current shut down.</a:t>
            </a:r>
          </a:p>
          <a:p>
            <a:endParaRPr lang="en-US" sz="2400" dirty="0">
              <a:latin typeface="Lato" panose="020F0502020204030203" pitchFamily="34" charset="0"/>
              <a:ea typeface="Lato" panose="020F0502020204030203" pitchFamily="34" charset="0"/>
              <a:cs typeface="Lato" panose="020F0502020204030203" pitchFamily="34" charset="0"/>
            </a:endParaRPr>
          </a:p>
          <a:p>
            <a:r>
              <a:rPr lang="en-US" sz="2400" dirty="0" smtClean="0">
                <a:latin typeface="Lato" panose="020F0502020204030203" pitchFamily="34" charset="0"/>
                <a:ea typeface="Lato" panose="020F0502020204030203" pitchFamily="34" charset="0"/>
                <a:cs typeface="Lato" panose="020F0502020204030203" pitchFamily="34" charset="0"/>
              </a:rPr>
              <a:t>What can people do to make sure they are sleeping well.</a:t>
            </a:r>
            <a:endParaRPr lang="en-US" sz="2400" dirty="0">
              <a:latin typeface="Lato" panose="020F0502020204030203" pitchFamily="34" charset="0"/>
              <a:ea typeface="Lato" panose="020F0502020204030203" pitchFamily="34" charset="0"/>
              <a:cs typeface="Lato" panose="020F0502020204030203" pitchFamily="34" charset="0"/>
            </a:endParaRPr>
          </a:p>
          <a:p>
            <a:endParaRPr lang="en-US" sz="2400" dirty="0"/>
          </a:p>
          <a:p>
            <a:endParaRPr lang="en-US" sz="2400" dirty="0">
              <a:solidFill>
                <a:schemeClr val="bg1">
                  <a:lumMod val="50000"/>
                </a:schemeClr>
              </a:solidFill>
            </a:endParaRPr>
          </a:p>
          <a:p>
            <a:endParaRPr lang="en-US" sz="2400" dirty="0">
              <a:solidFill>
                <a:schemeClr val="bg1">
                  <a:lumMod val="50000"/>
                </a:schemeClr>
              </a:solidFill>
            </a:endParaRPr>
          </a:p>
          <a:p>
            <a:endParaRPr lang="en-US" sz="2400" dirty="0">
              <a:solidFill>
                <a:schemeClr val="bg1">
                  <a:lumMod val="50000"/>
                </a:schemeClr>
              </a:solidFill>
            </a:endParaRPr>
          </a:p>
          <a:p>
            <a:endParaRPr lang="en-US" sz="2400" dirty="0">
              <a:solidFill>
                <a:schemeClr val="bg1">
                  <a:lumMod val="50000"/>
                </a:schemeClr>
              </a:solidFill>
            </a:endParaRPr>
          </a:p>
          <a:p>
            <a:endParaRPr lang="en-US" sz="2400" dirty="0">
              <a:solidFill>
                <a:schemeClr val="bg1">
                  <a:lumMod val="50000"/>
                </a:schemeClr>
              </a:solidFill>
            </a:endParaRPr>
          </a:p>
        </p:txBody>
      </p:sp>
      <p:sp>
        <p:nvSpPr>
          <p:cNvPr id="12" name="TextBox 11"/>
          <p:cNvSpPr txBox="1"/>
          <p:nvPr/>
        </p:nvSpPr>
        <p:spPr>
          <a:xfrm rot="20777979">
            <a:off x="1296577" y="4166026"/>
            <a:ext cx="4289680" cy="774010"/>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10 TOP TIPS</a:t>
            </a: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16</a:t>
            </a:fld>
            <a:endParaRPr lang="en-GB" dirty="0"/>
          </a:p>
        </p:txBody>
      </p:sp>
      <p:pic>
        <p:nvPicPr>
          <p:cNvPr id="4" name="Picture 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770981" y="3776767"/>
            <a:ext cx="3845559" cy="2563453"/>
          </a:xfrm>
          <a:prstGeom prst="rect">
            <a:avLst/>
          </a:prstGeom>
        </p:spPr>
      </p:pic>
      <p:sp>
        <p:nvSpPr>
          <p:cNvPr id="13" name="Footer Placeholder 3">
            <a:extLst>
              <a:ext uri="{FF2B5EF4-FFF2-40B4-BE49-F238E27FC236}">
                <a16:creationId xmlns:a16="http://schemas.microsoft.com/office/drawing/2014/main" id="{D2C1E2AB-1608-4DF4-8830-CC6C28CDD859}"/>
              </a:ext>
            </a:extLst>
          </p:cNvPr>
          <p:cNvSpPr>
            <a:spLocks noGrp="1"/>
          </p:cNvSpPr>
          <p:nvPr>
            <p:ph type="ftr" sz="quarter" idx="11"/>
          </p:nvPr>
        </p:nvSpPr>
        <p:spPr>
          <a:xfrm>
            <a:off x="-4412" y="6391510"/>
            <a:ext cx="12192000" cy="365125"/>
          </a:xfrm>
        </p:spPr>
        <p:txBody>
          <a:bodyPr/>
          <a:lstStyle/>
          <a:p>
            <a:r>
              <a:rPr lang="en-GB" sz="1050" dirty="0"/>
              <a:t>© PSHE Association 2020</a:t>
            </a:r>
            <a:r>
              <a:rPr lang="en-GB" dirty="0"/>
              <a:t>	 </a:t>
            </a:r>
          </a:p>
        </p:txBody>
      </p:sp>
    </p:spTree>
    <p:extLst>
      <p:ext uri="{BB962C8B-B14F-4D97-AF65-F5344CB8AC3E}">
        <p14:creationId xmlns:p14="http://schemas.microsoft.com/office/powerpoint/2010/main" val="1130639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ppt_x"/>
                                          </p:val>
                                        </p:tav>
                                        <p:tav tm="100000">
                                          <p:val>
                                            <p:strVal val="#ppt_x"/>
                                          </p:val>
                                        </p:tav>
                                      </p:tavLst>
                                    </p:anim>
                                    <p:anim calcmode="lin" valueType="num">
                                      <p:cBhvr additive="base">
                                        <p:cTn id="12" dur="500" fill="hold"/>
                                        <p:tgtEl>
                                          <p:spTgt spid="12"/>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ppt_x"/>
                                          </p:val>
                                        </p:tav>
                                        <p:tav tm="100000">
                                          <p:val>
                                            <p:strVal val="#ppt_x"/>
                                          </p:val>
                                        </p:tav>
                                      </p:tavLst>
                                    </p:anim>
                                    <p:anim calcmode="lin" valueType="num">
                                      <p:cBhvr additive="base">
                                        <p:cTn id="16" dur="500" fill="hold"/>
                                        <p:tgtEl>
                                          <p:spTgt spid="10"/>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fill="hold"/>
                                        <p:tgtEl>
                                          <p:spTgt spid="4"/>
                                        </p:tgtEl>
                                        <p:attrNameLst>
                                          <p:attrName>ppt_x</p:attrName>
                                        </p:attrNameLst>
                                      </p:cBhvr>
                                      <p:tavLst>
                                        <p:tav tm="0">
                                          <p:val>
                                            <p:strVal val="#ppt_x"/>
                                          </p:val>
                                        </p:tav>
                                        <p:tav tm="100000">
                                          <p:val>
                                            <p:strVal val="#ppt_x"/>
                                          </p:val>
                                        </p:tav>
                                      </p:tavLst>
                                    </p:anim>
                                    <p:anim calcmode="lin" valueType="num">
                                      <p:cBhvr additive="base">
                                        <p:cTn id="24" dur="500" fill="hold"/>
                                        <p:tgtEl>
                                          <p:spTgt spid="4"/>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500" fill="hold"/>
                                        <p:tgtEl>
                                          <p:spTgt spid="11"/>
                                        </p:tgtEl>
                                        <p:attrNameLst>
                                          <p:attrName>ppt_x</p:attrName>
                                        </p:attrNameLst>
                                      </p:cBhvr>
                                      <p:tavLst>
                                        <p:tav tm="0">
                                          <p:val>
                                            <p:strVal val="#ppt_x"/>
                                          </p:val>
                                        </p:tav>
                                        <p:tav tm="100000">
                                          <p:val>
                                            <p:strVal val="#ppt_x"/>
                                          </p:val>
                                        </p:tav>
                                      </p:tavLst>
                                    </p:anim>
                                    <p:anim calcmode="lin" valueType="num">
                                      <p:cBhvr additive="base">
                                        <p:cTn id="2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P spid="12" grpId="0"/>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13336" y="481822"/>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Further support</a:t>
            </a:r>
            <a:endParaRPr lang="en-GB" sz="4400" b="1" dirty="0">
              <a:latin typeface="League Spartan" panose="00000800000000000000" pitchFamily="50" charset="0"/>
            </a:endParaRPr>
          </a:p>
        </p:txBody>
      </p:sp>
      <p:sp>
        <p:nvSpPr>
          <p:cNvPr id="10" name="TextBox 9"/>
          <p:cNvSpPr txBox="1"/>
          <p:nvPr/>
        </p:nvSpPr>
        <p:spPr>
          <a:xfrm>
            <a:off x="6882239" y="1748933"/>
            <a:ext cx="4980247" cy="2000548"/>
          </a:xfrm>
          <a:prstGeom prst="rect">
            <a:avLst/>
          </a:prstGeom>
          <a:noFill/>
        </p:spPr>
        <p:txBody>
          <a:bodyPr wrap="square" rtlCol="0">
            <a:spAutoFit/>
          </a:bodyPr>
          <a:lstStyle/>
          <a:p>
            <a:r>
              <a:rPr lang="en-US" sz="2400" dirty="0">
                <a:latin typeface="Lato" panose="020F0502020204030203" pitchFamily="34" charset="0"/>
                <a:ea typeface="Lato" panose="020F0502020204030203" pitchFamily="34" charset="0"/>
                <a:cs typeface="Lato" panose="020F0502020204030203" pitchFamily="34" charset="0"/>
              </a:rPr>
              <a:t>The </a:t>
            </a:r>
            <a:r>
              <a:rPr lang="en-US" sz="2400" b="1" dirty="0">
                <a:latin typeface="Lato" panose="020F0502020204030203" pitchFamily="34" charset="0"/>
                <a:ea typeface="Lato" panose="020F0502020204030203" pitchFamily="34" charset="0"/>
                <a:cs typeface="Lato" panose="020F0502020204030203" pitchFamily="34" charset="0"/>
              </a:rPr>
              <a:t>ChildLine website </a:t>
            </a:r>
            <a:r>
              <a:rPr lang="en-US" sz="2400" dirty="0">
                <a:latin typeface="Lato" panose="020F0502020204030203" pitchFamily="34" charset="0"/>
                <a:ea typeface="Lato" panose="020F0502020204030203" pitchFamily="34" charset="0"/>
                <a:cs typeface="Lato" panose="020F0502020204030203" pitchFamily="34" charset="0"/>
              </a:rPr>
              <a:t>has advice about sleep for young people:</a:t>
            </a:r>
          </a:p>
          <a:p>
            <a:r>
              <a:rPr lang="en-US" sz="2400" dirty="0">
                <a:solidFill>
                  <a:schemeClr val="bg1">
                    <a:lumMod val="50000"/>
                  </a:schemeClr>
                </a:solidFill>
                <a:hlinkClick r:id="rId3"/>
              </a:rPr>
              <a:t>www.childline.org.uk</a:t>
            </a:r>
            <a:r>
              <a:rPr lang="en-US" sz="2400" dirty="0">
                <a:solidFill>
                  <a:schemeClr val="bg1">
                    <a:lumMod val="50000"/>
                  </a:schemeClr>
                </a:solidFill>
              </a:rPr>
              <a:t> </a:t>
            </a:r>
          </a:p>
          <a:p>
            <a:r>
              <a:rPr lang="en-US" sz="2400" dirty="0">
                <a:latin typeface="Lato" panose="020B0604020202020204" charset="0"/>
                <a:ea typeface="Lato" panose="020B0604020202020204" charset="0"/>
                <a:cs typeface="Lato" panose="020B0604020202020204" charset="0"/>
              </a:rPr>
              <a:t>Phone: 0800 1111</a:t>
            </a:r>
          </a:p>
          <a:p>
            <a:endParaRPr lang="en-US" sz="2400" dirty="0">
              <a:solidFill>
                <a:schemeClr val="bg1">
                  <a:lumMod val="50000"/>
                </a:schemeClr>
              </a:solidFill>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17</a:t>
            </a:fld>
            <a:endParaRPr lang="en-GB" dirty="0"/>
          </a:p>
        </p:txBody>
      </p:sp>
      <p:sp>
        <p:nvSpPr>
          <p:cNvPr id="12" name="TextBox 11"/>
          <p:cNvSpPr txBox="1"/>
          <p:nvPr/>
        </p:nvSpPr>
        <p:spPr>
          <a:xfrm>
            <a:off x="599168" y="1767794"/>
            <a:ext cx="5354688" cy="2215991"/>
          </a:xfrm>
          <a:prstGeom prst="rect">
            <a:avLst/>
          </a:prstGeom>
          <a:noFill/>
        </p:spPr>
        <p:txBody>
          <a:bodyPr wrap="square" rtlCol="0">
            <a:spAutoFit/>
          </a:bodyPr>
          <a:lstStyle/>
          <a:p>
            <a:r>
              <a:rPr lang="en-GB" sz="2400" dirty="0">
                <a:latin typeface="Lato" panose="020F0502020204030203" pitchFamily="34" charset="0"/>
                <a:ea typeface="Lato" panose="020F0502020204030203" pitchFamily="34" charset="0"/>
                <a:cs typeface="Lato" panose="020F0502020204030203" pitchFamily="34" charset="0"/>
              </a:rPr>
              <a:t>If you’re worried about your sleep, you can always speak to your parent or </a:t>
            </a:r>
            <a:r>
              <a:rPr lang="en-GB" sz="2400" dirty="0" smtClean="0">
                <a:latin typeface="Lato" panose="020F0502020204030203" pitchFamily="34" charset="0"/>
                <a:ea typeface="Lato" panose="020F0502020204030203" pitchFamily="34" charset="0"/>
                <a:cs typeface="Lato" panose="020F0502020204030203" pitchFamily="34" charset="0"/>
              </a:rPr>
              <a:t>carer, your tutor of other member of staff in </a:t>
            </a:r>
            <a:r>
              <a:rPr lang="en-GB" sz="2400" dirty="0">
                <a:latin typeface="Lato" panose="020F0502020204030203" pitchFamily="34" charset="0"/>
                <a:ea typeface="Lato" panose="020F0502020204030203" pitchFamily="34" charset="0"/>
                <a:cs typeface="Lato" panose="020F0502020204030203" pitchFamily="34" charset="0"/>
              </a:rPr>
              <a:t>school for more advice and support. </a:t>
            </a:r>
          </a:p>
          <a:p>
            <a:endParaRPr lang="en-GB" dirty="0"/>
          </a:p>
        </p:txBody>
      </p:sp>
      <p:sp>
        <p:nvSpPr>
          <p:cNvPr id="4" name="Rectangle 3"/>
          <p:cNvSpPr/>
          <p:nvPr/>
        </p:nvSpPr>
        <p:spPr>
          <a:xfrm>
            <a:off x="6882239" y="4095215"/>
            <a:ext cx="4623327" cy="1200329"/>
          </a:xfrm>
          <a:prstGeom prst="rect">
            <a:avLst/>
          </a:prstGeom>
        </p:spPr>
        <p:txBody>
          <a:bodyPr wrap="square">
            <a:spAutoFit/>
          </a:bodyPr>
          <a:lstStyle/>
          <a:p>
            <a:r>
              <a:rPr lang="en-GB" sz="2400" b="1" dirty="0">
                <a:latin typeface="Lato" panose="020F0502020204030203" pitchFamily="34" charset="0"/>
                <a:ea typeface="Lato" panose="020F0502020204030203" pitchFamily="34" charset="0"/>
                <a:cs typeface="Lato" panose="020F0502020204030203" pitchFamily="34" charset="0"/>
              </a:rPr>
              <a:t>NHS Direct (Tel: 111) </a:t>
            </a:r>
            <a:r>
              <a:rPr lang="en-GB" sz="2400" dirty="0">
                <a:latin typeface="Lato" panose="020F0502020204030203" pitchFamily="34" charset="0"/>
                <a:ea typeface="Lato" panose="020F0502020204030203" pitchFamily="34" charset="0"/>
                <a:cs typeface="Lato" panose="020F0502020204030203" pitchFamily="34" charset="0"/>
              </a:rPr>
              <a:t>can be called for non-urgent medical issues or for further information.</a:t>
            </a:r>
          </a:p>
        </p:txBody>
      </p:sp>
      <p:pic>
        <p:nvPicPr>
          <p:cNvPr id="9" name="Picture 2" descr="Speech Bubbles, Conversation, Black, Blank, Chat"/>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037426" y="3900094"/>
            <a:ext cx="2912582" cy="1874975"/>
          </a:xfrm>
          <a:prstGeom prst="rect">
            <a:avLst/>
          </a:prstGeom>
          <a:noFill/>
          <a:extLst>
            <a:ext uri="{909E8E84-426E-40DD-AFC4-6F175D3DCCD1}">
              <a14:hiddenFill xmlns:a14="http://schemas.microsoft.com/office/drawing/2010/main">
                <a:solidFill>
                  <a:srgbClr val="FFFFFF"/>
                </a:solidFill>
              </a14:hiddenFill>
            </a:ext>
          </a:extLst>
        </p:spPr>
      </p:pic>
      <p:sp>
        <p:nvSpPr>
          <p:cNvPr id="13" name="Footer Placeholder 1">
            <a:extLst>
              <a:ext uri="{FF2B5EF4-FFF2-40B4-BE49-F238E27FC236}">
                <a16:creationId xmlns:a16="http://schemas.microsoft.com/office/drawing/2014/main" id="{249FC885-571F-478C-8109-DF346C3B8DE2}"/>
              </a:ext>
            </a:extLst>
          </p:cNvPr>
          <p:cNvSpPr>
            <a:spLocks noGrp="1"/>
          </p:cNvSpPr>
          <p:nvPr/>
        </p:nvSpPr>
        <p:spPr>
          <a:xfrm>
            <a:off x="0" y="6492875"/>
            <a:ext cx="12192000" cy="36512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2020 </a:t>
            </a:r>
          </a:p>
        </p:txBody>
      </p:sp>
    </p:spTree>
    <p:extLst>
      <p:ext uri="{BB962C8B-B14F-4D97-AF65-F5344CB8AC3E}">
        <p14:creationId xmlns:p14="http://schemas.microsoft.com/office/powerpoint/2010/main" val="403179061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3842</TotalTime>
  <Words>1616</Words>
  <Application>Microsoft Office PowerPoint</Application>
  <PresentationFormat>Widescreen</PresentationFormat>
  <Paragraphs>273</Paragraphs>
  <Slides>17</Slides>
  <Notes>15</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17</vt:i4>
      </vt:variant>
    </vt:vector>
  </HeadingPairs>
  <TitlesOfParts>
    <vt:vector size="27" baseType="lpstr">
      <vt:lpstr>Aharoni</vt:lpstr>
      <vt:lpstr>Arial</vt:lpstr>
      <vt:lpstr>Calibri Light</vt:lpstr>
      <vt:lpstr>Gill Sans MT</vt:lpstr>
      <vt:lpstr>Calibri</vt:lpstr>
      <vt:lpstr>League Spartan</vt:lpstr>
      <vt:lpstr>Open Sans Light</vt:lpstr>
      <vt:lpstr>Lato</vt:lpstr>
      <vt:lpstr>Comic Sans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PSHE Association©</dc:creator>
  <cp:lastModifiedBy>Clare Robinson</cp:lastModifiedBy>
  <cp:revision>253</cp:revision>
  <dcterms:created xsi:type="dcterms:W3CDTF">2018-11-29T11:01:12Z</dcterms:created>
  <dcterms:modified xsi:type="dcterms:W3CDTF">2020-04-23T11:12:35Z</dcterms:modified>
</cp:coreProperties>
</file>