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70" r:id="rId5"/>
    <p:sldId id="259" r:id="rId6"/>
    <p:sldId id="271" r:id="rId7"/>
    <p:sldId id="261" r:id="rId8"/>
    <p:sldId id="272" r:id="rId9"/>
    <p:sldId id="273" r:id="rId10"/>
    <p:sldId id="274" r:id="rId11"/>
    <p:sldId id="275" r:id="rId12"/>
    <p:sldId id="276" r:id="rId13"/>
    <p:sldId id="269" r:id="rId14"/>
    <p:sldId id="277" r:id="rId15"/>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p:cViewPr varScale="1">
        <p:scale>
          <a:sx n="81" d="100"/>
          <a:sy n="81" d="100"/>
        </p:scale>
        <p:origin x="135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CB84CC-FD06-4856-BC5A-3CB95E4C3F0F}"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4019902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CB84CC-FD06-4856-BC5A-3CB95E4C3F0F}"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530527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CB84CC-FD06-4856-BC5A-3CB95E4C3F0F}"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1406879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CB84CC-FD06-4856-BC5A-3CB95E4C3F0F}" type="datetimeFigureOut">
              <a:rPr lang="en-GB" smtClean="0"/>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6605185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CB84CC-FD06-4856-BC5A-3CB95E4C3F0F}" type="datetimeFigureOut">
              <a:rPr lang="en-GB" smtClean="0"/>
              <a:t>02/06/2020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682736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CB84CC-FD06-4856-BC5A-3CB95E4C3F0F}" type="datetimeFigureOut">
              <a:rPr lang="en-GB" smtClean="0"/>
              <a:t>02/06/2020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765773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CB84CC-FD06-4856-BC5A-3CB95E4C3F0F}" type="datetimeFigureOut">
              <a:rPr lang="en-GB" smtClean="0"/>
              <a:t>02/06/2020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889219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BCB84CC-FD06-4856-BC5A-3CB95E4C3F0F}" type="datetimeFigureOut">
              <a:rPr lang="en-GB" smtClean="0"/>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1982295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BCB84CC-FD06-4856-BC5A-3CB95E4C3F0F}" type="datetimeFigureOut">
              <a:rPr lang="en-GB" smtClean="0"/>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3916413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CB84CC-FD06-4856-BC5A-3CB95E4C3F0F}"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1008599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CB84CC-FD06-4856-BC5A-3CB95E4C3F0F}"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946075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9BCB84CC-FD06-4856-BC5A-3CB95E4C3F0F}" type="datetimeFigureOut">
              <a:rPr lang="en-GB" smtClean="0"/>
              <a:t>02/06/2020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3EFA35E0-336B-4029-8394-BEDA179BDE63}" type="slidenum">
              <a:rPr lang="en-GB" smtClean="0"/>
              <a:t>‹#›</a:t>
            </a:fld>
            <a:endParaRPr lang="en-GB"/>
          </a:p>
        </p:txBody>
      </p:sp>
    </p:spTree>
    <p:extLst>
      <p:ext uri="{BB962C8B-B14F-4D97-AF65-F5344CB8AC3E}">
        <p14:creationId xmlns:p14="http://schemas.microsoft.com/office/powerpoint/2010/main" val="386208763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85764"/>
            <a:ext cx="6348046" cy="8563707"/>
          </a:xfrm>
          <a:prstGeom prst="rect">
            <a:avLst/>
          </a:prstGeom>
          <a:noFill/>
          <a:ln w="57150">
            <a:solidFill>
              <a:srgbClr val="0070C0"/>
            </a:solidFill>
          </a:ln>
        </p:spPr>
        <p:txBody>
          <a:bodyPr wrap="square" rtlCol="0">
            <a:spAutoFit/>
          </a:bodyPr>
          <a:lstStyle/>
          <a:p>
            <a:endParaRPr lang="en-GB" dirty="0"/>
          </a:p>
        </p:txBody>
      </p:sp>
      <p:pic>
        <p:nvPicPr>
          <p:cNvPr id="1026" name="Picture 2" descr="Learning beyond the classroom - Spotpets">
            <a:extLst>
              <a:ext uri="{FF2B5EF4-FFF2-40B4-BE49-F238E27FC236}">
                <a16:creationId xmlns:a16="http://schemas.microsoft.com/office/drawing/2014/main" id="{9DE1FB00-6236-42A8-A2F6-AB10D3376C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2493" y="3219647"/>
            <a:ext cx="3873012" cy="38730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1546542-242F-4F82-9541-763CEE47279A}"/>
              </a:ext>
            </a:extLst>
          </p:cNvPr>
          <p:cNvSpPr txBox="1"/>
          <p:nvPr/>
        </p:nvSpPr>
        <p:spPr>
          <a:xfrm>
            <a:off x="835269" y="940434"/>
            <a:ext cx="5187461" cy="1754326"/>
          </a:xfrm>
          <a:prstGeom prst="rect">
            <a:avLst/>
          </a:prstGeom>
          <a:noFill/>
        </p:spPr>
        <p:txBody>
          <a:bodyPr wrap="square" rtlCol="0">
            <a:spAutoFit/>
          </a:bodyPr>
          <a:lstStyle/>
          <a:p>
            <a:pPr algn="ctr"/>
            <a:r>
              <a:rPr lang="en-GB" sz="2800" dirty="0">
                <a:latin typeface="Comic Sans MS" panose="030F0702030302020204" pitchFamily="66" charset="0"/>
              </a:rPr>
              <a:t>English Home Learning</a:t>
            </a:r>
          </a:p>
          <a:p>
            <a:pPr algn="ctr"/>
            <a:endParaRPr lang="en-GB" sz="2800" dirty="0">
              <a:latin typeface="Comic Sans MS" panose="030F0702030302020204" pitchFamily="66" charset="0"/>
            </a:endParaRPr>
          </a:p>
          <a:p>
            <a:pPr algn="ctr"/>
            <a:r>
              <a:rPr lang="en-GB" sz="2800" dirty="0">
                <a:latin typeface="Comic Sans MS" panose="030F0702030302020204" pitchFamily="66" charset="0"/>
              </a:rPr>
              <a:t>Term 6 Week </a:t>
            </a:r>
            <a:r>
              <a:rPr lang="en-GB" sz="2800" dirty="0" smtClean="0">
                <a:latin typeface="Comic Sans MS" panose="030F0702030302020204" pitchFamily="66" charset="0"/>
              </a:rPr>
              <a:t>2</a:t>
            </a:r>
            <a:endParaRPr lang="en-GB" sz="2800" dirty="0">
              <a:latin typeface="Comic Sans MS" panose="030F0702030302020204" pitchFamily="66" charset="0"/>
            </a:endParaRPr>
          </a:p>
          <a:p>
            <a:endParaRPr lang="en-GB" sz="2400" dirty="0">
              <a:latin typeface="Comic Sans MS" panose="030F0702030302020204" pitchFamily="66" charset="0"/>
            </a:endParaRPr>
          </a:p>
        </p:txBody>
      </p:sp>
      <p:sp>
        <p:nvSpPr>
          <p:cNvPr id="7" name="Rectangle 6">
            <a:extLst>
              <a:ext uri="{FF2B5EF4-FFF2-40B4-BE49-F238E27FC236}">
                <a16:creationId xmlns:a16="http://schemas.microsoft.com/office/drawing/2014/main" id="{6C7B63A9-7A98-45A8-BCB8-7C8D1BF0DB8D}"/>
              </a:ext>
            </a:extLst>
          </p:cNvPr>
          <p:cNvSpPr/>
          <p:nvPr/>
        </p:nvSpPr>
        <p:spPr>
          <a:xfrm>
            <a:off x="584688" y="8203566"/>
            <a:ext cx="5187460" cy="461665"/>
          </a:xfrm>
          <a:prstGeom prst="rect">
            <a:avLst/>
          </a:prstGeom>
        </p:spPr>
        <p:txBody>
          <a:bodyPr wrap="square">
            <a:spAutoFit/>
          </a:bodyPr>
          <a:lstStyle/>
          <a:p>
            <a:r>
              <a:rPr lang="en-GB" sz="2400" dirty="0">
                <a:latin typeface="Comic Sans MS" panose="030F0702030302020204" pitchFamily="66" charset="0"/>
              </a:rPr>
              <a:t>Name:____________________</a:t>
            </a:r>
          </a:p>
        </p:txBody>
      </p:sp>
    </p:spTree>
    <p:extLst>
      <p:ext uri="{BB962C8B-B14F-4D97-AF65-F5344CB8AC3E}">
        <p14:creationId xmlns:p14="http://schemas.microsoft.com/office/powerpoint/2010/main" val="2200407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44D05E4-A867-4F55-9605-D62A9D7C6159}"/>
              </a:ext>
            </a:extLst>
          </p:cNvPr>
          <p:cNvSpPr txBox="1"/>
          <p:nvPr/>
        </p:nvSpPr>
        <p:spPr>
          <a:xfrm>
            <a:off x="835269" y="465608"/>
            <a:ext cx="5187461" cy="892552"/>
          </a:xfrm>
          <a:prstGeom prst="rect">
            <a:avLst/>
          </a:prstGeom>
          <a:noFill/>
        </p:spPr>
        <p:txBody>
          <a:bodyPr wrap="square" rtlCol="0">
            <a:spAutoFit/>
          </a:bodyPr>
          <a:lstStyle/>
          <a:p>
            <a:pPr algn="ctr"/>
            <a:r>
              <a:rPr lang="en-GB" sz="2800" u="sng" dirty="0" smtClean="0">
                <a:latin typeface="Comic Sans MS" panose="030F0702030302020204" pitchFamily="66" charset="0"/>
              </a:rPr>
              <a:t>Comprehension</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sp>
        <p:nvSpPr>
          <p:cNvPr id="7" name="TextBox 6">
            <a:extLst>
              <a:ext uri="{FF2B5EF4-FFF2-40B4-BE49-F238E27FC236}">
                <a16:creationId xmlns:a16="http://schemas.microsoft.com/office/drawing/2014/main" id="{4AD10B5E-7160-45E2-95D9-607253A1F00B}"/>
              </a:ext>
            </a:extLst>
          </p:cNvPr>
          <p:cNvSpPr txBox="1"/>
          <p:nvPr/>
        </p:nvSpPr>
        <p:spPr>
          <a:xfrm>
            <a:off x="603398" y="1501265"/>
            <a:ext cx="5468816" cy="1323439"/>
          </a:xfrm>
          <a:prstGeom prst="rect">
            <a:avLst/>
          </a:prstGeom>
          <a:noFill/>
        </p:spPr>
        <p:txBody>
          <a:bodyPr wrap="square" rtlCol="0">
            <a:spAutoFit/>
          </a:bodyPr>
          <a:lstStyle/>
          <a:p>
            <a:r>
              <a:rPr lang="en-GB" sz="2000" dirty="0" smtClean="0">
                <a:latin typeface="Comic Sans MS" panose="030F0702030302020204" pitchFamily="66" charset="0"/>
              </a:rPr>
              <a:t>Learning Objective:</a:t>
            </a:r>
          </a:p>
          <a:p>
            <a:endParaRPr lang="en-GB" sz="2000" dirty="0">
              <a:latin typeface="Comic Sans MS" panose="030F0702030302020204" pitchFamily="66" charset="0"/>
            </a:endParaRPr>
          </a:p>
          <a:p>
            <a:r>
              <a:rPr lang="en-GB" sz="2000" dirty="0" smtClean="0">
                <a:latin typeface="Comic Sans MS" panose="030F0702030302020204" pitchFamily="66" charset="0"/>
              </a:rPr>
              <a:t>Demonstrate understanding of a range of texts. </a:t>
            </a:r>
            <a:endParaRPr lang="en-GB" sz="2000" dirty="0">
              <a:latin typeface="Comic Sans MS" panose="030F0702030302020204" pitchFamily="66" charset="0"/>
            </a:endParaRPr>
          </a:p>
        </p:txBody>
      </p:sp>
      <p:pic>
        <p:nvPicPr>
          <p:cNvPr id="10" name="Picture 2" descr="The Power Of 'Just Reading' A Good Nov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3655" y="2967809"/>
            <a:ext cx="3241478" cy="216098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AD10B5E-7160-45E2-95D9-607253A1F00B}"/>
              </a:ext>
            </a:extLst>
          </p:cNvPr>
          <p:cNvSpPr txBox="1"/>
          <p:nvPr/>
        </p:nvSpPr>
        <p:spPr>
          <a:xfrm>
            <a:off x="489986" y="5358767"/>
            <a:ext cx="5468816" cy="3108543"/>
          </a:xfrm>
          <a:prstGeom prst="rect">
            <a:avLst/>
          </a:prstGeom>
          <a:noFill/>
        </p:spPr>
        <p:txBody>
          <a:bodyPr wrap="square" rtlCol="0">
            <a:spAutoFit/>
          </a:bodyPr>
          <a:lstStyle/>
          <a:p>
            <a:r>
              <a:rPr lang="en-GB" sz="1400" u="sng" dirty="0" smtClean="0">
                <a:latin typeface="Comic Sans MS" panose="030F0702030302020204" pitchFamily="66" charset="0"/>
              </a:rPr>
              <a:t>Key Words</a:t>
            </a:r>
          </a:p>
          <a:p>
            <a:endParaRPr lang="en-GB" sz="1400" u="sng" dirty="0">
              <a:latin typeface="Comic Sans MS" panose="030F0702030302020204" pitchFamily="66" charset="0"/>
            </a:endParaRPr>
          </a:p>
          <a:p>
            <a:r>
              <a:rPr lang="en-GB" sz="1400" u="sng" dirty="0" smtClean="0">
                <a:latin typeface="Comic Sans MS" panose="030F0702030302020204" pitchFamily="66" charset="0"/>
              </a:rPr>
              <a:t>Write out the definitions</a:t>
            </a:r>
          </a:p>
          <a:p>
            <a:endParaRPr lang="en-GB" sz="1400" dirty="0">
              <a:latin typeface="Comic Sans MS" panose="030F0702030302020204" pitchFamily="66" charset="0"/>
            </a:endParaRPr>
          </a:p>
          <a:p>
            <a:pPr algn="ctr"/>
            <a:r>
              <a:rPr lang="en-GB" sz="1400" dirty="0">
                <a:latin typeface="Comic Sans MS" panose="030F0702030302020204" pitchFamily="66" charset="0"/>
              </a:rPr>
              <a:t>A </a:t>
            </a:r>
            <a:r>
              <a:rPr lang="en-GB" sz="1400" b="1" dirty="0" smtClean="0">
                <a:latin typeface="Comic Sans MS" panose="030F0702030302020204" pitchFamily="66" charset="0"/>
              </a:rPr>
              <a:t>biography </a:t>
            </a:r>
            <a:r>
              <a:rPr lang="en-GB" sz="1400" dirty="0" smtClean="0">
                <a:latin typeface="Comic Sans MS" panose="030F0702030302020204" pitchFamily="66" charset="0"/>
              </a:rPr>
              <a:t>is __________________________________</a:t>
            </a:r>
          </a:p>
          <a:p>
            <a:pPr algn="ctr"/>
            <a:endParaRPr lang="en-GB" sz="1400" dirty="0" smtClean="0">
              <a:latin typeface="Comic Sans MS" panose="030F0702030302020204" pitchFamily="66" charset="0"/>
            </a:endParaRPr>
          </a:p>
          <a:p>
            <a:pPr algn="ctr"/>
            <a:endParaRPr lang="en-GB" sz="1400" dirty="0">
              <a:latin typeface="Comic Sans MS" panose="030F0702030302020204" pitchFamily="66" charset="0"/>
            </a:endParaRPr>
          </a:p>
          <a:p>
            <a:pPr algn="ctr"/>
            <a:r>
              <a:rPr lang="en-GB" sz="1400" dirty="0" smtClean="0">
                <a:latin typeface="Comic Sans MS" panose="030F0702030302020204" pitchFamily="66" charset="0"/>
              </a:rPr>
              <a:t>______________________________________________ </a:t>
            </a:r>
            <a:endParaRPr lang="en-GB" sz="1400" dirty="0">
              <a:latin typeface="Comic Sans MS" panose="030F0702030302020204" pitchFamily="66" charset="0"/>
            </a:endParaRPr>
          </a:p>
          <a:p>
            <a:pPr algn="ctr"/>
            <a:endParaRPr lang="en-GB" sz="1400" dirty="0" smtClean="0">
              <a:latin typeface="Comic Sans MS" panose="030F0702030302020204" pitchFamily="66" charset="0"/>
            </a:endParaRPr>
          </a:p>
          <a:p>
            <a:pPr algn="ctr"/>
            <a:endParaRPr lang="en-GB" sz="1400" dirty="0">
              <a:latin typeface="Comic Sans MS" panose="030F0702030302020204" pitchFamily="66" charset="0"/>
            </a:endParaRPr>
          </a:p>
          <a:p>
            <a:pPr algn="ctr"/>
            <a:r>
              <a:rPr lang="en-GB" sz="1400" dirty="0" smtClean="0">
                <a:latin typeface="Comic Sans MS" panose="030F0702030302020204" pitchFamily="66" charset="0"/>
              </a:rPr>
              <a:t>An </a:t>
            </a:r>
            <a:r>
              <a:rPr lang="en-GB" sz="1400" b="1" dirty="0" smtClean="0">
                <a:latin typeface="Comic Sans MS" panose="030F0702030302020204" pitchFamily="66" charset="0"/>
              </a:rPr>
              <a:t>autobiography </a:t>
            </a:r>
            <a:r>
              <a:rPr lang="en-GB" sz="1400" dirty="0" smtClean="0">
                <a:latin typeface="Comic Sans MS" panose="030F0702030302020204" pitchFamily="66" charset="0"/>
              </a:rPr>
              <a:t>_________________________________</a:t>
            </a:r>
          </a:p>
          <a:p>
            <a:pPr algn="ctr"/>
            <a:endParaRPr lang="en-GB" sz="1400" dirty="0" smtClean="0">
              <a:latin typeface="Comic Sans MS" panose="030F0702030302020204" pitchFamily="66" charset="0"/>
            </a:endParaRPr>
          </a:p>
          <a:p>
            <a:pPr algn="ctr"/>
            <a:endParaRPr lang="en-GB" sz="1400" dirty="0">
              <a:latin typeface="Comic Sans MS" panose="030F0702030302020204" pitchFamily="66" charset="0"/>
            </a:endParaRPr>
          </a:p>
          <a:p>
            <a:pPr algn="ctr"/>
            <a:r>
              <a:rPr lang="en-GB" sz="1400" dirty="0" smtClean="0">
                <a:latin typeface="Comic Sans MS" panose="030F0702030302020204" pitchFamily="66" charset="0"/>
              </a:rPr>
              <a:t>_______________________________________________</a:t>
            </a:r>
            <a:endParaRPr lang="en-GB" sz="1400" dirty="0">
              <a:latin typeface="Comic Sans MS" panose="030F0702030302020204" pitchFamily="66" charset="0"/>
            </a:endParaRPr>
          </a:p>
        </p:txBody>
      </p:sp>
    </p:spTree>
    <p:extLst>
      <p:ext uri="{BB962C8B-B14F-4D97-AF65-F5344CB8AC3E}">
        <p14:creationId xmlns:p14="http://schemas.microsoft.com/office/powerpoint/2010/main" val="3198651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44D05E4-A867-4F55-9605-D62A9D7C6159}"/>
              </a:ext>
            </a:extLst>
          </p:cNvPr>
          <p:cNvSpPr txBox="1"/>
          <p:nvPr/>
        </p:nvSpPr>
        <p:spPr>
          <a:xfrm>
            <a:off x="694590" y="541793"/>
            <a:ext cx="5187461" cy="892552"/>
          </a:xfrm>
          <a:prstGeom prst="rect">
            <a:avLst/>
          </a:prstGeom>
          <a:noFill/>
        </p:spPr>
        <p:txBody>
          <a:bodyPr wrap="square" rtlCol="0">
            <a:spAutoFit/>
          </a:bodyPr>
          <a:lstStyle/>
          <a:p>
            <a:pPr algn="ctr"/>
            <a:r>
              <a:rPr lang="en-GB" sz="2800" u="sng" dirty="0" smtClean="0">
                <a:latin typeface="Comic Sans MS" panose="030F0702030302020204" pitchFamily="66" charset="0"/>
              </a:rPr>
              <a:t>Benjamin Zephaniah</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pic>
        <p:nvPicPr>
          <p:cNvPr id="7" name="Picture 4" descr="Benjamin Zephania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5770" y="1434345"/>
            <a:ext cx="2705100" cy="1838325"/>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561109" y="4165222"/>
            <a:ext cx="5735782" cy="3970318"/>
          </a:xfrm>
          <a:prstGeom prst="rect">
            <a:avLst/>
          </a:prstGeom>
        </p:spPr>
        <p:txBody>
          <a:bodyPr wrap="square">
            <a:spAutoFit/>
          </a:bodyPr>
          <a:lstStyle/>
          <a:p>
            <a:r>
              <a:rPr lang="en-GB" dirty="0">
                <a:solidFill>
                  <a:srgbClr val="1E1E1E"/>
                </a:solidFill>
                <a:latin typeface="Comic Sans MS" panose="030F0702030302020204" pitchFamily="66" charset="0"/>
              </a:rPr>
              <a:t>Dr Benjamin Obadiah Iqbal Zephaniah was born and raised in Birmingham, England. He cannot remember a time when he was not creating poetry but this had nothing to do with school where poetry meant very little to him, in fact he had finished full time education at the age of 13. His poetry is strongly influenced by the music and poetry of Jamaica and what he calls ‘street politics’. His first real public performance was in church when he was 10 years old, by the time he was 15 he had developed a strong following in his home town of Handsworth where he had gained a reputation as a young poet who was capable of speaking on local and international issues.</a:t>
            </a:r>
            <a:endParaRPr lang="en-GB" dirty="0">
              <a:latin typeface="Comic Sans MS" panose="030F0702030302020204" pitchFamily="66" charset="0"/>
            </a:endParaRPr>
          </a:p>
        </p:txBody>
      </p:sp>
    </p:spTree>
    <p:extLst>
      <p:ext uri="{BB962C8B-B14F-4D97-AF65-F5344CB8AC3E}">
        <p14:creationId xmlns:p14="http://schemas.microsoft.com/office/powerpoint/2010/main" val="1988106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244D05E4-A867-4F55-9605-D62A9D7C6159}"/>
              </a:ext>
            </a:extLst>
          </p:cNvPr>
          <p:cNvSpPr txBox="1"/>
          <p:nvPr/>
        </p:nvSpPr>
        <p:spPr>
          <a:xfrm>
            <a:off x="694592" y="764588"/>
            <a:ext cx="5187461" cy="892552"/>
          </a:xfrm>
          <a:prstGeom prst="rect">
            <a:avLst/>
          </a:prstGeom>
          <a:noFill/>
        </p:spPr>
        <p:txBody>
          <a:bodyPr wrap="square" rtlCol="0">
            <a:spAutoFit/>
          </a:bodyPr>
          <a:lstStyle/>
          <a:p>
            <a:pPr algn="ctr"/>
            <a:r>
              <a:rPr lang="en-GB" sz="2800" u="sng" dirty="0" smtClean="0">
                <a:latin typeface="Comic Sans MS" panose="030F0702030302020204" pitchFamily="66" charset="0"/>
              </a:rPr>
              <a:t>True or False</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sp>
        <p:nvSpPr>
          <p:cNvPr id="11" name="TextBox 10">
            <a:extLst>
              <a:ext uri="{FF2B5EF4-FFF2-40B4-BE49-F238E27FC236}">
                <a16:creationId xmlns:a16="http://schemas.microsoft.com/office/drawing/2014/main" id="{4AD10B5E-7160-45E2-95D9-607253A1F00B}"/>
              </a:ext>
            </a:extLst>
          </p:cNvPr>
          <p:cNvSpPr txBox="1"/>
          <p:nvPr/>
        </p:nvSpPr>
        <p:spPr>
          <a:xfrm>
            <a:off x="471488" y="1657140"/>
            <a:ext cx="5468816" cy="7017306"/>
          </a:xfrm>
          <a:prstGeom prst="rect">
            <a:avLst/>
          </a:prstGeom>
          <a:noFill/>
        </p:spPr>
        <p:txBody>
          <a:bodyPr wrap="square" rtlCol="0">
            <a:spAutoFit/>
          </a:bodyPr>
          <a:lstStyle/>
          <a:p>
            <a:r>
              <a:rPr lang="en-GB" dirty="0" smtClean="0">
                <a:latin typeface="Comic Sans MS" panose="030F0702030302020204" pitchFamily="66" charset="0"/>
              </a:rPr>
              <a:t>Choose </a:t>
            </a:r>
            <a:r>
              <a:rPr lang="en-GB" u="sng" dirty="0" smtClean="0">
                <a:latin typeface="Comic Sans MS" panose="030F0702030302020204" pitchFamily="66" charset="0"/>
              </a:rPr>
              <a:t>four </a:t>
            </a:r>
            <a:r>
              <a:rPr lang="en-GB" dirty="0" smtClean="0">
                <a:latin typeface="Comic Sans MS" panose="030F0702030302020204" pitchFamily="66" charset="0"/>
              </a:rPr>
              <a:t>true statements from the following lis</a:t>
            </a:r>
            <a:r>
              <a:rPr lang="en-GB" dirty="0" smtClean="0">
                <a:latin typeface="Comic Sans MS" panose="030F0702030302020204" pitchFamily="66" charset="0"/>
              </a:rPr>
              <a:t>t.</a:t>
            </a:r>
          </a:p>
          <a:p>
            <a:endParaRPr lang="en-GB" dirty="0">
              <a:latin typeface="Comic Sans MS" panose="030F0702030302020204" pitchFamily="66" charset="0"/>
            </a:endParaRPr>
          </a:p>
          <a:p>
            <a:r>
              <a:rPr lang="en-GB" dirty="0" smtClean="0">
                <a:latin typeface="Comic Sans MS" panose="030F0702030302020204" pitchFamily="66" charset="0"/>
              </a:rPr>
              <a:t>Tick the ones you think are true. </a:t>
            </a:r>
            <a:endParaRPr lang="en-GB" dirty="0">
              <a:latin typeface="Comic Sans MS" panose="030F0702030302020204" pitchFamily="66" charset="0"/>
            </a:endParaRPr>
          </a:p>
          <a:p>
            <a:endParaRPr lang="en-GB" dirty="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Benjamin Zephaniah was born in Birmingham</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School inspired him to write poetry</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He finished school at 15</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His poetry was influenced by Jamaica</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His first performance was in church</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He had a following by the time he was 10</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His hometown was Handsworth</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He did not have a strong following </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endParaRPr lang="en-GB" dirty="0" smtClean="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p:txBody>
      </p:sp>
      <p:sp>
        <p:nvSpPr>
          <p:cNvPr id="12" name="TextBox 11"/>
          <p:cNvSpPr txBox="1"/>
          <p:nvPr/>
        </p:nvSpPr>
        <p:spPr>
          <a:xfrm>
            <a:off x="5792898" y="3236624"/>
            <a:ext cx="406022" cy="434048"/>
          </a:xfrm>
          <a:prstGeom prst="rect">
            <a:avLst/>
          </a:prstGeom>
          <a:noFill/>
          <a:ln w="12700">
            <a:solidFill>
              <a:schemeClr val="tx1"/>
            </a:solidFill>
          </a:ln>
        </p:spPr>
        <p:txBody>
          <a:bodyPr wrap="square" rtlCol="0">
            <a:spAutoFit/>
          </a:bodyPr>
          <a:lstStyle/>
          <a:p>
            <a:endParaRPr lang="en-GB" dirty="0"/>
          </a:p>
        </p:txBody>
      </p:sp>
      <p:sp>
        <p:nvSpPr>
          <p:cNvPr id="13" name="TextBox 12"/>
          <p:cNvSpPr txBox="1"/>
          <p:nvPr/>
        </p:nvSpPr>
        <p:spPr>
          <a:xfrm>
            <a:off x="5792897" y="3820350"/>
            <a:ext cx="406022" cy="434048"/>
          </a:xfrm>
          <a:prstGeom prst="rect">
            <a:avLst/>
          </a:prstGeom>
          <a:noFill/>
          <a:ln w="12700">
            <a:solidFill>
              <a:schemeClr val="tx1"/>
            </a:solidFill>
          </a:ln>
        </p:spPr>
        <p:txBody>
          <a:bodyPr wrap="square" rtlCol="0">
            <a:spAutoFit/>
          </a:bodyPr>
          <a:lstStyle/>
          <a:p>
            <a:endParaRPr lang="en-GB" dirty="0"/>
          </a:p>
        </p:txBody>
      </p:sp>
      <p:sp>
        <p:nvSpPr>
          <p:cNvPr id="14" name="TextBox 13"/>
          <p:cNvSpPr txBox="1"/>
          <p:nvPr/>
        </p:nvSpPr>
        <p:spPr>
          <a:xfrm>
            <a:off x="5792897" y="4386594"/>
            <a:ext cx="406022" cy="434048"/>
          </a:xfrm>
          <a:prstGeom prst="rect">
            <a:avLst/>
          </a:prstGeom>
          <a:noFill/>
          <a:ln w="12700">
            <a:solidFill>
              <a:schemeClr val="tx1"/>
            </a:solidFill>
          </a:ln>
        </p:spPr>
        <p:txBody>
          <a:bodyPr wrap="square" rtlCol="0">
            <a:spAutoFit/>
          </a:bodyPr>
          <a:lstStyle/>
          <a:p>
            <a:endParaRPr lang="en-GB" dirty="0"/>
          </a:p>
        </p:txBody>
      </p:sp>
      <p:sp>
        <p:nvSpPr>
          <p:cNvPr id="15" name="TextBox 14"/>
          <p:cNvSpPr txBox="1"/>
          <p:nvPr/>
        </p:nvSpPr>
        <p:spPr>
          <a:xfrm>
            <a:off x="5792897" y="4953666"/>
            <a:ext cx="406022" cy="434048"/>
          </a:xfrm>
          <a:prstGeom prst="rect">
            <a:avLst/>
          </a:prstGeom>
          <a:noFill/>
          <a:ln w="12700">
            <a:solidFill>
              <a:schemeClr val="tx1"/>
            </a:solidFill>
          </a:ln>
        </p:spPr>
        <p:txBody>
          <a:bodyPr wrap="square" rtlCol="0">
            <a:spAutoFit/>
          </a:bodyPr>
          <a:lstStyle/>
          <a:p>
            <a:endParaRPr lang="en-GB" dirty="0"/>
          </a:p>
        </p:txBody>
      </p:sp>
      <p:sp>
        <p:nvSpPr>
          <p:cNvPr id="16" name="TextBox 15"/>
          <p:cNvSpPr txBox="1"/>
          <p:nvPr/>
        </p:nvSpPr>
        <p:spPr>
          <a:xfrm>
            <a:off x="5792897" y="5520738"/>
            <a:ext cx="406022" cy="434048"/>
          </a:xfrm>
          <a:prstGeom prst="rect">
            <a:avLst/>
          </a:prstGeom>
          <a:noFill/>
          <a:ln w="12700">
            <a:solidFill>
              <a:schemeClr val="tx1"/>
            </a:solidFill>
          </a:ln>
        </p:spPr>
        <p:txBody>
          <a:bodyPr wrap="square" rtlCol="0">
            <a:spAutoFit/>
          </a:bodyPr>
          <a:lstStyle/>
          <a:p>
            <a:endParaRPr lang="en-GB" dirty="0"/>
          </a:p>
        </p:txBody>
      </p:sp>
      <p:sp>
        <p:nvSpPr>
          <p:cNvPr id="17" name="TextBox 16"/>
          <p:cNvSpPr txBox="1"/>
          <p:nvPr/>
        </p:nvSpPr>
        <p:spPr>
          <a:xfrm>
            <a:off x="5792897" y="6087810"/>
            <a:ext cx="406022" cy="434048"/>
          </a:xfrm>
          <a:prstGeom prst="rect">
            <a:avLst/>
          </a:prstGeom>
          <a:noFill/>
          <a:ln w="12700">
            <a:solidFill>
              <a:schemeClr val="tx1"/>
            </a:solidFill>
          </a:ln>
        </p:spPr>
        <p:txBody>
          <a:bodyPr wrap="square" rtlCol="0">
            <a:spAutoFit/>
          </a:bodyPr>
          <a:lstStyle/>
          <a:p>
            <a:endParaRPr lang="en-GB" dirty="0"/>
          </a:p>
        </p:txBody>
      </p:sp>
      <p:sp>
        <p:nvSpPr>
          <p:cNvPr id="18" name="TextBox 17"/>
          <p:cNvSpPr txBox="1"/>
          <p:nvPr/>
        </p:nvSpPr>
        <p:spPr>
          <a:xfrm>
            <a:off x="5806265" y="6640610"/>
            <a:ext cx="406022" cy="434048"/>
          </a:xfrm>
          <a:prstGeom prst="rect">
            <a:avLst/>
          </a:prstGeom>
          <a:noFill/>
          <a:ln w="12700">
            <a:solidFill>
              <a:schemeClr val="tx1"/>
            </a:solidFill>
          </a:ln>
        </p:spPr>
        <p:txBody>
          <a:bodyPr wrap="square" rtlCol="0">
            <a:spAutoFit/>
          </a:bodyPr>
          <a:lstStyle/>
          <a:p>
            <a:endParaRPr lang="en-GB" dirty="0"/>
          </a:p>
        </p:txBody>
      </p:sp>
      <p:sp>
        <p:nvSpPr>
          <p:cNvPr id="19" name="TextBox 18"/>
          <p:cNvSpPr txBox="1"/>
          <p:nvPr/>
        </p:nvSpPr>
        <p:spPr>
          <a:xfrm>
            <a:off x="5806265" y="7223480"/>
            <a:ext cx="406022" cy="434048"/>
          </a:xfrm>
          <a:prstGeom prst="rect">
            <a:avLst/>
          </a:prstGeom>
          <a:noFill/>
          <a:ln w="12700">
            <a:solidFill>
              <a:schemeClr val="tx1"/>
            </a:solidFill>
          </a:ln>
        </p:spPr>
        <p:txBody>
          <a:bodyPr wrap="square" rtlCol="0">
            <a:spAutoFit/>
          </a:bodyPr>
          <a:lstStyle/>
          <a:p>
            <a:endParaRPr lang="en-GB" dirty="0"/>
          </a:p>
        </p:txBody>
      </p:sp>
      <p:sp>
        <p:nvSpPr>
          <p:cNvPr id="2" name="TextBox 1"/>
          <p:cNvSpPr txBox="1"/>
          <p:nvPr/>
        </p:nvSpPr>
        <p:spPr>
          <a:xfrm>
            <a:off x="581891" y="7932717"/>
            <a:ext cx="5630396" cy="646331"/>
          </a:xfrm>
          <a:prstGeom prst="rect">
            <a:avLst/>
          </a:prstGeom>
          <a:noFill/>
        </p:spPr>
        <p:txBody>
          <a:bodyPr wrap="square" rtlCol="0">
            <a:spAutoFit/>
          </a:bodyPr>
          <a:lstStyle/>
          <a:p>
            <a:r>
              <a:rPr lang="en-GB" dirty="0" smtClean="0">
                <a:latin typeface="Comic Sans MS" panose="030F0702030302020204" pitchFamily="66" charset="0"/>
              </a:rPr>
              <a:t>Can you find out any more facts about Benjamin Zephaniah?</a:t>
            </a:r>
            <a:endParaRPr lang="en-GB" sz="1600" dirty="0">
              <a:latin typeface="Comic Sans MS" panose="030F0702030302020204" pitchFamily="66" charset="0"/>
            </a:endParaRPr>
          </a:p>
        </p:txBody>
      </p:sp>
    </p:spTree>
    <p:extLst>
      <p:ext uri="{BB962C8B-B14F-4D97-AF65-F5344CB8AC3E}">
        <p14:creationId xmlns:p14="http://schemas.microsoft.com/office/powerpoint/2010/main" val="23016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sp>
        <p:nvSpPr>
          <p:cNvPr id="11" name="Rectangle 2">
            <a:extLst>
              <a:ext uri="{FF2B5EF4-FFF2-40B4-BE49-F238E27FC236}">
                <a16:creationId xmlns:a16="http://schemas.microsoft.com/office/drawing/2014/main" id="{1DE50770-4FE3-48DF-93F9-B68E30DA05F1}"/>
              </a:ext>
            </a:extLst>
          </p:cNvPr>
          <p:cNvSpPr>
            <a:spLocks noChangeArrowheads="1"/>
          </p:cNvSpPr>
          <p:nvPr/>
        </p:nvSpPr>
        <p:spPr bwMode="auto">
          <a:xfrm>
            <a:off x="471488" y="4740275"/>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600" b="0" i="0" u="none" strike="noStrike" cap="none" normalizeH="0" baseline="0">
                <a:ln>
                  <a:noFill/>
                </a:ln>
                <a:solidFill>
                  <a:schemeClr val="tx1"/>
                </a:solidFill>
                <a:effectLst/>
              </a:rPr>
              <a:t/>
            </a:r>
            <a:br>
              <a:rPr kumimoji="0" lang="en-US" altLang="en-US" sz="6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244D05E4-A867-4F55-9605-D62A9D7C6159}"/>
              </a:ext>
            </a:extLst>
          </p:cNvPr>
          <p:cNvSpPr txBox="1"/>
          <p:nvPr/>
        </p:nvSpPr>
        <p:spPr>
          <a:xfrm>
            <a:off x="694590" y="541793"/>
            <a:ext cx="5187461" cy="892552"/>
          </a:xfrm>
          <a:prstGeom prst="rect">
            <a:avLst/>
          </a:prstGeom>
          <a:noFill/>
        </p:spPr>
        <p:txBody>
          <a:bodyPr wrap="square" rtlCol="0">
            <a:spAutoFit/>
          </a:bodyPr>
          <a:lstStyle/>
          <a:p>
            <a:pPr algn="ctr"/>
            <a:r>
              <a:rPr lang="en-GB" sz="2800" u="sng" dirty="0" smtClean="0">
                <a:latin typeface="Comic Sans MS" panose="030F0702030302020204" pitchFamily="66" charset="0"/>
              </a:rPr>
              <a:t>Boy by Roald Dahl</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sp>
        <p:nvSpPr>
          <p:cNvPr id="10" name="TextBox 9"/>
          <p:cNvSpPr txBox="1"/>
          <p:nvPr/>
        </p:nvSpPr>
        <p:spPr>
          <a:xfrm>
            <a:off x="539953" y="2785098"/>
            <a:ext cx="3944502" cy="5293757"/>
          </a:xfrm>
          <a:prstGeom prst="rect">
            <a:avLst/>
          </a:prstGeom>
          <a:noFill/>
        </p:spPr>
        <p:txBody>
          <a:bodyPr wrap="square" rtlCol="0">
            <a:spAutoFit/>
          </a:bodyPr>
          <a:lstStyle/>
          <a:p>
            <a:r>
              <a:rPr lang="en-GB" sz="1600" dirty="0">
                <a:latin typeface="Comic Sans MS" panose="030F0702030302020204" pitchFamily="66" charset="0"/>
              </a:rPr>
              <a:t>The sweet-shop in </a:t>
            </a:r>
            <a:r>
              <a:rPr lang="en-GB" sz="1600" dirty="0" err="1">
                <a:latin typeface="Comic Sans MS" panose="030F0702030302020204" pitchFamily="66" charset="0"/>
              </a:rPr>
              <a:t>Llandaff</a:t>
            </a:r>
            <a:r>
              <a:rPr lang="en-GB" sz="1600" dirty="0">
                <a:latin typeface="Comic Sans MS" panose="030F0702030302020204" pitchFamily="66" charset="0"/>
              </a:rPr>
              <a:t> in the year 1923 was the very centre of our lives. To us, it was what a bar is to a drunk, or a church is to a Bishop. Without it, there would have been little to live for. But it had one terrible drawback, this sweet-shop. The woman who owned it was a horror. We hated her and we had good reason for doing so. </a:t>
            </a:r>
            <a:endParaRPr lang="en-GB" sz="1600" dirty="0" smtClean="0">
              <a:latin typeface="Comic Sans MS" panose="030F0702030302020204" pitchFamily="66" charset="0"/>
            </a:endParaRPr>
          </a:p>
          <a:p>
            <a:endParaRPr lang="en-GB" sz="1600" dirty="0">
              <a:latin typeface="Comic Sans MS" panose="030F0702030302020204" pitchFamily="66" charset="0"/>
            </a:endParaRPr>
          </a:p>
          <a:p>
            <a:r>
              <a:rPr lang="en-GB" sz="1600" dirty="0">
                <a:latin typeface="Comic Sans MS" panose="030F0702030302020204" pitchFamily="66" charset="0"/>
              </a:rPr>
              <a:t>Her name was Mrs. Pratchett. She was a small skinny old hag with a moustache on her upper lip and a mouth as sour as a green gooseberry. She never smiled. She never welcomed us when we went in, and the only times she spoke were when she said things like, ‘I’m </a:t>
            </a:r>
            <a:r>
              <a:rPr lang="en-GB" sz="1600" dirty="0" err="1">
                <a:latin typeface="Comic Sans MS" panose="030F0702030302020204" pitchFamily="66" charset="0"/>
              </a:rPr>
              <a:t>watchin</a:t>
            </a:r>
            <a:r>
              <a:rPr lang="en-GB" sz="1600" dirty="0">
                <a:latin typeface="Comic Sans MS" panose="030F0702030302020204" pitchFamily="66" charset="0"/>
              </a:rPr>
              <a:t>’ you so keep </a:t>
            </a:r>
            <a:r>
              <a:rPr lang="en-GB" sz="1600" dirty="0" err="1">
                <a:latin typeface="Comic Sans MS" panose="030F0702030302020204" pitchFamily="66" charset="0"/>
              </a:rPr>
              <a:t>yer</a:t>
            </a:r>
            <a:r>
              <a:rPr lang="en-GB" sz="1600" dirty="0">
                <a:latin typeface="Comic Sans MS" panose="030F0702030302020204" pitchFamily="66" charset="0"/>
              </a:rPr>
              <a:t> </a:t>
            </a:r>
            <a:r>
              <a:rPr lang="en-GB" sz="1600" dirty="0" err="1">
                <a:latin typeface="Comic Sans MS" panose="030F0702030302020204" pitchFamily="66" charset="0"/>
              </a:rPr>
              <a:t>thievin</a:t>
            </a:r>
            <a:r>
              <a:rPr lang="en-GB" sz="1600" dirty="0">
                <a:latin typeface="Comic Sans MS" panose="030F0702030302020204" pitchFamily="66" charset="0"/>
              </a:rPr>
              <a:t>’ fingers off them chocolates!’ Or ‘I don’t want you in ‘ere just to look around! Either you </a:t>
            </a:r>
            <a:r>
              <a:rPr lang="en-GB" sz="1600" i="1" dirty="0">
                <a:latin typeface="Comic Sans MS" panose="030F0702030302020204" pitchFamily="66" charset="0"/>
              </a:rPr>
              <a:t>forks </a:t>
            </a:r>
            <a:r>
              <a:rPr lang="en-GB" sz="1600" dirty="0">
                <a:latin typeface="Comic Sans MS" panose="030F0702030302020204" pitchFamily="66" charset="0"/>
              </a:rPr>
              <a:t>out or you </a:t>
            </a:r>
            <a:r>
              <a:rPr lang="en-GB" sz="1600" i="1" dirty="0">
                <a:latin typeface="Comic Sans MS" panose="030F0702030302020204" pitchFamily="66" charset="0"/>
              </a:rPr>
              <a:t>gets out</a:t>
            </a:r>
            <a:r>
              <a:rPr lang="en-GB" sz="1600" i="1" dirty="0" smtClean="0">
                <a:latin typeface="Comic Sans MS" panose="030F0702030302020204" pitchFamily="66" charset="0"/>
              </a:rPr>
              <a:t>’.</a:t>
            </a:r>
            <a:r>
              <a:rPr lang="en-GB" sz="1600" dirty="0" smtClean="0">
                <a:latin typeface="Comic Sans MS" panose="030F0702030302020204" pitchFamily="66" charset="0"/>
              </a:rPr>
              <a:t> </a:t>
            </a:r>
            <a:r>
              <a:rPr lang="en-GB" dirty="0">
                <a:latin typeface="Comic Sans MS" panose="030F0702030302020204" pitchFamily="66" charset="0"/>
              </a:rPr>
              <a:t>	</a:t>
            </a:r>
            <a:endParaRPr lang="en-GB" dirty="0">
              <a:latin typeface="Comic Sans MS" panose="030F0702030302020204" pitchFamily="66" charset="0"/>
            </a:endParaRPr>
          </a:p>
        </p:txBody>
      </p:sp>
      <p:pic>
        <p:nvPicPr>
          <p:cNvPr id="13" name="Picture 2" descr="Roald Dahl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0055" y="4075499"/>
            <a:ext cx="1648146" cy="219657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644751" y="1489059"/>
            <a:ext cx="3734906" cy="923330"/>
          </a:xfrm>
          <a:prstGeom prst="rect">
            <a:avLst/>
          </a:prstGeom>
          <a:noFill/>
        </p:spPr>
        <p:txBody>
          <a:bodyPr wrap="square" rtlCol="0">
            <a:spAutoFit/>
          </a:bodyPr>
          <a:lstStyle/>
          <a:p>
            <a:r>
              <a:rPr lang="en-GB" i="1" dirty="0" smtClean="0"/>
              <a:t>Roald Dahl is a famous author. In his autobiography ‘Boy’ he talks about his childhood. </a:t>
            </a:r>
            <a:endParaRPr lang="en-GB" i="1" dirty="0"/>
          </a:p>
        </p:txBody>
      </p:sp>
    </p:spTree>
    <p:extLst>
      <p:ext uri="{BB962C8B-B14F-4D97-AF65-F5344CB8AC3E}">
        <p14:creationId xmlns:p14="http://schemas.microsoft.com/office/powerpoint/2010/main" val="3891859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sp>
        <p:nvSpPr>
          <p:cNvPr id="11" name="Rectangle 2">
            <a:extLst>
              <a:ext uri="{FF2B5EF4-FFF2-40B4-BE49-F238E27FC236}">
                <a16:creationId xmlns:a16="http://schemas.microsoft.com/office/drawing/2014/main" id="{1DE50770-4FE3-48DF-93F9-B68E30DA05F1}"/>
              </a:ext>
            </a:extLst>
          </p:cNvPr>
          <p:cNvSpPr>
            <a:spLocks noChangeArrowheads="1"/>
          </p:cNvSpPr>
          <p:nvPr/>
        </p:nvSpPr>
        <p:spPr bwMode="auto">
          <a:xfrm>
            <a:off x="471488" y="4740275"/>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600" b="0" i="0" u="none" strike="noStrike" cap="none" normalizeH="0" baseline="0">
                <a:ln>
                  <a:noFill/>
                </a:ln>
                <a:solidFill>
                  <a:schemeClr val="tx1"/>
                </a:solidFill>
                <a:effectLst/>
              </a:rPr>
              <a:t/>
            </a:r>
            <a:br>
              <a:rPr kumimoji="0" lang="en-US" altLang="en-US" sz="6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244D05E4-A867-4F55-9605-D62A9D7C6159}"/>
              </a:ext>
            </a:extLst>
          </p:cNvPr>
          <p:cNvSpPr txBox="1"/>
          <p:nvPr/>
        </p:nvSpPr>
        <p:spPr>
          <a:xfrm>
            <a:off x="694590" y="541793"/>
            <a:ext cx="5187461" cy="892552"/>
          </a:xfrm>
          <a:prstGeom prst="rect">
            <a:avLst/>
          </a:prstGeom>
          <a:noFill/>
        </p:spPr>
        <p:txBody>
          <a:bodyPr wrap="square" rtlCol="0">
            <a:spAutoFit/>
          </a:bodyPr>
          <a:lstStyle/>
          <a:p>
            <a:pPr algn="ctr"/>
            <a:r>
              <a:rPr lang="en-GB" sz="2800" u="sng" dirty="0" smtClean="0">
                <a:latin typeface="Comic Sans MS" panose="030F0702030302020204" pitchFamily="66" charset="0"/>
              </a:rPr>
              <a:t>Boy by Roald Dahl</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sp>
        <p:nvSpPr>
          <p:cNvPr id="8" name="TextBox 7"/>
          <p:cNvSpPr txBox="1"/>
          <p:nvPr/>
        </p:nvSpPr>
        <p:spPr>
          <a:xfrm>
            <a:off x="546078" y="1685992"/>
            <a:ext cx="5765844" cy="2308324"/>
          </a:xfrm>
          <a:prstGeom prst="rect">
            <a:avLst/>
          </a:prstGeom>
          <a:noFill/>
        </p:spPr>
        <p:txBody>
          <a:bodyPr wrap="square" rtlCol="0">
            <a:spAutoFit/>
          </a:bodyPr>
          <a:lstStyle/>
          <a:p>
            <a:r>
              <a:rPr lang="en-GB" sz="1600" dirty="0" smtClean="0">
                <a:latin typeface="Comic Sans MS" panose="030F0702030302020204" pitchFamily="66" charset="0"/>
              </a:rPr>
              <a:t>Find four things about the sweet shop.</a:t>
            </a:r>
          </a:p>
          <a:p>
            <a:endParaRPr lang="en-GB" sz="1600" dirty="0">
              <a:latin typeface="Comic Sans MS" panose="030F0702030302020204" pitchFamily="66" charset="0"/>
            </a:endParaRPr>
          </a:p>
          <a:p>
            <a:pPr marL="342900" indent="-342900">
              <a:buAutoNum type="arabicPeriod"/>
            </a:pPr>
            <a:r>
              <a:rPr lang="en-GB" sz="1600" dirty="0" smtClean="0">
                <a:latin typeface="Comic Sans MS" panose="030F0702030302020204" pitchFamily="66" charset="0"/>
              </a:rPr>
              <a:t>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2. 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3. 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4. _________________________________________</a:t>
            </a:r>
            <a:endParaRPr lang="en-GB" dirty="0">
              <a:latin typeface="Comic Sans MS" panose="030F0702030302020204" pitchFamily="66" charset="0"/>
            </a:endParaRPr>
          </a:p>
        </p:txBody>
      </p:sp>
      <p:sp>
        <p:nvSpPr>
          <p:cNvPr id="12" name="TextBox 11"/>
          <p:cNvSpPr txBox="1"/>
          <p:nvPr/>
        </p:nvSpPr>
        <p:spPr>
          <a:xfrm>
            <a:off x="546078" y="4730312"/>
            <a:ext cx="5765844" cy="2308324"/>
          </a:xfrm>
          <a:prstGeom prst="rect">
            <a:avLst/>
          </a:prstGeom>
          <a:noFill/>
        </p:spPr>
        <p:txBody>
          <a:bodyPr wrap="square" rtlCol="0">
            <a:spAutoFit/>
          </a:bodyPr>
          <a:lstStyle/>
          <a:p>
            <a:r>
              <a:rPr lang="en-GB" sz="1600" dirty="0" smtClean="0">
                <a:latin typeface="Comic Sans MS" panose="030F0702030302020204" pitchFamily="66" charset="0"/>
              </a:rPr>
              <a:t>Find four things about Mrs Pratchett</a:t>
            </a:r>
          </a:p>
          <a:p>
            <a:endParaRPr lang="en-GB" sz="1600" dirty="0">
              <a:latin typeface="Comic Sans MS" panose="030F0702030302020204" pitchFamily="66" charset="0"/>
            </a:endParaRPr>
          </a:p>
          <a:p>
            <a:pPr marL="342900" indent="-342900">
              <a:buAutoNum type="arabicPeriod"/>
            </a:pPr>
            <a:r>
              <a:rPr lang="en-GB" sz="1600" dirty="0" smtClean="0">
                <a:latin typeface="Comic Sans MS" panose="030F0702030302020204" pitchFamily="66" charset="0"/>
              </a:rPr>
              <a:t>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2. 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3. 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4. _________________________________________</a:t>
            </a:r>
            <a:endParaRPr lang="en-GB" dirty="0">
              <a:latin typeface="Comic Sans MS" panose="030F0702030302020204" pitchFamily="66" charset="0"/>
            </a:endParaRPr>
          </a:p>
        </p:txBody>
      </p:sp>
    </p:spTree>
    <p:extLst>
      <p:ext uri="{BB962C8B-B14F-4D97-AF65-F5344CB8AC3E}">
        <p14:creationId xmlns:p14="http://schemas.microsoft.com/office/powerpoint/2010/main" val="3019868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pic>
        <p:nvPicPr>
          <p:cNvPr id="2" name="Picture 1"/>
          <p:cNvPicPr>
            <a:picLocks noChangeAspect="1"/>
          </p:cNvPicPr>
          <p:nvPr/>
        </p:nvPicPr>
        <p:blipFill>
          <a:blip r:embed="rId2"/>
          <a:stretch>
            <a:fillRect/>
          </a:stretch>
        </p:blipFill>
        <p:spPr>
          <a:xfrm>
            <a:off x="366712" y="588818"/>
            <a:ext cx="6124575" cy="5638800"/>
          </a:xfrm>
          <a:prstGeom prst="rect">
            <a:avLst/>
          </a:prstGeom>
        </p:spPr>
      </p:pic>
      <p:pic>
        <p:nvPicPr>
          <p:cNvPr id="4" name="Picture 3"/>
          <p:cNvPicPr>
            <a:picLocks noChangeAspect="1"/>
          </p:cNvPicPr>
          <p:nvPr/>
        </p:nvPicPr>
        <p:blipFill>
          <a:blip r:embed="rId3"/>
          <a:stretch>
            <a:fillRect/>
          </a:stretch>
        </p:blipFill>
        <p:spPr>
          <a:xfrm>
            <a:off x="300037" y="6227618"/>
            <a:ext cx="6191250" cy="2305050"/>
          </a:xfrm>
          <a:prstGeom prst="rect">
            <a:avLst/>
          </a:prstGeom>
        </p:spPr>
      </p:pic>
    </p:spTree>
    <p:extLst>
      <p:ext uri="{BB962C8B-B14F-4D97-AF65-F5344CB8AC3E}">
        <p14:creationId xmlns:p14="http://schemas.microsoft.com/office/powerpoint/2010/main" val="511192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pic>
        <p:nvPicPr>
          <p:cNvPr id="3" name="Picture 2"/>
          <p:cNvPicPr>
            <a:picLocks noChangeAspect="1"/>
          </p:cNvPicPr>
          <p:nvPr/>
        </p:nvPicPr>
        <p:blipFill>
          <a:blip r:embed="rId2"/>
          <a:stretch>
            <a:fillRect/>
          </a:stretch>
        </p:blipFill>
        <p:spPr>
          <a:xfrm>
            <a:off x="380166" y="620300"/>
            <a:ext cx="6097668" cy="4949228"/>
          </a:xfrm>
          <a:prstGeom prst="rect">
            <a:avLst/>
          </a:prstGeom>
        </p:spPr>
      </p:pic>
      <p:pic>
        <p:nvPicPr>
          <p:cNvPr id="8" name="Picture 7"/>
          <p:cNvPicPr>
            <a:picLocks noChangeAspect="1"/>
          </p:cNvPicPr>
          <p:nvPr/>
        </p:nvPicPr>
        <p:blipFill>
          <a:blip r:embed="rId3"/>
          <a:stretch>
            <a:fillRect/>
          </a:stretch>
        </p:blipFill>
        <p:spPr>
          <a:xfrm>
            <a:off x="427032" y="5569528"/>
            <a:ext cx="6050802" cy="2793378"/>
          </a:xfrm>
          <a:prstGeom prst="rect">
            <a:avLst/>
          </a:prstGeom>
        </p:spPr>
      </p:pic>
    </p:spTree>
    <p:extLst>
      <p:ext uri="{BB962C8B-B14F-4D97-AF65-F5344CB8AC3E}">
        <p14:creationId xmlns:p14="http://schemas.microsoft.com/office/powerpoint/2010/main" val="1540409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pic>
        <p:nvPicPr>
          <p:cNvPr id="2" name="Picture 1"/>
          <p:cNvPicPr>
            <a:picLocks noChangeAspect="1"/>
          </p:cNvPicPr>
          <p:nvPr/>
        </p:nvPicPr>
        <p:blipFill>
          <a:blip r:embed="rId2"/>
          <a:stretch>
            <a:fillRect/>
          </a:stretch>
        </p:blipFill>
        <p:spPr>
          <a:xfrm>
            <a:off x="472910" y="852673"/>
            <a:ext cx="5912179" cy="6830662"/>
          </a:xfrm>
          <a:prstGeom prst="rect">
            <a:avLst/>
          </a:prstGeom>
        </p:spPr>
      </p:pic>
    </p:spTree>
    <p:extLst>
      <p:ext uri="{BB962C8B-B14F-4D97-AF65-F5344CB8AC3E}">
        <p14:creationId xmlns:p14="http://schemas.microsoft.com/office/powerpoint/2010/main" val="2912408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pic>
        <p:nvPicPr>
          <p:cNvPr id="4" name="Picture 3"/>
          <p:cNvPicPr>
            <a:picLocks noChangeAspect="1"/>
          </p:cNvPicPr>
          <p:nvPr/>
        </p:nvPicPr>
        <p:blipFill>
          <a:blip r:embed="rId2"/>
          <a:stretch>
            <a:fillRect/>
          </a:stretch>
        </p:blipFill>
        <p:spPr>
          <a:xfrm>
            <a:off x="280987" y="592777"/>
            <a:ext cx="6296025" cy="6248400"/>
          </a:xfrm>
          <a:prstGeom prst="rect">
            <a:avLst/>
          </a:prstGeom>
        </p:spPr>
      </p:pic>
      <p:pic>
        <p:nvPicPr>
          <p:cNvPr id="6" name="Picture 5"/>
          <p:cNvPicPr>
            <a:picLocks noChangeAspect="1"/>
          </p:cNvPicPr>
          <p:nvPr/>
        </p:nvPicPr>
        <p:blipFill>
          <a:blip r:embed="rId3"/>
          <a:stretch>
            <a:fillRect/>
          </a:stretch>
        </p:blipFill>
        <p:spPr>
          <a:xfrm>
            <a:off x="361949" y="6841177"/>
            <a:ext cx="6134100" cy="1838325"/>
          </a:xfrm>
          <a:prstGeom prst="rect">
            <a:avLst/>
          </a:prstGeom>
        </p:spPr>
      </p:pic>
    </p:spTree>
    <p:extLst>
      <p:ext uri="{BB962C8B-B14F-4D97-AF65-F5344CB8AC3E}">
        <p14:creationId xmlns:p14="http://schemas.microsoft.com/office/powerpoint/2010/main" val="2480193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pic>
        <p:nvPicPr>
          <p:cNvPr id="2" name="Picture 1"/>
          <p:cNvPicPr>
            <a:picLocks noChangeAspect="1"/>
          </p:cNvPicPr>
          <p:nvPr/>
        </p:nvPicPr>
        <p:blipFill>
          <a:blip r:embed="rId2"/>
          <a:stretch>
            <a:fillRect/>
          </a:stretch>
        </p:blipFill>
        <p:spPr>
          <a:xfrm>
            <a:off x="381617" y="799915"/>
            <a:ext cx="6094765" cy="5636512"/>
          </a:xfrm>
          <a:prstGeom prst="rect">
            <a:avLst/>
          </a:prstGeom>
        </p:spPr>
      </p:pic>
    </p:spTree>
    <p:extLst>
      <p:ext uri="{BB962C8B-B14F-4D97-AF65-F5344CB8AC3E}">
        <p14:creationId xmlns:p14="http://schemas.microsoft.com/office/powerpoint/2010/main" val="973247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pic>
        <p:nvPicPr>
          <p:cNvPr id="3" name="Picture 2"/>
          <p:cNvPicPr>
            <a:picLocks noChangeAspect="1"/>
          </p:cNvPicPr>
          <p:nvPr/>
        </p:nvPicPr>
        <p:blipFill>
          <a:blip r:embed="rId2"/>
          <a:stretch>
            <a:fillRect/>
          </a:stretch>
        </p:blipFill>
        <p:spPr>
          <a:xfrm>
            <a:off x="350235" y="676584"/>
            <a:ext cx="6157529" cy="5581712"/>
          </a:xfrm>
          <a:prstGeom prst="rect">
            <a:avLst/>
          </a:prstGeom>
        </p:spPr>
      </p:pic>
      <p:pic>
        <p:nvPicPr>
          <p:cNvPr id="4" name="Picture 3"/>
          <p:cNvPicPr>
            <a:picLocks noChangeAspect="1"/>
          </p:cNvPicPr>
          <p:nvPr/>
        </p:nvPicPr>
        <p:blipFill>
          <a:blip r:embed="rId3"/>
          <a:stretch>
            <a:fillRect/>
          </a:stretch>
        </p:blipFill>
        <p:spPr>
          <a:xfrm>
            <a:off x="350234" y="6258296"/>
            <a:ext cx="6157529" cy="2316135"/>
          </a:xfrm>
          <a:prstGeom prst="rect">
            <a:avLst/>
          </a:prstGeom>
        </p:spPr>
      </p:pic>
    </p:spTree>
    <p:extLst>
      <p:ext uri="{BB962C8B-B14F-4D97-AF65-F5344CB8AC3E}">
        <p14:creationId xmlns:p14="http://schemas.microsoft.com/office/powerpoint/2010/main" val="2168614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sp>
        <p:nvSpPr>
          <p:cNvPr id="8" name="TextBox 7">
            <a:extLst>
              <a:ext uri="{FF2B5EF4-FFF2-40B4-BE49-F238E27FC236}">
                <a16:creationId xmlns:a16="http://schemas.microsoft.com/office/drawing/2014/main" id="{50D3EC58-2CE8-4385-B838-80AB01113B64}"/>
              </a:ext>
            </a:extLst>
          </p:cNvPr>
          <p:cNvSpPr txBox="1"/>
          <p:nvPr/>
        </p:nvSpPr>
        <p:spPr>
          <a:xfrm>
            <a:off x="254977" y="527281"/>
            <a:ext cx="6145823" cy="954107"/>
          </a:xfrm>
          <a:prstGeom prst="rect">
            <a:avLst/>
          </a:prstGeom>
          <a:noFill/>
        </p:spPr>
        <p:txBody>
          <a:bodyPr wrap="square" rtlCol="0">
            <a:spAutoFit/>
          </a:bodyPr>
          <a:lstStyle/>
          <a:p>
            <a:pPr algn="ctr"/>
            <a:r>
              <a:rPr lang="en-GB" sz="2800" u="sng" dirty="0" smtClean="0">
                <a:latin typeface="Comic Sans MS" panose="030F0702030302020204" pitchFamily="66" charset="0"/>
              </a:rPr>
              <a:t>Extension Research Task</a:t>
            </a:r>
            <a:endParaRPr lang="en-GB" sz="2800" u="sng" dirty="0">
              <a:latin typeface="Comic Sans MS" panose="030F0702030302020204" pitchFamily="66" charset="0"/>
            </a:endParaRPr>
          </a:p>
          <a:p>
            <a:pPr algn="ctr"/>
            <a:endParaRPr lang="en-GB" sz="2800" u="sng" dirty="0">
              <a:latin typeface="Comic Sans MS" panose="030F0702030302020204" pitchFamily="66" charset="0"/>
            </a:endParaRPr>
          </a:p>
        </p:txBody>
      </p:sp>
      <p:pic>
        <p:nvPicPr>
          <p:cNvPr id="1026" name="Picture 2" descr="ENIL – European Network on Independent Living | Introducing ENIL'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9791" y="1481388"/>
            <a:ext cx="3976193" cy="265079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48145" y="4785756"/>
            <a:ext cx="4963886" cy="3416320"/>
          </a:xfrm>
          <a:prstGeom prst="rect">
            <a:avLst/>
          </a:prstGeom>
          <a:noFill/>
        </p:spPr>
        <p:txBody>
          <a:bodyPr wrap="square" rtlCol="0">
            <a:spAutoFit/>
          </a:bodyPr>
          <a:lstStyle/>
          <a:p>
            <a:r>
              <a:rPr lang="en-GB" dirty="0" smtClean="0">
                <a:latin typeface="Comic Sans MS" panose="030F0702030302020204" pitchFamily="66" charset="0"/>
              </a:rPr>
              <a:t>Choose a famous person of your choice.</a:t>
            </a:r>
          </a:p>
          <a:p>
            <a:endParaRPr lang="en-GB" dirty="0">
              <a:latin typeface="Comic Sans MS" panose="030F0702030302020204" pitchFamily="66" charset="0"/>
            </a:endParaRPr>
          </a:p>
          <a:p>
            <a:r>
              <a:rPr lang="en-GB" dirty="0" smtClean="0">
                <a:latin typeface="Comic Sans MS" panose="030F0702030302020204" pitchFamily="66" charset="0"/>
              </a:rPr>
              <a:t>Find some information about them and write your own questions. </a:t>
            </a:r>
          </a:p>
          <a:p>
            <a:endParaRPr lang="en-GB" dirty="0">
              <a:latin typeface="Comic Sans MS" panose="030F0702030302020204" pitchFamily="66" charset="0"/>
            </a:endParaRPr>
          </a:p>
          <a:p>
            <a:r>
              <a:rPr lang="en-GB" dirty="0" smtClean="0">
                <a:latin typeface="Comic Sans MS" panose="030F0702030302020204" pitchFamily="66" charset="0"/>
              </a:rPr>
              <a:t>These could be:</a:t>
            </a:r>
          </a:p>
          <a:p>
            <a:pPr marL="285750" indent="-285750">
              <a:buFont typeface="Arial" panose="020B0604020202020204" pitchFamily="34" charset="0"/>
              <a:buChar char="•"/>
            </a:pPr>
            <a:r>
              <a:rPr lang="en-GB" dirty="0" smtClean="0">
                <a:latin typeface="Comic Sans MS" panose="030F0702030302020204" pitchFamily="66" charset="0"/>
              </a:rPr>
              <a:t>True or False</a:t>
            </a:r>
          </a:p>
          <a:p>
            <a:pPr marL="285750" indent="-285750">
              <a:buFont typeface="Arial" panose="020B0604020202020204" pitchFamily="34" charset="0"/>
              <a:buChar char="•"/>
            </a:pPr>
            <a:r>
              <a:rPr lang="en-GB" dirty="0" smtClean="0">
                <a:latin typeface="Comic Sans MS" panose="030F0702030302020204" pitchFamily="66" charset="0"/>
              </a:rPr>
              <a:t>Questions to answer</a:t>
            </a:r>
          </a:p>
          <a:p>
            <a:endParaRPr lang="en-GB" dirty="0">
              <a:latin typeface="Comic Sans MS" panose="030F0702030302020204" pitchFamily="66" charset="0"/>
            </a:endParaRPr>
          </a:p>
          <a:p>
            <a:r>
              <a:rPr lang="en-GB" dirty="0" smtClean="0">
                <a:latin typeface="Comic Sans MS" panose="030F0702030302020204" pitchFamily="66" charset="0"/>
              </a:rPr>
              <a:t>Get someone in your family to answer them or include it in your work for you teacher to answer. </a:t>
            </a:r>
            <a:endParaRPr lang="en-GB" dirty="0">
              <a:latin typeface="Comic Sans MS" panose="030F0702030302020204" pitchFamily="66" charset="0"/>
            </a:endParaRPr>
          </a:p>
        </p:txBody>
      </p:sp>
    </p:spTree>
    <p:extLst>
      <p:ext uri="{BB962C8B-B14F-4D97-AF65-F5344CB8AC3E}">
        <p14:creationId xmlns:p14="http://schemas.microsoft.com/office/powerpoint/2010/main" val="1377378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70C0"/>
            </a:solidFill>
          </a:ln>
        </p:spPr>
        <p:txBody>
          <a:bodyPr wrap="square" rtlCol="0">
            <a:spAutoFit/>
          </a:bodyPr>
          <a:lstStyle/>
          <a:p>
            <a:endParaRPr lang="en-GB" dirty="0"/>
          </a:p>
        </p:txBody>
      </p:sp>
      <p:sp>
        <p:nvSpPr>
          <p:cNvPr id="8" name="TextBox 7">
            <a:extLst>
              <a:ext uri="{FF2B5EF4-FFF2-40B4-BE49-F238E27FC236}">
                <a16:creationId xmlns:a16="http://schemas.microsoft.com/office/drawing/2014/main" id="{50D3EC58-2CE8-4385-B838-80AB01113B64}"/>
              </a:ext>
            </a:extLst>
          </p:cNvPr>
          <p:cNvSpPr txBox="1"/>
          <p:nvPr/>
        </p:nvSpPr>
        <p:spPr>
          <a:xfrm>
            <a:off x="316523" y="656783"/>
            <a:ext cx="6145823" cy="4524315"/>
          </a:xfrm>
          <a:prstGeom prst="rect">
            <a:avLst/>
          </a:prstGeom>
          <a:noFill/>
        </p:spPr>
        <p:txBody>
          <a:bodyPr wrap="square" rtlCol="0">
            <a:spAutoFit/>
          </a:bodyPr>
          <a:lstStyle/>
          <a:p>
            <a:pPr algn="ctr"/>
            <a:r>
              <a:rPr lang="en-GB" sz="2800" u="sng" dirty="0">
                <a:latin typeface="Comic Sans MS" panose="030F0702030302020204" pitchFamily="66" charset="0"/>
              </a:rPr>
              <a:t>Self Assessment</a:t>
            </a:r>
          </a:p>
          <a:p>
            <a:pPr algn="ctr"/>
            <a:endParaRPr lang="en-GB" sz="2800" u="sng" dirty="0">
              <a:latin typeface="Comic Sans MS" panose="030F0702030302020204" pitchFamily="66" charset="0"/>
            </a:endParaRPr>
          </a:p>
          <a:p>
            <a:pPr algn="ctr"/>
            <a:r>
              <a:rPr lang="en-GB" dirty="0">
                <a:latin typeface="Comic Sans MS" panose="030F0702030302020204" pitchFamily="66" charset="0"/>
              </a:rPr>
              <a:t>Well done! You completed </a:t>
            </a:r>
            <a:r>
              <a:rPr lang="en-GB" dirty="0" smtClean="0">
                <a:latin typeface="Comic Sans MS" panose="030F0702030302020204" pitchFamily="66" charset="0"/>
              </a:rPr>
              <a:t>the comprehension week on biographies and autobiographies.</a:t>
            </a:r>
            <a:endParaRPr lang="en-GB"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a:latin typeface="Comic Sans MS" panose="030F0702030302020204" pitchFamily="66" charset="0"/>
              </a:rPr>
              <a:t>Can you remember </a:t>
            </a:r>
            <a:r>
              <a:rPr lang="en-GB" dirty="0" smtClean="0">
                <a:latin typeface="Comic Sans MS" panose="030F0702030302020204" pitchFamily="66" charset="0"/>
              </a:rPr>
              <a:t>any facts about the different people you have read about without looking?</a:t>
            </a:r>
            <a:endParaRPr lang="en-GB"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Name: </a:t>
            </a:r>
            <a:r>
              <a:rPr lang="en-GB" dirty="0">
                <a:latin typeface="Comic Sans MS" panose="030F0702030302020204" pitchFamily="66" charset="0"/>
              </a:rPr>
              <a:t>_________________________________</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Fact: ___________________________________</a:t>
            </a:r>
            <a:endParaRPr lang="en-GB" dirty="0">
              <a:latin typeface="Comic Sans MS" panose="030F0702030302020204" pitchFamily="66" charset="0"/>
            </a:endParaRPr>
          </a:p>
          <a:p>
            <a:pPr algn="ctr"/>
            <a:endParaRPr lang="en-GB" sz="1600" dirty="0">
              <a:latin typeface="Comic Sans MS" panose="030F0702030302020204" pitchFamily="66" charset="0"/>
            </a:endParaRPr>
          </a:p>
          <a:p>
            <a:pPr algn="ctr"/>
            <a:r>
              <a:rPr lang="en-GB" dirty="0" smtClean="0">
                <a:latin typeface="Comic Sans MS" panose="030F0702030302020204" pitchFamily="66" charset="0"/>
              </a:rPr>
              <a:t>Name:______________________________</a:t>
            </a:r>
            <a:endParaRPr lang="en-GB"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Fact: _____________________________________</a:t>
            </a:r>
            <a:endParaRPr lang="en-GB" dirty="0">
              <a:latin typeface="Comic Sans MS" panose="030F0702030302020204" pitchFamily="66" charset="0"/>
            </a:endParaRPr>
          </a:p>
        </p:txBody>
      </p:sp>
      <p:sp>
        <p:nvSpPr>
          <p:cNvPr id="2" name="TextBox 1">
            <a:extLst>
              <a:ext uri="{FF2B5EF4-FFF2-40B4-BE49-F238E27FC236}">
                <a16:creationId xmlns:a16="http://schemas.microsoft.com/office/drawing/2014/main" id="{A61783CE-9622-4436-9402-FC4FD164B6C9}"/>
              </a:ext>
            </a:extLst>
          </p:cNvPr>
          <p:cNvSpPr txBox="1"/>
          <p:nvPr/>
        </p:nvSpPr>
        <p:spPr>
          <a:xfrm>
            <a:off x="395654" y="5609491"/>
            <a:ext cx="3912576" cy="3139321"/>
          </a:xfrm>
          <a:prstGeom prst="rect">
            <a:avLst/>
          </a:prstGeom>
          <a:noFill/>
        </p:spPr>
        <p:txBody>
          <a:bodyPr wrap="square" rtlCol="0">
            <a:spAutoFit/>
          </a:bodyPr>
          <a:lstStyle/>
          <a:p>
            <a:r>
              <a:rPr lang="en-GB" b="1" dirty="0">
                <a:latin typeface="Comic Sans MS" panose="030F0702030302020204" pitchFamily="66" charset="0"/>
              </a:rPr>
              <a:t>What went well this week?</a:t>
            </a:r>
          </a:p>
          <a:p>
            <a:endParaRPr lang="en-GB" dirty="0">
              <a:latin typeface="Comic Sans MS" panose="030F0702030302020204" pitchFamily="66" charset="0"/>
            </a:endParaRPr>
          </a:p>
          <a:p>
            <a:r>
              <a:rPr lang="en-GB" dirty="0">
                <a:latin typeface="Comic Sans MS" panose="030F0702030302020204" pitchFamily="66" charset="0"/>
              </a:rPr>
              <a:t>My best piece of work is…</a:t>
            </a:r>
          </a:p>
          <a:p>
            <a:endParaRPr lang="en-GB" dirty="0">
              <a:latin typeface="Comic Sans MS" panose="030F0702030302020204" pitchFamily="66" charset="0"/>
            </a:endParaRPr>
          </a:p>
          <a:p>
            <a:r>
              <a:rPr lang="en-GB" dirty="0">
                <a:latin typeface="Comic Sans MS" panose="030F0702030302020204" pitchFamily="66" charset="0"/>
              </a:rPr>
              <a:t>_________________________</a:t>
            </a:r>
          </a:p>
          <a:p>
            <a:endParaRPr lang="en-GB" dirty="0">
              <a:latin typeface="Comic Sans MS" panose="030F0702030302020204" pitchFamily="66" charset="0"/>
            </a:endParaRPr>
          </a:p>
          <a:p>
            <a:r>
              <a:rPr lang="en-GB" dirty="0">
                <a:latin typeface="Comic Sans MS" panose="030F0702030302020204" pitchFamily="66" charset="0"/>
              </a:rPr>
              <a:t>because…</a:t>
            </a:r>
          </a:p>
          <a:p>
            <a:endParaRPr lang="en-GB" dirty="0">
              <a:latin typeface="Comic Sans MS" panose="030F0702030302020204" pitchFamily="66" charset="0"/>
            </a:endParaRPr>
          </a:p>
          <a:p>
            <a:r>
              <a:rPr lang="en-GB" dirty="0">
                <a:latin typeface="Comic Sans MS" panose="030F0702030302020204" pitchFamily="66" charset="0"/>
              </a:rPr>
              <a:t>_________________________</a:t>
            </a:r>
          </a:p>
          <a:p>
            <a:endParaRPr lang="en-GB" dirty="0">
              <a:latin typeface="Comic Sans MS" panose="030F0702030302020204" pitchFamily="66" charset="0"/>
            </a:endParaRPr>
          </a:p>
          <a:p>
            <a:r>
              <a:rPr lang="en-GB" dirty="0">
                <a:latin typeface="Comic Sans MS" panose="030F0702030302020204" pitchFamily="66" charset="0"/>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4135" y="6207249"/>
            <a:ext cx="2218211" cy="2218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5793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223</TotalTime>
  <Words>599</Words>
  <Application>Microsoft Office PowerPoint</Application>
  <PresentationFormat>On-screen Show (4:3)</PresentationFormat>
  <Paragraphs>110</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Comic Sans MS</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dc:creator>
  <cp:lastModifiedBy>Felicity Russell</cp:lastModifiedBy>
  <cp:revision>23</cp:revision>
  <dcterms:created xsi:type="dcterms:W3CDTF">2020-05-19T08:19:25Z</dcterms:created>
  <dcterms:modified xsi:type="dcterms:W3CDTF">2020-06-02T11:16:23Z</dcterms:modified>
</cp:coreProperties>
</file>