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4.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68" r:id="rId4"/>
    <p:sldId id="285" r:id="rId5"/>
    <p:sldId id="269" r:id="rId6"/>
    <p:sldId id="286" r:id="rId7"/>
    <p:sldId id="287" r:id="rId8"/>
    <p:sldId id="288" r:id="rId9"/>
    <p:sldId id="272" r:id="rId10"/>
    <p:sldId id="271" r:id="rId11"/>
    <p:sldId id="273" r:id="rId12"/>
    <p:sldId id="270" r:id="rId13"/>
    <p:sldId id="277" r:id="rId14"/>
    <p:sldId id="279" r:id="rId15"/>
    <p:sldId id="284" r:id="rId16"/>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39" d="100"/>
          <a:sy n="39" d="100"/>
        </p:scale>
        <p:origin x="84"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11/02/2021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11/02/2021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11/02/2021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11/02/2021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mailto:feedback@worldfoods.co.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1205726"/>
            <a:ext cx="8923283" cy="14126944"/>
          </a:xfrm>
          <a:prstGeom prst="rect">
            <a:avLst/>
          </a:prstGeom>
          <a:noFill/>
        </p:spPr>
        <p:txBody>
          <a:bodyPr wrap="square" rtlCol="0">
            <a:spAutoFit/>
          </a:bodyPr>
          <a:lstStyle/>
          <a:p>
            <a:pPr algn="ctr"/>
            <a:r>
              <a:rPr lang="en-GB" sz="5400" dirty="0">
                <a:latin typeface="Comic Sans MS" panose="030F0702030302020204" pitchFamily="66" charset="0"/>
              </a:rPr>
              <a:t>English Home Learning Booklet</a:t>
            </a:r>
          </a:p>
          <a:p>
            <a:pPr algn="ctr"/>
            <a:endParaRPr lang="en-GB" sz="5400" dirty="0">
              <a:latin typeface="Comic Sans MS" panose="030F0702030302020204" pitchFamily="66" charset="0"/>
            </a:endParaRPr>
          </a:p>
          <a:p>
            <a:pPr algn="ctr"/>
            <a:r>
              <a:rPr lang="en-GB" sz="5400" dirty="0">
                <a:latin typeface="Comic Sans MS" panose="030F0702030302020204" pitchFamily="66" charset="0"/>
              </a:rPr>
              <a:t>Transactional Writing:</a:t>
            </a:r>
          </a:p>
          <a:p>
            <a:pPr algn="ctr"/>
            <a:r>
              <a:rPr lang="en-GB" sz="5400" dirty="0">
                <a:latin typeface="Comic Sans MS" panose="030F0702030302020204" pitchFamily="66" charset="0"/>
              </a:rPr>
              <a:t>Letters and Emails</a:t>
            </a: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r>
              <a:rPr lang="en-GB" sz="4800" dirty="0">
                <a:latin typeface="Comic Sans MS" panose="030F0702030302020204" pitchFamily="66" charset="0"/>
              </a:rPr>
              <a:t>Name: ___________</a:t>
            </a:r>
            <a:endParaRPr lang="en-GB" sz="44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1026" name="Picture 2" descr="Image result for Letter Writing">
            <a:extLst>
              <a:ext uri="{FF2B5EF4-FFF2-40B4-BE49-F238E27FC236}">
                <a16:creationId xmlns:a16="http://schemas.microsoft.com/office/drawing/2014/main" id="{38705AF0-9693-4874-B208-9F44F855F2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6166" y="6517746"/>
            <a:ext cx="6779172" cy="4518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Look up the definitions of the following key words and write down. </a:t>
            </a: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2281247375"/>
              </p:ext>
            </p:extLst>
          </p:nvPr>
        </p:nvGraphicFramePr>
        <p:xfrm>
          <a:off x="694590" y="2749063"/>
          <a:ext cx="10656582" cy="12742351"/>
        </p:xfrm>
        <a:graphic>
          <a:graphicData uri="http://schemas.openxmlformats.org/drawingml/2006/table">
            <a:tbl>
              <a:tblPr firstRow="1" bandRow="1">
                <a:tableStyleId>{5C22544A-7EE6-4342-B048-85BDC9FD1C3A}</a:tableStyleId>
              </a:tblPr>
              <a:tblGrid>
                <a:gridCol w="3154050">
                  <a:extLst>
                    <a:ext uri="{9D8B030D-6E8A-4147-A177-3AD203B41FA5}">
                      <a16:colId xmlns:a16="http://schemas.microsoft.com/office/drawing/2014/main" val="661628798"/>
                    </a:ext>
                  </a:extLst>
                </a:gridCol>
                <a:gridCol w="7502532">
                  <a:extLst>
                    <a:ext uri="{9D8B030D-6E8A-4147-A177-3AD203B41FA5}">
                      <a16:colId xmlns:a16="http://schemas.microsoft.com/office/drawing/2014/main" val="3830851643"/>
                    </a:ext>
                  </a:extLst>
                </a:gridCol>
              </a:tblGrid>
              <a:tr h="1448617">
                <a:tc>
                  <a:txBody>
                    <a:bodyPr/>
                    <a:lstStyle/>
                    <a:p>
                      <a:r>
                        <a:rPr lang="en-GB" sz="2400" dirty="0">
                          <a:solidFill>
                            <a:schemeClr val="tx1"/>
                          </a:solidFill>
                          <a:latin typeface="Comic Sans MS" panose="030F0702030302020204" pitchFamily="66" charset="0"/>
                        </a:rPr>
                        <a:t>Key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1882289">
                <a:tc>
                  <a:txBody>
                    <a:bodyPr/>
                    <a:lstStyle/>
                    <a:p>
                      <a:r>
                        <a:rPr lang="en-GB" sz="2800" dirty="0">
                          <a:latin typeface="Comic Sans MS" panose="030F0702030302020204" pitchFamily="66" charset="0"/>
                        </a:rPr>
                        <a:t>Fiction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1882289">
                <a:tc>
                  <a:txBody>
                    <a:bodyPr/>
                    <a:lstStyle/>
                    <a:p>
                      <a:r>
                        <a:rPr lang="en-GB" sz="2800" dirty="0">
                          <a:latin typeface="Comic Sans MS" panose="030F0702030302020204" pitchFamily="66" charset="0"/>
                        </a:rPr>
                        <a:t>Non-Fiction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1882289">
                <a:tc>
                  <a:txBody>
                    <a:bodyPr/>
                    <a:lstStyle/>
                    <a:p>
                      <a:r>
                        <a:rPr lang="en-GB" sz="2800" dirty="0">
                          <a:latin typeface="Comic Sans MS" panose="030F0702030302020204" pitchFamily="66" charset="0"/>
                        </a:rPr>
                        <a:t>Transactional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1882289">
                <a:tc>
                  <a:txBody>
                    <a:bodyPr/>
                    <a:lstStyle/>
                    <a:p>
                      <a:r>
                        <a:rPr lang="en-GB" sz="2800" dirty="0">
                          <a:latin typeface="Comic Sans MS" panose="030F0702030302020204" pitchFamily="66" charset="0"/>
                        </a:rPr>
                        <a:t>Formal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r h="1882289">
                <a:tc>
                  <a:txBody>
                    <a:bodyPr/>
                    <a:lstStyle/>
                    <a:p>
                      <a:r>
                        <a:rPr lang="en-GB" sz="2800" dirty="0">
                          <a:latin typeface="Comic Sans MS" panose="030F0702030302020204" pitchFamily="66" charset="0"/>
                        </a:rPr>
                        <a:t>Informal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25129784"/>
                  </a:ext>
                </a:extLst>
              </a:tr>
              <a:tr h="1882289">
                <a:tc>
                  <a:txBody>
                    <a:bodyPr/>
                    <a:lstStyle/>
                    <a:p>
                      <a:r>
                        <a:rPr lang="en-GB" sz="2800" dirty="0">
                          <a:latin typeface="Comic Sans MS" panose="030F0702030302020204" pitchFamily="66" charset="0"/>
                        </a:rPr>
                        <a:t>Slang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1152920"/>
                  </a:ext>
                </a:extLst>
              </a:tr>
            </a:tbl>
          </a:graphicData>
        </a:graphic>
      </p:graphicFrame>
    </p:spTree>
    <p:extLst>
      <p:ext uri="{BB962C8B-B14F-4D97-AF65-F5344CB8AC3E}">
        <p14:creationId xmlns:p14="http://schemas.microsoft.com/office/powerpoint/2010/main" val="1414778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Introduction </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1041430" y="2059495"/>
            <a:ext cx="9805246" cy="3970318"/>
          </a:xfrm>
          <a:prstGeom prst="rect">
            <a:avLst/>
          </a:prstGeom>
          <a:noFill/>
        </p:spPr>
        <p:txBody>
          <a:bodyPr wrap="square" rtlCol="0">
            <a:spAutoFit/>
          </a:bodyPr>
          <a:lstStyle/>
          <a:p>
            <a:r>
              <a:rPr lang="en-GB" sz="2800" dirty="0">
                <a:latin typeface="Comic Sans MS" panose="030F0702030302020204" pitchFamily="66" charset="0"/>
              </a:rPr>
              <a:t>Transactional writings are non-fiction texts. These are texts which communicate information between different groups of people</a:t>
            </a:r>
          </a:p>
          <a:p>
            <a:endParaRPr lang="en-GB" sz="2800" dirty="0">
              <a:latin typeface="Comic Sans MS" panose="030F0702030302020204" pitchFamily="66" charset="0"/>
            </a:endParaRPr>
          </a:p>
          <a:p>
            <a:r>
              <a:rPr lang="en-GB" sz="2800" dirty="0">
                <a:latin typeface="Comic Sans MS" panose="030F0702030302020204" pitchFamily="66" charset="0"/>
              </a:rPr>
              <a:t>We are going to look at examples of transactional writing this term and have a go at writing them. </a:t>
            </a:r>
          </a:p>
          <a:p>
            <a:endParaRPr lang="en-GB" sz="2800" dirty="0">
              <a:latin typeface="Comic Sans MS" panose="030F0702030302020204" pitchFamily="66" charset="0"/>
            </a:endParaRPr>
          </a:p>
          <a:p>
            <a:r>
              <a:rPr lang="en-GB" sz="2800" dirty="0">
                <a:latin typeface="Comic Sans MS" panose="030F0702030302020204" pitchFamily="66" charset="0"/>
              </a:rPr>
              <a:t>How many types of non-fiction transactional texts can you think of? Use Google to help</a:t>
            </a:r>
          </a:p>
        </p:txBody>
      </p:sp>
      <p:sp>
        <p:nvSpPr>
          <p:cNvPr id="2" name="Oval 1">
            <a:extLst>
              <a:ext uri="{FF2B5EF4-FFF2-40B4-BE49-F238E27FC236}">
                <a16:creationId xmlns:a16="http://schemas.microsoft.com/office/drawing/2014/main" id="{8E7D5F00-9FBC-43BE-AA27-26B88B85D1EB}"/>
              </a:ext>
            </a:extLst>
          </p:cNvPr>
          <p:cNvSpPr/>
          <p:nvPr/>
        </p:nvSpPr>
        <p:spPr>
          <a:xfrm>
            <a:off x="4067503" y="11225048"/>
            <a:ext cx="4508938" cy="271166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Transactional Writing</a:t>
            </a:r>
          </a:p>
        </p:txBody>
      </p:sp>
      <p:cxnSp>
        <p:nvCxnSpPr>
          <p:cNvPr id="5" name="Straight Arrow Connector 4">
            <a:extLst>
              <a:ext uri="{FF2B5EF4-FFF2-40B4-BE49-F238E27FC236}">
                <a16:creationId xmlns:a16="http://schemas.microsoft.com/office/drawing/2014/main" id="{9AF2057E-6B2A-497C-8F96-A0A4D8C14990}"/>
              </a:ext>
            </a:extLst>
          </p:cNvPr>
          <p:cNvCxnSpPr/>
          <p:nvPr/>
        </p:nvCxnSpPr>
        <p:spPr>
          <a:xfrm flipH="1" flipV="1">
            <a:off x="2585545" y="10909738"/>
            <a:ext cx="1481958" cy="10720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5187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PAF </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1041429" y="2059495"/>
            <a:ext cx="10108333" cy="9571851"/>
          </a:xfrm>
          <a:prstGeom prst="rect">
            <a:avLst/>
          </a:prstGeom>
          <a:noFill/>
        </p:spPr>
        <p:txBody>
          <a:bodyPr wrap="square" rtlCol="0">
            <a:spAutoFit/>
          </a:bodyPr>
          <a:lstStyle/>
          <a:p>
            <a:r>
              <a:rPr lang="en-GB" sz="2800" dirty="0">
                <a:latin typeface="Comic Sans MS" panose="030F0702030302020204" pitchFamily="66" charset="0"/>
              </a:rPr>
              <a:t>Non-fiction texts are written for different reasons. Each text will have a specific purpose, audience and form. </a:t>
            </a:r>
          </a:p>
          <a:p>
            <a:endParaRPr lang="en-GB" sz="2800" dirty="0">
              <a:latin typeface="Comic Sans MS" panose="030F0702030302020204" pitchFamily="66" charset="0"/>
            </a:endParaRPr>
          </a:p>
          <a:p>
            <a:r>
              <a:rPr lang="en-GB" sz="2800" b="1" dirty="0">
                <a:latin typeface="Comic Sans MS" panose="030F0702030302020204" pitchFamily="66" charset="0"/>
              </a:rPr>
              <a:t>Purpose: </a:t>
            </a:r>
            <a:r>
              <a:rPr lang="en-GB" sz="2800" dirty="0">
                <a:latin typeface="Comic Sans MS" panose="030F0702030302020204" pitchFamily="66" charset="0"/>
              </a:rPr>
              <a:t>Why the text is written.</a:t>
            </a:r>
          </a:p>
          <a:p>
            <a:r>
              <a:rPr lang="en-GB" sz="2800" dirty="0">
                <a:latin typeface="Comic Sans MS" panose="030F0702030302020204" pitchFamily="66" charset="0"/>
              </a:rPr>
              <a:t>Persuade, Inform, Explain, Argue, Entertain etc.</a:t>
            </a:r>
          </a:p>
          <a:p>
            <a:endParaRPr lang="en-GB" sz="2800" dirty="0">
              <a:latin typeface="Comic Sans MS" panose="030F0702030302020204" pitchFamily="66" charset="0"/>
            </a:endParaRPr>
          </a:p>
          <a:p>
            <a:r>
              <a:rPr lang="en-GB" sz="2800" b="1" dirty="0">
                <a:latin typeface="Comic Sans MS" panose="030F0702030302020204" pitchFamily="66" charset="0"/>
              </a:rPr>
              <a:t>Audience: </a:t>
            </a:r>
            <a:r>
              <a:rPr lang="en-GB" sz="2800" dirty="0">
                <a:latin typeface="Comic Sans MS" panose="030F0702030302020204" pitchFamily="66" charset="0"/>
              </a:rPr>
              <a:t>Who the text is written for.</a:t>
            </a:r>
          </a:p>
          <a:p>
            <a:r>
              <a:rPr lang="en-GB" sz="2800" dirty="0">
                <a:latin typeface="Comic Sans MS" panose="030F0702030302020204" pitchFamily="66" charset="0"/>
              </a:rPr>
              <a:t>Adults, Children, Elderly people etc. </a:t>
            </a:r>
          </a:p>
          <a:p>
            <a:endParaRPr lang="en-GB" sz="2800" dirty="0">
              <a:latin typeface="Comic Sans MS" panose="030F0702030302020204" pitchFamily="66" charset="0"/>
            </a:endParaRPr>
          </a:p>
          <a:p>
            <a:r>
              <a:rPr lang="en-GB" sz="2800" b="1" dirty="0">
                <a:latin typeface="Comic Sans MS" panose="030F0702030302020204" pitchFamily="66" charset="0"/>
              </a:rPr>
              <a:t>Form: </a:t>
            </a:r>
            <a:r>
              <a:rPr lang="en-GB" sz="2800" dirty="0">
                <a:latin typeface="Comic Sans MS" panose="030F0702030302020204" pitchFamily="66" charset="0"/>
              </a:rPr>
              <a:t>How the text is written.</a:t>
            </a:r>
          </a:p>
          <a:p>
            <a:r>
              <a:rPr lang="en-GB" sz="2800" dirty="0">
                <a:latin typeface="Comic Sans MS" panose="030F0702030302020204" pitchFamily="66" charset="0"/>
              </a:rPr>
              <a:t>Letter, Email, Article, Instructions, Newspaper etc.</a:t>
            </a:r>
          </a:p>
          <a:p>
            <a:endParaRPr lang="en-GB" sz="2800" dirty="0">
              <a:latin typeface="Comic Sans MS" panose="030F0702030302020204" pitchFamily="66" charset="0"/>
            </a:endParaRPr>
          </a:p>
          <a:p>
            <a:r>
              <a:rPr lang="en-GB" sz="2800" dirty="0">
                <a:latin typeface="Comic Sans MS" panose="030F0702030302020204" pitchFamily="66" charset="0"/>
              </a:rPr>
              <a:t>Task: For each text, complete the table. </a:t>
            </a:r>
          </a:p>
          <a:p>
            <a:pPr>
              <a:lnSpc>
                <a:spcPct val="150000"/>
              </a:lnSpc>
            </a:pPr>
            <a:r>
              <a:rPr lang="en-GB" sz="2800" b="1" dirty="0">
                <a:solidFill>
                  <a:srgbClr val="00B050"/>
                </a:solidFill>
                <a:latin typeface="Comic Sans MS" panose="030F0702030302020204" pitchFamily="66" charset="0"/>
              </a:rPr>
              <a:t>Core: </a:t>
            </a:r>
            <a:r>
              <a:rPr lang="en-GB" sz="2800" dirty="0">
                <a:latin typeface="Comic Sans MS" panose="030F0702030302020204" pitchFamily="66" charset="0"/>
              </a:rPr>
              <a:t>State what the text is about. </a:t>
            </a:r>
          </a:p>
          <a:p>
            <a:pPr>
              <a:lnSpc>
                <a:spcPct val="150000"/>
              </a:lnSpc>
            </a:pPr>
            <a:r>
              <a:rPr lang="en-GB" sz="2800" b="1" dirty="0">
                <a:solidFill>
                  <a:schemeClr val="accent2">
                    <a:lumMod val="75000"/>
                  </a:schemeClr>
                </a:solidFill>
                <a:latin typeface="Comic Sans MS" panose="030F0702030302020204" pitchFamily="66" charset="0"/>
              </a:rPr>
              <a:t>Emerging: </a:t>
            </a:r>
            <a:r>
              <a:rPr lang="en-GB" sz="2800" dirty="0">
                <a:latin typeface="Comic Sans MS" panose="030F0702030302020204" pitchFamily="66" charset="0"/>
              </a:rPr>
              <a:t>State the PAF for each text.</a:t>
            </a:r>
          </a:p>
          <a:p>
            <a:pPr>
              <a:lnSpc>
                <a:spcPct val="150000"/>
              </a:lnSpc>
            </a:pPr>
            <a:r>
              <a:rPr lang="en-GB" sz="2800" b="1" dirty="0">
                <a:solidFill>
                  <a:srgbClr val="FF0000"/>
                </a:solidFill>
                <a:latin typeface="Comic Sans MS" panose="030F0702030302020204" pitchFamily="66" charset="0"/>
              </a:rPr>
              <a:t>Secure: </a:t>
            </a:r>
            <a:r>
              <a:rPr lang="en-GB" sz="2800" dirty="0">
                <a:latin typeface="Comic Sans MS" panose="030F0702030302020204" pitchFamily="66" charset="0"/>
              </a:rPr>
              <a:t>Say how you know. </a:t>
            </a:r>
          </a:p>
          <a:p>
            <a:pPr>
              <a:lnSpc>
                <a:spcPct val="150000"/>
              </a:lnSpc>
            </a:pPr>
            <a:r>
              <a:rPr lang="en-GB" sz="2800" b="1" dirty="0">
                <a:solidFill>
                  <a:srgbClr val="7030A0"/>
                </a:solidFill>
                <a:latin typeface="Comic Sans MS" panose="030F0702030302020204" pitchFamily="66" charset="0"/>
              </a:rPr>
              <a:t>Mastered: </a:t>
            </a:r>
            <a:r>
              <a:rPr lang="en-GB" sz="2800" dirty="0">
                <a:latin typeface="Comic Sans MS" panose="030F0702030302020204" pitchFamily="66" charset="0"/>
              </a:rPr>
              <a:t>Refer to evidence. </a:t>
            </a:r>
          </a:p>
          <a:p>
            <a:endParaRPr lang="en-GB" sz="2800" dirty="0">
              <a:latin typeface="Comic Sans MS" panose="030F0702030302020204" pitchFamily="66" charset="0"/>
            </a:endParaRPr>
          </a:p>
          <a:p>
            <a:r>
              <a:rPr lang="en-GB" sz="2800" dirty="0">
                <a:latin typeface="Comic Sans MS" panose="030F0702030302020204" pitchFamily="66" charset="0"/>
              </a:rPr>
              <a:t>Text 1: Newspaper</a:t>
            </a:r>
          </a:p>
          <a:p>
            <a:endParaRPr lang="en-GB" sz="2800" dirty="0">
              <a:latin typeface="Comic Sans MS" panose="030F0702030302020204" pitchFamily="66" charset="0"/>
            </a:endParaRPr>
          </a:p>
        </p:txBody>
      </p:sp>
      <p:cxnSp>
        <p:nvCxnSpPr>
          <p:cNvPr id="5" name="Straight Connector 4">
            <a:extLst>
              <a:ext uri="{FF2B5EF4-FFF2-40B4-BE49-F238E27FC236}">
                <a16:creationId xmlns:a16="http://schemas.microsoft.com/office/drawing/2014/main" id="{2EFECDDC-2223-49FA-B82F-3B0DDD4F5880}"/>
              </a:ext>
            </a:extLst>
          </p:cNvPr>
          <p:cNvCxnSpPr/>
          <p:nvPr/>
        </p:nvCxnSpPr>
        <p:spPr>
          <a:xfrm>
            <a:off x="557048" y="10494818"/>
            <a:ext cx="11140966"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pic>
        <p:nvPicPr>
          <p:cNvPr id="3074" name="Picture 2" descr="Image result for Newspaper">
            <a:extLst>
              <a:ext uri="{FF2B5EF4-FFF2-40B4-BE49-F238E27FC236}">
                <a16:creationId xmlns:a16="http://schemas.microsoft.com/office/drawing/2014/main" id="{63846455-86D1-4D30-A869-CFF4981BD8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578" y="10738023"/>
            <a:ext cx="6217508" cy="3730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601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4" y="827649"/>
            <a:ext cx="5437794" cy="1138773"/>
          </a:xfrm>
          <a:prstGeom prst="rect">
            <a:avLst/>
          </a:prstGeom>
          <a:noFill/>
        </p:spPr>
        <p:txBody>
          <a:bodyPr wrap="square" rtlCol="0">
            <a:spAutoFit/>
          </a:bodyPr>
          <a:lstStyle/>
          <a:p>
            <a:pPr algn="ctr"/>
            <a:r>
              <a:rPr lang="en-GB" sz="4400" u="sng" dirty="0">
                <a:latin typeface="Comic Sans MS" panose="030F0702030302020204" pitchFamily="66" charset="0"/>
              </a:rPr>
              <a:t>PAF </a:t>
            </a:r>
          </a:p>
          <a:p>
            <a:endParaRPr lang="en-GB" sz="2400" dirty="0">
              <a:latin typeface="Comic Sans MS" panose="030F0702030302020204" pitchFamily="66" charset="0"/>
            </a:endParaRPr>
          </a:p>
        </p:txBody>
      </p:sp>
      <p:sp>
        <p:nvSpPr>
          <p:cNvPr id="2" name="TextBox 1">
            <a:extLst>
              <a:ext uri="{FF2B5EF4-FFF2-40B4-BE49-F238E27FC236}">
                <a16:creationId xmlns:a16="http://schemas.microsoft.com/office/drawing/2014/main" id="{9D3E9A59-7DE1-4E3B-B72F-71B551A582DF}"/>
              </a:ext>
            </a:extLst>
          </p:cNvPr>
          <p:cNvSpPr txBox="1"/>
          <p:nvPr/>
        </p:nvSpPr>
        <p:spPr>
          <a:xfrm>
            <a:off x="4130569" y="2100682"/>
            <a:ext cx="2743200" cy="461665"/>
          </a:xfrm>
          <a:prstGeom prst="rect">
            <a:avLst/>
          </a:prstGeom>
          <a:noFill/>
        </p:spPr>
        <p:txBody>
          <a:bodyPr wrap="square" rtlCol="0">
            <a:spAutoFit/>
          </a:bodyPr>
          <a:lstStyle/>
          <a:p>
            <a:r>
              <a:rPr lang="en-GB" sz="2400" dirty="0">
                <a:latin typeface="Comic Sans MS" panose="030F0702030302020204" pitchFamily="66" charset="0"/>
              </a:rPr>
              <a:t>Text 2: Recipe</a:t>
            </a:r>
          </a:p>
        </p:txBody>
      </p:sp>
      <p:sp>
        <p:nvSpPr>
          <p:cNvPr id="7" name="TextBox 6">
            <a:extLst>
              <a:ext uri="{FF2B5EF4-FFF2-40B4-BE49-F238E27FC236}">
                <a16:creationId xmlns:a16="http://schemas.microsoft.com/office/drawing/2014/main" id="{123E3278-94A7-4A8F-A838-D7E5BD56CA0D}"/>
              </a:ext>
            </a:extLst>
          </p:cNvPr>
          <p:cNvSpPr txBox="1"/>
          <p:nvPr/>
        </p:nvSpPr>
        <p:spPr>
          <a:xfrm>
            <a:off x="1640922" y="4888206"/>
            <a:ext cx="2743200" cy="461665"/>
          </a:xfrm>
          <a:prstGeom prst="rect">
            <a:avLst/>
          </a:prstGeom>
          <a:noFill/>
        </p:spPr>
        <p:txBody>
          <a:bodyPr wrap="square" rtlCol="0">
            <a:spAutoFit/>
          </a:bodyPr>
          <a:lstStyle/>
          <a:p>
            <a:r>
              <a:rPr lang="en-GB" sz="2400" dirty="0">
                <a:latin typeface="Comic Sans MS" panose="030F0702030302020204" pitchFamily="66" charset="0"/>
              </a:rPr>
              <a:t>Text 3: Letter</a:t>
            </a:r>
          </a:p>
        </p:txBody>
      </p:sp>
      <p:sp>
        <p:nvSpPr>
          <p:cNvPr id="8" name="TextBox 7">
            <a:extLst>
              <a:ext uri="{FF2B5EF4-FFF2-40B4-BE49-F238E27FC236}">
                <a16:creationId xmlns:a16="http://schemas.microsoft.com/office/drawing/2014/main" id="{A76C2E9E-2884-4142-9842-AABF0E8E703B}"/>
              </a:ext>
            </a:extLst>
          </p:cNvPr>
          <p:cNvSpPr txBox="1"/>
          <p:nvPr/>
        </p:nvSpPr>
        <p:spPr>
          <a:xfrm>
            <a:off x="4384122" y="13210427"/>
            <a:ext cx="2743200" cy="461665"/>
          </a:xfrm>
          <a:prstGeom prst="rect">
            <a:avLst/>
          </a:prstGeom>
          <a:noFill/>
        </p:spPr>
        <p:txBody>
          <a:bodyPr wrap="square" rtlCol="0">
            <a:spAutoFit/>
          </a:bodyPr>
          <a:lstStyle/>
          <a:p>
            <a:r>
              <a:rPr lang="en-GB" sz="2400" dirty="0">
                <a:latin typeface="Comic Sans MS" panose="030F0702030302020204" pitchFamily="66" charset="0"/>
              </a:rPr>
              <a:t>Text 4: Leaflet</a:t>
            </a:r>
          </a:p>
        </p:txBody>
      </p:sp>
      <p:pic>
        <p:nvPicPr>
          <p:cNvPr id="3" name="Picture 2">
            <a:extLst>
              <a:ext uri="{FF2B5EF4-FFF2-40B4-BE49-F238E27FC236}">
                <a16:creationId xmlns:a16="http://schemas.microsoft.com/office/drawing/2014/main" id="{53ED672D-2D87-42C5-8B82-A00982E297D1}"/>
              </a:ext>
            </a:extLst>
          </p:cNvPr>
          <p:cNvPicPr>
            <a:picLocks noChangeAspect="1"/>
          </p:cNvPicPr>
          <p:nvPr/>
        </p:nvPicPr>
        <p:blipFill>
          <a:blip r:embed="rId2"/>
          <a:stretch>
            <a:fillRect/>
          </a:stretch>
        </p:blipFill>
        <p:spPr>
          <a:xfrm>
            <a:off x="926218" y="5349871"/>
            <a:ext cx="5600706" cy="6118980"/>
          </a:xfrm>
          <a:prstGeom prst="rect">
            <a:avLst/>
          </a:prstGeom>
        </p:spPr>
      </p:pic>
      <p:pic>
        <p:nvPicPr>
          <p:cNvPr id="10" name="Picture 3">
            <a:extLst>
              <a:ext uri="{FF2B5EF4-FFF2-40B4-BE49-F238E27FC236}">
                <a16:creationId xmlns:a16="http://schemas.microsoft.com/office/drawing/2014/main" id="{5871FFA0-CE78-4EE4-9FA2-7C3B5F5745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9627" y="775737"/>
            <a:ext cx="507605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632272A8-D4F1-4333-8015-B6E73BC8104A}"/>
              </a:ext>
            </a:extLst>
          </p:cNvPr>
          <p:cNvPicPr>
            <a:picLocks noChangeAspect="1"/>
          </p:cNvPicPr>
          <p:nvPr/>
        </p:nvPicPr>
        <p:blipFill>
          <a:blip r:embed="rId4"/>
          <a:stretch>
            <a:fillRect/>
          </a:stretch>
        </p:blipFill>
        <p:spPr>
          <a:xfrm>
            <a:off x="6873769" y="9287252"/>
            <a:ext cx="4471709" cy="5910625"/>
          </a:xfrm>
          <a:prstGeom prst="rect">
            <a:avLst/>
          </a:prstGeom>
        </p:spPr>
      </p:pic>
    </p:spTree>
    <p:extLst>
      <p:ext uri="{BB962C8B-B14F-4D97-AF65-F5344CB8AC3E}">
        <p14:creationId xmlns:p14="http://schemas.microsoft.com/office/powerpoint/2010/main" val="928545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PAF</a:t>
            </a:r>
          </a:p>
          <a:p>
            <a:endParaRPr lang="en-GB" sz="2400" dirty="0">
              <a:latin typeface="Comic Sans MS" panose="030F0702030302020204" pitchFamily="66" charset="0"/>
            </a:endParaRP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1939741019"/>
              </p:ext>
            </p:extLst>
          </p:nvPr>
        </p:nvGraphicFramePr>
        <p:xfrm>
          <a:off x="694590" y="2749062"/>
          <a:ext cx="10656585" cy="12417365"/>
        </p:xfrm>
        <a:graphic>
          <a:graphicData uri="http://schemas.openxmlformats.org/drawingml/2006/table">
            <a:tbl>
              <a:tblPr firstRow="1" bandRow="1">
                <a:tableStyleId>{5C22544A-7EE6-4342-B048-85BDC9FD1C3A}</a:tableStyleId>
              </a:tblPr>
              <a:tblGrid>
                <a:gridCol w="1309791">
                  <a:extLst>
                    <a:ext uri="{9D8B030D-6E8A-4147-A177-3AD203B41FA5}">
                      <a16:colId xmlns:a16="http://schemas.microsoft.com/office/drawing/2014/main" val="661628798"/>
                    </a:ext>
                  </a:extLst>
                </a:gridCol>
                <a:gridCol w="3115598">
                  <a:extLst>
                    <a:ext uri="{9D8B030D-6E8A-4147-A177-3AD203B41FA5}">
                      <a16:colId xmlns:a16="http://schemas.microsoft.com/office/drawing/2014/main" val="3830851643"/>
                    </a:ext>
                  </a:extLst>
                </a:gridCol>
                <a:gridCol w="3115598">
                  <a:extLst>
                    <a:ext uri="{9D8B030D-6E8A-4147-A177-3AD203B41FA5}">
                      <a16:colId xmlns:a16="http://schemas.microsoft.com/office/drawing/2014/main" val="1922047667"/>
                    </a:ext>
                  </a:extLst>
                </a:gridCol>
                <a:gridCol w="3115598">
                  <a:extLst>
                    <a:ext uri="{9D8B030D-6E8A-4147-A177-3AD203B41FA5}">
                      <a16:colId xmlns:a16="http://schemas.microsoft.com/office/drawing/2014/main" val="1650786792"/>
                    </a:ext>
                  </a:extLst>
                </a:gridCol>
              </a:tblGrid>
              <a:tr h="1929935">
                <a:tc>
                  <a:txBody>
                    <a:bodyPr/>
                    <a:lstStyle/>
                    <a:p>
                      <a:r>
                        <a:rPr lang="en-GB" sz="2400" dirty="0">
                          <a:solidFill>
                            <a:schemeClr val="tx1"/>
                          </a:solidFill>
                          <a:latin typeface="Comic Sans MS" panose="030F0702030302020204" pitchFamily="66" charset="0"/>
                        </a:rPr>
                        <a:t>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Purpose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Audience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Format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2507699">
                <a:tc>
                  <a:txBody>
                    <a:bodyPr/>
                    <a:lstStyle/>
                    <a:p>
                      <a:r>
                        <a:rPr lang="en-GB" sz="2800" dirty="0">
                          <a:latin typeface="Comic Sans MS" panose="030F0702030302020204" pitchFamily="66"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2507699">
                <a:tc>
                  <a:txBody>
                    <a:bodyPr/>
                    <a:lstStyle/>
                    <a:p>
                      <a:r>
                        <a:rPr lang="en-GB" sz="2800" dirty="0">
                          <a:latin typeface="Comic Sans MS" panose="030F0702030302020204" pitchFamily="66"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2964333">
                <a:tc>
                  <a:txBody>
                    <a:bodyPr/>
                    <a:lstStyle/>
                    <a:p>
                      <a:r>
                        <a:rPr lang="en-GB" sz="2800" dirty="0">
                          <a:latin typeface="Comic Sans MS" panose="030F0702030302020204" pitchFamily="66"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2507699">
                <a:tc>
                  <a:txBody>
                    <a:bodyPr/>
                    <a:lstStyle/>
                    <a:p>
                      <a:r>
                        <a:rPr lang="en-GB" sz="2800" dirty="0">
                          <a:latin typeface="Comic Sans MS" panose="030F0702030302020204" pitchFamily="66" charset="0"/>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bl>
          </a:graphicData>
        </a:graphic>
      </p:graphicFrame>
    </p:spTree>
    <p:extLst>
      <p:ext uri="{BB962C8B-B14F-4D97-AF65-F5344CB8AC3E}">
        <p14:creationId xmlns:p14="http://schemas.microsoft.com/office/powerpoint/2010/main" val="2050930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find the key words in the word search?</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50" name="Picture 2" descr="https://puzzlemaker.discoveryeducation.com/puzzlemaker?&amp;data=spqenKlv%2frL9GdM96QwlHiEBRUMHNsyB88afH%2bJWThI%2bX94pPPhNTs6hEWVy5YUhUZ0iYWA0C8Yl2ONxCZJj3P5M2ad4l6mGQebGgBvo%2fTvu0E%2b2DTh%2fqWtUZvDeQg9tOz1IK4eVKm8Kacw6CahTPXXBizmmrA7QO27H%2ba9rLw7SbJ7MXj09ghG4XHaLJr%2bRpkzbzI6jGe%2f66qKdNloRGg%3d%3d&amp;disp=vQTtyAaQV72wGlKbCnoN7w%3d%3d">
            <a:extLst>
              <a:ext uri="{FF2B5EF4-FFF2-40B4-BE49-F238E27FC236}">
                <a16:creationId xmlns:a16="http://schemas.microsoft.com/office/drawing/2014/main" id="{294FA0AB-6380-49F8-90EB-0689CAD2C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832" y="2998213"/>
            <a:ext cx="9394939" cy="93949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83B47760-CC82-4261-A604-4799CCEEB957}"/>
              </a:ext>
            </a:extLst>
          </p:cNvPr>
          <p:cNvGraphicFramePr>
            <a:graphicFrameLocks noGrp="1"/>
          </p:cNvGraphicFramePr>
          <p:nvPr>
            <p:extLst/>
          </p:nvPr>
        </p:nvGraphicFramePr>
        <p:xfrm>
          <a:off x="895348" y="13336817"/>
          <a:ext cx="10739604" cy="1685773"/>
        </p:xfrm>
        <a:graphic>
          <a:graphicData uri="http://schemas.openxmlformats.org/drawingml/2006/table">
            <a:tbl>
              <a:tblPr/>
              <a:tblGrid>
                <a:gridCol w="1789934">
                  <a:extLst>
                    <a:ext uri="{9D8B030D-6E8A-4147-A177-3AD203B41FA5}">
                      <a16:colId xmlns:a16="http://schemas.microsoft.com/office/drawing/2014/main" val="3053078217"/>
                    </a:ext>
                  </a:extLst>
                </a:gridCol>
                <a:gridCol w="1789934">
                  <a:extLst>
                    <a:ext uri="{9D8B030D-6E8A-4147-A177-3AD203B41FA5}">
                      <a16:colId xmlns:a16="http://schemas.microsoft.com/office/drawing/2014/main" val="526183631"/>
                    </a:ext>
                  </a:extLst>
                </a:gridCol>
                <a:gridCol w="1789934">
                  <a:extLst>
                    <a:ext uri="{9D8B030D-6E8A-4147-A177-3AD203B41FA5}">
                      <a16:colId xmlns:a16="http://schemas.microsoft.com/office/drawing/2014/main" val="5887045"/>
                    </a:ext>
                  </a:extLst>
                </a:gridCol>
                <a:gridCol w="1789934">
                  <a:extLst>
                    <a:ext uri="{9D8B030D-6E8A-4147-A177-3AD203B41FA5}">
                      <a16:colId xmlns:a16="http://schemas.microsoft.com/office/drawing/2014/main" val="3594302986"/>
                    </a:ext>
                  </a:extLst>
                </a:gridCol>
                <a:gridCol w="1789934">
                  <a:extLst>
                    <a:ext uri="{9D8B030D-6E8A-4147-A177-3AD203B41FA5}">
                      <a16:colId xmlns:a16="http://schemas.microsoft.com/office/drawing/2014/main" val="2199022011"/>
                    </a:ext>
                  </a:extLst>
                </a:gridCol>
                <a:gridCol w="1789934">
                  <a:extLst>
                    <a:ext uri="{9D8B030D-6E8A-4147-A177-3AD203B41FA5}">
                      <a16:colId xmlns:a16="http://schemas.microsoft.com/office/drawing/2014/main" val="1516922703"/>
                    </a:ext>
                  </a:extLst>
                </a:gridCol>
              </a:tblGrid>
              <a:tr h="353009">
                <a:tc>
                  <a:txBody>
                    <a:bodyPr/>
                    <a:lstStyle/>
                    <a:p>
                      <a:r>
                        <a:rPr lang="en-GB" sz="2000">
                          <a:effectLst/>
                          <a:latin typeface="Roboto"/>
                        </a:rPr>
                        <a:t>Audience</a:t>
                      </a:r>
                    </a:p>
                  </a:txBody>
                  <a:tcPr anchor="ctr">
                    <a:lnL>
                      <a:noFill/>
                    </a:lnL>
                    <a:lnR>
                      <a:noFill/>
                    </a:lnR>
                    <a:lnT>
                      <a:noFill/>
                    </a:lnT>
                    <a:lnB>
                      <a:noFill/>
                    </a:lnB>
                    <a:solidFill>
                      <a:srgbClr val="FFFFFF"/>
                    </a:solidFill>
                  </a:tcPr>
                </a:tc>
                <a:tc>
                  <a:txBody>
                    <a:bodyPr/>
                    <a:lstStyle/>
                    <a:p>
                      <a:endParaRPr lang="en-GB" sz="2000">
                        <a:effectLst/>
                        <a:latin typeface="Roboto"/>
                      </a:endParaRPr>
                    </a:p>
                  </a:txBody>
                  <a:tcPr anchor="ctr">
                    <a:lnL>
                      <a:noFill/>
                    </a:lnL>
                    <a:lnR>
                      <a:noFill/>
                    </a:lnR>
                    <a:lnT>
                      <a:noFill/>
                    </a:lnT>
                    <a:lnB>
                      <a:noFill/>
                    </a:lnB>
                    <a:solidFill>
                      <a:srgbClr val="FFFFFF"/>
                    </a:solidFill>
                  </a:tcPr>
                </a:tc>
                <a:tc>
                  <a:txBody>
                    <a:bodyPr/>
                    <a:lstStyle/>
                    <a:p>
                      <a:r>
                        <a:rPr lang="en-GB" sz="2000">
                          <a:effectLst/>
                          <a:latin typeface="Roboto"/>
                        </a:rPr>
                        <a:t>Fiction</a:t>
                      </a:r>
                    </a:p>
                  </a:txBody>
                  <a:tcPr anchor="ctr">
                    <a:lnL>
                      <a:noFill/>
                    </a:lnL>
                    <a:lnR>
                      <a:noFill/>
                    </a:lnR>
                    <a:lnT>
                      <a:noFill/>
                    </a:lnT>
                    <a:lnB>
                      <a:noFill/>
                    </a:lnB>
                    <a:solidFill>
                      <a:srgbClr val="FFFFFF"/>
                    </a:solidFill>
                  </a:tcPr>
                </a:tc>
                <a:tc>
                  <a:txBody>
                    <a:bodyPr/>
                    <a:lstStyle/>
                    <a:p>
                      <a:endParaRPr lang="en-GB" sz="2000">
                        <a:effectLst/>
                        <a:latin typeface="Roboto"/>
                      </a:endParaRPr>
                    </a:p>
                  </a:txBody>
                  <a:tcPr anchor="ctr">
                    <a:lnL>
                      <a:noFill/>
                    </a:lnL>
                    <a:lnR>
                      <a:noFill/>
                    </a:lnR>
                    <a:lnT>
                      <a:noFill/>
                    </a:lnT>
                    <a:lnB>
                      <a:noFill/>
                    </a:lnB>
                    <a:solidFill>
                      <a:srgbClr val="FFFFFF"/>
                    </a:solidFill>
                  </a:tcPr>
                </a:tc>
                <a:tc>
                  <a:txBody>
                    <a:bodyPr/>
                    <a:lstStyle/>
                    <a:p>
                      <a:r>
                        <a:rPr lang="en-GB" sz="2000">
                          <a:effectLst/>
                          <a:latin typeface="Roboto"/>
                        </a:rPr>
                        <a:t>Form</a:t>
                      </a:r>
                    </a:p>
                  </a:txBody>
                  <a:tcPr anchor="ctr">
                    <a:lnL>
                      <a:noFill/>
                    </a:lnL>
                    <a:lnR>
                      <a:noFill/>
                    </a:lnR>
                    <a:lnT>
                      <a:noFill/>
                    </a:lnT>
                    <a:lnB>
                      <a:noFill/>
                    </a:lnB>
                    <a:solidFill>
                      <a:srgbClr val="FFFFFF"/>
                    </a:solidFill>
                  </a:tcPr>
                </a:tc>
                <a:tc>
                  <a:txBody>
                    <a:bodyPr/>
                    <a:lstStyle/>
                    <a:p>
                      <a:endParaRPr lang="en-GB">
                        <a:effectLst/>
                        <a:latin typeface="Roboto"/>
                      </a:endParaRPr>
                    </a:p>
                  </a:txBody>
                  <a:tcPr anchor="ctr">
                    <a:lnL>
                      <a:noFill/>
                    </a:lnL>
                    <a:lnR>
                      <a:noFill/>
                    </a:lnR>
                    <a:lnT>
                      <a:noFill/>
                    </a:lnT>
                    <a:lnB>
                      <a:noFill/>
                    </a:lnB>
                    <a:solidFill>
                      <a:srgbClr val="FFFFFF"/>
                    </a:solidFill>
                  </a:tcPr>
                </a:tc>
                <a:extLst>
                  <a:ext uri="{0D108BD9-81ED-4DB2-BD59-A6C34878D82A}">
                    <a16:rowId xmlns:a16="http://schemas.microsoft.com/office/drawing/2014/main" val="183796484"/>
                  </a:ext>
                </a:extLst>
              </a:tr>
              <a:tr h="593156">
                <a:tc>
                  <a:txBody>
                    <a:bodyPr/>
                    <a:lstStyle/>
                    <a:p>
                      <a:r>
                        <a:rPr lang="en-GB" sz="2000">
                          <a:effectLst/>
                          <a:latin typeface="Roboto"/>
                        </a:rPr>
                        <a:t>Formal</a:t>
                      </a:r>
                    </a:p>
                  </a:txBody>
                  <a:tcPr anchor="ctr">
                    <a:lnL>
                      <a:noFill/>
                    </a:lnL>
                    <a:lnR>
                      <a:noFill/>
                    </a:lnR>
                    <a:lnT>
                      <a:noFill/>
                    </a:lnT>
                    <a:lnB>
                      <a:noFill/>
                    </a:lnB>
                    <a:solidFill>
                      <a:srgbClr val="FFFFFF"/>
                    </a:solidFill>
                  </a:tcPr>
                </a:tc>
                <a:tc>
                  <a:txBody>
                    <a:bodyPr/>
                    <a:lstStyle/>
                    <a:p>
                      <a:endParaRPr lang="en-GB" sz="2000">
                        <a:effectLst/>
                        <a:latin typeface="Roboto"/>
                      </a:endParaRPr>
                    </a:p>
                  </a:txBody>
                  <a:tcPr anchor="ctr">
                    <a:lnL>
                      <a:noFill/>
                    </a:lnL>
                    <a:lnR>
                      <a:noFill/>
                    </a:lnR>
                    <a:lnT>
                      <a:noFill/>
                    </a:lnT>
                    <a:lnB>
                      <a:noFill/>
                    </a:lnB>
                    <a:solidFill>
                      <a:srgbClr val="FFFFFF"/>
                    </a:solidFill>
                  </a:tcPr>
                </a:tc>
                <a:tc>
                  <a:txBody>
                    <a:bodyPr/>
                    <a:lstStyle/>
                    <a:p>
                      <a:r>
                        <a:rPr lang="en-GB" sz="2000">
                          <a:effectLst/>
                          <a:latin typeface="Roboto"/>
                        </a:rPr>
                        <a:t>Informal</a:t>
                      </a:r>
                    </a:p>
                  </a:txBody>
                  <a:tcPr anchor="ctr">
                    <a:lnL>
                      <a:noFill/>
                    </a:lnL>
                    <a:lnR>
                      <a:noFill/>
                    </a:lnR>
                    <a:lnT>
                      <a:noFill/>
                    </a:lnT>
                    <a:lnB>
                      <a:noFill/>
                    </a:lnB>
                    <a:solidFill>
                      <a:srgbClr val="FFFFFF"/>
                    </a:solidFill>
                  </a:tcPr>
                </a:tc>
                <a:tc>
                  <a:txBody>
                    <a:bodyPr/>
                    <a:lstStyle/>
                    <a:p>
                      <a:endParaRPr lang="en-GB" sz="2000">
                        <a:effectLst/>
                        <a:latin typeface="Roboto"/>
                      </a:endParaRPr>
                    </a:p>
                  </a:txBody>
                  <a:tcPr anchor="ctr">
                    <a:lnL>
                      <a:noFill/>
                    </a:lnL>
                    <a:lnR>
                      <a:noFill/>
                    </a:lnR>
                    <a:lnT>
                      <a:noFill/>
                    </a:lnT>
                    <a:lnB>
                      <a:noFill/>
                    </a:lnB>
                    <a:solidFill>
                      <a:srgbClr val="FFFFFF"/>
                    </a:solidFill>
                  </a:tcPr>
                </a:tc>
                <a:tc>
                  <a:txBody>
                    <a:bodyPr/>
                    <a:lstStyle/>
                    <a:p>
                      <a:r>
                        <a:rPr lang="en-GB" sz="2000">
                          <a:effectLst/>
                          <a:latin typeface="Roboto"/>
                        </a:rPr>
                        <a:t>Nonfiction</a:t>
                      </a:r>
                    </a:p>
                  </a:txBody>
                  <a:tcPr anchor="ctr">
                    <a:lnL>
                      <a:noFill/>
                    </a:lnL>
                    <a:lnR>
                      <a:noFill/>
                    </a:lnR>
                    <a:lnT>
                      <a:noFill/>
                    </a:lnT>
                    <a:lnB>
                      <a:noFill/>
                    </a:lnB>
                    <a:solidFill>
                      <a:srgbClr val="FFFFFF"/>
                    </a:solidFill>
                  </a:tcPr>
                </a:tc>
                <a:tc>
                  <a:txBody>
                    <a:bodyPr/>
                    <a:lstStyle/>
                    <a:p>
                      <a:endParaRPr lang="en-GB">
                        <a:effectLst/>
                        <a:latin typeface="Roboto"/>
                      </a:endParaRPr>
                    </a:p>
                  </a:txBody>
                  <a:tcPr anchor="ctr">
                    <a:lnL>
                      <a:noFill/>
                    </a:lnL>
                    <a:lnR>
                      <a:noFill/>
                    </a:lnR>
                    <a:lnT>
                      <a:noFill/>
                    </a:lnT>
                    <a:lnB>
                      <a:noFill/>
                    </a:lnB>
                    <a:solidFill>
                      <a:srgbClr val="FFFFFF"/>
                    </a:solidFill>
                  </a:tcPr>
                </a:tc>
                <a:extLst>
                  <a:ext uri="{0D108BD9-81ED-4DB2-BD59-A6C34878D82A}">
                    <a16:rowId xmlns:a16="http://schemas.microsoft.com/office/drawing/2014/main" val="2807480178"/>
                  </a:ext>
                </a:extLst>
              </a:tr>
              <a:tr h="635417">
                <a:tc>
                  <a:txBody>
                    <a:bodyPr/>
                    <a:lstStyle/>
                    <a:p>
                      <a:r>
                        <a:rPr lang="en-GB" sz="2000">
                          <a:effectLst/>
                          <a:latin typeface="Roboto"/>
                        </a:rPr>
                        <a:t>Purpose</a:t>
                      </a:r>
                    </a:p>
                  </a:txBody>
                  <a:tcPr anchor="ctr">
                    <a:lnL>
                      <a:noFill/>
                    </a:lnL>
                    <a:lnR>
                      <a:noFill/>
                    </a:lnR>
                    <a:lnT>
                      <a:noFill/>
                    </a:lnT>
                    <a:lnB>
                      <a:noFill/>
                    </a:lnB>
                    <a:solidFill>
                      <a:srgbClr val="FFFFFF"/>
                    </a:solidFill>
                  </a:tcPr>
                </a:tc>
                <a:tc>
                  <a:txBody>
                    <a:bodyPr/>
                    <a:lstStyle/>
                    <a:p>
                      <a:endParaRPr lang="en-GB" sz="2000">
                        <a:effectLst/>
                        <a:latin typeface="Roboto"/>
                      </a:endParaRPr>
                    </a:p>
                  </a:txBody>
                  <a:tcPr anchor="ctr">
                    <a:lnL>
                      <a:noFill/>
                    </a:lnL>
                    <a:lnR>
                      <a:noFill/>
                    </a:lnR>
                    <a:lnT>
                      <a:noFill/>
                    </a:lnT>
                    <a:lnB>
                      <a:noFill/>
                    </a:lnB>
                    <a:solidFill>
                      <a:srgbClr val="FFFFFF"/>
                    </a:solidFill>
                  </a:tcPr>
                </a:tc>
                <a:tc>
                  <a:txBody>
                    <a:bodyPr/>
                    <a:lstStyle/>
                    <a:p>
                      <a:r>
                        <a:rPr lang="en-GB" sz="2000" dirty="0">
                          <a:effectLst/>
                          <a:latin typeface="Roboto"/>
                        </a:rPr>
                        <a:t>Transactional</a:t>
                      </a:r>
                    </a:p>
                  </a:txBody>
                  <a:tcPr anchor="ctr">
                    <a:lnL>
                      <a:noFill/>
                    </a:lnL>
                    <a:lnR>
                      <a:noFill/>
                    </a:lnR>
                    <a:lnT>
                      <a:noFill/>
                    </a:lnT>
                    <a:lnB>
                      <a:noFill/>
                    </a:lnB>
                    <a:solidFill>
                      <a:srgbClr val="FFFFFF"/>
                    </a:solidFill>
                  </a:tcPr>
                </a:tc>
                <a:tc>
                  <a:txBody>
                    <a:bodyPr/>
                    <a:lstStyle/>
                    <a:p>
                      <a:endParaRPr lang="en-GB" sz="2000">
                        <a:effectLst/>
                        <a:latin typeface="Roboto"/>
                      </a:endParaRPr>
                    </a:p>
                  </a:txBody>
                  <a:tcPr anchor="ctr">
                    <a:lnL>
                      <a:noFill/>
                    </a:lnL>
                    <a:lnR>
                      <a:noFill/>
                    </a:lnR>
                    <a:lnT>
                      <a:noFill/>
                    </a:lnT>
                    <a:lnB>
                      <a:noFill/>
                    </a:lnB>
                    <a:solidFill>
                      <a:srgbClr val="FFFFFF"/>
                    </a:solidFill>
                  </a:tcPr>
                </a:tc>
                <a:tc>
                  <a:txBody>
                    <a:bodyPr/>
                    <a:lstStyle/>
                    <a:p>
                      <a:r>
                        <a:rPr lang="en-GB" sz="2000" dirty="0">
                          <a:effectLst/>
                          <a:latin typeface="Roboto"/>
                        </a:rPr>
                        <a:t>Writing</a:t>
                      </a:r>
                    </a:p>
                  </a:txBody>
                  <a:tcPr anchor="ctr">
                    <a:lnL>
                      <a:noFill/>
                    </a:lnL>
                    <a:lnR>
                      <a:noFill/>
                    </a:lnR>
                    <a:lnT>
                      <a:noFill/>
                    </a:lnT>
                    <a:lnB>
                      <a:noFill/>
                    </a:lnB>
                    <a:solidFill>
                      <a:srgbClr val="FFFFFF"/>
                    </a:solidFill>
                  </a:tcPr>
                </a:tc>
                <a:tc>
                  <a:txBody>
                    <a:bodyPr/>
                    <a:lstStyle/>
                    <a:p>
                      <a:endParaRPr lang="en-GB" dirty="0"/>
                    </a:p>
                  </a:txBody>
                  <a:tcPr>
                    <a:lnL>
                      <a:noFill/>
                    </a:lnL>
                    <a:lnT>
                      <a:noFill/>
                    </a:lnT>
                  </a:tcPr>
                </a:tc>
                <a:extLst>
                  <a:ext uri="{0D108BD9-81ED-4DB2-BD59-A6C34878D82A}">
                    <a16:rowId xmlns:a16="http://schemas.microsoft.com/office/drawing/2014/main" val="1880404382"/>
                  </a:ext>
                </a:extLst>
              </a:tr>
            </a:tbl>
          </a:graphicData>
        </a:graphic>
      </p:graphicFrame>
    </p:spTree>
    <p:extLst>
      <p:ext uri="{BB962C8B-B14F-4D97-AF65-F5344CB8AC3E}">
        <p14:creationId xmlns:p14="http://schemas.microsoft.com/office/powerpoint/2010/main" val="1696169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73365" y="657612"/>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Formal and Informal</a:t>
            </a:r>
          </a:p>
          <a:p>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ED9854F9-84CC-4D56-9A35-F5E4F622DBAB}"/>
              </a:ext>
            </a:extLst>
          </p:cNvPr>
          <p:cNvSpPr txBox="1"/>
          <p:nvPr/>
        </p:nvSpPr>
        <p:spPr>
          <a:xfrm>
            <a:off x="1225106" y="1489402"/>
            <a:ext cx="9741781" cy="3170099"/>
          </a:xfrm>
          <a:prstGeom prst="rect">
            <a:avLst/>
          </a:prstGeom>
          <a:noFill/>
        </p:spPr>
        <p:txBody>
          <a:bodyPr wrap="square" rtlCol="0">
            <a:spAutoFit/>
          </a:bodyPr>
          <a:lstStyle/>
          <a:p>
            <a:r>
              <a:rPr lang="en-GB" sz="2800" dirty="0">
                <a:highlight>
                  <a:srgbClr val="FFFF00"/>
                </a:highlight>
                <a:latin typeface="Comic Sans MS" panose="030F0702030302020204" pitchFamily="66" charset="0"/>
              </a:rPr>
              <a:t>Formal language </a:t>
            </a:r>
            <a:r>
              <a:rPr lang="en-GB" sz="2800" dirty="0">
                <a:latin typeface="Comic Sans MS" panose="030F0702030302020204" pitchFamily="66" charset="0"/>
              </a:rPr>
              <a:t>is used for serious situations, like writing a job application. It doesn’t use slang. </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Informal language </a:t>
            </a:r>
            <a:r>
              <a:rPr lang="en-GB" sz="2800" dirty="0">
                <a:latin typeface="Comic Sans MS" panose="030F0702030302020204" pitchFamily="66" charset="0"/>
              </a:rPr>
              <a:t>is more casual. You use it when you speak or message your friends. It can include slang.</a:t>
            </a:r>
          </a:p>
          <a:p>
            <a:endParaRPr lang="en-GB" sz="2800" dirty="0">
              <a:latin typeface="Comic Sans MS" panose="030F0702030302020204" pitchFamily="66" charset="0"/>
            </a:endParaRPr>
          </a:p>
          <a:p>
            <a:r>
              <a:rPr lang="en-GB" sz="2800" dirty="0">
                <a:latin typeface="Comic Sans MS" panose="030F0702030302020204" pitchFamily="66" charset="0"/>
              </a:rPr>
              <a:t>Think of some examples for each one. </a:t>
            </a:r>
            <a:endParaRPr lang="en-GB" sz="3200" dirty="0">
              <a:latin typeface="Comic Sans MS" panose="030F0702030302020204" pitchFamily="66" charset="0"/>
            </a:endParaRPr>
          </a:p>
        </p:txBody>
      </p:sp>
      <p:graphicFrame>
        <p:nvGraphicFramePr>
          <p:cNvPr id="7" name="Table 6">
            <a:extLst>
              <a:ext uri="{FF2B5EF4-FFF2-40B4-BE49-F238E27FC236}">
                <a16:creationId xmlns:a16="http://schemas.microsoft.com/office/drawing/2014/main" id="{B2CD3B68-B603-4EB3-875C-6467C2FFF9F1}"/>
              </a:ext>
            </a:extLst>
          </p:cNvPr>
          <p:cNvGraphicFramePr>
            <a:graphicFrameLocks noGrp="1"/>
          </p:cNvGraphicFramePr>
          <p:nvPr>
            <p:extLst/>
          </p:nvPr>
        </p:nvGraphicFramePr>
        <p:xfrm>
          <a:off x="1073364" y="4630838"/>
          <a:ext cx="10108334" cy="6657946"/>
        </p:xfrm>
        <a:graphic>
          <a:graphicData uri="http://schemas.openxmlformats.org/drawingml/2006/table">
            <a:tbl>
              <a:tblPr firstRow="1" bandRow="1">
                <a:tableStyleId>{5C22544A-7EE6-4342-B048-85BDC9FD1C3A}</a:tableStyleId>
              </a:tblPr>
              <a:tblGrid>
                <a:gridCol w="5054167">
                  <a:extLst>
                    <a:ext uri="{9D8B030D-6E8A-4147-A177-3AD203B41FA5}">
                      <a16:colId xmlns:a16="http://schemas.microsoft.com/office/drawing/2014/main" val="1379354697"/>
                    </a:ext>
                  </a:extLst>
                </a:gridCol>
                <a:gridCol w="5054167">
                  <a:extLst>
                    <a:ext uri="{9D8B030D-6E8A-4147-A177-3AD203B41FA5}">
                      <a16:colId xmlns:a16="http://schemas.microsoft.com/office/drawing/2014/main" val="1054368068"/>
                    </a:ext>
                  </a:extLst>
                </a:gridCol>
              </a:tblGrid>
              <a:tr h="1282891">
                <a:tc>
                  <a:txBody>
                    <a:bodyPr/>
                    <a:lstStyle/>
                    <a:p>
                      <a:r>
                        <a:rPr lang="en-GB" sz="3600" dirty="0"/>
                        <a:t>Formal Language</a:t>
                      </a:r>
                    </a:p>
                  </a:txBody>
                  <a:tcPr/>
                </a:tc>
                <a:tc>
                  <a:txBody>
                    <a:bodyPr/>
                    <a:lstStyle/>
                    <a:p>
                      <a:r>
                        <a:rPr lang="en-GB" sz="3600" dirty="0"/>
                        <a:t>Informal Language</a:t>
                      </a:r>
                    </a:p>
                  </a:txBody>
                  <a:tcPr/>
                </a:tc>
                <a:extLst>
                  <a:ext uri="{0D108BD9-81ED-4DB2-BD59-A6C34878D82A}">
                    <a16:rowId xmlns:a16="http://schemas.microsoft.com/office/drawing/2014/main" val="2371950134"/>
                  </a:ext>
                </a:extLst>
              </a:tr>
              <a:tr h="5375055">
                <a:tc>
                  <a:txBody>
                    <a:bodyPr/>
                    <a:lstStyle/>
                    <a:p>
                      <a:endParaRPr lang="en-GB"/>
                    </a:p>
                  </a:txBody>
                  <a:tcPr/>
                </a:tc>
                <a:tc>
                  <a:txBody>
                    <a:bodyPr/>
                    <a:lstStyle/>
                    <a:p>
                      <a:endParaRPr lang="en-GB" dirty="0"/>
                    </a:p>
                  </a:txBody>
                  <a:tcPr/>
                </a:tc>
                <a:extLst>
                  <a:ext uri="{0D108BD9-81ED-4DB2-BD59-A6C34878D82A}">
                    <a16:rowId xmlns:a16="http://schemas.microsoft.com/office/drawing/2014/main" val="2015580573"/>
                  </a:ext>
                </a:extLst>
              </a:tr>
            </a:tbl>
          </a:graphicData>
        </a:graphic>
      </p:graphicFrame>
      <p:sp>
        <p:nvSpPr>
          <p:cNvPr id="8" name="TextBox 7">
            <a:extLst>
              <a:ext uri="{FF2B5EF4-FFF2-40B4-BE49-F238E27FC236}">
                <a16:creationId xmlns:a16="http://schemas.microsoft.com/office/drawing/2014/main" id="{EBBE355C-DD8E-4879-B829-593148CDE6D4}"/>
              </a:ext>
            </a:extLst>
          </p:cNvPr>
          <p:cNvSpPr txBox="1"/>
          <p:nvPr/>
        </p:nvSpPr>
        <p:spPr>
          <a:xfrm>
            <a:off x="1193576" y="11625162"/>
            <a:ext cx="9804843" cy="3847207"/>
          </a:xfrm>
          <a:prstGeom prst="rect">
            <a:avLst/>
          </a:prstGeom>
          <a:noFill/>
        </p:spPr>
        <p:txBody>
          <a:bodyPr wrap="square" rtlCol="0">
            <a:spAutoFit/>
          </a:bodyPr>
          <a:lstStyle/>
          <a:p>
            <a:r>
              <a:rPr lang="en-GB" sz="3600" b="1" dirty="0">
                <a:solidFill>
                  <a:srgbClr val="7030A0"/>
                </a:solidFill>
                <a:latin typeface="Comic Sans MS" panose="030F0702030302020204" pitchFamily="66" charset="0"/>
              </a:rPr>
              <a:t>Extension Task:</a:t>
            </a:r>
          </a:p>
          <a:p>
            <a:r>
              <a:rPr lang="en-GB" sz="3200" dirty="0">
                <a:latin typeface="Comic Sans MS" panose="030F0702030302020204" pitchFamily="66" charset="0"/>
              </a:rPr>
              <a:t>Why do some situations need more formal language?</a:t>
            </a:r>
          </a:p>
          <a:p>
            <a:r>
              <a:rPr lang="en-GB" sz="3600" dirty="0">
                <a:latin typeface="Comic Sans MS" panose="030F0702030302020204" pitchFamily="66" charset="0"/>
              </a:rPr>
              <a:t>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370354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73365" y="657612"/>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Formal and Informal</a:t>
            </a:r>
          </a:p>
          <a:p>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ED9854F9-84CC-4D56-9A35-F5E4F622DBAB}"/>
              </a:ext>
            </a:extLst>
          </p:cNvPr>
          <p:cNvSpPr txBox="1"/>
          <p:nvPr/>
        </p:nvSpPr>
        <p:spPr>
          <a:xfrm>
            <a:off x="1225106" y="1489402"/>
            <a:ext cx="9741781" cy="3539430"/>
          </a:xfrm>
          <a:prstGeom prst="rect">
            <a:avLst/>
          </a:prstGeom>
          <a:noFill/>
        </p:spPr>
        <p:txBody>
          <a:bodyPr wrap="square" rtlCol="0">
            <a:spAutoFit/>
          </a:bodyPr>
          <a:lstStyle/>
          <a:p>
            <a:r>
              <a:rPr lang="en-GB" sz="2800" dirty="0">
                <a:highlight>
                  <a:srgbClr val="FFFF00"/>
                </a:highlight>
                <a:latin typeface="Comic Sans MS" panose="030F0702030302020204" pitchFamily="66" charset="0"/>
              </a:rPr>
              <a:t>Formal language </a:t>
            </a:r>
            <a:r>
              <a:rPr lang="en-GB" sz="2800" dirty="0">
                <a:latin typeface="Comic Sans MS" panose="030F0702030302020204" pitchFamily="66" charset="0"/>
              </a:rPr>
              <a:t>is used for serious situations, like writing a job application. It doesn’t use slang. </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Informal language </a:t>
            </a:r>
            <a:r>
              <a:rPr lang="en-GB" sz="2800" dirty="0">
                <a:latin typeface="Comic Sans MS" panose="030F0702030302020204" pitchFamily="66" charset="0"/>
              </a:rPr>
              <a:t>is more casual. You use it when you speak or message your friends. It can include slang.</a:t>
            </a:r>
          </a:p>
          <a:p>
            <a:endParaRPr lang="en-GB" sz="2800" dirty="0">
              <a:latin typeface="Comic Sans MS" panose="030F0702030302020204" pitchFamily="66" charset="0"/>
            </a:endParaRPr>
          </a:p>
          <a:p>
            <a:r>
              <a:rPr lang="en-GB" sz="2800" dirty="0">
                <a:latin typeface="Comic Sans MS" panose="030F0702030302020204" pitchFamily="66" charset="0"/>
              </a:rPr>
              <a:t>Which kind of language would you use for the following situations?</a:t>
            </a:r>
            <a:endParaRPr lang="en-GB" sz="32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A59C2598-7E3C-4062-99EF-34C59FA9F392}"/>
              </a:ext>
            </a:extLst>
          </p:cNvPr>
          <p:cNvGraphicFramePr>
            <a:graphicFrameLocks noGrp="1"/>
          </p:cNvGraphicFramePr>
          <p:nvPr>
            <p:extLst>
              <p:ext uri="{D42A27DB-BD31-4B8C-83A1-F6EECF244321}">
                <p14:modId xmlns:p14="http://schemas.microsoft.com/office/powerpoint/2010/main" val="2267558620"/>
              </p:ext>
            </p:extLst>
          </p:nvPr>
        </p:nvGraphicFramePr>
        <p:xfrm>
          <a:off x="1073365" y="5319811"/>
          <a:ext cx="9893523" cy="9866885"/>
        </p:xfrm>
        <a:graphic>
          <a:graphicData uri="http://schemas.openxmlformats.org/drawingml/2006/table">
            <a:tbl>
              <a:tblPr firstRow="1" bandRow="1">
                <a:tableStyleId>{5C22544A-7EE6-4342-B048-85BDC9FD1C3A}</a:tableStyleId>
              </a:tblPr>
              <a:tblGrid>
                <a:gridCol w="2468585">
                  <a:extLst>
                    <a:ext uri="{9D8B030D-6E8A-4147-A177-3AD203B41FA5}">
                      <a16:colId xmlns:a16="http://schemas.microsoft.com/office/drawing/2014/main" val="3984534682"/>
                    </a:ext>
                  </a:extLst>
                </a:gridCol>
                <a:gridCol w="2339866">
                  <a:extLst>
                    <a:ext uri="{9D8B030D-6E8A-4147-A177-3AD203B41FA5}">
                      <a16:colId xmlns:a16="http://schemas.microsoft.com/office/drawing/2014/main" val="2117560977"/>
                    </a:ext>
                  </a:extLst>
                </a:gridCol>
                <a:gridCol w="5085072">
                  <a:extLst>
                    <a:ext uri="{9D8B030D-6E8A-4147-A177-3AD203B41FA5}">
                      <a16:colId xmlns:a16="http://schemas.microsoft.com/office/drawing/2014/main" val="4198113825"/>
                    </a:ext>
                  </a:extLst>
                </a:gridCol>
              </a:tblGrid>
              <a:tr h="1625905">
                <a:tc>
                  <a:txBody>
                    <a:bodyPr/>
                    <a:lstStyle/>
                    <a:p>
                      <a:r>
                        <a:rPr lang="en-GB" sz="3600" dirty="0"/>
                        <a:t>Situation</a:t>
                      </a:r>
                    </a:p>
                  </a:txBody>
                  <a:tcPr/>
                </a:tc>
                <a:tc>
                  <a:txBody>
                    <a:bodyPr/>
                    <a:lstStyle/>
                    <a:p>
                      <a:r>
                        <a:rPr lang="en-GB" sz="3600" dirty="0"/>
                        <a:t>Formal or Informal</a:t>
                      </a:r>
                    </a:p>
                  </a:txBody>
                  <a:tcPr/>
                </a:tc>
                <a:tc>
                  <a:txBody>
                    <a:bodyPr/>
                    <a:lstStyle/>
                    <a:p>
                      <a:r>
                        <a:rPr lang="en-GB" sz="3600" dirty="0"/>
                        <a:t>Why?</a:t>
                      </a:r>
                    </a:p>
                  </a:txBody>
                  <a:tcPr/>
                </a:tc>
                <a:extLst>
                  <a:ext uri="{0D108BD9-81ED-4DB2-BD59-A6C34878D82A}">
                    <a16:rowId xmlns:a16="http://schemas.microsoft.com/office/drawing/2014/main" val="2118450749"/>
                  </a:ext>
                </a:extLst>
              </a:tr>
              <a:tr h="1625905">
                <a:tc>
                  <a:txBody>
                    <a:bodyPr/>
                    <a:lstStyle/>
                    <a:p>
                      <a:r>
                        <a:rPr lang="en-GB" sz="3600" dirty="0"/>
                        <a:t>Calling family member</a:t>
                      </a:r>
                    </a:p>
                  </a:txBody>
                  <a:tcPr/>
                </a:tc>
                <a:tc>
                  <a:txBody>
                    <a:bodyPr/>
                    <a:lstStyle/>
                    <a:p>
                      <a:endParaRPr lang="en-GB" sz="3600"/>
                    </a:p>
                  </a:txBody>
                  <a:tcPr/>
                </a:tc>
                <a:tc>
                  <a:txBody>
                    <a:bodyPr/>
                    <a:lstStyle/>
                    <a:p>
                      <a:endParaRPr lang="en-GB" sz="3600"/>
                    </a:p>
                  </a:txBody>
                  <a:tcPr/>
                </a:tc>
                <a:extLst>
                  <a:ext uri="{0D108BD9-81ED-4DB2-BD59-A6C34878D82A}">
                    <a16:rowId xmlns:a16="http://schemas.microsoft.com/office/drawing/2014/main" val="1694151589"/>
                  </a:ext>
                </a:extLst>
              </a:tr>
              <a:tr h="1625905">
                <a:tc>
                  <a:txBody>
                    <a:bodyPr/>
                    <a:lstStyle/>
                    <a:p>
                      <a:r>
                        <a:rPr lang="en-GB" sz="3600" dirty="0"/>
                        <a:t>Job Application</a:t>
                      </a:r>
                    </a:p>
                  </a:txBody>
                  <a:tcPr/>
                </a:tc>
                <a:tc>
                  <a:txBody>
                    <a:bodyPr/>
                    <a:lstStyle/>
                    <a:p>
                      <a:endParaRPr lang="en-GB" sz="3600" dirty="0"/>
                    </a:p>
                  </a:txBody>
                  <a:tcPr/>
                </a:tc>
                <a:tc>
                  <a:txBody>
                    <a:bodyPr/>
                    <a:lstStyle/>
                    <a:p>
                      <a:endParaRPr lang="en-GB" sz="3600"/>
                    </a:p>
                  </a:txBody>
                  <a:tcPr/>
                </a:tc>
                <a:extLst>
                  <a:ext uri="{0D108BD9-81ED-4DB2-BD59-A6C34878D82A}">
                    <a16:rowId xmlns:a16="http://schemas.microsoft.com/office/drawing/2014/main" val="1713708526"/>
                  </a:ext>
                </a:extLst>
              </a:tr>
              <a:tr h="1625905">
                <a:tc>
                  <a:txBody>
                    <a:bodyPr/>
                    <a:lstStyle/>
                    <a:p>
                      <a:r>
                        <a:rPr lang="en-GB" sz="3600" dirty="0"/>
                        <a:t>Meeting at new school</a:t>
                      </a:r>
                    </a:p>
                  </a:txBody>
                  <a:tcPr/>
                </a:tc>
                <a:tc>
                  <a:txBody>
                    <a:bodyPr/>
                    <a:lstStyle/>
                    <a:p>
                      <a:endParaRPr lang="en-GB" sz="3600"/>
                    </a:p>
                  </a:txBody>
                  <a:tcPr/>
                </a:tc>
                <a:tc>
                  <a:txBody>
                    <a:bodyPr/>
                    <a:lstStyle/>
                    <a:p>
                      <a:endParaRPr lang="en-GB" sz="3600"/>
                    </a:p>
                  </a:txBody>
                  <a:tcPr/>
                </a:tc>
                <a:extLst>
                  <a:ext uri="{0D108BD9-81ED-4DB2-BD59-A6C34878D82A}">
                    <a16:rowId xmlns:a16="http://schemas.microsoft.com/office/drawing/2014/main" val="1344613531"/>
                  </a:ext>
                </a:extLst>
              </a:tr>
              <a:tr h="1625905">
                <a:tc>
                  <a:txBody>
                    <a:bodyPr/>
                    <a:lstStyle/>
                    <a:p>
                      <a:r>
                        <a:rPr lang="en-GB" sz="3600" dirty="0"/>
                        <a:t>Face time your friend</a:t>
                      </a:r>
                    </a:p>
                  </a:txBody>
                  <a:tcPr/>
                </a:tc>
                <a:tc>
                  <a:txBody>
                    <a:bodyPr/>
                    <a:lstStyle/>
                    <a:p>
                      <a:endParaRPr lang="en-GB" sz="3600" dirty="0"/>
                    </a:p>
                  </a:txBody>
                  <a:tcPr/>
                </a:tc>
                <a:tc>
                  <a:txBody>
                    <a:bodyPr/>
                    <a:lstStyle/>
                    <a:p>
                      <a:endParaRPr lang="en-GB" sz="3600" dirty="0"/>
                    </a:p>
                  </a:txBody>
                  <a:tcPr/>
                </a:tc>
                <a:extLst>
                  <a:ext uri="{0D108BD9-81ED-4DB2-BD59-A6C34878D82A}">
                    <a16:rowId xmlns:a16="http://schemas.microsoft.com/office/drawing/2014/main" val="3303942804"/>
                  </a:ext>
                </a:extLst>
              </a:tr>
              <a:tr h="1625905">
                <a:tc>
                  <a:txBody>
                    <a:bodyPr/>
                    <a:lstStyle/>
                    <a:p>
                      <a:r>
                        <a:rPr lang="en-GB" sz="3600" dirty="0"/>
                        <a:t>Making a complaint</a:t>
                      </a:r>
                    </a:p>
                  </a:txBody>
                  <a:tcPr/>
                </a:tc>
                <a:tc>
                  <a:txBody>
                    <a:bodyPr/>
                    <a:lstStyle/>
                    <a:p>
                      <a:endParaRPr lang="en-GB" sz="3600"/>
                    </a:p>
                  </a:txBody>
                  <a:tcPr/>
                </a:tc>
                <a:tc>
                  <a:txBody>
                    <a:bodyPr/>
                    <a:lstStyle/>
                    <a:p>
                      <a:endParaRPr lang="en-GB" sz="3600" dirty="0"/>
                    </a:p>
                  </a:txBody>
                  <a:tcPr/>
                </a:tc>
                <a:extLst>
                  <a:ext uri="{0D108BD9-81ED-4DB2-BD59-A6C34878D82A}">
                    <a16:rowId xmlns:a16="http://schemas.microsoft.com/office/drawing/2014/main" val="3971024235"/>
                  </a:ext>
                </a:extLst>
              </a:tr>
            </a:tbl>
          </a:graphicData>
        </a:graphic>
      </p:graphicFrame>
    </p:spTree>
    <p:extLst>
      <p:ext uri="{BB962C8B-B14F-4D97-AF65-F5344CB8AC3E}">
        <p14:creationId xmlns:p14="http://schemas.microsoft.com/office/powerpoint/2010/main" val="3679362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74463" y="581925"/>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1" y="864513"/>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Complaint Email</a:t>
            </a:r>
          </a:p>
          <a:p>
            <a:endParaRPr lang="en-GB" sz="2400" dirty="0">
              <a:latin typeface="Comic Sans MS" panose="030F0702030302020204" pitchFamily="66" charset="0"/>
            </a:endParaRPr>
          </a:p>
        </p:txBody>
      </p:sp>
      <p:sp>
        <p:nvSpPr>
          <p:cNvPr id="2" name="Rectangle 1">
            <a:extLst>
              <a:ext uri="{FF2B5EF4-FFF2-40B4-BE49-F238E27FC236}">
                <a16:creationId xmlns:a16="http://schemas.microsoft.com/office/drawing/2014/main" id="{B5098E71-5F4A-4F5F-8015-3783B3C72A91}"/>
              </a:ext>
            </a:extLst>
          </p:cNvPr>
          <p:cNvSpPr/>
          <p:nvPr/>
        </p:nvSpPr>
        <p:spPr>
          <a:xfrm>
            <a:off x="767910" y="1433900"/>
            <a:ext cx="10869007" cy="803425"/>
          </a:xfrm>
          <a:prstGeom prst="rect">
            <a:avLst/>
          </a:prstGeom>
        </p:spPr>
        <p:txBody>
          <a:bodyPr wrap="square">
            <a:spAutoFit/>
          </a:bodyPr>
          <a:lstStyle/>
          <a:p>
            <a:pPr>
              <a:spcAft>
                <a:spcPts val="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50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C7ADEBD8-D899-46DA-BE3B-C871FD860F48}"/>
              </a:ext>
            </a:extLst>
          </p:cNvPr>
          <p:cNvGraphicFramePr>
            <a:graphicFrameLocks noGrp="1"/>
          </p:cNvGraphicFramePr>
          <p:nvPr>
            <p:extLst>
              <p:ext uri="{D42A27DB-BD31-4B8C-83A1-F6EECF244321}">
                <p14:modId xmlns:p14="http://schemas.microsoft.com/office/powerpoint/2010/main" val="1235763747"/>
              </p:ext>
            </p:extLst>
          </p:nvPr>
        </p:nvGraphicFramePr>
        <p:xfrm>
          <a:off x="904870" y="1980930"/>
          <a:ext cx="10382253" cy="13410557"/>
        </p:xfrm>
        <a:graphic>
          <a:graphicData uri="http://schemas.openxmlformats.org/drawingml/2006/table">
            <a:tbl>
              <a:tblPr firstRow="1" firstCol="1" bandRow="1"/>
              <a:tblGrid>
                <a:gridCol w="1251007">
                  <a:extLst>
                    <a:ext uri="{9D8B030D-6E8A-4147-A177-3AD203B41FA5}">
                      <a16:colId xmlns:a16="http://schemas.microsoft.com/office/drawing/2014/main" val="4276430791"/>
                    </a:ext>
                  </a:extLst>
                </a:gridCol>
                <a:gridCol w="4565623">
                  <a:extLst>
                    <a:ext uri="{9D8B030D-6E8A-4147-A177-3AD203B41FA5}">
                      <a16:colId xmlns:a16="http://schemas.microsoft.com/office/drawing/2014/main" val="3261430060"/>
                    </a:ext>
                  </a:extLst>
                </a:gridCol>
                <a:gridCol w="4565623">
                  <a:extLst>
                    <a:ext uri="{9D8B030D-6E8A-4147-A177-3AD203B41FA5}">
                      <a16:colId xmlns:a16="http://schemas.microsoft.com/office/drawing/2014/main" val="43610659"/>
                    </a:ext>
                  </a:extLst>
                </a:gridCol>
              </a:tblGrid>
              <a:tr h="440361">
                <a:tc rowSpan="2">
                  <a:txBody>
                    <a:bodyPr/>
                    <a:lstStyle/>
                    <a:p>
                      <a:pPr algn="ctr">
                        <a:lnSpc>
                          <a:spcPct val="107000"/>
                        </a:lnSpc>
                        <a:spcAft>
                          <a:spcPts val="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SEND</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To:</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feedback@worldfoods.co.uk</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1676957"/>
                  </a:ext>
                </a:extLst>
              </a:tr>
              <a:tr h="624959">
                <a:tc vMerge="1">
                  <a:txBody>
                    <a:bodyPr/>
                    <a:lstStyle/>
                    <a:p>
                      <a:endParaRPr lang="en-GB"/>
                    </a:p>
                  </a:txBody>
                  <a:tcPr/>
                </a:tc>
                <a:tc>
                  <a:txBody>
                    <a:bodyPr/>
                    <a:lstStyle/>
                    <a:p>
                      <a:pPr>
                        <a:lnSpc>
                          <a:spcPct val="107000"/>
                        </a:lnSpc>
                        <a:spcAft>
                          <a:spcPts val="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Subject: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3200" dirty="0">
                          <a:effectLst/>
                          <a:latin typeface="Calibri" panose="020F0502020204030204" pitchFamily="34" charset="0"/>
                          <a:ea typeface="Calibri" panose="020F0502020204030204" pitchFamily="34" charset="0"/>
                          <a:cs typeface="Times New Roman" panose="02020603050405020304" pitchFamily="18" charset="0"/>
                        </a:rPr>
                        <a:t>Ruined Birthday Meal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4112435"/>
                  </a:ext>
                </a:extLst>
              </a:tr>
              <a:tr h="11334856">
                <a:tc gridSpan="3">
                  <a:txBody>
                    <a:bodyPr/>
                    <a:lstStyle/>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To whom it may concern,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I am writing to complain about the service at World Foods Restaurant. I went for dinner there with my family on Saturday 27</a:t>
                      </a:r>
                      <a:r>
                        <a:rPr lang="en-GB" sz="24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February for my daughter’s birthday. I booked a table for 7pm. When we got there, they had no record of our booking .The waiter was very rude to us and I was outraged by the way he treated us. </a:t>
                      </a:r>
                    </a:p>
                    <a:p>
                      <a:pPr>
                        <a:lnSpc>
                          <a:spcPct val="150000"/>
                        </a:lnSpc>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When I demanded to speak to the manager, she managed to find us a table, but now I wish she did not. We ordered our food and drinks at 7.30. Then we waited. We kept waiting until after 8.30! Finally, our food arrived, but not our drinks. My food was fine, but my wife’s fish was icy and completely inedible. My daughter’s burger had congealed fat on it and shrivelled up lettuce. Not only that, but our drinks still have not arrived. </a:t>
                      </a:r>
                    </a:p>
                    <a:p>
                      <a:pPr>
                        <a:lnSpc>
                          <a:spcPct val="150000"/>
                        </a:lnSpc>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My daughter was so distraught we decided we would have to leave. It was late, we were tired and we were hungry. This was the worst meal out we have ever had and my daughter’s birthday was ruined. I demand my money back and apology from the owner.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Regards,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Mr Simon Matthews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82931393"/>
                  </a:ext>
                </a:extLst>
              </a:tr>
            </a:tbl>
          </a:graphicData>
        </a:graphic>
      </p:graphicFrame>
    </p:spTree>
    <p:extLst>
      <p:ext uri="{BB962C8B-B14F-4D97-AF65-F5344CB8AC3E}">
        <p14:creationId xmlns:p14="http://schemas.microsoft.com/office/powerpoint/2010/main" val="3600494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Complaint Email</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99239" y="2541161"/>
            <a:ext cx="10656584" cy="13018949"/>
          </a:xfrm>
          <a:prstGeom prst="rect">
            <a:avLst/>
          </a:prstGeom>
          <a:noFill/>
        </p:spPr>
        <p:txBody>
          <a:bodyPr wrap="square" rtlCol="0">
            <a:spAutoFit/>
          </a:bodyPr>
          <a:lstStyle/>
          <a:p>
            <a:r>
              <a:rPr lang="en-GB" sz="2400" dirty="0">
                <a:latin typeface="Comic Sans MS" panose="030F0702030302020204" pitchFamily="66" charset="0"/>
              </a:rPr>
              <a:t>1. How does the letter open?</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2. What are they complaining about?</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3. When and what time was the meal booked for?</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4. What did the waiter do?</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5. How did the manager help?</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6. List three things that went wrong with their meal.</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7. What did they decide to do about it?</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8. What does he want the restaurant to do?</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p:txBody>
      </p:sp>
    </p:spTree>
    <p:extLst>
      <p:ext uri="{BB962C8B-B14F-4D97-AF65-F5344CB8AC3E}">
        <p14:creationId xmlns:p14="http://schemas.microsoft.com/office/powerpoint/2010/main" val="1266213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put the key words in the right places?</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 name="Picture 2" descr="https://puzzlemaker.discoveryeducation.com/puzzlemaker?&amp;data=gxqAFO8bE3ojBLC6LlpkvhBkD5cavWGoHRGJM7OBBOYApywItsrOPGvWMnvMCv8ZnexIJv0zTw8NGJcBO2XvPEWfjPLLkW%2fqKTg%2bE0P0D339iCzKub4hIy4TCmItFURYLnDyBVHEZ9LroX%2b5vXvbQL61BoAle%2fbLz4f3KhRVeaIjOhzazGkh08WsC1dIUfJOX1fVSVRiSH7vvpZN3BOACcEdE5g5KEoIfi2URqy2LGBqIwl%2bJxpCEb643vYAh82iLS5Ts8E0LaU5f1pTDH5MLzCR0eUPf2XL2lrO5w8xnDAJlVeQkpm8VNjOpjjvEeYcsnjUiObceHVcteNLJFXIYt6bE4Uzr5dCxY%2f0%2b%2f4H8X1iAtwkaD5jtO2EzLSgh1xZSflmkyzYE90GQYBw1DDNeQ%3d%3d&amp;disp=GmgcRSwlC5WhX5RVrEMFDQ%3d%3d">
            <a:extLst>
              <a:ext uri="{FF2B5EF4-FFF2-40B4-BE49-F238E27FC236}">
                <a16:creationId xmlns:a16="http://schemas.microsoft.com/office/drawing/2014/main" id="{EBE65600-925B-44E4-B103-AE211F5458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8018" y="2552369"/>
            <a:ext cx="5660939" cy="102654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4E3ED768-81F5-4B8D-B0D7-810F6DCC867B}"/>
              </a:ext>
            </a:extLst>
          </p:cNvPr>
          <p:cNvSpPr/>
          <p:nvPr/>
        </p:nvSpPr>
        <p:spPr>
          <a:xfrm>
            <a:off x="5491319" y="12183118"/>
            <a:ext cx="6096000" cy="3041025"/>
          </a:xfrm>
          <a:prstGeom prst="rect">
            <a:avLst/>
          </a:prstGeom>
        </p:spPr>
        <p:txBody>
          <a:bodyPr>
            <a:spAutoFit/>
          </a:bodyPr>
          <a:lstStyle/>
          <a:p>
            <a:pPr>
              <a:lnSpc>
                <a:spcPct val="107000"/>
              </a:lnSpc>
              <a:spcAft>
                <a:spcPts val="0"/>
              </a:spcAft>
            </a:pP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ACROSS</a:t>
            </a: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2. Serious language.</a:t>
            </a: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4. Casual language.</a:t>
            </a:r>
            <a:br>
              <a:rPr lang="en-GB" dirty="0">
                <a:latin typeface="Roboto"/>
                <a:ea typeface="Times New Roman" panose="02020603050405020304" pitchFamily="18" charset="0"/>
                <a:cs typeface="Times New Roman" panose="02020603050405020304" pitchFamily="18" charset="0"/>
              </a:rPr>
            </a:b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DOWN</a:t>
            </a: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1. How the text is written.</a:t>
            </a: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2. Made up stories.</a:t>
            </a: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3. A text which deals with true or real events.</a:t>
            </a:r>
            <a:br>
              <a:rPr lang="en-GB" dirty="0">
                <a:latin typeface="Roboto"/>
                <a:ea typeface="Times New Roman" panose="02020603050405020304" pitchFamily="18" charset="0"/>
                <a:cs typeface="Times New Roman" panose="02020603050405020304" pitchFamily="18" charset="0"/>
              </a:rPr>
            </a:br>
            <a:r>
              <a:rPr lang="en-GB" dirty="0">
                <a:latin typeface="Roboto"/>
                <a:ea typeface="Times New Roman" panose="02020603050405020304" pitchFamily="18" charset="0"/>
                <a:cs typeface="Times New Roman" panose="02020603050405020304" pitchFamily="18" charset="0"/>
              </a:rPr>
              <a:t>5. Who a text is written for.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697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769441"/>
          </a:xfrm>
          <a:prstGeom prst="rect">
            <a:avLst/>
          </a:prstGeom>
          <a:noFill/>
        </p:spPr>
        <p:txBody>
          <a:bodyPr wrap="square" rtlCol="0">
            <a:spAutoFit/>
          </a:bodyPr>
          <a:lstStyle/>
          <a:p>
            <a:pPr algn="ctr"/>
            <a:r>
              <a:rPr lang="en-GB" sz="4400" u="sng" dirty="0">
                <a:latin typeface="Comic Sans MS" panose="030F0702030302020204" pitchFamily="66" charset="0"/>
              </a:rPr>
              <a:t>Annotation</a:t>
            </a:r>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66247BA2-60AD-49E5-8A8F-FCB5B52B1DE6}"/>
              </a:ext>
            </a:extLst>
          </p:cNvPr>
          <p:cNvSpPr txBox="1"/>
          <p:nvPr/>
        </p:nvSpPr>
        <p:spPr>
          <a:xfrm>
            <a:off x="1225108" y="2151313"/>
            <a:ext cx="9741781" cy="4031873"/>
          </a:xfrm>
          <a:prstGeom prst="rect">
            <a:avLst/>
          </a:prstGeom>
          <a:noFill/>
        </p:spPr>
        <p:txBody>
          <a:bodyPr wrap="square" rtlCol="0">
            <a:spAutoFit/>
          </a:bodyPr>
          <a:lstStyle/>
          <a:p>
            <a:r>
              <a:rPr lang="en-GB" sz="3200" dirty="0">
                <a:latin typeface="Comic Sans MS" panose="030F0702030302020204" pitchFamily="66" charset="0"/>
              </a:rPr>
              <a:t>You are now going to create a key and annotate the letter.</a:t>
            </a:r>
          </a:p>
          <a:p>
            <a:endParaRPr lang="en-GB" sz="3200" dirty="0">
              <a:latin typeface="Comic Sans MS" panose="030F0702030302020204" pitchFamily="66" charset="0"/>
            </a:endParaRPr>
          </a:p>
          <a:p>
            <a:r>
              <a:rPr lang="en-GB" sz="3200" dirty="0">
                <a:latin typeface="Comic Sans MS" panose="030F0702030302020204" pitchFamily="66" charset="0"/>
              </a:rPr>
              <a:t>Highlight or underline each item in a different colour (or if you only have one pen, with a different pattern!)</a:t>
            </a:r>
          </a:p>
          <a:p>
            <a:endParaRPr lang="en-GB" sz="3200" dirty="0">
              <a:latin typeface="Comic Sans MS" panose="030F0702030302020204" pitchFamily="66" charset="0"/>
            </a:endParaRPr>
          </a:p>
          <a:p>
            <a:endParaRPr lang="en-GB" sz="32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7EF6625-5589-4B54-9A91-6E6808FAC0C3}"/>
              </a:ext>
            </a:extLst>
          </p:cNvPr>
          <p:cNvGraphicFramePr>
            <a:graphicFrameLocks noGrp="1"/>
          </p:cNvGraphicFramePr>
          <p:nvPr>
            <p:extLst>
              <p:ext uri="{D42A27DB-BD31-4B8C-83A1-F6EECF244321}">
                <p14:modId xmlns:p14="http://schemas.microsoft.com/office/powerpoint/2010/main" val="965946115"/>
              </p:ext>
            </p:extLst>
          </p:nvPr>
        </p:nvGraphicFramePr>
        <p:xfrm>
          <a:off x="1628553" y="6737409"/>
          <a:ext cx="8934890" cy="7302792"/>
        </p:xfrm>
        <a:graphic>
          <a:graphicData uri="http://schemas.openxmlformats.org/drawingml/2006/table">
            <a:tbl>
              <a:tblPr firstRow="1" bandRow="1">
                <a:tableStyleId>{5C22544A-7EE6-4342-B048-85BDC9FD1C3A}</a:tableStyleId>
              </a:tblPr>
              <a:tblGrid>
                <a:gridCol w="2943447">
                  <a:extLst>
                    <a:ext uri="{9D8B030D-6E8A-4147-A177-3AD203B41FA5}">
                      <a16:colId xmlns:a16="http://schemas.microsoft.com/office/drawing/2014/main" val="273882682"/>
                    </a:ext>
                  </a:extLst>
                </a:gridCol>
                <a:gridCol w="5991443">
                  <a:extLst>
                    <a:ext uri="{9D8B030D-6E8A-4147-A177-3AD203B41FA5}">
                      <a16:colId xmlns:a16="http://schemas.microsoft.com/office/drawing/2014/main" val="2149404607"/>
                    </a:ext>
                  </a:extLst>
                </a:gridCol>
              </a:tblGrid>
              <a:tr h="1609236">
                <a:tc>
                  <a:txBody>
                    <a:bodyPr/>
                    <a:lstStyle/>
                    <a:p>
                      <a:r>
                        <a:rPr lang="en-GB" sz="4000" dirty="0">
                          <a:solidFill>
                            <a:schemeClr val="tx1"/>
                          </a:solidFill>
                        </a:rPr>
                        <a:t>Colour or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dirty="0">
                          <a:solidFill>
                            <a:schemeClr val="tx1"/>
                          </a:solidFill>
                        </a:rPr>
                        <a:t>Technique</a:t>
                      </a:r>
                    </a:p>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21857209"/>
                  </a:ext>
                </a:extLst>
              </a:tr>
              <a:tr h="1609236">
                <a:tc>
                  <a:txBody>
                    <a:bodyPr/>
                    <a:lstStyle/>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3200" i="1" dirty="0">
                          <a:solidFill>
                            <a:schemeClr val="tx1"/>
                          </a:solidFill>
                        </a:rPr>
                        <a:t> </a:t>
                      </a:r>
                      <a:r>
                        <a:rPr lang="en-GB" sz="4000" b="1" dirty="0">
                          <a:solidFill>
                            <a:schemeClr val="tx1"/>
                          </a:solidFill>
                        </a:rPr>
                        <a:t>Formal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0609307"/>
                  </a:ext>
                </a:extLst>
              </a:tr>
              <a:tr h="1609236">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b="1" dirty="0">
                          <a:solidFill>
                            <a:schemeClr val="tx1"/>
                          </a:solidFill>
                        </a:rPr>
                        <a:t>Adjectives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2800" b="0" i="1" dirty="0">
                          <a:solidFill>
                            <a:schemeClr val="tx1"/>
                          </a:solidFill>
                        </a:rPr>
                        <a:t>Words which describe what is wrong with the meal.</a:t>
                      </a:r>
                    </a:p>
                    <a:p>
                      <a:endParaRPr lang="en-GB" sz="4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1524242"/>
                  </a:ext>
                </a:extLst>
              </a:tr>
              <a:tr h="1609236">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b="1" i="0" dirty="0">
                          <a:solidFill>
                            <a:schemeClr val="tx1"/>
                          </a:solidFill>
                        </a:rPr>
                        <a:t>Features of an email</a:t>
                      </a:r>
                    </a:p>
                    <a:p>
                      <a:r>
                        <a:rPr lang="en-GB" sz="2800" b="0" i="1" dirty="0">
                          <a:solidFill>
                            <a:schemeClr val="tx1"/>
                          </a:solidFill>
                        </a:rPr>
                        <a:t>Parts of the text which show it is an email.</a:t>
                      </a:r>
                      <a:endParaRPr lang="en-GB" sz="2400" b="0" i="1" dirty="0">
                        <a:solidFill>
                          <a:schemeClr val="tx1"/>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2400" b="0" i="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97561168"/>
                  </a:ext>
                </a:extLst>
              </a:tr>
            </a:tbl>
          </a:graphicData>
        </a:graphic>
      </p:graphicFrame>
    </p:spTree>
    <p:extLst>
      <p:ext uri="{BB962C8B-B14F-4D97-AF65-F5344CB8AC3E}">
        <p14:creationId xmlns:p14="http://schemas.microsoft.com/office/powerpoint/2010/main" val="1864416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Complaint Email</a:t>
            </a:r>
          </a:p>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3382523A-F153-46E6-841A-B0820CF605DA}"/>
              </a:ext>
            </a:extLst>
          </p:cNvPr>
          <p:cNvSpPr txBox="1"/>
          <p:nvPr/>
        </p:nvSpPr>
        <p:spPr>
          <a:xfrm>
            <a:off x="1041833" y="1731244"/>
            <a:ext cx="10108332" cy="1200329"/>
          </a:xfrm>
          <a:prstGeom prst="rect">
            <a:avLst/>
          </a:prstGeom>
          <a:noFill/>
        </p:spPr>
        <p:txBody>
          <a:bodyPr wrap="square" rtlCol="0">
            <a:spAutoFit/>
          </a:bodyPr>
          <a:lstStyle/>
          <a:p>
            <a:pPr algn="ctr"/>
            <a:r>
              <a:rPr lang="en-GB" sz="3600" dirty="0">
                <a:latin typeface="Comic Sans MS" panose="030F0702030302020204" pitchFamily="66" charset="0"/>
              </a:rPr>
              <a:t>How does the writer show he is unimpressed with the service?</a:t>
            </a:r>
          </a:p>
        </p:txBody>
      </p:sp>
      <p:graphicFrame>
        <p:nvGraphicFramePr>
          <p:cNvPr id="8" name="Table 7">
            <a:extLst>
              <a:ext uri="{FF2B5EF4-FFF2-40B4-BE49-F238E27FC236}">
                <a16:creationId xmlns:a16="http://schemas.microsoft.com/office/drawing/2014/main" id="{1C12B640-2B98-4BA6-90DC-592B8C89880A}"/>
              </a:ext>
            </a:extLst>
          </p:cNvPr>
          <p:cNvGraphicFramePr>
            <a:graphicFrameLocks noGrp="1"/>
          </p:cNvGraphicFramePr>
          <p:nvPr>
            <p:extLst>
              <p:ext uri="{D42A27DB-BD31-4B8C-83A1-F6EECF244321}">
                <p14:modId xmlns:p14="http://schemas.microsoft.com/office/powerpoint/2010/main" val="863217014"/>
              </p:ext>
            </p:extLst>
          </p:nvPr>
        </p:nvGraphicFramePr>
        <p:xfrm>
          <a:off x="940016" y="3063180"/>
          <a:ext cx="10311965" cy="12570729"/>
        </p:xfrm>
        <a:graphic>
          <a:graphicData uri="http://schemas.openxmlformats.org/drawingml/2006/table">
            <a:tbl>
              <a:tblPr firstRow="1" bandRow="1">
                <a:tableStyleId>{5C22544A-7EE6-4342-B048-85BDC9FD1C3A}</a:tableStyleId>
              </a:tblPr>
              <a:tblGrid>
                <a:gridCol w="1722149">
                  <a:extLst>
                    <a:ext uri="{9D8B030D-6E8A-4147-A177-3AD203B41FA5}">
                      <a16:colId xmlns:a16="http://schemas.microsoft.com/office/drawing/2014/main" val="3131680448"/>
                    </a:ext>
                  </a:extLst>
                </a:gridCol>
                <a:gridCol w="1828800">
                  <a:extLst>
                    <a:ext uri="{9D8B030D-6E8A-4147-A177-3AD203B41FA5}">
                      <a16:colId xmlns:a16="http://schemas.microsoft.com/office/drawing/2014/main" val="2294266949"/>
                    </a:ext>
                  </a:extLst>
                </a:gridCol>
                <a:gridCol w="2078182">
                  <a:extLst>
                    <a:ext uri="{9D8B030D-6E8A-4147-A177-3AD203B41FA5}">
                      <a16:colId xmlns:a16="http://schemas.microsoft.com/office/drawing/2014/main" val="2097132428"/>
                    </a:ext>
                  </a:extLst>
                </a:gridCol>
                <a:gridCol w="4682834">
                  <a:extLst>
                    <a:ext uri="{9D8B030D-6E8A-4147-A177-3AD203B41FA5}">
                      <a16:colId xmlns:a16="http://schemas.microsoft.com/office/drawing/2014/main" val="3651316905"/>
                    </a:ext>
                  </a:extLst>
                </a:gridCol>
              </a:tblGrid>
              <a:tr h="873629">
                <a:tc>
                  <a:txBody>
                    <a:bodyPr/>
                    <a:lstStyle/>
                    <a:p>
                      <a:r>
                        <a:rPr lang="en-GB" sz="2800" dirty="0">
                          <a:solidFill>
                            <a:schemeClr val="tx1">
                              <a:lumMod val="95000"/>
                              <a:lumOff val="5000"/>
                            </a:schemeClr>
                          </a:solidFill>
                        </a:rPr>
                        <a:t>Point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dirty="0">
                          <a:solidFill>
                            <a:schemeClr val="tx1">
                              <a:lumMod val="95000"/>
                              <a:lumOff val="5000"/>
                            </a:schemeClr>
                          </a:solidFill>
                        </a:rPr>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dirty="0">
                          <a:solidFill>
                            <a:schemeClr val="tx1">
                              <a:lumMod val="95000"/>
                              <a:lumOff val="5000"/>
                            </a:schemeClr>
                          </a:solidFill>
                        </a:rPr>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dirty="0">
                          <a:solidFill>
                            <a:schemeClr val="tx1">
                              <a:lumMod val="95000"/>
                              <a:lumOff val="5000"/>
                            </a:schemeClr>
                          </a:solidFill>
                        </a:rPr>
                        <a:t>Explanation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4688369"/>
                  </a:ext>
                </a:extLst>
              </a:tr>
              <a:tr h="2785310">
                <a:tc>
                  <a:txBody>
                    <a:bodyPr/>
                    <a:lstStyle/>
                    <a:p>
                      <a:r>
                        <a:rPr lang="en-GB" sz="3000" dirty="0">
                          <a:solidFill>
                            <a:schemeClr val="tx1">
                              <a:lumMod val="95000"/>
                              <a:lumOff val="5000"/>
                            </a:schemeClr>
                          </a:solidFill>
                        </a:rPr>
                        <a:t>The writer explains how he felt about the situation.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solidFill>
                            <a:schemeClr val="tx1">
                              <a:lumMod val="95000"/>
                              <a:lumOff val="5000"/>
                            </a:schemeClr>
                          </a:solidFill>
                        </a:rPr>
                        <a:t>Adjective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solidFill>
                            <a:schemeClr val="tx1">
                              <a:lumMod val="95000"/>
                              <a:lumOff val="5000"/>
                            </a:schemeClr>
                          </a:solidFill>
                        </a:rPr>
                        <a:t>“I was </a:t>
                      </a:r>
                      <a:r>
                        <a:rPr lang="en-GB" sz="3000" u="sng" dirty="0">
                          <a:solidFill>
                            <a:schemeClr val="tx1">
                              <a:lumMod val="95000"/>
                              <a:lumOff val="5000"/>
                            </a:schemeClr>
                          </a:solidFill>
                        </a:rPr>
                        <a:t>outraged</a:t>
                      </a:r>
                      <a:r>
                        <a:rPr lang="en-GB" sz="3000" dirty="0">
                          <a:solidFill>
                            <a:schemeClr val="tx1">
                              <a:lumMod val="95000"/>
                              <a:lumOff val="5000"/>
                            </a:schemeClr>
                          </a:solidFill>
                        </a:rPr>
                        <a:t> by the way he treated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6980779"/>
                  </a:ext>
                </a:extLst>
              </a:tr>
              <a:tr h="278531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3000" dirty="0">
                          <a:solidFill>
                            <a:schemeClr val="tx1">
                              <a:lumMod val="95000"/>
                              <a:lumOff val="5000"/>
                            </a:schemeClr>
                          </a:solidFill>
                        </a:rPr>
                        <a:t>The writer describes the poor service.</a:t>
                      </a:r>
                    </a:p>
                    <a:p>
                      <a:endParaRPr lang="en-GB" sz="3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821125"/>
                  </a:ext>
                </a:extLst>
              </a:tr>
              <a:tr h="2785310">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4257164"/>
                  </a:ext>
                </a:extLst>
              </a:tr>
              <a:tr h="2785310">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0870683"/>
                  </a:ext>
                </a:extLst>
              </a:tr>
            </a:tbl>
          </a:graphicData>
        </a:graphic>
      </p:graphicFrame>
    </p:spTree>
    <p:extLst>
      <p:ext uri="{BB962C8B-B14F-4D97-AF65-F5344CB8AC3E}">
        <p14:creationId xmlns:p14="http://schemas.microsoft.com/office/powerpoint/2010/main" val="3117399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548844"/>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first week on transactional writing</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r>
              <a:rPr lang="en-GB" sz="3200" b="1" dirty="0">
                <a:latin typeface="Comic Sans MS" panose="030F0702030302020204" pitchFamily="66" charset="0"/>
              </a:rPr>
              <a:t>What went well this week?</a:t>
            </a:r>
          </a:p>
          <a:p>
            <a:endParaRPr lang="en-GB" sz="3200" dirty="0">
              <a:latin typeface="Comic Sans MS" panose="030F0702030302020204" pitchFamily="66" charset="0"/>
            </a:endParaRPr>
          </a:p>
          <a:p>
            <a:r>
              <a:rPr lang="en-GB" sz="3200" dirty="0">
                <a:latin typeface="Comic Sans MS" panose="030F0702030302020204" pitchFamily="66" charset="0"/>
              </a:rPr>
              <a:t>My best piece of work is…</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because…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453293" y="481724"/>
            <a:ext cx="11140966" cy="15292551"/>
          </a:xfrm>
          <a:prstGeom prst="rect">
            <a:avLst/>
          </a:prstGeom>
          <a:noFill/>
          <a:ln w="76200">
            <a:solidFill>
              <a:srgbClr val="00B050"/>
            </a:solidFill>
          </a:ln>
        </p:spPr>
        <p:txBody>
          <a:bodyPr wrap="square" rtlCol="0">
            <a:spAutoFit/>
          </a:bodyPr>
          <a:lstStyle/>
          <a:p>
            <a:endParaRPr lang="en-GB" dirty="0"/>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438925C-5FE9-4D63-B379-1817CB543E76}"/>
</file>

<file path=customXml/itemProps2.xml><?xml version="1.0" encoding="utf-8"?>
<ds:datastoreItem xmlns:ds="http://schemas.openxmlformats.org/officeDocument/2006/customXml" ds:itemID="{6F9F18A3-D1A8-4DD8-92F8-2C6ACEBC929C}"/>
</file>

<file path=customXml/itemProps3.xml><?xml version="1.0" encoding="utf-8"?>
<ds:datastoreItem xmlns:ds="http://schemas.openxmlformats.org/officeDocument/2006/customXml" ds:itemID="{0C71BDA4-02C0-48A5-B5DB-4178A7D5FC41}"/>
</file>

<file path=docProps/app.xml><?xml version="1.0" encoding="utf-8"?>
<Properties xmlns="http://schemas.openxmlformats.org/officeDocument/2006/extended-properties" xmlns:vt="http://schemas.openxmlformats.org/officeDocument/2006/docPropsVTypes">
  <Template>Office Theme</Template>
  <TotalTime>799</TotalTime>
  <Words>972</Words>
  <Application>Microsoft Office PowerPoint</Application>
  <PresentationFormat>Custom</PresentationFormat>
  <Paragraphs>203</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Comic Sans MS</vt:lpstr>
      <vt:lpstr>Courier New</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51</cp:revision>
  <cp:lastPrinted>2021-01-07T10:50:15Z</cp:lastPrinted>
  <dcterms:created xsi:type="dcterms:W3CDTF">2020-08-26T08:22:50Z</dcterms:created>
  <dcterms:modified xsi:type="dcterms:W3CDTF">2021-02-11T12:08:35Z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