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90" r:id="rId3"/>
    <p:sldId id="291" r:id="rId4"/>
    <p:sldId id="293" r:id="rId5"/>
    <p:sldId id="294" r:id="rId6"/>
    <p:sldId id="292" r:id="rId7"/>
    <p:sldId id="295" r:id="rId8"/>
    <p:sldId id="296" r:id="rId9"/>
    <p:sldId id="297" r:id="rId10"/>
    <p:sldId id="289" r:id="rId11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0" d="100"/>
          <a:sy n="60" d="100"/>
        </p:scale>
        <p:origin x="306" y="-3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920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54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724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984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952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928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09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840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815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899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746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15635B-9BEB-4999-9620-955D803507D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598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sciencebob.com/category/experiments/" TargetMode="External"/><Relationship Id="rId2" Type="http://schemas.openxmlformats.org/officeDocument/2006/relationships/hyperlink" Target="https://www.bbc.co.uk/bitesize/guides/zq7thyc/revision/1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hyperlink" Target="https://thekidshouldseethis.com/" TargetMode="External"/><Relationship Id="rId4" Type="http://schemas.openxmlformats.org/officeDocument/2006/relationships/hyperlink" Target="https://mysteryscience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11" Type="http://schemas.openxmlformats.org/officeDocument/2006/relationships/image" Target="../media/image16.png"/><Relationship Id="rId5" Type="http://schemas.openxmlformats.org/officeDocument/2006/relationships/image" Target="../media/image10.jpeg"/><Relationship Id="rId10" Type="http://schemas.openxmlformats.org/officeDocument/2006/relationships/image" Target="../media/image15.png"/><Relationship Id="rId4" Type="http://schemas.openxmlformats.org/officeDocument/2006/relationships/image" Target="../media/image9.jpe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69163" y="3207829"/>
            <a:ext cx="58548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Science work pack</a:t>
            </a:r>
          </a:p>
          <a:p>
            <a:pPr algn="ctr"/>
            <a:r>
              <a:rPr lang="en-GB" sz="4000" dirty="0" smtClean="0"/>
              <a:t>week </a:t>
            </a:r>
            <a:r>
              <a:rPr lang="en-GB" sz="4000" dirty="0"/>
              <a:t>9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215805" y="4531268"/>
            <a:ext cx="656160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Helpful websites to support with the work or for interest:</a:t>
            </a:r>
          </a:p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www.bbc.co.uk/bitesize/guides/zq7thyc/revision/1</a:t>
            </a:r>
            <a:endParaRPr lang="en-GB" dirty="0" smtClean="0"/>
          </a:p>
          <a:p>
            <a:r>
              <a:rPr lang="en-GB" dirty="0" smtClean="0">
                <a:hlinkClick r:id="rId3"/>
              </a:rPr>
              <a:t>https</a:t>
            </a:r>
            <a:r>
              <a:rPr lang="en-GB" dirty="0">
                <a:hlinkClick r:id="rId3"/>
              </a:rPr>
              <a:t>://sciencebob.com/category/experiments/</a:t>
            </a:r>
            <a:endParaRPr lang="en-GB" dirty="0" smtClean="0"/>
          </a:p>
          <a:p>
            <a:r>
              <a:rPr lang="en-GB" dirty="0" smtClean="0">
                <a:hlinkClick r:id="rId4"/>
              </a:rPr>
              <a:t>https</a:t>
            </a:r>
            <a:r>
              <a:rPr lang="en-GB" dirty="0">
                <a:hlinkClick r:id="rId4"/>
              </a:rPr>
              <a:t>://mysteryscience.com/</a:t>
            </a:r>
            <a:r>
              <a:rPr lang="en-GB" dirty="0"/>
              <a:t>        </a:t>
            </a:r>
            <a:r>
              <a:rPr lang="en-GB" dirty="0">
                <a:hlinkClick r:id="rId5"/>
              </a:rPr>
              <a:t>https://thekidshouldseethis.com/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78517" y="5987535"/>
            <a:ext cx="6436182" cy="369331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b="1" dirty="0"/>
              <a:t>There is online learning available at: </a:t>
            </a:r>
          </a:p>
          <a:p>
            <a:endParaRPr lang="en-GB" dirty="0"/>
          </a:p>
          <a:p>
            <a:r>
              <a:rPr lang="en-GB" u="sng" dirty="0">
                <a:solidFill>
                  <a:schemeClr val="accent1">
                    <a:lumMod val="75000"/>
                  </a:schemeClr>
                </a:solidFill>
              </a:rPr>
              <a:t>app.senecalearning.com/dashboard/join-class/4ggjlziov1</a:t>
            </a:r>
          </a:p>
          <a:p>
            <a:endParaRPr lang="en-GB" dirty="0"/>
          </a:p>
          <a:p>
            <a:r>
              <a:rPr lang="en-GB" dirty="0"/>
              <a:t>You need to sign up using an email address. When asked to type in the school it is St Matthias </a:t>
            </a:r>
            <a:r>
              <a:rPr lang="en-GB" dirty="0" smtClean="0"/>
              <a:t>academy. This should take you to straight to the learning page, if you are asked for a class code it is:</a:t>
            </a:r>
            <a:r>
              <a:rPr lang="en-GB" b="1" dirty="0" smtClean="0"/>
              <a:t> </a:t>
            </a:r>
            <a:r>
              <a:rPr lang="en-GB" dirty="0" smtClean="0"/>
              <a:t>4ggjlziov1. There are tutorials and then questions.</a:t>
            </a:r>
            <a:endParaRPr lang="en-GB" dirty="0"/>
          </a:p>
          <a:p>
            <a:endParaRPr lang="en-GB" b="1" dirty="0"/>
          </a:p>
          <a:p>
            <a:r>
              <a:rPr lang="en-GB" dirty="0"/>
              <a:t>Please work on the assignments and I can see what has been completed and how well you are doing.</a:t>
            </a:r>
          </a:p>
          <a:p>
            <a:endParaRPr lang="en-GB" dirty="0"/>
          </a:p>
          <a:p>
            <a:r>
              <a:rPr lang="en-GB" dirty="0"/>
              <a:t>Miss Grant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2723" y="200624"/>
            <a:ext cx="2587770" cy="316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1362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975" y="236459"/>
            <a:ext cx="5915025" cy="802631"/>
          </a:xfrm>
        </p:spPr>
        <p:txBody>
          <a:bodyPr/>
          <a:lstStyle/>
          <a:p>
            <a:r>
              <a:rPr lang="en-GB" dirty="0" smtClean="0"/>
              <a:t>Luminous or non-luminous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9382" y="1244632"/>
            <a:ext cx="6137129" cy="6285266"/>
          </a:xfrm>
        </p:spPr>
        <p:txBody>
          <a:bodyPr/>
          <a:lstStyle/>
          <a:p>
            <a:r>
              <a:rPr lang="en-GB" dirty="0" smtClean="0"/>
              <a:t>If something is </a:t>
            </a:r>
            <a:r>
              <a:rPr lang="en-GB" b="1" dirty="0" smtClean="0"/>
              <a:t>luminous</a:t>
            </a:r>
            <a:r>
              <a:rPr lang="en-GB" dirty="0" smtClean="0"/>
              <a:t> it gives out light. It is a light source. An example would be a lamp, this gives out light</a:t>
            </a:r>
          </a:p>
          <a:p>
            <a:endParaRPr lang="en-GB" dirty="0"/>
          </a:p>
          <a:p>
            <a:r>
              <a:rPr lang="en-GB" dirty="0" smtClean="0"/>
              <a:t>If something is </a:t>
            </a:r>
            <a:r>
              <a:rPr lang="en-GB" b="1" dirty="0" smtClean="0"/>
              <a:t>non-luminous</a:t>
            </a:r>
            <a:r>
              <a:rPr lang="en-GB" dirty="0" smtClean="0"/>
              <a:t>, it is not a light source, it is using light from something else. </a:t>
            </a:r>
          </a:p>
          <a:p>
            <a:endParaRPr lang="en-GB" dirty="0"/>
          </a:p>
          <a:p>
            <a:r>
              <a:rPr lang="en-GB" b="1" dirty="0" smtClean="0">
                <a:solidFill>
                  <a:srgbClr val="FF0000"/>
                </a:solidFill>
              </a:rPr>
              <a:t>Decide if the </a:t>
            </a:r>
            <a:r>
              <a:rPr lang="en-GB" b="1" dirty="0">
                <a:solidFill>
                  <a:srgbClr val="FF0000"/>
                </a:solidFill>
              </a:rPr>
              <a:t>p</a:t>
            </a:r>
            <a:r>
              <a:rPr lang="en-GB" b="1" dirty="0" smtClean="0">
                <a:solidFill>
                  <a:srgbClr val="FF0000"/>
                </a:solidFill>
              </a:rPr>
              <a:t>ictures below are luminous or non-luminous, I have started you off…</a:t>
            </a:r>
            <a:endParaRPr lang="en-GB" b="1" dirty="0">
              <a:solidFill>
                <a:srgbClr val="FF00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42" t="17460" r="15332" b="9126"/>
          <a:stretch/>
        </p:blipFill>
        <p:spPr bwMode="auto">
          <a:xfrm>
            <a:off x="1" y="4592782"/>
            <a:ext cx="6797952" cy="5164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49382" y="6068291"/>
            <a:ext cx="1163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luminous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1413164" y="6068291"/>
            <a:ext cx="1641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Non-luminous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2704553" y="5883625"/>
            <a:ext cx="1641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Non-luminous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20141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325" y="166255"/>
            <a:ext cx="6490420" cy="1745313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2000" b="1" dirty="0" smtClean="0">
                <a:solidFill>
                  <a:srgbClr val="FF0000"/>
                </a:solidFill>
              </a:rPr>
              <a:t>Light travels in straight lines</a:t>
            </a:r>
            <a:r>
              <a:rPr lang="en-GB" sz="2000" b="1" dirty="0" smtClean="0"/>
              <a:t/>
            </a:r>
            <a:br>
              <a:rPr lang="en-GB" sz="2000" b="1" dirty="0" smtClean="0"/>
            </a:br>
            <a:r>
              <a:rPr lang="en-GB" sz="2000" b="1" dirty="0" smtClean="0"/>
              <a:t>Light source </a:t>
            </a:r>
            <a:r>
              <a:rPr lang="en-GB" sz="2000" dirty="0" smtClean="0"/>
              <a:t>is what is making the light</a:t>
            </a:r>
            <a:br>
              <a:rPr lang="en-GB" sz="2000" dirty="0" smtClean="0"/>
            </a:br>
            <a:r>
              <a:rPr lang="en-GB" sz="2000" b="1" dirty="0" smtClean="0"/>
              <a:t>Medium</a:t>
            </a:r>
            <a:r>
              <a:rPr lang="en-GB" sz="2000" dirty="0" smtClean="0"/>
              <a:t> is what the light is travelling through</a:t>
            </a:r>
            <a:br>
              <a:rPr lang="en-GB" sz="2000" dirty="0" smtClean="0"/>
            </a:br>
            <a:r>
              <a:rPr lang="en-GB" sz="2000" b="1" dirty="0" smtClean="0"/>
              <a:t>Detector</a:t>
            </a:r>
            <a:r>
              <a:rPr lang="en-GB" sz="2000" dirty="0" smtClean="0"/>
              <a:t> is what is where the light is received</a:t>
            </a:r>
            <a:endParaRPr lang="en-GB" sz="2000" dirty="0"/>
          </a:p>
        </p:txBody>
      </p:sp>
      <p:sp>
        <p:nvSpPr>
          <p:cNvPr id="4" name="Line 7"/>
          <p:cNvSpPr>
            <a:spLocks noChangeShapeType="1"/>
          </p:cNvSpPr>
          <p:nvPr/>
        </p:nvSpPr>
        <p:spPr bwMode="auto">
          <a:xfrm flipH="1">
            <a:off x="3563742" y="2638077"/>
            <a:ext cx="883104" cy="121098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5" name="Line 8"/>
          <p:cNvSpPr>
            <a:spLocks noChangeShapeType="1"/>
          </p:cNvSpPr>
          <p:nvPr/>
        </p:nvSpPr>
        <p:spPr bwMode="auto">
          <a:xfrm flipH="1" flipV="1">
            <a:off x="1270764" y="3282068"/>
            <a:ext cx="1168545" cy="713646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pic>
        <p:nvPicPr>
          <p:cNvPr id="6" name="Picture 5" descr="http://api.ning.com/files/WNWOMaWEK6liCACXtpjlh4RF5lxzGt9xvLP3fYFEhHHFf-Viyb1DUY*9kqobo1NZuNcER1yxi5nY5FHApZvX47TPs81kejlr/Lightbulb7605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6846" y="1860300"/>
            <a:ext cx="1124433" cy="1273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 descr="http://schitzpopinov.com/wp-content/uploads/2010/06/Green_Eyes_by_catsastrofic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145" y="2145612"/>
            <a:ext cx="1314161" cy="984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 descr="http://images.lasoomedia1.com.au/imageicon/dbd/prod/j00517206/c_001/page_001/dbd_prod_j00517206_c_001_page_001_i9781847244949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79" y="3537795"/>
            <a:ext cx="1223963" cy="153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446846" y="3282068"/>
            <a:ext cx="11244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Light source= light bulb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1126231" y="3610980"/>
            <a:ext cx="1124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Medium =air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1746415" y="2000987"/>
            <a:ext cx="11244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Light detector= eye</a:t>
            </a:r>
            <a:endParaRPr lang="en-GB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/>
          <a:srcRect l="13992" t="46875" r="15056" b="9754"/>
          <a:stretch/>
        </p:blipFill>
        <p:spPr>
          <a:xfrm>
            <a:off x="-62345" y="6707422"/>
            <a:ext cx="6920345" cy="317269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86145" y="5329244"/>
            <a:ext cx="5915025" cy="1295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Draw arrows to show the direction the light is travelling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Add labels to show the light detector, medium and detector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943155" y="8061209"/>
            <a:ext cx="174859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_ _ _ _ _</a:t>
            </a:r>
            <a:br>
              <a:rPr lang="en-GB" dirty="0" smtClean="0"/>
            </a:br>
            <a:r>
              <a:rPr lang="en-GB" dirty="0" smtClean="0"/>
              <a:t> _ _ _ _ _ _ _</a:t>
            </a:r>
          </a:p>
          <a:p>
            <a:endParaRPr lang="en-GB" dirty="0"/>
          </a:p>
          <a:p>
            <a:r>
              <a:rPr lang="en-GB" dirty="0" smtClean="0"/>
              <a:t>=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70763" y="8649786"/>
            <a:ext cx="1303837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_ _ _ _ _ _</a:t>
            </a:r>
          </a:p>
          <a:p>
            <a:r>
              <a:rPr lang="en-GB" dirty="0"/>
              <a:t>=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077465" y="6739621"/>
            <a:ext cx="1748590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_ _ _ _ _    </a:t>
            </a:r>
          </a:p>
          <a:p>
            <a:r>
              <a:rPr lang="en-GB" dirty="0" smtClean="0"/>
              <a:t>_ _ _ _ _ _</a:t>
            </a:r>
          </a:p>
          <a:p>
            <a:r>
              <a:rPr lang="en-GB" dirty="0"/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2929467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7196" y="1760391"/>
            <a:ext cx="5915025" cy="6285266"/>
          </a:xfrm>
        </p:spPr>
        <p:txBody>
          <a:bodyPr/>
          <a:lstStyle/>
          <a:p>
            <a:r>
              <a:rPr lang="en-GB" dirty="0" smtClean="0"/>
              <a:t> light is needed to take a picture</a:t>
            </a:r>
          </a:p>
          <a:p>
            <a:r>
              <a:rPr lang="en-GB" dirty="0"/>
              <a:t> </a:t>
            </a:r>
            <a:endParaRPr lang="en-GB" dirty="0" smtClean="0"/>
          </a:p>
          <a:p>
            <a:r>
              <a:rPr lang="en-GB" dirty="0"/>
              <a:t> </a:t>
            </a:r>
            <a:endParaRPr lang="en-GB" dirty="0" smtClean="0"/>
          </a:p>
          <a:p>
            <a:r>
              <a:rPr lang="en-GB" dirty="0"/>
              <a:t> </a:t>
            </a:r>
            <a:endParaRPr lang="en-GB" dirty="0" smtClean="0"/>
          </a:p>
          <a:p>
            <a:r>
              <a:rPr lang="en-GB" dirty="0"/>
              <a:t> </a:t>
            </a:r>
            <a:endParaRPr lang="en-GB" dirty="0" smtClean="0"/>
          </a:p>
          <a:p>
            <a:r>
              <a:rPr lang="en-GB" dirty="0"/>
              <a:t> 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47196" y="195163"/>
            <a:ext cx="6163608" cy="126188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GB" sz="4400" dirty="0" smtClean="0"/>
              <a:t>Name some uses </a:t>
            </a:r>
            <a:r>
              <a:rPr lang="en-GB" sz="4400" dirty="0"/>
              <a:t>of </a:t>
            </a:r>
            <a:r>
              <a:rPr lang="en-GB" sz="4400" dirty="0" smtClean="0"/>
              <a:t>light</a:t>
            </a:r>
          </a:p>
          <a:p>
            <a:pPr>
              <a:defRPr/>
            </a:pPr>
            <a:r>
              <a:rPr lang="en-GB" sz="3200" dirty="0" smtClean="0"/>
              <a:t>(the pictures may help with this)</a:t>
            </a:r>
            <a:endParaRPr lang="en-GB" sz="3200" dirty="0"/>
          </a:p>
        </p:txBody>
      </p:sp>
      <p:pic>
        <p:nvPicPr>
          <p:cNvPr id="5" name="Picture 2" descr="http://www.interestingscience.net/wp-content/uploads/2011/04/laser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579" y="3954258"/>
            <a:ext cx="1352777" cy="1014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http://www.bbc.co.uk/radio1/news/entertainment/galleries/media/getty_muse420x3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7987" y="1589831"/>
            <a:ext cx="1280013" cy="914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 descr="http://www.digitalsmicroscope.com/wp-content/uploads/2011/09/Slr-Camera-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1722" y="3983504"/>
            <a:ext cx="1298735" cy="1355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0" descr="http://northessexastro.files.wordpress.com/2011/06/telescope-sam-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0" y="4235372"/>
            <a:ext cx="1142810" cy="85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2" descr="http://www.deviantart.com/download/22985143/The_World_in_my_Eyes_by_Burning_Liquid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6356" y="2637014"/>
            <a:ext cx="1655076" cy="1240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7"/>
          <a:srcRect l="21303" t="22851" r="22475" b="6315"/>
          <a:stretch/>
        </p:blipFill>
        <p:spPr>
          <a:xfrm>
            <a:off x="318517" y="5282555"/>
            <a:ext cx="6192287" cy="438620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0127" y="7085602"/>
            <a:ext cx="723189" cy="78010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42984" y="7048726"/>
            <a:ext cx="816983" cy="81698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668819" y="7275152"/>
            <a:ext cx="1426583" cy="57790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713403" y="8726905"/>
            <a:ext cx="579913" cy="71484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319328" y="8726905"/>
            <a:ext cx="860463" cy="86046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487054" y="8726905"/>
            <a:ext cx="730939" cy="730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9700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7093851"/>
              </p:ext>
            </p:extLst>
          </p:nvPr>
        </p:nvGraphicFramePr>
        <p:xfrm>
          <a:off x="218209" y="2972604"/>
          <a:ext cx="5211110" cy="26657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4963">
                  <a:extLst>
                    <a:ext uri="{9D8B030D-6E8A-4147-A177-3AD203B41FA5}">
                      <a16:colId xmlns:a16="http://schemas.microsoft.com/office/drawing/2014/main" val="2696736908"/>
                    </a:ext>
                  </a:extLst>
                </a:gridCol>
                <a:gridCol w="3866147">
                  <a:extLst>
                    <a:ext uri="{9D8B030D-6E8A-4147-A177-3AD203B41FA5}">
                      <a16:colId xmlns:a16="http://schemas.microsoft.com/office/drawing/2014/main" val="3761613200"/>
                    </a:ext>
                  </a:extLst>
                </a:gridCol>
              </a:tblGrid>
              <a:tr h="824582">
                <a:tc>
                  <a:txBody>
                    <a:bodyPr/>
                    <a:lstStyle/>
                    <a:p>
                      <a:r>
                        <a:rPr lang="en-GB" sz="1600" b="1" dirty="0" smtClean="0">
                          <a:solidFill>
                            <a:schemeClr val="tx1"/>
                          </a:solidFill>
                        </a:rPr>
                        <a:t>Transparent</a:t>
                      </a:r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 smtClean="0">
                          <a:solidFill>
                            <a:schemeClr val="tx1"/>
                          </a:solidFill>
                        </a:rPr>
                        <a:t>Something that you can see through </a:t>
                      </a:r>
                      <a:r>
                        <a:rPr lang="en-GB" sz="1600" b="1" dirty="0" err="1" smtClean="0">
                          <a:solidFill>
                            <a:schemeClr val="tx1"/>
                          </a:solidFill>
                        </a:rPr>
                        <a:t>eg</a:t>
                      </a:r>
                      <a:r>
                        <a:rPr lang="en-GB" sz="1600" b="1" dirty="0" smtClean="0">
                          <a:solidFill>
                            <a:schemeClr val="tx1"/>
                          </a:solidFill>
                        </a:rPr>
                        <a:t> glass</a:t>
                      </a:r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4624591"/>
                  </a:ext>
                </a:extLst>
              </a:tr>
              <a:tr h="1016608">
                <a:tc>
                  <a:txBody>
                    <a:bodyPr/>
                    <a:lstStyle/>
                    <a:p>
                      <a:r>
                        <a:rPr lang="en-GB" sz="1600" b="1" dirty="0" smtClean="0">
                          <a:solidFill>
                            <a:sysClr val="windowText" lastClr="000000"/>
                          </a:solidFill>
                        </a:rPr>
                        <a:t>Translucent</a:t>
                      </a:r>
                      <a:r>
                        <a:rPr lang="en-GB" sz="1600" b="1" baseline="0" dirty="0" smtClean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endParaRPr lang="en-GB" sz="16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 smtClean="0">
                          <a:solidFill>
                            <a:sysClr val="windowText" lastClr="000000"/>
                          </a:solidFill>
                        </a:rPr>
                        <a:t>Something that lets light through but you can’t see detailed shapes </a:t>
                      </a:r>
                      <a:r>
                        <a:rPr lang="en-GB" sz="1600" b="1" baseline="0" dirty="0" smtClean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600" b="1" baseline="0" dirty="0" err="1" smtClean="0">
                          <a:solidFill>
                            <a:sysClr val="windowText" lastClr="000000"/>
                          </a:solidFill>
                        </a:rPr>
                        <a:t>eg</a:t>
                      </a:r>
                      <a:r>
                        <a:rPr lang="en-GB" sz="1600" b="1" baseline="0" dirty="0" smtClean="0">
                          <a:solidFill>
                            <a:sysClr val="windowText" lastClr="000000"/>
                          </a:solidFill>
                        </a:rPr>
                        <a:t>. Greaseproof paper</a:t>
                      </a:r>
                      <a:endParaRPr lang="en-GB" sz="16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6056466"/>
                  </a:ext>
                </a:extLst>
              </a:tr>
              <a:tr h="824582">
                <a:tc>
                  <a:txBody>
                    <a:bodyPr/>
                    <a:lstStyle/>
                    <a:p>
                      <a:r>
                        <a:rPr lang="en-GB" sz="1600" b="1" dirty="0" smtClean="0">
                          <a:solidFill>
                            <a:sysClr val="windowText" lastClr="000000"/>
                          </a:solidFill>
                        </a:rPr>
                        <a:t>opaque</a:t>
                      </a:r>
                      <a:endParaRPr lang="en-GB" sz="16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 smtClean="0">
                          <a:solidFill>
                            <a:sysClr val="windowText" lastClr="000000"/>
                          </a:solidFill>
                        </a:rPr>
                        <a:t>Is not able to be seen through,</a:t>
                      </a:r>
                      <a:r>
                        <a:rPr lang="en-GB" sz="1600" b="1" baseline="0" dirty="0" smtClean="0">
                          <a:solidFill>
                            <a:sysClr val="windowText" lastClr="000000"/>
                          </a:solidFill>
                        </a:rPr>
                        <a:t> does not let light through </a:t>
                      </a:r>
                      <a:r>
                        <a:rPr lang="en-GB" sz="1600" b="1" baseline="0" dirty="0" err="1" smtClean="0">
                          <a:solidFill>
                            <a:sysClr val="windowText" lastClr="000000"/>
                          </a:solidFill>
                        </a:rPr>
                        <a:t>eg</a:t>
                      </a:r>
                      <a:r>
                        <a:rPr lang="en-GB" sz="1600" b="1" baseline="0" dirty="0" smtClean="0">
                          <a:solidFill>
                            <a:sysClr val="windowText" lastClr="000000"/>
                          </a:solidFill>
                        </a:rPr>
                        <a:t>. A </a:t>
                      </a:r>
                      <a:r>
                        <a:rPr lang="en-GB" sz="1600" b="1" baseline="0" dirty="0" smtClean="0">
                          <a:solidFill>
                            <a:sysClr val="windowText" lastClr="000000"/>
                          </a:solidFill>
                        </a:rPr>
                        <a:t>door</a:t>
                      </a:r>
                      <a:endParaRPr lang="en-GB" sz="16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339301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6555" t="26610" r="28439" b="10606"/>
          <a:stretch/>
        </p:blipFill>
        <p:spPr>
          <a:xfrm>
            <a:off x="218209" y="5779647"/>
            <a:ext cx="6506309" cy="35329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6076" t="26894" r="24924" b="23674"/>
          <a:stretch/>
        </p:blipFill>
        <p:spPr>
          <a:xfrm>
            <a:off x="218209" y="0"/>
            <a:ext cx="6421581" cy="258647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4012" y="3113874"/>
            <a:ext cx="1205778" cy="80239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0603" y="4155085"/>
            <a:ext cx="1032596" cy="61388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/>
          <a:srcRect t="7862" r="50000"/>
          <a:stretch/>
        </p:blipFill>
        <p:spPr>
          <a:xfrm>
            <a:off x="5873834" y="4957162"/>
            <a:ext cx="807520" cy="80239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41684" y="527405"/>
            <a:ext cx="57448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 luminous object is something that…………………………………..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58993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7181090"/>
            <a:ext cx="5915025" cy="1741189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Name 3 things in your house which are, I have started you off with some examples: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9333" t="19508" r="37222" b="6344"/>
          <a:stretch/>
        </p:blipFill>
        <p:spPr>
          <a:xfrm>
            <a:off x="-38054" y="270730"/>
            <a:ext cx="6934108" cy="6653686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7850475"/>
              </p:ext>
            </p:extLst>
          </p:nvPr>
        </p:nvGraphicFramePr>
        <p:xfrm>
          <a:off x="288758" y="7809757"/>
          <a:ext cx="6097755" cy="18901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585">
                  <a:extLst>
                    <a:ext uri="{9D8B030D-6E8A-4147-A177-3AD203B41FA5}">
                      <a16:colId xmlns:a16="http://schemas.microsoft.com/office/drawing/2014/main" val="788227017"/>
                    </a:ext>
                  </a:extLst>
                </a:gridCol>
                <a:gridCol w="2032585">
                  <a:extLst>
                    <a:ext uri="{9D8B030D-6E8A-4147-A177-3AD203B41FA5}">
                      <a16:colId xmlns:a16="http://schemas.microsoft.com/office/drawing/2014/main" val="1916658606"/>
                    </a:ext>
                  </a:extLst>
                </a:gridCol>
                <a:gridCol w="2032585">
                  <a:extLst>
                    <a:ext uri="{9D8B030D-6E8A-4147-A177-3AD203B41FA5}">
                      <a16:colId xmlns:a16="http://schemas.microsoft.com/office/drawing/2014/main" val="1317696043"/>
                    </a:ext>
                  </a:extLst>
                </a:gridCol>
              </a:tblGrid>
              <a:tr h="564222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Transparent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Translucent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opaque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9058970"/>
                  </a:ext>
                </a:extLst>
              </a:tr>
              <a:tr h="843584">
                <a:tc>
                  <a:txBody>
                    <a:bodyPr/>
                    <a:lstStyle/>
                    <a:p>
                      <a:pPr marL="0" indent="0">
                        <a:lnSpc>
                          <a:spcPct val="150000"/>
                        </a:lnSpc>
                        <a:buFont typeface="+mj-lt"/>
                        <a:buNone/>
                      </a:pPr>
                      <a:r>
                        <a:rPr lang="en-GB" baseline="0" dirty="0" smtClean="0"/>
                        <a:t>glass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en-GB" baseline="0" dirty="0" smtClean="0"/>
                        <a:t> 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en-GB" baseline="0" dirty="0" smtClean="0"/>
                        <a:t> 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en-GB" baseline="0" dirty="0" smtClean="0"/>
                        <a:t>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50000"/>
                        </a:lnSpc>
                        <a:buFont typeface="+mj-lt"/>
                        <a:buNone/>
                      </a:pPr>
                      <a:r>
                        <a:rPr lang="en-GB" baseline="0" dirty="0" smtClean="0"/>
                        <a:t> tissue paper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en-GB" baseline="0" dirty="0" smtClean="0"/>
                        <a:t> 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en-GB" baseline="0" dirty="0" smtClean="0"/>
                        <a:t> 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en-GB" baseline="0" dirty="0" smtClean="0"/>
                        <a:t> </a:t>
                      </a:r>
                      <a:endParaRPr lang="en-GB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50000"/>
                        </a:lnSpc>
                        <a:buFont typeface="+mj-lt"/>
                        <a:buNone/>
                      </a:pPr>
                      <a:r>
                        <a:rPr lang="en-GB" baseline="0" dirty="0" smtClean="0"/>
                        <a:t>mug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en-GB" baseline="0" dirty="0" smtClean="0"/>
                        <a:t> 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en-GB" baseline="0" dirty="0" smtClean="0"/>
                        <a:t> 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en-GB" baseline="0" dirty="0" smtClean="0"/>
                        <a:t> </a:t>
                      </a:r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63571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7747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7" y="0"/>
            <a:ext cx="5617585" cy="421318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316" y="5518006"/>
            <a:ext cx="5845197" cy="359918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41764" y="4197927"/>
            <a:ext cx="1163781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Changes shape to focus the light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5074011" y="4140429"/>
            <a:ext cx="1382330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Carries the information to the brain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280279" y="106786"/>
            <a:ext cx="1437194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Contains nerve cells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1257084" y="8655522"/>
            <a:ext cx="138233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Allows light into the eye</a:t>
            </a:r>
            <a:endParaRPr lang="en-GB" dirty="0"/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2369127" y="7350705"/>
            <a:ext cx="911152" cy="1308285"/>
          </a:xfrm>
          <a:prstGeom prst="straightConnector1">
            <a:avLst/>
          </a:prstGeom>
          <a:ln w="444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6390700"/>
            <a:ext cx="1257084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Coloured part of the eye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80605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372" y="1"/>
            <a:ext cx="6503628" cy="457200"/>
          </a:xfrm>
        </p:spPr>
        <p:txBody>
          <a:bodyPr>
            <a:normAutofit/>
          </a:bodyPr>
          <a:lstStyle/>
          <a:p>
            <a:r>
              <a:rPr lang="en-GB" sz="1600" dirty="0" smtClean="0"/>
              <a:t>Use the diagrams on the previous page to complete the worksheet</a:t>
            </a:r>
            <a:endParaRPr lang="en-GB" sz="1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308550" y="2210937"/>
            <a:ext cx="9240870" cy="614925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 rot="5400000">
            <a:off x="3016329" y="840757"/>
            <a:ext cx="6898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I _ _ _ </a:t>
            </a:r>
            <a:endParaRPr lang="en-GB" sz="1600" dirty="0"/>
          </a:p>
        </p:txBody>
      </p:sp>
      <p:sp>
        <p:nvSpPr>
          <p:cNvPr id="6" name="TextBox 5"/>
          <p:cNvSpPr txBox="1"/>
          <p:nvPr/>
        </p:nvSpPr>
        <p:spPr>
          <a:xfrm rot="5400000">
            <a:off x="2161607" y="1253981"/>
            <a:ext cx="11319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P</a:t>
            </a:r>
            <a:r>
              <a:rPr lang="en-GB" sz="1600" dirty="0" smtClean="0"/>
              <a:t> _ _ _ _ _ </a:t>
            </a:r>
            <a:endParaRPr lang="en-GB" sz="1600" dirty="0"/>
          </a:p>
        </p:txBody>
      </p:sp>
      <p:sp>
        <p:nvSpPr>
          <p:cNvPr id="7" name="TextBox 6"/>
          <p:cNvSpPr txBox="1"/>
          <p:nvPr/>
        </p:nvSpPr>
        <p:spPr>
          <a:xfrm rot="5400000">
            <a:off x="979366" y="1253981"/>
            <a:ext cx="113192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C _ _ _ _ _ </a:t>
            </a:r>
            <a:endParaRPr lang="en-GB" sz="1600" dirty="0"/>
          </a:p>
        </p:txBody>
      </p:sp>
      <p:sp>
        <p:nvSpPr>
          <p:cNvPr id="8" name="TextBox 7"/>
          <p:cNvSpPr txBox="1"/>
          <p:nvPr/>
        </p:nvSpPr>
        <p:spPr>
          <a:xfrm rot="5400000">
            <a:off x="620588" y="3565093"/>
            <a:ext cx="1172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O</a:t>
            </a:r>
            <a:r>
              <a:rPr lang="en-GB" sz="1600" dirty="0" smtClean="0"/>
              <a:t> _ _ _  _  N_ _ _ _</a:t>
            </a:r>
            <a:endParaRPr lang="en-GB" sz="1600" dirty="0"/>
          </a:p>
        </p:txBody>
      </p:sp>
      <p:sp>
        <p:nvSpPr>
          <p:cNvPr id="9" name="TextBox 8"/>
          <p:cNvSpPr txBox="1"/>
          <p:nvPr/>
        </p:nvSpPr>
        <p:spPr>
          <a:xfrm rot="5400000">
            <a:off x="2089986" y="3419820"/>
            <a:ext cx="8428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L _ _ _  </a:t>
            </a:r>
            <a:endParaRPr lang="en-GB" sz="1600" dirty="0"/>
          </a:p>
        </p:txBody>
      </p:sp>
      <p:sp>
        <p:nvSpPr>
          <p:cNvPr id="10" name="TextBox 9"/>
          <p:cNvSpPr txBox="1"/>
          <p:nvPr/>
        </p:nvSpPr>
        <p:spPr>
          <a:xfrm rot="5400000">
            <a:off x="2522021" y="3263733"/>
            <a:ext cx="11550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R _ _ _ _ _ </a:t>
            </a:r>
            <a:endParaRPr lang="en-GB" sz="1600" dirty="0"/>
          </a:p>
        </p:txBody>
      </p:sp>
      <p:sp>
        <p:nvSpPr>
          <p:cNvPr id="11" name="TextBox 10"/>
          <p:cNvSpPr txBox="1"/>
          <p:nvPr/>
        </p:nvSpPr>
        <p:spPr>
          <a:xfrm rot="5400000">
            <a:off x="3627164" y="3582411"/>
            <a:ext cx="17047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Vitreous </a:t>
            </a:r>
            <a:r>
              <a:rPr lang="en-GB" sz="1600" dirty="0" err="1" smtClean="0"/>
              <a:t>Humor</a:t>
            </a:r>
            <a:r>
              <a:rPr lang="en-GB" sz="1600" dirty="0" smtClean="0"/>
              <a:t> </a:t>
            </a:r>
            <a:endParaRPr lang="en-GB" sz="1600" dirty="0"/>
          </a:p>
        </p:txBody>
      </p:sp>
      <p:sp>
        <p:nvSpPr>
          <p:cNvPr id="12" name="TextBox 11"/>
          <p:cNvSpPr txBox="1"/>
          <p:nvPr/>
        </p:nvSpPr>
        <p:spPr>
          <a:xfrm rot="5400000">
            <a:off x="4554606" y="5796620"/>
            <a:ext cx="10623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I……………. </a:t>
            </a:r>
            <a:endParaRPr lang="en-GB" sz="1600" dirty="0"/>
          </a:p>
        </p:txBody>
      </p:sp>
      <p:sp>
        <p:nvSpPr>
          <p:cNvPr id="13" name="TextBox 12"/>
          <p:cNvSpPr txBox="1"/>
          <p:nvPr/>
        </p:nvSpPr>
        <p:spPr>
          <a:xfrm rot="5400000">
            <a:off x="4037889" y="5875541"/>
            <a:ext cx="10623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P</a:t>
            </a:r>
            <a:r>
              <a:rPr lang="en-GB" sz="1600" dirty="0" smtClean="0"/>
              <a:t>……………. </a:t>
            </a:r>
            <a:endParaRPr lang="en-GB" sz="1600" dirty="0"/>
          </a:p>
        </p:txBody>
      </p:sp>
      <p:sp>
        <p:nvSpPr>
          <p:cNvPr id="14" name="TextBox 13"/>
          <p:cNvSpPr txBox="1"/>
          <p:nvPr/>
        </p:nvSpPr>
        <p:spPr>
          <a:xfrm rot="5400000">
            <a:off x="3521172" y="5796621"/>
            <a:ext cx="10623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L</a:t>
            </a:r>
            <a:r>
              <a:rPr lang="en-GB" sz="1600" dirty="0" smtClean="0"/>
              <a:t>……………. </a:t>
            </a:r>
            <a:endParaRPr lang="en-GB" sz="1600" dirty="0"/>
          </a:p>
        </p:txBody>
      </p:sp>
      <p:sp>
        <p:nvSpPr>
          <p:cNvPr id="15" name="TextBox 14"/>
          <p:cNvSpPr txBox="1"/>
          <p:nvPr/>
        </p:nvSpPr>
        <p:spPr>
          <a:xfrm rot="5400000">
            <a:off x="2737657" y="5765970"/>
            <a:ext cx="10623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R</a:t>
            </a:r>
            <a:r>
              <a:rPr lang="en-GB" sz="1600" dirty="0" smtClean="0"/>
              <a:t>……………. </a:t>
            </a:r>
            <a:endParaRPr lang="en-GB" sz="1600" dirty="0"/>
          </a:p>
        </p:txBody>
      </p:sp>
      <p:sp>
        <p:nvSpPr>
          <p:cNvPr id="16" name="TextBox 15"/>
          <p:cNvSpPr txBox="1"/>
          <p:nvPr/>
        </p:nvSpPr>
        <p:spPr>
          <a:xfrm rot="5400000">
            <a:off x="2272646" y="5690022"/>
            <a:ext cx="10623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O</a:t>
            </a:r>
            <a:r>
              <a:rPr lang="en-GB" sz="1600" dirty="0" smtClean="0"/>
              <a:t>……………. 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42418674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the focus is in front of the reti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716" y="866533"/>
            <a:ext cx="2995284" cy="1325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The focus is behind the reti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673" y="2396714"/>
            <a:ext cx="2905860" cy="1285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220451" y="2413024"/>
            <a:ext cx="5616575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1600" b="1" u="sng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Long sighted </a:t>
            </a:r>
            <a:r>
              <a:rPr lang="en-GB" alt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– eyeball too </a:t>
            </a: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short or wrong shaped lens</a:t>
            </a: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GB" altLang="en-US" sz="1600" dirty="0" smtClean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Image is focused behind </a:t>
            </a: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the retina, not on it </a:t>
            </a:r>
          </a:p>
        </p:txBody>
      </p: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220451" y="1020612"/>
            <a:ext cx="381122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1600" b="1" u="sng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Short sighted </a:t>
            </a:r>
            <a:r>
              <a:rPr lang="en-GB" alt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– eyeball too long or wrong shaped lens</a:t>
            </a: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GB" altLang="en-US" sz="1600" dirty="0" smtClean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Image is focused in front of the retina, not on it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0" y="0"/>
            <a:ext cx="6858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To see clearly, light has to be focussed on the retina (back of the eye) if this does not happen you may need glasses to focus the light.</a:t>
            </a:r>
            <a:endParaRPr lang="en-GB" sz="20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4"/>
          <a:srcRect b="29781"/>
          <a:stretch/>
        </p:blipFill>
        <p:spPr>
          <a:xfrm>
            <a:off x="0" y="3887108"/>
            <a:ext cx="3628681" cy="191102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60257" y="6436934"/>
            <a:ext cx="4572638" cy="3429479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4031673" y="4260273"/>
            <a:ext cx="2514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What causes someone to be short sighted?</a:t>
            </a:r>
          </a:p>
          <a:p>
            <a:r>
              <a:rPr lang="en-GB" dirty="0" smtClean="0"/>
              <a:t>…………………………………….</a:t>
            </a:r>
          </a:p>
          <a:p>
            <a:r>
              <a:rPr lang="en-GB" dirty="0" smtClean="0"/>
              <a:t>……………………………………</a:t>
            </a:r>
          </a:p>
          <a:p>
            <a:r>
              <a:rPr lang="en-GB" dirty="0" smtClean="0"/>
              <a:t>……………………………………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4343400" y="6960744"/>
            <a:ext cx="2514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How can this be corrected?</a:t>
            </a:r>
          </a:p>
          <a:p>
            <a:r>
              <a:rPr lang="en-GB" dirty="0" smtClean="0"/>
              <a:t>…………………………………….</a:t>
            </a:r>
          </a:p>
          <a:p>
            <a:r>
              <a:rPr lang="en-GB" dirty="0" smtClean="0"/>
              <a:t>……………………………………</a:t>
            </a:r>
          </a:p>
          <a:p>
            <a:r>
              <a:rPr lang="en-GB" dirty="0" smtClean="0"/>
              <a:t>……………………………………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02834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4740" y="-112568"/>
            <a:ext cx="5915025" cy="609873"/>
          </a:xfrm>
        </p:spPr>
        <p:txBody>
          <a:bodyPr>
            <a:normAutofit/>
          </a:bodyPr>
          <a:lstStyle/>
          <a:p>
            <a:r>
              <a:rPr lang="en-GB" sz="2000" dirty="0" smtClean="0"/>
              <a:t>Glossary</a:t>
            </a:r>
            <a:endParaRPr lang="en-GB" sz="20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2939196"/>
              </p:ext>
            </p:extLst>
          </p:nvPr>
        </p:nvGraphicFramePr>
        <p:xfrm>
          <a:off x="204740" y="366220"/>
          <a:ext cx="6492838" cy="3967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7176">
                  <a:extLst>
                    <a:ext uri="{9D8B030D-6E8A-4147-A177-3AD203B41FA5}">
                      <a16:colId xmlns:a16="http://schemas.microsoft.com/office/drawing/2014/main" val="558779585"/>
                    </a:ext>
                  </a:extLst>
                </a:gridCol>
                <a:gridCol w="5205662">
                  <a:extLst>
                    <a:ext uri="{9D8B030D-6E8A-4147-A177-3AD203B41FA5}">
                      <a16:colId xmlns:a16="http://schemas.microsoft.com/office/drawing/2014/main" val="26600323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Light source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is what is making the light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41932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Light detector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is what the light is travelling through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55670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Medium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is what is where the light is received</a:t>
                      </a:r>
                      <a:endParaRPr lang="en-GB" sz="1200" b="1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79176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Transparent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Something that you can see through </a:t>
                      </a:r>
                      <a:r>
                        <a:rPr lang="en-GB" sz="1200" b="1" dirty="0" err="1" smtClean="0">
                          <a:solidFill>
                            <a:schemeClr val="tx1"/>
                          </a:solidFill>
                        </a:rPr>
                        <a:t>eg</a:t>
                      </a:r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 glass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10834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ysClr val="windowText" lastClr="000000"/>
                          </a:solidFill>
                        </a:rPr>
                        <a:t>Translucent</a:t>
                      </a:r>
                      <a:r>
                        <a:rPr lang="en-GB" sz="1200" b="1" baseline="0" dirty="0" smtClean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endParaRPr lang="en-GB" sz="1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ysClr val="windowText" lastClr="000000"/>
                          </a:solidFill>
                        </a:rPr>
                        <a:t>Something that lets light through but you can’t see detailed shapes </a:t>
                      </a:r>
                      <a:r>
                        <a:rPr lang="en-GB" sz="1200" b="1" baseline="0" dirty="0" smtClean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200" b="1" baseline="0" dirty="0" err="1" smtClean="0">
                          <a:solidFill>
                            <a:sysClr val="windowText" lastClr="000000"/>
                          </a:solidFill>
                        </a:rPr>
                        <a:t>eg</a:t>
                      </a:r>
                      <a:r>
                        <a:rPr lang="en-GB" sz="1200" b="1" baseline="0" dirty="0" smtClean="0">
                          <a:solidFill>
                            <a:sysClr val="windowText" lastClr="000000"/>
                          </a:solidFill>
                        </a:rPr>
                        <a:t>. Greaseproof paper</a:t>
                      </a:r>
                      <a:endParaRPr lang="en-GB" sz="1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02063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ysClr val="windowText" lastClr="000000"/>
                          </a:solidFill>
                        </a:rPr>
                        <a:t>opaque</a:t>
                      </a:r>
                      <a:endParaRPr lang="en-GB" sz="1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ysClr val="windowText" lastClr="000000"/>
                          </a:solidFill>
                        </a:rPr>
                        <a:t>Is not able to be seen through,</a:t>
                      </a:r>
                      <a:r>
                        <a:rPr lang="en-GB" sz="1200" b="1" baseline="0" dirty="0" smtClean="0">
                          <a:solidFill>
                            <a:sysClr val="windowText" lastClr="000000"/>
                          </a:solidFill>
                        </a:rPr>
                        <a:t> does not let light through </a:t>
                      </a:r>
                      <a:r>
                        <a:rPr lang="en-GB" sz="1200" b="1" baseline="0" dirty="0" err="1" smtClean="0">
                          <a:solidFill>
                            <a:sysClr val="windowText" lastClr="000000"/>
                          </a:solidFill>
                        </a:rPr>
                        <a:t>eg</a:t>
                      </a:r>
                      <a:r>
                        <a:rPr lang="en-GB" sz="1200" b="1" baseline="0" dirty="0" smtClean="0">
                          <a:solidFill>
                            <a:sysClr val="windowText" lastClr="000000"/>
                          </a:solidFill>
                        </a:rPr>
                        <a:t>. A shoe</a:t>
                      </a:r>
                      <a:endParaRPr lang="en-GB" sz="1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44313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ysClr val="windowText" lastClr="000000"/>
                          </a:solidFill>
                        </a:rPr>
                        <a:t>Luminous </a:t>
                      </a:r>
                      <a:endParaRPr lang="en-GB" sz="1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ysClr val="windowText" lastClr="000000"/>
                          </a:solidFill>
                        </a:rPr>
                        <a:t>Something that gives out light</a:t>
                      </a:r>
                      <a:endParaRPr lang="en-GB" sz="1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3864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ysClr val="windowText" lastClr="000000"/>
                          </a:solidFill>
                        </a:rPr>
                        <a:t>retina</a:t>
                      </a:r>
                      <a:endParaRPr lang="en-GB" sz="1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ysClr val="windowText" lastClr="000000"/>
                          </a:solidFill>
                        </a:rPr>
                        <a:t>Receptors at the back of the eye which detect light and</a:t>
                      </a:r>
                      <a:r>
                        <a:rPr lang="en-GB" sz="1200" b="1" baseline="0" dirty="0" smtClean="0">
                          <a:solidFill>
                            <a:sysClr val="windowText" lastClr="000000"/>
                          </a:solidFill>
                        </a:rPr>
                        <a:t> transfer it into an electrical signal</a:t>
                      </a:r>
                      <a:endParaRPr lang="en-GB" sz="1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63604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pupil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Hole in the middle of the eye to let light through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80952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cornea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Transparent (clear) tough coating on the front of the eye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2342650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3200400" y="7892716"/>
            <a:ext cx="890337" cy="203719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0611" t="16667" r="40097" b="6629"/>
          <a:stretch/>
        </p:blipFill>
        <p:spPr>
          <a:xfrm>
            <a:off x="955065" y="4333700"/>
            <a:ext cx="5076985" cy="5572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183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1195</TotalTime>
  <Words>691</Words>
  <Application>Microsoft Office PowerPoint</Application>
  <PresentationFormat>A4 Paper (210x297 mm)</PresentationFormat>
  <Paragraphs>125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ＭＳ Ｐゴシック</vt:lpstr>
      <vt:lpstr>Arial</vt:lpstr>
      <vt:lpstr>Calibri</vt:lpstr>
      <vt:lpstr>Calibri Light</vt:lpstr>
      <vt:lpstr>Comic Sans MS</vt:lpstr>
      <vt:lpstr>Office Theme</vt:lpstr>
      <vt:lpstr>PowerPoint Presentation</vt:lpstr>
      <vt:lpstr>Luminous or non-luminous</vt:lpstr>
      <vt:lpstr>Light travels in straight lines Light source is what is making the light Medium is what the light is travelling through Detector is what is where the light is received</vt:lpstr>
      <vt:lpstr>PowerPoint Presentation</vt:lpstr>
      <vt:lpstr>PowerPoint Presentation</vt:lpstr>
      <vt:lpstr>PowerPoint Presentation</vt:lpstr>
      <vt:lpstr>PowerPoint Presentation</vt:lpstr>
      <vt:lpstr>Use the diagrams on the previous page to complete the worksheet</vt:lpstr>
      <vt:lpstr>PowerPoint Presentation</vt:lpstr>
      <vt:lpstr>Glossary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Grant</dc:creator>
  <cp:lastModifiedBy>Hannah Grant</cp:lastModifiedBy>
  <cp:revision>101</cp:revision>
  <cp:lastPrinted>2020-04-24T08:22:05Z</cp:lastPrinted>
  <dcterms:created xsi:type="dcterms:W3CDTF">2020-03-25T07:28:48Z</dcterms:created>
  <dcterms:modified xsi:type="dcterms:W3CDTF">2020-06-02T13:53:18Z</dcterms:modified>
</cp:coreProperties>
</file>