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1.xml" ContentType="application/vnd.openxmlformats-officedocument.presentationml.slide+xml"/>
  <Override PartName="/ppt/slides/slide5.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4.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8.xml" ContentType="application/vnd.openxmlformats-officedocument.presentationml.slide+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17" r:id="rId2"/>
    <p:sldId id="283" r:id="rId3"/>
    <p:sldId id="294" r:id="rId4"/>
    <p:sldId id="291" r:id="rId5"/>
    <p:sldId id="298" r:id="rId6"/>
    <p:sldId id="318" r:id="rId7"/>
    <p:sldId id="319" r:id="rId8"/>
    <p:sldId id="322" r:id="rId9"/>
    <p:sldId id="320" r:id="rId10"/>
    <p:sldId id="321" r:id="rId11"/>
    <p:sldId id="289" r:id="rId12"/>
  </p:sldIdLst>
  <p:sldSz cx="6858000" cy="9906000" type="A4"/>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70" d="100"/>
          <a:sy n="70" d="100"/>
        </p:scale>
        <p:origin x="190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75920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25254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515635B-9BEB-4999-9620-955D803507D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560724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515635B-9BEB-4999-9620-955D803507D0}"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448984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515635B-9BEB-4999-9620-955D803507D0}" type="datetimeFigureOut">
              <a:rPr lang="en-GB" smtClean="0"/>
              <a:t>01/02/2021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629952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15635B-9BEB-4999-9620-955D803507D0}" type="datetimeFigureOut">
              <a:rPr lang="en-GB" smtClean="0"/>
              <a:t>01/02/2021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557928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15635B-9BEB-4999-9620-955D803507D0}" type="datetimeFigureOut">
              <a:rPr lang="en-GB" smtClean="0"/>
              <a:t>01/02/2021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2710924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15398407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515635B-9BEB-4999-9620-955D803507D0}" type="datetimeFigureOut">
              <a:rPr lang="en-GB" smtClean="0"/>
              <a:t>01/02/2021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2268156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2120899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15635B-9BEB-4999-9620-955D803507D0}" type="datetimeFigureOut">
              <a:rPr lang="en-GB" smtClean="0"/>
              <a:t>01/02/2021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2A7FC40-8787-406B-8226-5ED00B4E0904}" type="slidenum">
              <a:rPr lang="en-GB" smtClean="0"/>
              <a:t>‹#›</a:t>
            </a:fld>
            <a:endParaRPr lang="en-GB"/>
          </a:p>
        </p:txBody>
      </p:sp>
    </p:spTree>
    <p:extLst>
      <p:ext uri="{BB962C8B-B14F-4D97-AF65-F5344CB8AC3E}">
        <p14:creationId xmlns:p14="http://schemas.microsoft.com/office/powerpoint/2010/main" val="3937746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4515635B-9BEB-4999-9620-955D803507D0}" type="datetimeFigureOut">
              <a:rPr lang="en-GB" smtClean="0"/>
              <a:t>01/02/2021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2A7FC40-8787-406B-8226-5ED00B4E0904}" type="slidenum">
              <a:rPr lang="en-GB" smtClean="0"/>
              <a:t>‹#›</a:t>
            </a:fld>
            <a:endParaRPr lang="en-GB"/>
          </a:p>
        </p:txBody>
      </p:sp>
    </p:spTree>
    <p:extLst>
      <p:ext uri="{BB962C8B-B14F-4D97-AF65-F5344CB8AC3E}">
        <p14:creationId xmlns:p14="http://schemas.microsoft.com/office/powerpoint/2010/main" val="26675981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guides/zttrd2p/revision/1" TargetMode="Externa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0963F49-6E20-4F44-B65E-2FFEEA421036}"/>
              </a:ext>
            </a:extLst>
          </p:cNvPr>
          <p:cNvSpPr txBox="1"/>
          <p:nvPr/>
        </p:nvSpPr>
        <p:spPr>
          <a:xfrm>
            <a:off x="117888" y="522310"/>
            <a:ext cx="6724650" cy="738664"/>
          </a:xfrm>
          <a:prstGeom prst="rect">
            <a:avLst/>
          </a:prstGeom>
          <a:solidFill>
            <a:srgbClr val="FFFF00"/>
          </a:solidFill>
        </p:spPr>
        <p:txBody>
          <a:bodyPr wrap="square" rtlCol="0">
            <a:spAutoFit/>
          </a:bodyPr>
          <a:lstStyle/>
          <a:p>
            <a:r>
              <a:rPr lang="en-GB" sz="1400" b="1" dirty="0"/>
              <a:t>Use Seneca learning online with the code:  ow0q7tt10a</a:t>
            </a:r>
          </a:p>
          <a:p>
            <a:r>
              <a:rPr lang="en-GB" sz="1400" b="1" dirty="0"/>
              <a:t>Or have a look at BBC bitesize, follow the link below</a:t>
            </a:r>
          </a:p>
          <a:p>
            <a:r>
              <a:rPr lang="en-GB" sz="1400" b="1" dirty="0">
                <a:hlinkClick r:id="rId2"/>
              </a:rPr>
              <a:t>https://www.bbc.co.uk/bitesize/guides/zttrd2p/revision/1</a:t>
            </a:r>
            <a:r>
              <a:rPr lang="en-GB" sz="1400" b="1" dirty="0"/>
              <a:t> </a:t>
            </a:r>
          </a:p>
        </p:txBody>
      </p:sp>
      <p:sp>
        <p:nvSpPr>
          <p:cNvPr id="9" name="Rectangle 8">
            <a:extLst>
              <a:ext uri="{FF2B5EF4-FFF2-40B4-BE49-F238E27FC236}">
                <a16:creationId xmlns:a16="http://schemas.microsoft.com/office/drawing/2014/main" id="{93232F18-B759-4096-8EA8-844F4FF0AC35}"/>
              </a:ext>
            </a:extLst>
          </p:cNvPr>
          <p:cNvSpPr/>
          <p:nvPr/>
        </p:nvSpPr>
        <p:spPr>
          <a:xfrm>
            <a:off x="520934" y="-48886"/>
            <a:ext cx="5918608" cy="461665"/>
          </a:xfrm>
          <a:prstGeom prst="rect">
            <a:avLst/>
          </a:prstGeom>
          <a:noFill/>
        </p:spPr>
        <p:txBody>
          <a:bodyPr wrap="none" lIns="91440" tIns="45720" rIns="91440" bIns="45720">
            <a:spAutoFit/>
          </a:bodyPr>
          <a:lstStyle/>
          <a:p>
            <a:pPr algn="ctr"/>
            <a:r>
              <a:rPr lang="en-US" sz="2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Science: conduction, convection and radiation</a:t>
            </a:r>
          </a:p>
        </p:txBody>
      </p:sp>
      <p:pic>
        <p:nvPicPr>
          <p:cNvPr id="10" name="Picture 9">
            <a:extLst>
              <a:ext uri="{FF2B5EF4-FFF2-40B4-BE49-F238E27FC236}">
                <a16:creationId xmlns:a16="http://schemas.microsoft.com/office/drawing/2014/main" id="{BB39515D-E4C6-44E3-ADB1-E65CAA6658AB}"/>
              </a:ext>
            </a:extLst>
          </p:cNvPr>
          <p:cNvPicPr>
            <a:picLocks noChangeAspect="1"/>
          </p:cNvPicPr>
          <p:nvPr/>
        </p:nvPicPr>
        <p:blipFill>
          <a:blip r:embed="rId3"/>
          <a:stretch>
            <a:fillRect/>
          </a:stretch>
        </p:blipFill>
        <p:spPr>
          <a:xfrm>
            <a:off x="5365404" y="1313189"/>
            <a:ext cx="1477134" cy="1021777"/>
          </a:xfrm>
          <a:prstGeom prst="rect">
            <a:avLst/>
          </a:prstGeom>
        </p:spPr>
      </p:pic>
      <p:sp>
        <p:nvSpPr>
          <p:cNvPr id="12" name="Rectangle 11">
            <a:extLst>
              <a:ext uri="{FF2B5EF4-FFF2-40B4-BE49-F238E27FC236}">
                <a16:creationId xmlns:a16="http://schemas.microsoft.com/office/drawing/2014/main" id="{3752B93F-18E2-49B6-A926-413AFA7C059B}"/>
              </a:ext>
            </a:extLst>
          </p:cNvPr>
          <p:cNvSpPr/>
          <p:nvPr/>
        </p:nvSpPr>
        <p:spPr>
          <a:xfrm>
            <a:off x="0" y="1047435"/>
            <a:ext cx="1877117" cy="923330"/>
          </a:xfrm>
          <a:prstGeom prst="rect">
            <a:avLst/>
          </a:prstGeom>
          <a:noFill/>
        </p:spPr>
        <p:txBody>
          <a:bodyPr wrap="none" lIns="91440" tIns="45720" rIns="91440" bIns="45720">
            <a:spAutoFit/>
          </a:bodyPr>
          <a:lstStyle/>
          <a:p>
            <a:pPr algn="ctr"/>
            <a:r>
              <a:rPr lang="en-GB"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Recap</a:t>
            </a:r>
          </a:p>
        </p:txBody>
      </p:sp>
      <p:sp>
        <p:nvSpPr>
          <p:cNvPr id="4" name="TextBox 3">
            <a:extLst>
              <a:ext uri="{FF2B5EF4-FFF2-40B4-BE49-F238E27FC236}">
                <a16:creationId xmlns:a16="http://schemas.microsoft.com/office/drawing/2014/main" id="{8A84C923-BC42-4AC8-A338-37AFBAB7268E}"/>
              </a:ext>
            </a:extLst>
          </p:cNvPr>
          <p:cNvSpPr txBox="1"/>
          <p:nvPr/>
        </p:nvSpPr>
        <p:spPr>
          <a:xfrm>
            <a:off x="89151" y="1981075"/>
            <a:ext cx="5016249" cy="2062103"/>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sz="1600" dirty="0"/>
              <a:t>How can you reduce friction?</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What are the energy transfers in a wind turbine?</a:t>
            </a:r>
          </a:p>
          <a:p>
            <a:pPr marL="285750" indent="-285750">
              <a:buFont typeface="Arial" panose="020B0604020202020204" pitchFamily="34" charset="0"/>
              <a:buChar char="•"/>
            </a:pPr>
            <a:endParaRPr lang="en-GB" sz="1600" dirty="0"/>
          </a:p>
          <a:p>
            <a:pPr marL="285750" indent="-285750">
              <a:buFont typeface="Arial" panose="020B0604020202020204" pitchFamily="34" charset="0"/>
              <a:buChar char="•"/>
            </a:pPr>
            <a:r>
              <a:rPr lang="en-GB" sz="1600" dirty="0"/>
              <a:t>Name 3 conductors of electricity and 3 insulators of electricity</a:t>
            </a:r>
          </a:p>
          <a:p>
            <a:pPr marL="285750" indent="-285750">
              <a:buFont typeface="Arial" panose="020B0604020202020204" pitchFamily="34" charset="0"/>
              <a:buChar char="•"/>
            </a:pPr>
            <a:endParaRPr lang="en-GB" sz="1600" dirty="0"/>
          </a:p>
          <a:p>
            <a:endParaRPr lang="en-GB" sz="1600" dirty="0"/>
          </a:p>
        </p:txBody>
      </p:sp>
      <p:pic>
        <p:nvPicPr>
          <p:cNvPr id="2" name="Picture 1">
            <a:extLst>
              <a:ext uri="{FF2B5EF4-FFF2-40B4-BE49-F238E27FC236}">
                <a16:creationId xmlns:a16="http://schemas.microsoft.com/office/drawing/2014/main" id="{FFF66F98-810F-480D-93C1-C0245817CDF6}"/>
              </a:ext>
            </a:extLst>
          </p:cNvPr>
          <p:cNvPicPr>
            <a:picLocks noChangeAspect="1"/>
          </p:cNvPicPr>
          <p:nvPr/>
        </p:nvPicPr>
        <p:blipFill rotWithShape="1">
          <a:blip r:embed="rId4"/>
          <a:srcRect l="24445" t="26403" r="21764" b="8992"/>
          <a:stretch/>
        </p:blipFill>
        <p:spPr>
          <a:xfrm>
            <a:off x="292334" y="4507081"/>
            <a:ext cx="6444326" cy="4351484"/>
          </a:xfrm>
          <a:prstGeom prst="rect">
            <a:avLst/>
          </a:prstGeom>
        </p:spPr>
      </p:pic>
    </p:spTree>
    <p:extLst>
      <p:ext uri="{BB962C8B-B14F-4D97-AF65-F5344CB8AC3E}">
        <p14:creationId xmlns:p14="http://schemas.microsoft.com/office/powerpoint/2010/main" val="285244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a:spLocks noGrp="1"/>
          </p:cNvSpPr>
          <p:nvPr>
            <p:ph type="title"/>
          </p:nvPr>
        </p:nvSpPr>
        <p:spPr>
          <a:xfrm>
            <a:off x="332656" y="0"/>
            <a:ext cx="6172200" cy="821440"/>
          </a:xfrm>
        </p:spPr>
        <p:txBody>
          <a:bodyPr/>
          <a:lstStyle/>
          <a:p>
            <a:r>
              <a:rPr lang="en-GB" dirty="0"/>
              <a:t>Conduction</a:t>
            </a:r>
          </a:p>
        </p:txBody>
      </p:sp>
      <p:pic>
        <p:nvPicPr>
          <p:cNvPr id="12" name="Picture 2" descr="conduction"/>
          <p:cNvPicPr>
            <a:picLocks noChangeAspect="1" noChangeArrowheads="1"/>
          </p:cNvPicPr>
          <p:nvPr/>
        </p:nvPicPr>
        <p:blipFill>
          <a:blip r:embed="rId2">
            <a:extLst>
              <a:ext uri="{28A0092B-C50C-407E-A947-70E740481C1C}">
                <a14:useLocalDpi xmlns:a14="http://schemas.microsoft.com/office/drawing/2010/main" val="0"/>
              </a:ext>
            </a:extLst>
          </a:blip>
          <a:srcRect t="16368" b="19693"/>
          <a:stretch>
            <a:fillRect/>
          </a:stretch>
        </p:blipFill>
        <p:spPr bwMode="auto">
          <a:xfrm>
            <a:off x="764704" y="1907704"/>
            <a:ext cx="4465638"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2"/>
          <p:cNvSpPr txBox="1">
            <a:spLocks noChangeArrowheads="1"/>
          </p:cNvSpPr>
          <p:nvPr/>
        </p:nvSpPr>
        <p:spPr bwMode="auto">
          <a:xfrm>
            <a:off x="2375261" y="3364801"/>
            <a:ext cx="3183187" cy="856645"/>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a:ln>
                  <a:noFill/>
                </a:ln>
                <a:solidFill>
                  <a:schemeClr val="tx1"/>
                </a:solidFill>
                <a:effectLst/>
                <a:latin typeface="Calibri" pitchFamily="34" charset="0"/>
                <a:cs typeface="Arial" pitchFamily="34" charset="0"/>
              </a:rPr>
              <a:t>C _ _ _ _ _ _ _ _ _ can only occur in s _ _ _ _ _</a:t>
            </a: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a:ln>
                  <a:noFill/>
                </a:ln>
                <a:solidFill>
                  <a:schemeClr val="tx1"/>
                </a:solidFill>
                <a:effectLst/>
                <a:latin typeface="Calibri" pitchFamily="34" charset="0"/>
                <a:cs typeface="Arial" pitchFamily="34" charset="0"/>
              </a:rPr>
              <a:t>The heat travels by …………………………………………………</a:t>
            </a:r>
          </a:p>
          <a:p>
            <a:pPr marL="0" marR="0" lvl="0" indent="0" algn="l" defTabSz="914400" rtl="0" eaLnBrk="1" fontAlgn="base" latinLnBrk="0" hangingPunct="1">
              <a:lnSpc>
                <a:spcPct val="100000"/>
              </a:lnSpc>
              <a:spcBef>
                <a:spcPct val="0"/>
              </a:spcBef>
              <a:spcAft>
                <a:spcPts val="1000"/>
              </a:spcAft>
              <a:buClrTx/>
              <a:buSzTx/>
              <a:buFontTx/>
              <a:buNone/>
              <a:tabLst/>
            </a:pPr>
            <a:r>
              <a:rPr lang="en-GB" altLang="en-US" sz="1100" dirty="0">
                <a:latin typeface="Calibri" pitchFamily="34" charset="0"/>
                <a:cs typeface="Arial" pitchFamily="34" charset="0"/>
              </a:rPr>
              <a:t>……………………………………………………………………………….</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18" name="TextBox 17"/>
          <p:cNvSpPr txBox="1"/>
          <p:nvPr/>
        </p:nvSpPr>
        <p:spPr>
          <a:xfrm>
            <a:off x="76088" y="719982"/>
            <a:ext cx="6858000" cy="1200329"/>
          </a:xfrm>
          <a:prstGeom prst="rect">
            <a:avLst/>
          </a:prstGeom>
          <a:noFill/>
        </p:spPr>
        <p:txBody>
          <a:bodyPr wrap="square" rtlCol="0">
            <a:spAutoFit/>
          </a:bodyPr>
          <a:lstStyle/>
          <a:p>
            <a:r>
              <a:rPr lang="en-GB" dirty="0"/>
              <a:t>Conduction happens in solids, it occurs by the particles heating up and this makes them vibrate (shake). The particles in solids are so close together this shaking causes the next particle to vibrate, the vibration transfers the heat energy. </a:t>
            </a:r>
          </a:p>
        </p:txBody>
      </p:sp>
      <p:sp>
        <p:nvSpPr>
          <p:cNvPr id="2" name="TextBox 1"/>
          <p:cNvSpPr txBox="1"/>
          <p:nvPr/>
        </p:nvSpPr>
        <p:spPr>
          <a:xfrm>
            <a:off x="332656" y="4452730"/>
            <a:ext cx="6172200" cy="1569660"/>
          </a:xfrm>
          <a:prstGeom prst="rect">
            <a:avLst/>
          </a:prstGeom>
          <a:noFill/>
        </p:spPr>
        <p:txBody>
          <a:bodyPr wrap="square" rtlCol="0">
            <a:spAutoFit/>
          </a:bodyPr>
          <a:lstStyle/>
          <a:p>
            <a:r>
              <a:rPr lang="en-GB" sz="2400" dirty="0">
                <a:solidFill>
                  <a:srgbClr val="FF0000"/>
                </a:solidFill>
              </a:rPr>
              <a:t>Try this at home. </a:t>
            </a:r>
          </a:p>
          <a:p>
            <a:r>
              <a:rPr lang="en-GB" dirty="0"/>
              <a:t>Put hot water in a mug until it is ¼ full. Put a metal spoon into the mug, after few minutes the top of the spoon (not in the hot water) will feel hot. This is because the heat energy has travelled up the spoon by conduction. </a:t>
            </a:r>
          </a:p>
        </p:txBody>
      </p:sp>
      <p:pic>
        <p:nvPicPr>
          <p:cNvPr id="3" name="Picture 2"/>
          <p:cNvPicPr>
            <a:picLocks noChangeAspect="1"/>
          </p:cNvPicPr>
          <p:nvPr/>
        </p:nvPicPr>
        <p:blipFill rotWithShape="1">
          <a:blip r:embed="rId3"/>
          <a:srcRect l="23340" t="30933" r="24562" b="38632"/>
          <a:stretch/>
        </p:blipFill>
        <p:spPr>
          <a:xfrm>
            <a:off x="0" y="6456347"/>
            <a:ext cx="6778487" cy="2226366"/>
          </a:xfrm>
          <a:prstGeom prst="rect">
            <a:avLst/>
          </a:prstGeom>
        </p:spPr>
      </p:pic>
      <p:sp>
        <p:nvSpPr>
          <p:cNvPr id="7" name="TextBox 6"/>
          <p:cNvSpPr txBox="1"/>
          <p:nvPr/>
        </p:nvSpPr>
        <p:spPr>
          <a:xfrm>
            <a:off x="200025" y="8915400"/>
            <a:ext cx="6578462" cy="923330"/>
          </a:xfrm>
          <a:prstGeom prst="rect">
            <a:avLst/>
          </a:prstGeom>
          <a:noFill/>
        </p:spPr>
        <p:txBody>
          <a:bodyPr wrap="square" rtlCol="0">
            <a:spAutoFit/>
          </a:bodyPr>
          <a:lstStyle/>
          <a:p>
            <a:pPr marL="285750" indent="-285750">
              <a:buFont typeface="Arial" panose="020B0604020202020204" pitchFamily="34" charset="0"/>
              <a:buChar char="•"/>
            </a:pPr>
            <a:r>
              <a:rPr lang="en-GB" dirty="0"/>
              <a:t>Metals are good </a:t>
            </a:r>
            <a:r>
              <a:rPr lang="en-GB" dirty="0">
                <a:solidFill>
                  <a:srgbClr val="FF0000"/>
                </a:solidFill>
              </a:rPr>
              <a:t>conductors</a:t>
            </a:r>
            <a:r>
              <a:rPr lang="en-GB" dirty="0"/>
              <a:t> of heat (they let heat travel easily)</a:t>
            </a:r>
          </a:p>
          <a:p>
            <a:pPr marL="285750" indent="-285750">
              <a:buFont typeface="Arial" panose="020B0604020202020204" pitchFamily="34" charset="0"/>
              <a:buChar char="•"/>
            </a:pPr>
            <a:r>
              <a:rPr lang="en-GB" dirty="0"/>
              <a:t>Plastic and wood are </a:t>
            </a:r>
            <a:r>
              <a:rPr lang="en-GB" dirty="0">
                <a:solidFill>
                  <a:srgbClr val="FF0000"/>
                </a:solidFill>
              </a:rPr>
              <a:t>insulators</a:t>
            </a:r>
            <a:r>
              <a:rPr lang="en-GB" dirty="0"/>
              <a:t> of heat (they do not let heat travel easily)</a:t>
            </a:r>
          </a:p>
        </p:txBody>
      </p:sp>
    </p:spTree>
    <p:extLst>
      <p:ext uri="{BB962C8B-B14F-4D97-AF65-F5344CB8AC3E}">
        <p14:creationId xmlns:p14="http://schemas.microsoft.com/office/powerpoint/2010/main" val="14288056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31779" y="5371348"/>
            <a:ext cx="1828800" cy="14439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5" name="Rectangle 4"/>
          <p:cNvSpPr/>
          <p:nvPr/>
        </p:nvSpPr>
        <p:spPr>
          <a:xfrm>
            <a:off x="167419" y="5371348"/>
            <a:ext cx="1828800" cy="14439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6" name="Rectangle 5"/>
          <p:cNvSpPr/>
          <p:nvPr/>
        </p:nvSpPr>
        <p:spPr>
          <a:xfrm>
            <a:off x="3896139" y="5371348"/>
            <a:ext cx="1828800" cy="14439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 name="Rectangle 6"/>
          <p:cNvSpPr/>
          <p:nvPr/>
        </p:nvSpPr>
        <p:spPr>
          <a:xfrm>
            <a:off x="162339" y="6834388"/>
            <a:ext cx="1828800" cy="5295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 name="Rectangle 7"/>
          <p:cNvSpPr/>
          <p:nvPr/>
        </p:nvSpPr>
        <p:spPr>
          <a:xfrm>
            <a:off x="2043844" y="6815338"/>
            <a:ext cx="1828800" cy="5295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9" name="Rectangle 8"/>
          <p:cNvSpPr/>
          <p:nvPr/>
        </p:nvSpPr>
        <p:spPr>
          <a:xfrm>
            <a:off x="3896139" y="6815338"/>
            <a:ext cx="1828800" cy="529590"/>
          </a:xfrm>
          <a:prstGeom prst="rect">
            <a:avLst/>
          </a:prstGeom>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0" name="Text Box 7"/>
          <p:cNvSpPr txBox="1">
            <a:spLocks noChangeArrowheads="1"/>
          </p:cNvSpPr>
          <p:nvPr/>
        </p:nvSpPr>
        <p:spPr bwMode="auto">
          <a:xfrm>
            <a:off x="112643" y="7472672"/>
            <a:ext cx="54864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Substances that allow thermal energy to move easily through them are called conductors. Metals are good conductors of thermal energy.</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Substances that do not allow thermal energy to move through them easily are called insulators. Air and plastics are insulators.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2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Explain why handles for pans are made from plastic and not metal?</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200" dirty="0">
              <a:latin typeface="Comic Sans MS" panose="030F0702030302020204" pitchFamily="66"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2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Can you think of any other materials that are used as insulators or conductors of heat?</a:t>
            </a:r>
            <a:endParaRPr kumimoji="0" lang="en-US"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1" name="Text Box 8"/>
          <p:cNvSpPr txBox="1">
            <a:spLocks noChangeArrowheads="1"/>
          </p:cNvSpPr>
          <p:nvPr/>
        </p:nvSpPr>
        <p:spPr bwMode="auto">
          <a:xfrm>
            <a:off x="0" y="4714014"/>
            <a:ext cx="62484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2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Draw and label diagrams showing what happened to the particles as the</a:t>
            </a:r>
            <a:r>
              <a:rPr kumimoji="0" lang="en-GB" altLang="en-US" sz="1200" b="0" i="0" u="none" strike="noStrike" cap="none" normalizeH="0" dirty="0">
                <a:ln>
                  <a:noFill/>
                </a:ln>
                <a:solidFill>
                  <a:schemeClr val="tx1"/>
                </a:solidFill>
                <a:effectLst/>
                <a:latin typeface="Comic Sans MS" panose="030F0702030302020204" pitchFamily="66" charset="0"/>
                <a:ea typeface="MS Mincho"/>
                <a:cs typeface="Times New Roman" panose="02020603050405020304" pitchFamily="18" charset="0"/>
              </a:rPr>
              <a:t> spoon</a:t>
            </a:r>
            <a:r>
              <a:rPr kumimoji="0" lang="en-GB" altLang="en-US" sz="12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 was heated.</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2" name="Rectangle 9"/>
          <p:cNvSpPr>
            <a:spLocks noChangeArrowheads="1"/>
          </p:cNvSpPr>
          <p:nvPr/>
        </p:nvSpPr>
        <p:spPr bwMode="auto">
          <a:xfrm>
            <a:off x="100274" y="243658"/>
            <a:ext cx="6029739"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1"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Conduction</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When we heated the metal spoon in the hot water, the __________ received more energy. This meant they ________ more and bumped into each other.</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As they bumped into each other, they passed on some of their energy. This meant the ______ (or thermal energy) moved through the spoon.</a:t>
            </a:r>
            <a:endParaRPr kumimoji="0" lang="en-GB" altLang="en-US" sz="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400"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Eventually the whole spoon heated up. The movement of thermal energy like this is called ___________.</a:t>
            </a: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13" name="Rectangle 10"/>
          <p:cNvSpPr>
            <a:spLocks noChangeArrowheads="1"/>
          </p:cNvSpPr>
          <p:nvPr/>
        </p:nvSpPr>
        <p:spPr bwMode="auto">
          <a:xfrm>
            <a:off x="-6745357" y="984605"/>
            <a:ext cx="6858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4" name="Rectangle 12"/>
          <p:cNvSpPr>
            <a:spLocks noChangeArrowheads="1"/>
          </p:cNvSpPr>
          <p:nvPr/>
        </p:nvSpPr>
        <p:spPr bwMode="auto">
          <a:xfrm>
            <a:off x="252673" y="2535706"/>
            <a:ext cx="3027239" cy="646331"/>
          </a:xfrm>
          <a:prstGeom prst="rect">
            <a:avLst/>
          </a:prstGeom>
          <a:solidFill>
            <a:srgbClr val="FFFF00"/>
          </a:solidFill>
          <a:ln>
            <a:noFill/>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b="0" i="0" u="none" strike="noStrike" cap="none" normalizeH="0" baseline="0" dirty="0">
                <a:ln>
                  <a:noFill/>
                </a:ln>
                <a:solidFill>
                  <a:schemeClr val="tx1"/>
                </a:solidFill>
                <a:effectLst/>
                <a:latin typeface="Comic Sans MS" panose="030F0702030302020204" pitchFamily="66" charset="0"/>
                <a:ea typeface="MS Mincho"/>
                <a:cs typeface="Times New Roman" panose="02020603050405020304" pitchFamily="18" charset="0"/>
              </a:rPr>
              <a:t>  heat     particles    conduction      vibrated	</a:t>
            </a:r>
            <a:r>
              <a:rPr kumimoji="0" lang="en-GB" altLang="en-US" sz="800" b="0" i="0" u="none" strike="noStrike" cap="none" normalizeH="0" baseline="0" dirty="0">
                <a:ln>
                  <a:noFill/>
                </a:ln>
                <a:solidFill>
                  <a:schemeClr val="tx1"/>
                </a:solidFill>
                <a:effectLst/>
              </a:rPr>
              <a:t> </a:t>
            </a:r>
            <a:endParaRPr kumimoji="0" lang="en-GB" altLang="en-US" sz="2400" b="0" i="0" u="none" strike="noStrike" cap="none" normalizeH="0" baseline="0" dirty="0">
              <a:ln>
                <a:noFill/>
              </a:ln>
              <a:solidFill>
                <a:schemeClr val="tx1"/>
              </a:solidFill>
              <a:effectLst/>
              <a:latin typeface="Arial" panose="020B0604020202020204" pitchFamily="34" charset="0"/>
            </a:endParaRPr>
          </a:p>
        </p:txBody>
      </p:sp>
      <p:pic>
        <p:nvPicPr>
          <p:cNvPr id="15" name="Picture 14"/>
          <p:cNvPicPr>
            <a:picLocks noChangeAspect="1"/>
          </p:cNvPicPr>
          <p:nvPr/>
        </p:nvPicPr>
        <p:blipFill rotWithShape="1">
          <a:blip r:embed="rId2"/>
          <a:srcRect l="22364" t="17778" r="15842"/>
          <a:stretch/>
        </p:blipFill>
        <p:spPr>
          <a:xfrm>
            <a:off x="3279912" y="2342538"/>
            <a:ext cx="3379306" cy="2529278"/>
          </a:xfrm>
          <a:prstGeom prst="rect">
            <a:avLst/>
          </a:prstGeom>
        </p:spPr>
      </p:pic>
    </p:spTree>
    <p:extLst>
      <p:ext uri="{BB962C8B-B14F-4D97-AF65-F5344CB8AC3E}">
        <p14:creationId xmlns:p14="http://schemas.microsoft.com/office/powerpoint/2010/main" val="8437718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mage003"/>
          <p:cNvPicPr>
            <a:picLocks noChangeAspect="1" noChangeArrowheads="1"/>
          </p:cNvPicPr>
          <p:nvPr/>
        </p:nvPicPr>
        <p:blipFill>
          <a:blip r:embed="rId2">
            <a:extLst>
              <a:ext uri="{28A0092B-C50C-407E-A947-70E740481C1C}">
                <a14:useLocalDpi xmlns:a14="http://schemas.microsoft.com/office/drawing/2010/main" val="0"/>
              </a:ext>
            </a:extLst>
          </a:blip>
          <a:srcRect t="9650" b="23976"/>
          <a:stretch>
            <a:fillRect/>
          </a:stretch>
        </p:blipFill>
        <p:spPr bwMode="auto">
          <a:xfrm>
            <a:off x="126991" y="1992845"/>
            <a:ext cx="4475331" cy="2304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txBox="1">
            <a:spLocks/>
          </p:cNvSpPr>
          <p:nvPr/>
        </p:nvSpPr>
        <p:spPr>
          <a:xfrm>
            <a:off x="231061" y="0"/>
            <a:ext cx="6172200" cy="82144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a:t>Convection</a:t>
            </a:r>
          </a:p>
        </p:txBody>
      </p:sp>
      <p:sp>
        <p:nvSpPr>
          <p:cNvPr id="6" name="Text Box 2"/>
          <p:cNvSpPr txBox="1">
            <a:spLocks noChangeArrowheads="1"/>
          </p:cNvSpPr>
          <p:nvPr/>
        </p:nvSpPr>
        <p:spPr bwMode="auto">
          <a:xfrm>
            <a:off x="126991" y="4297101"/>
            <a:ext cx="4118867" cy="559127"/>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a:ln>
                  <a:noFill/>
                </a:ln>
                <a:solidFill>
                  <a:schemeClr val="tx1"/>
                </a:solidFill>
                <a:effectLst/>
                <a:latin typeface="Calibri" pitchFamily="34" charset="0"/>
                <a:cs typeface="Arial" pitchFamily="34" charset="0"/>
              </a:rPr>
              <a:t>C _ _ _ _ _ _ _ _ _ can occur in</a:t>
            </a:r>
            <a:r>
              <a:rPr kumimoji="0" lang="en-GB" altLang="en-US" sz="1100" b="0" i="0" u="none" strike="noStrike" cap="none" normalizeH="0" dirty="0">
                <a:ln>
                  <a:noFill/>
                </a:ln>
                <a:solidFill>
                  <a:schemeClr val="tx1"/>
                </a:solidFill>
                <a:effectLst/>
                <a:latin typeface="Calibri" pitchFamily="34" charset="0"/>
                <a:cs typeface="Arial" pitchFamily="34" charset="0"/>
              </a:rPr>
              <a:t>  </a:t>
            </a:r>
            <a:r>
              <a:rPr kumimoji="0" lang="en-GB" altLang="en-US" sz="1100" b="0" i="0" u="none" strike="noStrike" cap="none" normalizeH="0" baseline="0" dirty="0">
                <a:ln>
                  <a:noFill/>
                </a:ln>
                <a:solidFill>
                  <a:schemeClr val="tx1"/>
                </a:solidFill>
                <a:effectLst/>
                <a:latin typeface="Calibri" pitchFamily="34" charset="0"/>
                <a:cs typeface="Arial" pitchFamily="34" charset="0"/>
              </a:rPr>
              <a:t> l _ _ _ _ _ _ and g</a:t>
            </a:r>
            <a:r>
              <a:rPr kumimoji="0" lang="en-GB" altLang="en-US" sz="1100" b="0" i="0" u="none" strike="noStrike" cap="none" normalizeH="0" dirty="0">
                <a:ln>
                  <a:noFill/>
                </a:ln>
                <a:solidFill>
                  <a:schemeClr val="tx1"/>
                </a:solidFill>
                <a:effectLst/>
                <a:latin typeface="Calibri" pitchFamily="34" charset="0"/>
                <a:cs typeface="Arial" pitchFamily="34" charset="0"/>
              </a:rPr>
              <a:t> _ _ _ _ </a:t>
            </a:r>
            <a:endParaRPr kumimoji="0" lang="en-GB" altLang="en-US" sz="1100" b="0" i="0" u="none" strike="noStrike" cap="none" normalizeH="0" baseline="0" dirty="0">
              <a:ln>
                <a:noFill/>
              </a:ln>
              <a:solidFill>
                <a:schemeClr val="tx1"/>
              </a:solidFill>
              <a:effectLst/>
              <a:latin typeface="Calibri" pitchFamily="34" charset="0"/>
              <a:cs typeface="Arial" pitchFamily="34" charset="0"/>
            </a:endParaRPr>
          </a:p>
          <a:p>
            <a:pPr marL="0" marR="0" lvl="0" indent="0" algn="l" defTabSz="914400" rtl="0" eaLnBrk="1" fontAlgn="base" latinLnBrk="0" hangingPunct="1">
              <a:lnSpc>
                <a:spcPct val="100000"/>
              </a:lnSpc>
              <a:spcBef>
                <a:spcPct val="0"/>
              </a:spcBef>
              <a:spcAft>
                <a:spcPts val="1000"/>
              </a:spcAft>
              <a:buClrTx/>
              <a:buSzTx/>
              <a:buFontTx/>
              <a:buNone/>
              <a:tabLst/>
            </a:pPr>
            <a:r>
              <a:rPr kumimoji="0" lang="en-GB" altLang="en-US" sz="1100" b="0" i="0" u="none" strike="noStrike" cap="none" normalizeH="0" baseline="0" dirty="0">
                <a:ln>
                  <a:noFill/>
                </a:ln>
                <a:solidFill>
                  <a:schemeClr val="tx1"/>
                </a:solidFill>
                <a:effectLst/>
                <a:latin typeface="Calibri" pitchFamily="34" charset="0"/>
                <a:cs typeface="Arial" pitchFamily="34" charset="0"/>
              </a:rPr>
              <a:t>The hot air </a:t>
            </a:r>
            <a:r>
              <a:rPr kumimoji="0" lang="en-GB" altLang="en-US" sz="1100" b="1" i="0" u="none" strike="noStrike" cap="none" normalizeH="0" baseline="0" dirty="0">
                <a:ln>
                  <a:noFill/>
                </a:ln>
                <a:solidFill>
                  <a:schemeClr val="tx1"/>
                </a:solidFill>
                <a:effectLst/>
                <a:latin typeface="Calibri" pitchFamily="34" charset="0"/>
                <a:cs typeface="Arial" pitchFamily="34" charset="0"/>
              </a:rPr>
              <a:t>rises</a:t>
            </a:r>
            <a:r>
              <a:rPr kumimoji="0" lang="en-GB" altLang="en-US" sz="1100" b="0" i="0" u="none" strike="noStrike" cap="none" normalizeH="0" baseline="0" dirty="0">
                <a:ln>
                  <a:noFill/>
                </a:ln>
                <a:solidFill>
                  <a:schemeClr val="tx1"/>
                </a:solidFill>
                <a:effectLst/>
                <a:latin typeface="Calibri" pitchFamily="34" charset="0"/>
                <a:cs typeface="Arial" pitchFamily="34" charset="0"/>
              </a:rPr>
              <a:t> and cools and then ……………………………. </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7" name="TextBox 6"/>
          <p:cNvSpPr txBox="1"/>
          <p:nvPr/>
        </p:nvSpPr>
        <p:spPr>
          <a:xfrm>
            <a:off x="0" y="821440"/>
            <a:ext cx="6858000" cy="1200329"/>
          </a:xfrm>
          <a:prstGeom prst="rect">
            <a:avLst/>
          </a:prstGeom>
          <a:noFill/>
        </p:spPr>
        <p:txBody>
          <a:bodyPr wrap="square" rtlCol="0">
            <a:spAutoFit/>
          </a:bodyPr>
          <a:lstStyle/>
          <a:p>
            <a:r>
              <a:rPr lang="en-GB" dirty="0"/>
              <a:t>Convection occurs in liquids and gases. When a liquid/gas is heated the particles vibrate taking up more space, they expand and become less dense. This causes the particles to rise. When away from the heat, the particles cool and move down again.</a:t>
            </a:r>
          </a:p>
        </p:txBody>
      </p:sp>
      <p:sp>
        <p:nvSpPr>
          <p:cNvPr id="8" name="Rectangle 7"/>
          <p:cNvSpPr/>
          <p:nvPr/>
        </p:nvSpPr>
        <p:spPr>
          <a:xfrm>
            <a:off x="231061" y="5338296"/>
            <a:ext cx="6458497" cy="4524315"/>
          </a:xfrm>
          <a:prstGeom prst="rect">
            <a:avLst/>
          </a:prstGeom>
        </p:spPr>
        <p:txBody>
          <a:bodyPr wrap="square">
            <a:spAutoFit/>
          </a:bodyPr>
          <a:lstStyle/>
          <a:p>
            <a:pPr>
              <a:spcAft>
                <a:spcPts val="0"/>
              </a:spcAft>
            </a:pPr>
            <a:r>
              <a:rPr lang="en-GB" dirty="0">
                <a:latin typeface="Century Gothic" panose="020B0502020202020204" pitchFamily="34" charset="0"/>
                <a:ea typeface="Times New Roman" panose="02020603050405020304" pitchFamily="18" charset="0"/>
              </a:rPr>
              <a:t>Fill in the gaps using the following words:</a:t>
            </a:r>
            <a:endParaRPr lang="en-GB" dirty="0">
              <a:latin typeface="Times New Roman" panose="02020603050405020304" pitchFamily="18" charset="0"/>
              <a:ea typeface="Times New Roman" panose="02020603050405020304" pitchFamily="18" charset="0"/>
            </a:endParaRPr>
          </a:p>
          <a:p>
            <a:pPr>
              <a:spcAft>
                <a:spcPts val="0"/>
              </a:spcAft>
            </a:pPr>
            <a:r>
              <a:rPr lang="en-GB" dirty="0">
                <a:latin typeface="Century Gothic" panose="020B0502020202020204" pitchFamily="34" charset="0"/>
                <a:ea typeface="Times New Roman" panose="02020603050405020304" pitchFamily="18" charset="0"/>
              </a:rPr>
              <a:t> </a:t>
            </a:r>
            <a:endParaRPr lang="en-GB" dirty="0">
              <a:latin typeface="Times New Roman" panose="02020603050405020304" pitchFamily="18" charset="0"/>
              <a:ea typeface="Times New Roman" panose="02020603050405020304" pitchFamily="18" charset="0"/>
            </a:endParaRPr>
          </a:p>
          <a:p>
            <a:pPr>
              <a:spcAft>
                <a:spcPts val="0"/>
              </a:spcAft>
            </a:pPr>
            <a:r>
              <a:rPr lang="en-GB" b="1" dirty="0">
                <a:latin typeface="Century Gothic" panose="020B0502020202020204" pitchFamily="34" charset="0"/>
                <a:ea typeface="Times New Roman" panose="02020603050405020304" pitchFamily="18" charset="0"/>
              </a:rPr>
              <a:t>conduction	   convection    </a:t>
            </a:r>
            <a:r>
              <a:rPr lang="en-GB" b="1" dirty="0" err="1">
                <a:latin typeface="Century Gothic" panose="020B0502020202020204" pitchFamily="34" charset="0"/>
                <a:ea typeface="Times New Roman" panose="02020603050405020304" pitchFamily="18" charset="0"/>
              </a:rPr>
              <a:t>convection</a:t>
            </a:r>
            <a:r>
              <a:rPr lang="en-GB" b="1" dirty="0">
                <a:latin typeface="Century Gothic" panose="020B0502020202020204" pitchFamily="34" charset="0"/>
                <a:ea typeface="Times New Roman" panose="02020603050405020304" pitchFamily="18" charset="0"/>
              </a:rPr>
              <a:t>    conductors       liquids      gases	   solids		</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Heat flows through solids by _________________.</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Liquids and gases are poor ______________   but transfer heat by _______________.</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We make use of these _____________ currents in kettles, heaters and when cooking.</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Convection takes place in ________________ and _______________.</a:t>
            </a:r>
            <a:endParaRPr lang="en-GB" dirty="0">
              <a:latin typeface="Times New Roman" panose="02020603050405020304" pitchFamily="18" charset="0"/>
              <a:ea typeface="Times New Roman" panose="02020603050405020304" pitchFamily="18" charset="0"/>
            </a:endParaRPr>
          </a:p>
          <a:p>
            <a:pPr>
              <a:lnSpc>
                <a:spcPct val="150000"/>
              </a:lnSpc>
              <a:spcAft>
                <a:spcPts val="0"/>
              </a:spcAft>
            </a:pPr>
            <a:r>
              <a:rPr lang="en-GB" dirty="0">
                <a:latin typeface="Century Gothic" panose="020B0502020202020204" pitchFamily="34" charset="0"/>
                <a:ea typeface="Times New Roman" panose="02020603050405020304" pitchFamily="18" charset="0"/>
              </a:rPr>
              <a:t>Convection will not take place in ________________. </a:t>
            </a:r>
            <a:endParaRPr lang="en-GB" dirty="0">
              <a:latin typeface="Times New Roman" panose="02020603050405020304" pitchFamily="18" charset="0"/>
              <a:ea typeface="Times New Roman" panose="02020603050405020304" pitchFamily="18" charset="0"/>
            </a:endParaRPr>
          </a:p>
        </p:txBody>
      </p:sp>
      <p:sp>
        <p:nvSpPr>
          <p:cNvPr id="2" name="TextBox 1"/>
          <p:cNvSpPr txBox="1"/>
          <p:nvPr/>
        </p:nvSpPr>
        <p:spPr>
          <a:xfrm>
            <a:off x="4890052" y="2186609"/>
            <a:ext cx="1967948" cy="1754326"/>
          </a:xfrm>
          <a:prstGeom prst="rect">
            <a:avLst/>
          </a:prstGeom>
          <a:noFill/>
        </p:spPr>
        <p:txBody>
          <a:bodyPr wrap="square" rtlCol="0">
            <a:spAutoFit/>
          </a:bodyPr>
          <a:lstStyle/>
          <a:p>
            <a:r>
              <a:rPr lang="en-GB" dirty="0"/>
              <a:t>The movement of gas or liquids as shown in the diagram is known as a convection current</a:t>
            </a:r>
          </a:p>
        </p:txBody>
      </p:sp>
    </p:spTree>
    <p:extLst>
      <p:ext uri="{BB962C8B-B14F-4D97-AF65-F5344CB8AC3E}">
        <p14:creationId xmlns:p14="http://schemas.microsoft.com/office/powerpoint/2010/main" val="9515801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71488" y="3228380"/>
            <a:ext cx="5915025" cy="5693900"/>
          </a:xfrm>
        </p:spPr>
        <p:txBody>
          <a:bodyPr/>
          <a:lstStyle/>
          <a:p>
            <a:r>
              <a:rPr lang="en-GB" dirty="0"/>
              <a:t>When particles heat up they vibrate more taking up more space and spreading out. This means the gas or liquid becomes less dense (lighter) so rises. As it cools it becomes more dense (heavier) so moves back down</a:t>
            </a:r>
          </a:p>
        </p:txBody>
      </p:sp>
      <p:pic>
        <p:nvPicPr>
          <p:cNvPr id="4" name="Picture 3"/>
          <p:cNvPicPr>
            <a:picLocks noChangeAspect="1"/>
          </p:cNvPicPr>
          <p:nvPr/>
        </p:nvPicPr>
        <p:blipFill rotWithShape="1">
          <a:blip r:embed="rId2"/>
          <a:srcRect t="16674"/>
          <a:stretch/>
        </p:blipFill>
        <p:spPr>
          <a:xfrm>
            <a:off x="66172" y="4952199"/>
            <a:ext cx="6352674" cy="3970081"/>
          </a:xfrm>
          <a:prstGeom prst="rect">
            <a:avLst/>
          </a:prstGeom>
        </p:spPr>
      </p:pic>
      <p:pic>
        <p:nvPicPr>
          <p:cNvPr id="5" name="Picture 4"/>
          <p:cNvPicPr>
            <a:picLocks noChangeAspect="1"/>
          </p:cNvPicPr>
          <p:nvPr/>
        </p:nvPicPr>
        <p:blipFill>
          <a:blip r:embed="rId3"/>
          <a:stretch>
            <a:fillRect/>
          </a:stretch>
        </p:blipFill>
        <p:spPr>
          <a:xfrm>
            <a:off x="276725" y="0"/>
            <a:ext cx="5931569" cy="3228380"/>
          </a:xfrm>
          <a:prstGeom prst="rect">
            <a:avLst/>
          </a:prstGeom>
        </p:spPr>
      </p:pic>
    </p:spTree>
    <p:extLst>
      <p:ext uri="{BB962C8B-B14F-4D97-AF65-F5344CB8AC3E}">
        <p14:creationId xmlns:p14="http://schemas.microsoft.com/office/powerpoint/2010/main" val="34723738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4" name="Title 1"/>
          <p:cNvSpPr txBox="1">
            <a:spLocks/>
          </p:cNvSpPr>
          <p:nvPr/>
        </p:nvSpPr>
        <p:spPr>
          <a:xfrm>
            <a:off x="457200" y="205979"/>
            <a:ext cx="8229600" cy="857250"/>
          </a:xfrm>
          <a:prstGeom prst="rect">
            <a:avLst/>
          </a:prstGeom>
          <a:solidFill>
            <a:schemeClr val="accent1">
              <a:lumMod val="60000"/>
              <a:lumOff val="40000"/>
            </a:schemeClr>
          </a:solidFill>
          <a:effectLst>
            <a:glow rad="63500">
              <a:schemeClr val="accent1">
                <a:satMod val="175000"/>
                <a:alpha val="40000"/>
              </a:schemeClr>
            </a:glow>
          </a:effectLst>
        </p:spPr>
        <p:txBody>
          <a:bodyPr vert="horz" lIns="91440" tIns="45720" rIns="91440" bIns="45720" rtlCol="0" anchor="ctr">
            <a:normAutofit/>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r>
              <a:rPr lang="en-GB">
                <a:latin typeface="Comic Sans MS" panose="030F0702030302020204" pitchFamily="66" charset="0"/>
              </a:rPr>
              <a:t>Infrared Radiation</a:t>
            </a:r>
            <a:endParaRPr lang="en-GB" dirty="0">
              <a:latin typeface="Comic Sans MS" panose="030F0702030302020204" pitchFamily="66" charset="0"/>
            </a:endParaRPr>
          </a:p>
        </p:txBody>
      </p:sp>
      <p:pic>
        <p:nvPicPr>
          <p:cNvPr id="5" name="Content Placeholder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9429" y="1217110"/>
            <a:ext cx="2463893" cy="1853079"/>
          </a:xfrm>
          <a:prstGeom prst="rect">
            <a:avLst/>
          </a:prstGeom>
        </p:spPr>
      </p:pic>
      <p:sp>
        <p:nvSpPr>
          <p:cNvPr id="6" name="Content Placeholder 3"/>
          <p:cNvSpPr txBox="1">
            <a:spLocks/>
          </p:cNvSpPr>
          <p:nvPr/>
        </p:nvSpPr>
        <p:spPr>
          <a:xfrm>
            <a:off x="2935381" y="1217110"/>
            <a:ext cx="4038600" cy="3394472"/>
          </a:xfrm>
          <a:prstGeom prst="rect">
            <a:avLst/>
          </a:prstGeom>
        </p:spPr>
        <p:txBody>
          <a:bodyPr>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r>
              <a:rPr lang="en-GB" b="1" dirty="0">
                <a:latin typeface="Comic Sans MS" panose="030F0702030302020204" pitchFamily="66" charset="0"/>
              </a:rPr>
              <a:t>Infrared radiation is thermal energy that is given off by all objects. </a:t>
            </a:r>
            <a:r>
              <a:rPr lang="en-GB" dirty="0">
                <a:latin typeface="Comic Sans MS" panose="030F0702030302020204" pitchFamily="66" charset="0"/>
              </a:rPr>
              <a:t>Hotter, larger objects give off more infrared radiation then smaller, cooler ones.</a:t>
            </a:r>
          </a:p>
        </p:txBody>
      </p:sp>
      <p:pic>
        <p:nvPicPr>
          <p:cNvPr id="7" name="Picture 6"/>
          <p:cNvPicPr>
            <a:picLocks noChangeAspect="1"/>
          </p:cNvPicPr>
          <p:nvPr/>
        </p:nvPicPr>
        <p:blipFill>
          <a:blip r:embed="rId3"/>
          <a:stretch>
            <a:fillRect/>
          </a:stretch>
        </p:blipFill>
        <p:spPr>
          <a:xfrm>
            <a:off x="4110178" y="3152193"/>
            <a:ext cx="2105025" cy="2409825"/>
          </a:xfrm>
          <a:prstGeom prst="rect">
            <a:avLst/>
          </a:prstGeom>
        </p:spPr>
      </p:pic>
      <p:sp>
        <p:nvSpPr>
          <p:cNvPr id="8" name="TextBox 7"/>
          <p:cNvSpPr txBox="1"/>
          <p:nvPr/>
        </p:nvSpPr>
        <p:spPr>
          <a:xfrm>
            <a:off x="259429" y="3179242"/>
            <a:ext cx="3679439" cy="2585323"/>
          </a:xfrm>
          <a:prstGeom prst="rect">
            <a:avLst/>
          </a:prstGeom>
          <a:noFill/>
        </p:spPr>
        <p:txBody>
          <a:bodyPr wrap="square" rtlCol="0">
            <a:spAutoFit/>
          </a:bodyPr>
          <a:lstStyle/>
          <a:p>
            <a:r>
              <a:rPr lang="en-GB" dirty="0"/>
              <a:t>Thermal energy (heat) travels from the sun using radiation. </a:t>
            </a:r>
          </a:p>
          <a:p>
            <a:r>
              <a:rPr lang="en-GB" dirty="0"/>
              <a:t>Radiation does not need particles to transfer heat energy, it travels as a wave.</a:t>
            </a:r>
          </a:p>
          <a:p>
            <a:r>
              <a:rPr lang="en-GB" dirty="0"/>
              <a:t>There are no particles in space, as radiation does not need particles heat from the sun can still travel through space. </a:t>
            </a:r>
          </a:p>
        </p:txBody>
      </p:sp>
      <p:pic>
        <p:nvPicPr>
          <p:cNvPr id="9" name="Picture 8"/>
          <p:cNvPicPr>
            <a:picLocks noChangeAspect="1"/>
          </p:cNvPicPr>
          <p:nvPr/>
        </p:nvPicPr>
        <p:blipFill>
          <a:blip r:embed="rId4"/>
          <a:stretch>
            <a:fillRect/>
          </a:stretch>
        </p:blipFill>
        <p:spPr>
          <a:xfrm>
            <a:off x="89748" y="5841311"/>
            <a:ext cx="6768252" cy="4074093"/>
          </a:xfrm>
          <a:prstGeom prst="rect">
            <a:avLst/>
          </a:prstGeom>
        </p:spPr>
      </p:pic>
    </p:spTree>
    <p:extLst>
      <p:ext uri="{BB962C8B-B14F-4D97-AF65-F5344CB8AC3E}">
        <p14:creationId xmlns:p14="http://schemas.microsoft.com/office/powerpoint/2010/main" val="9175345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7113" y="352362"/>
            <a:ext cx="5915025" cy="1914702"/>
          </a:xfrm>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3861"/>
            <a:ext cx="7129249" cy="5266305"/>
          </a:xfrm>
          <a:prstGeom prst="rect">
            <a:avLst/>
          </a:prstGeom>
        </p:spPr>
      </p:pic>
      <p:sp>
        <p:nvSpPr>
          <p:cNvPr id="7" name="Rectangle 3"/>
          <p:cNvSpPr txBox="1">
            <a:spLocks noChangeArrowheads="1"/>
          </p:cNvSpPr>
          <p:nvPr/>
        </p:nvSpPr>
        <p:spPr>
          <a:xfrm>
            <a:off x="0" y="5689111"/>
            <a:ext cx="6858000" cy="2165212"/>
          </a:xfrm>
          <a:prstGeom prst="rect">
            <a:avLst/>
          </a:prstGeom>
          <a:noFill/>
          <a:ln w="12700">
            <a:solidFill>
              <a:schemeClr val="tx1"/>
            </a:solidFill>
            <a:miter lim="800000"/>
            <a:headEnd/>
            <a:tailEnd/>
          </a:ln>
        </p:spPr>
        <p:txBody>
          <a:bodyPr vert="horz" lIns="91440" tIns="45720" rIns="91440" bIns="45720" rtlCol="0">
            <a:normAutofit fontScale="55000" lnSpcReduction="20000"/>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70000"/>
              </a:lnSpc>
              <a:buFontTx/>
              <a:buNone/>
            </a:pPr>
            <a:r>
              <a:rPr lang="en-GB" altLang="en-US" sz="3600" dirty="0"/>
              <a:t>   _ _ _  objects transfer heat by </a:t>
            </a:r>
            <a:r>
              <a:rPr lang="en-GB" altLang="en-US" sz="3600" b="1" dirty="0"/>
              <a:t>radiation </a:t>
            </a:r>
            <a:r>
              <a:rPr lang="en-GB" altLang="en-US" sz="3600" dirty="0"/>
              <a:t>in the form of </a:t>
            </a:r>
            <a:r>
              <a:rPr lang="en-GB" altLang="en-US" sz="3600" b="1" dirty="0"/>
              <a:t>infra-red _ _ _ _ _</a:t>
            </a:r>
            <a:r>
              <a:rPr lang="en-GB" altLang="en-US" sz="3600" dirty="0"/>
              <a:t>.  Radiation is the only way heat can be transferred through a _ _ _ _ _ _.  </a:t>
            </a:r>
            <a:r>
              <a:rPr lang="en-GB" altLang="en-US" sz="3600" b="1" dirty="0"/>
              <a:t>_ _ _ _</a:t>
            </a:r>
            <a:r>
              <a:rPr lang="en-GB" altLang="en-US" sz="3600" dirty="0"/>
              <a:t> surfaces absorb radiation quickly, but _ _ _ _ _ surfaces _ _ _ _ _ _ _ radiation.</a:t>
            </a:r>
          </a:p>
        </p:txBody>
      </p:sp>
      <p:sp>
        <p:nvSpPr>
          <p:cNvPr id="8" name="Text Box 4"/>
          <p:cNvSpPr txBox="1">
            <a:spLocks noChangeArrowheads="1"/>
          </p:cNvSpPr>
          <p:nvPr/>
        </p:nvSpPr>
        <p:spPr bwMode="auto">
          <a:xfrm>
            <a:off x="0" y="8444978"/>
            <a:ext cx="6678612" cy="954107"/>
          </a:xfrm>
          <a:prstGeom prst="rect">
            <a:avLst/>
          </a:prstGeom>
          <a:solidFill>
            <a:srgbClr val="FFFF00"/>
          </a:solidFill>
          <a:ln>
            <a:noFill/>
          </a:ln>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800" b="1" dirty="0"/>
              <a:t>Dark      Waves     Reflect     Hot     Shiny     Vacuum</a:t>
            </a:r>
            <a:endParaRPr lang="en-US" altLang="en-US" sz="2800" b="1" dirty="0"/>
          </a:p>
        </p:txBody>
      </p:sp>
      <p:pic>
        <p:nvPicPr>
          <p:cNvPr id="9" name="Picture 8"/>
          <p:cNvPicPr>
            <a:picLocks noChangeAspect="1"/>
          </p:cNvPicPr>
          <p:nvPr/>
        </p:nvPicPr>
        <p:blipFill>
          <a:blip r:embed="rId3"/>
          <a:stretch>
            <a:fillRect/>
          </a:stretch>
        </p:blipFill>
        <p:spPr>
          <a:xfrm>
            <a:off x="3767138" y="3861"/>
            <a:ext cx="2959358" cy="1969318"/>
          </a:xfrm>
          <a:prstGeom prst="rect">
            <a:avLst/>
          </a:prstGeom>
        </p:spPr>
      </p:pic>
    </p:spTree>
    <p:extLst>
      <p:ext uri="{BB962C8B-B14F-4D97-AF65-F5344CB8AC3E}">
        <p14:creationId xmlns:p14="http://schemas.microsoft.com/office/powerpoint/2010/main" val="14816926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76529-FAA0-45CD-B0E5-8AC6D1E887C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6C6F283-175A-453E-B9D1-5141AEA5FAF5}"/>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44DC697A-09E8-4AD3-BD46-74AFB4A9D85D}"/>
              </a:ext>
            </a:extLst>
          </p:cNvPr>
          <p:cNvPicPr>
            <a:picLocks noChangeAspect="1"/>
          </p:cNvPicPr>
          <p:nvPr/>
        </p:nvPicPr>
        <p:blipFill rotWithShape="1">
          <a:blip r:embed="rId2"/>
          <a:srcRect l="24650" t="17599" r="30645" b="9661"/>
          <a:stretch/>
        </p:blipFill>
        <p:spPr>
          <a:xfrm>
            <a:off x="114800" y="0"/>
            <a:ext cx="6271711" cy="5737280"/>
          </a:xfrm>
          <a:prstGeom prst="rect">
            <a:avLst/>
          </a:prstGeom>
        </p:spPr>
      </p:pic>
      <p:pic>
        <p:nvPicPr>
          <p:cNvPr id="5" name="Picture 4">
            <a:extLst>
              <a:ext uri="{FF2B5EF4-FFF2-40B4-BE49-F238E27FC236}">
                <a16:creationId xmlns:a16="http://schemas.microsoft.com/office/drawing/2014/main" id="{EF4D0544-24B3-45C8-B57E-274F034FDA89}"/>
              </a:ext>
            </a:extLst>
          </p:cNvPr>
          <p:cNvPicPr>
            <a:picLocks noChangeAspect="1"/>
          </p:cNvPicPr>
          <p:nvPr/>
        </p:nvPicPr>
        <p:blipFill rotWithShape="1">
          <a:blip r:embed="rId3"/>
          <a:srcRect l="22288" t="35517" r="24577" b="37582"/>
          <a:stretch/>
        </p:blipFill>
        <p:spPr>
          <a:xfrm>
            <a:off x="114800" y="5805804"/>
            <a:ext cx="6531660" cy="1859199"/>
          </a:xfrm>
          <a:prstGeom prst="rect">
            <a:avLst/>
          </a:prstGeom>
        </p:spPr>
      </p:pic>
    </p:spTree>
    <p:extLst>
      <p:ext uri="{BB962C8B-B14F-4D97-AF65-F5344CB8AC3E}">
        <p14:creationId xmlns:p14="http://schemas.microsoft.com/office/powerpoint/2010/main" val="23493266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B3EBB-6672-4D11-8C92-7B493073453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10C5790-B33F-4130-AE32-49EFEEFC9A7F}"/>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F8D4C04-5A7F-44CC-990C-ECCA516E30BE}"/>
              </a:ext>
            </a:extLst>
          </p:cNvPr>
          <p:cNvPicPr>
            <a:picLocks noChangeAspect="1"/>
          </p:cNvPicPr>
          <p:nvPr/>
        </p:nvPicPr>
        <p:blipFill rotWithShape="1">
          <a:blip r:embed="rId2"/>
          <a:srcRect l="29055" t="19943" r="30945" b="6787"/>
          <a:stretch/>
        </p:blipFill>
        <p:spPr>
          <a:xfrm>
            <a:off x="245660" y="272955"/>
            <a:ext cx="6140852" cy="6324162"/>
          </a:xfrm>
          <a:prstGeom prst="rect">
            <a:avLst/>
          </a:prstGeom>
        </p:spPr>
      </p:pic>
    </p:spTree>
    <p:extLst>
      <p:ext uri="{BB962C8B-B14F-4D97-AF65-F5344CB8AC3E}">
        <p14:creationId xmlns:p14="http://schemas.microsoft.com/office/powerpoint/2010/main" val="2732994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34B6C-FFEA-4BC7-ADEF-EA5A27CBAAE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D226999-3D8C-4D62-B362-A6C070D84102}"/>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ABA676D3-31C8-4107-ADB7-9220FC71B31C}"/>
              </a:ext>
            </a:extLst>
          </p:cNvPr>
          <p:cNvPicPr>
            <a:picLocks noChangeAspect="1"/>
          </p:cNvPicPr>
          <p:nvPr/>
        </p:nvPicPr>
        <p:blipFill rotWithShape="1">
          <a:blip r:embed="rId2"/>
          <a:srcRect l="29453" t="14279" r="31343" b="5726"/>
          <a:stretch/>
        </p:blipFill>
        <p:spPr>
          <a:xfrm>
            <a:off x="471487" y="409432"/>
            <a:ext cx="6161325" cy="7068322"/>
          </a:xfrm>
          <a:prstGeom prst="rect">
            <a:avLst/>
          </a:prstGeom>
        </p:spPr>
      </p:pic>
    </p:spTree>
    <p:extLst>
      <p:ext uri="{BB962C8B-B14F-4D97-AF65-F5344CB8AC3E}">
        <p14:creationId xmlns:p14="http://schemas.microsoft.com/office/powerpoint/2010/main" val="3774709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7036" y="0"/>
            <a:ext cx="5915025" cy="737869"/>
          </a:xfrm>
        </p:spPr>
        <p:txBody>
          <a:bodyPr/>
          <a:lstStyle/>
          <a:p>
            <a:r>
              <a:rPr lang="en-GB" dirty="0"/>
              <a:t>Glossary</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56183904"/>
              </p:ext>
            </p:extLst>
          </p:nvPr>
        </p:nvGraphicFramePr>
        <p:xfrm>
          <a:off x="204740" y="625301"/>
          <a:ext cx="6492838" cy="3855720"/>
        </p:xfrm>
        <a:graphic>
          <a:graphicData uri="http://schemas.openxmlformats.org/drawingml/2006/table">
            <a:tbl>
              <a:tblPr firstRow="1" bandRow="1">
                <a:tableStyleId>{5C22544A-7EE6-4342-B048-85BDC9FD1C3A}</a:tableStyleId>
              </a:tblPr>
              <a:tblGrid>
                <a:gridCol w="1287176">
                  <a:extLst>
                    <a:ext uri="{9D8B030D-6E8A-4147-A177-3AD203B41FA5}">
                      <a16:colId xmlns:a16="http://schemas.microsoft.com/office/drawing/2014/main" val="558779585"/>
                    </a:ext>
                  </a:extLst>
                </a:gridCol>
                <a:gridCol w="5205662">
                  <a:extLst>
                    <a:ext uri="{9D8B030D-6E8A-4147-A177-3AD203B41FA5}">
                      <a16:colId xmlns:a16="http://schemas.microsoft.com/office/drawing/2014/main" val="266003237"/>
                    </a:ext>
                  </a:extLst>
                </a:gridCol>
              </a:tblGrid>
              <a:tr h="370840">
                <a:tc>
                  <a:txBody>
                    <a:bodyPr/>
                    <a:lstStyle/>
                    <a:p>
                      <a:r>
                        <a:rPr lang="en-GB" sz="1200" b="1" dirty="0">
                          <a:solidFill>
                            <a:schemeClr val="tx1"/>
                          </a:solidFill>
                        </a:rPr>
                        <a:t>Particle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a:solidFill>
                            <a:schemeClr val="tx1"/>
                          </a:solidFill>
                        </a:rPr>
                        <a:t>A small piece of something that makes up matter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04193286"/>
                  </a:ext>
                </a:extLst>
              </a:tr>
              <a:tr h="370840">
                <a:tc>
                  <a:txBody>
                    <a:bodyPr/>
                    <a:lstStyle/>
                    <a:p>
                      <a:r>
                        <a:rPr lang="en-GB" sz="1200" b="1" dirty="0">
                          <a:solidFill>
                            <a:schemeClr val="tx1"/>
                          </a:solidFill>
                        </a:rPr>
                        <a:t>State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a:solidFill>
                            <a:schemeClr val="tx1"/>
                          </a:solidFill>
                        </a:rPr>
                        <a:t>A state of matter refers to if something is a solid liquid or gas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15567073"/>
                  </a:ext>
                </a:extLst>
              </a:tr>
              <a:tr h="370840">
                <a:tc>
                  <a:txBody>
                    <a:bodyPr/>
                    <a:lstStyle/>
                    <a:p>
                      <a:r>
                        <a:rPr lang="en-GB" sz="1200" b="1" dirty="0">
                          <a:solidFill>
                            <a:schemeClr val="tx1"/>
                          </a:solidFill>
                        </a:rPr>
                        <a:t>Solid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a:solidFill>
                            <a:schemeClr val="tx1"/>
                          </a:solidFill>
                        </a:rPr>
                        <a:t>A state of matter where the particles are closely packed together. They</a:t>
                      </a:r>
                      <a:r>
                        <a:rPr lang="en-GB" sz="1200" b="1" baseline="0" dirty="0">
                          <a:solidFill>
                            <a:schemeClr val="tx1"/>
                          </a:solidFill>
                        </a:rPr>
                        <a:t> cannot be compressed and particles cannot move but can vibrate</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07917639"/>
                  </a:ext>
                </a:extLst>
              </a:tr>
              <a:tr h="370840">
                <a:tc>
                  <a:txBody>
                    <a:bodyPr/>
                    <a:lstStyle/>
                    <a:p>
                      <a:r>
                        <a:rPr lang="en-GB" sz="1200" b="1" dirty="0">
                          <a:solidFill>
                            <a:schemeClr val="tx1"/>
                          </a:solidFill>
                        </a:rPr>
                        <a:t>Liquid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a:solidFill>
                            <a:schemeClr val="tx1"/>
                          </a:solidFill>
                        </a:rPr>
                        <a:t>A state of matter where the particles</a:t>
                      </a:r>
                      <a:r>
                        <a:rPr lang="en-GB" sz="1200" b="1" baseline="0" dirty="0">
                          <a:solidFill>
                            <a:schemeClr val="tx1"/>
                          </a:solidFill>
                        </a:rPr>
                        <a:t> are quite close together but are able to move over each other. The particles cannot be compressed</a:t>
                      </a:r>
                      <a:endParaRPr lang="en-GB" sz="12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1083493"/>
                  </a:ext>
                </a:extLst>
              </a:tr>
              <a:tr h="370840">
                <a:tc>
                  <a:txBody>
                    <a:bodyPr/>
                    <a:lstStyle/>
                    <a:p>
                      <a:r>
                        <a:rPr lang="en-GB" sz="1200" b="1" dirty="0">
                          <a:solidFill>
                            <a:sysClr val="windowText" lastClr="000000"/>
                          </a:solidFill>
                        </a:rPr>
                        <a:t>Conduction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a:solidFill>
                            <a:schemeClr val="dk1"/>
                          </a:solidFill>
                          <a:effectLst/>
                          <a:latin typeface="+mn-lt"/>
                          <a:ea typeface="+mn-ea"/>
                          <a:cs typeface="+mn-cs"/>
                        </a:rPr>
                        <a:t> heat transfer by particles vibrating against each other in a solid </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70206334"/>
                  </a:ext>
                </a:extLst>
              </a:tr>
              <a:tr h="370840">
                <a:tc>
                  <a:txBody>
                    <a:bodyPr/>
                    <a:lstStyle/>
                    <a:p>
                      <a:r>
                        <a:rPr lang="en-GB" sz="1200" b="1" dirty="0">
                          <a:solidFill>
                            <a:sysClr val="windowText" lastClr="000000"/>
                          </a:solidFill>
                        </a:rPr>
                        <a:t>Conductor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a:solidFill>
                            <a:schemeClr val="dk1"/>
                          </a:solidFill>
                          <a:effectLst/>
                          <a:latin typeface="+mn-lt"/>
                          <a:ea typeface="+mn-ea"/>
                          <a:cs typeface="+mn-cs"/>
                        </a:rPr>
                        <a:t>A substance that transfers energy easily from the hot part to the cold part is called a conductor .</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74431308"/>
                  </a:ext>
                </a:extLst>
              </a:tr>
              <a:tr h="370840">
                <a:tc>
                  <a:txBody>
                    <a:bodyPr/>
                    <a:lstStyle/>
                    <a:p>
                      <a:r>
                        <a:rPr lang="en-GB" sz="1200" b="1" dirty="0">
                          <a:solidFill>
                            <a:sysClr val="windowText" lastClr="000000"/>
                          </a:solidFill>
                        </a:rPr>
                        <a:t>Insulator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a:solidFill>
                            <a:schemeClr val="dk1"/>
                          </a:solidFill>
                          <a:effectLst/>
                          <a:latin typeface="+mn-lt"/>
                          <a:ea typeface="+mn-ea"/>
                          <a:cs typeface="+mn-cs"/>
                        </a:rPr>
                        <a:t>A substance that does not transfer energy easily from the hot part to the cold part is called an insulator</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6386415"/>
                  </a:ext>
                </a:extLst>
              </a:tr>
              <a:tr h="370840">
                <a:tc>
                  <a:txBody>
                    <a:bodyPr/>
                    <a:lstStyle/>
                    <a:p>
                      <a:r>
                        <a:rPr lang="en-GB" sz="1200" b="1" dirty="0">
                          <a:solidFill>
                            <a:sysClr val="windowText" lastClr="000000"/>
                          </a:solidFill>
                        </a:rPr>
                        <a:t>Convection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i="0" kern="1200" dirty="0">
                          <a:solidFill>
                            <a:schemeClr val="dk1"/>
                          </a:solidFill>
                          <a:effectLst/>
                          <a:latin typeface="+mn-lt"/>
                          <a:ea typeface="+mn-ea"/>
                          <a:cs typeface="+mn-cs"/>
                        </a:rPr>
                        <a:t>Convection happens when particles with a lot of thermal energy in a liquid or gas move, and take the place of particles with less thermal energy. </a:t>
                      </a:r>
                      <a:endParaRPr lang="en-GB" sz="1200" b="1" dirty="0">
                        <a:solidFill>
                          <a:sysClr val="windowText" lastClr="0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16360445"/>
                  </a:ext>
                </a:extLst>
              </a:tr>
              <a:tr h="370840">
                <a:tc>
                  <a:txBody>
                    <a:bodyPr/>
                    <a:lstStyle/>
                    <a:p>
                      <a:r>
                        <a:rPr lang="en-GB" sz="1200" b="1" dirty="0">
                          <a:solidFill>
                            <a:schemeClr val="tx1"/>
                          </a:solidFill>
                        </a:rPr>
                        <a:t>Density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b="1" dirty="0">
                          <a:solidFill>
                            <a:schemeClr val="tx1"/>
                          </a:solidFill>
                        </a:rPr>
                        <a:t>A measure of mass per unit of volume. If something is dense the particles are close together and heavy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28095200"/>
                  </a:ext>
                </a:extLst>
              </a:tr>
            </a:tbl>
          </a:graphicData>
        </a:graphic>
      </p:graphicFrame>
      <p:sp>
        <p:nvSpPr>
          <p:cNvPr id="7" name="Rectangle 6"/>
          <p:cNvSpPr/>
          <p:nvPr/>
        </p:nvSpPr>
        <p:spPr>
          <a:xfrm>
            <a:off x="3200400" y="7892716"/>
            <a:ext cx="890337" cy="203719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2"/>
          <a:srcRect l="22783" t="23739" r="46270" b="7621"/>
          <a:stretch/>
        </p:blipFill>
        <p:spPr>
          <a:xfrm rot="5400000">
            <a:off x="804441" y="4036773"/>
            <a:ext cx="5245310" cy="6540964"/>
          </a:xfrm>
          <a:prstGeom prst="rect">
            <a:avLst/>
          </a:prstGeom>
        </p:spPr>
      </p:pic>
    </p:spTree>
    <p:extLst>
      <p:ext uri="{BB962C8B-B14F-4D97-AF65-F5344CB8AC3E}">
        <p14:creationId xmlns:p14="http://schemas.microsoft.com/office/powerpoint/2010/main" val="16991830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30A9D35DFDF884B82A4544ED45C08FD" ma:contentTypeVersion="2" ma:contentTypeDescription="Create a new document." ma:contentTypeScope="" ma:versionID="32c2d0c99798f79de435da2b47924855">
  <xsd:schema xmlns:xsd="http://www.w3.org/2001/XMLSchema" xmlns:xs="http://www.w3.org/2001/XMLSchema" xmlns:p="http://schemas.microsoft.com/office/2006/metadata/properties" xmlns:ns2="dc2705bf-b7e0-47fd-a4d4-4aed414e9c7a" targetNamespace="http://schemas.microsoft.com/office/2006/metadata/properties" ma:root="true" ma:fieldsID="4d8aff297148e1aaf8be32d298b3afe2" ns2:_="">
    <xsd:import namespace="dc2705bf-b7e0-47fd-a4d4-4aed414e9c7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c2705bf-b7e0-47fd-a4d4-4aed414e9c7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ED0D672-BABC-4502-9D8D-AF9A49724D54}"/>
</file>

<file path=customXml/itemProps2.xml><?xml version="1.0" encoding="utf-8"?>
<ds:datastoreItem xmlns:ds="http://schemas.openxmlformats.org/officeDocument/2006/customXml" ds:itemID="{CA2A3BB6-2923-4703-9477-1806B7E8A8F8}"/>
</file>

<file path=customXml/itemProps3.xml><?xml version="1.0" encoding="utf-8"?>
<ds:datastoreItem xmlns:ds="http://schemas.openxmlformats.org/officeDocument/2006/customXml" ds:itemID="{B0459ED3-025B-4DF3-86D8-EA487507C4BE}"/>
</file>

<file path=docProps/app.xml><?xml version="1.0" encoding="utf-8"?>
<Properties xmlns="http://schemas.openxmlformats.org/officeDocument/2006/extended-properties" xmlns:vt="http://schemas.openxmlformats.org/officeDocument/2006/docPropsVTypes">
  <Template>Office Theme</Template>
  <TotalTime>833</TotalTime>
  <Words>959</Words>
  <Application>Microsoft Office PowerPoint</Application>
  <PresentationFormat>A4 Paper (210x297 mm)</PresentationFormat>
  <Paragraphs>75</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MS Mincho</vt:lpstr>
      <vt:lpstr>Arial</vt:lpstr>
      <vt:lpstr>Calibri</vt:lpstr>
      <vt:lpstr>Calibri Light</vt:lpstr>
      <vt:lpstr>Century Gothic</vt:lpstr>
      <vt:lpstr>Comic Sans MS</vt:lpstr>
      <vt:lpstr>Times New Roman</vt:lpstr>
      <vt:lpstr>Office Theme</vt:lpstr>
      <vt:lpstr>PowerPoint Presentation</vt:lpstr>
      <vt:lpstr>Conduction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Glossary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Grant</dc:creator>
  <cp:lastModifiedBy>Hannah Grant</cp:lastModifiedBy>
  <cp:revision>70</cp:revision>
  <cp:lastPrinted>2020-04-24T08:22:05Z</cp:lastPrinted>
  <dcterms:created xsi:type="dcterms:W3CDTF">2020-03-25T07:28:48Z</dcterms:created>
  <dcterms:modified xsi:type="dcterms:W3CDTF">2021-02-01T17:10:48Z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0x010100B30A9D35DFDF884B82A4544ED45C08FD</vt:lpwstr>
  </property>
</Properties>
</file>