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316" r:id="rId2"/>
    <p:sldId id="256" r:id="rId3"/>
    <p:sldId id="257" r:id="rId4"/>
    <p:sldId id="258" r:id="rId5"/>
    <p:sldId id="259" r:id="rId6"/>
    <p:sldId id="261" r:id="rId7"/>
    <p:sldId id="317" r:id="rId8"/>
    <p:sldId id="262" r:id="rId9"/>
    <p:sldId id="263" r:id="rId10"/>
    <p:sldId id="264" r:id="rId11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>
        <p:scale>
          <a:sx n="130" d="100"/>
          <a:sy n="130" d="100"/>
        </p:scale>
        <p:origin x="630" y="-239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A26A5-60C6-4F24-8102-EFCC114F96FF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0D84A9-25D9-4BD2-BCCC-2B9216AAF7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9317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A26A5-60C6-4F24-8102-EFCC114F96FF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0D84A9-25D9-4BD2-BCCC-2B9216AAF7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32448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A26A5-60C6-4F24-8102-EFCC114F96FF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0D84A9-25D9-4BD2-BCCC-2B9216AAF7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01892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A26A5-60C6-4F24-8102-EFCC114F96FF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0D84A9-25D9-4BD2-BCCC-2B9216AAF7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09678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A26A5-60C6-4F24-8102-EFCC114F96FF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0D84A9-25D9-4BD2-BCCC-2B9216AAF7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08182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A26A5-60C6-4F24-8102-EFCC114F96FF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0D84A9-25D9-4BD2-BCCC-2B9216AAF7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7314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A26A5-60C6-4F24-8102-EFCC114F96FF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0D84A9-25D9-4BD2-BCCC-2B9216AAF7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88931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A26A5-60C6-4F24-8102-EFCC114F96FF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0D84A9-25D9-4BD2-BCCC-2B9216AAF7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8300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A26A5-60C6-4F24-8102-EFCC114F96FF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0D84A9-25D9-4BD2-BCCC-2B9216AAF7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22662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A26A5-60C6-4F24-8102-EFCC114F96FF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0D84A9-25D9-4BD2-BCCC-2B9216AAF7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80979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A26A5-60C6-4F24-8102-EFCC114F96FF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0D84A9-25D9-4BD2-BCCC-2B9216AAF7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73257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FA26A5-60C6-4F24-8102-EFCC114F96FF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0D84A9-25D9-4BD2-BCCC-2B9216AAF7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72984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w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4" name="Rectangle 4"/>
          <p:cNvSpPr>
            <a:spLocks noChangeArrowheads="1"/>
          </p:cNvSpPr>
          <p:nvPr/>
        </p:nvSpPr>
        <p:spPr bwMode="auto">
          <a:xfrm>
            <a:off x="314797" y="1747494"/>
            <a:ext cx="3943350" cy="26314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ct val="50000"/>
              </a:spcBef>
            </a:pPr>
            <a:r>
              <a:rPr lang="en-GB" altLang="en-US" sz="3000" b="1" u="sng" dirty="0">
                <a:latin typeface="Comic Sans MS" pitchFamily="66" charset="0"/>
              </a:rPr>
              <a:t>Friction</a:t>
            </a:r>
            <a:r>
              <a:rPr lang="en-GB" altLang="en-US" sz="3000" b="1" dirty="0">
                <a:latin typeface="Comic Sans MS" pitchFamily="66" charset="0"/>
              </a:rPr>
              <a:t> – The force between two moving things.</a:t>
            </a:r>
          </a:p>
          <a:p>
            <a:pPr eaLnBrk="1" hangingPunct="1">
              <a:lnSpc>
                <a:spcPct val="90000"/>
              </a:lnSpc>
              <a:spcBef>
                <a:spcPct val="50000"/>
              </a:spcBef>
            </a:pPr>
            <a:endParaRPr lang="en-GB" altLang="en-US" sz="3000" b="1" dirty="0">
              <a:latin typeface="Comic Sans MS" pitchFamily="66" charset="0"/>
            </a:endParaRPr>
          </a:p>
          <a:p>
            <a:pPr eaLnBrk="1" hangingPunct="1">
              <a:lnSpc>
                <a:spcPct val="90000"/>
              </a:lnSpc>
              <a:spcBef>
                <a:spcPct val="50000"/>
              </a:spcBef>
            </a:pPr>
            <a:endParaRPr lang="en-GB" altLang="en-US" sz="3000" b="1" dirty="0">
              <a:latin typeface="Comic Sans MS" pitchFamily="66" charset="0"/>
            </a:endParaRPr>
          </a:p>
        </p:txBody>
      </p:sp>
      <p:pic>
        <p:nvPicPr>
          <p:cNvPr id="5125" name="Picture 5" descr="C:\WINDOWS\Desktop\SDY\Animations\Transport\Tire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8147" y="1620948"/>
            <a:ext cx="2000250" cy="1195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6" name="Text Box 6"/>
          <p:cNvSpPr txBox="1">
            <a:spLocks noChangeArrowheads="1"/>
          </p:cNvSpPr>
          <p:nvPr/>
        </p:nvSpPr>
        <p:spPr bwMode="auto">
          <a:xfrm>
            <a:off x="1343025" y="3225822"/>
            <a:ext cx="4629150" cy="25853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ct val="50000"/>
              </a:spcBef>
            </a:pPr>
            <a:r>
              <a:rPr lang="en-GB" altLang="en-US" sz="3000" b="1" u="sng" dirty="0">
                <a:latin typeface="Comic Sans MS" pitchFamily="66" charset="0"/>
              </a:rPr>
              <a:t>Air Resistance</a:t>
            </a:r>
            <a:r>
              <a:rPr lang="en-GB" altLang="en-US" sz="3000" b="1" dirty="0">
                <a:latin typeface="Comic Sans MS" pitchFamily="66" charset="0"/>
              </a:rPr>
              <a:t> – the push upwards of the air as something falls through it. This is a type of </a:t>
            </a:r>
            <a:r>
              <a:rPr lang="en-GB" altLang="en-US" sz="3000" b="1" dirty="0">
                <a:solidFill>
                  <a:srgbClr val="FF0000"/>
                </a:solidFill>
                <a:latin typeface="Comic Sans MS" pitchFamily="66" charset="0"/>
              </a:rPr>
              <a:t>friction</a:t>
            </a:r>
          </a:p>
          <a:p>
            <a:pPr eaLnBrk="1" hangingPunct="1">
              <a:spcBef>
                <a:spcPct val="50000"/>
              </a:spcBef>
            </a:pPr>
            <a:endParaRPr lang="en-GB" altLang="en-US" sz="1800" dirty="0"/>
          </a:p>
        </p:txBody>
      </p:sp>
      <p:pic>
        <p:nvPicPr>
          <p:cNvPr id="5127" name="Picture 7" descr="H:\Animations\People\Gnome_on_parachute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975" y="2582932"/>
            <a:ext cx="1524000" cy="348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3">
            <a:extLst>
              <a:ext uri="{FF2B5EF4-FFF2-40B4-BE49-F238E27FC236}">
                <a16:creationId xmlns:a16="http://schemas.microsoft.com/office/drawing/2014/main" id="{3DFB8DE2-FD16-4E12-BB8C-0E11064230C3}"/>
              </a:ext>
            </a:extLst>
          </p:cNvPr>
          <p:cNvSpPr txBox="1">
            <a:spLocks noChangeArrowheads="1"/>
          </p:cNvSpPr>
          <p:nvPr/>
        </p:nvSpPr>
        <p:spPr>
          <a:xfrm>
            <a:off x="457200" y="7059386"/>
            <a:ext cx="5829300" cy="1257300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Tx/>
              <a:buNone/>
            </a:pPr>
            <a:r>
              <a:rPr lang="en-GB" altLang="en-US" sz="3000" b="1" u="sng" dirty="0">
                <a:latin typeface="Comic Sans MS" pitchFamily="66" charset="0"/>
              </a:rPr>
              <a:t>Weight</a:t>
            </a:r>
            <a:r>
              <a:rPr lang="en-GB" altLang="en-US" sz="3000" b="1" dirty="0">
                <a:latin typeface="Comic Sans MS" pitchFamily="66" charset="0"/>
              </a:rPr>
              <a:t> – the effect of gravity on an object. It is calculated using Gravity x mass (kg)</a:t>
            </a:r>
          </a:p>
        </p:txBody>
      </p:sp>
      <p:pic>
        <p:nvPicPr>
          <p:cNvPr id="7" name="Picture 4" descr="C:\WINDOWS\Desktop\SDY\Animations\Sport\Weight_lifter_2.gif">
            <a:extLst>
              <a:ext uri="{FF2B5EF4-FFF2-40B4-BE49-F238E27FC236}">
                <a16:creationId xmlns:a16="http://schemas.microsoft.com/office/drawing/2014/main" id="{946C6290-D3EF-4C2E-8DB9-E92F915C2A9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8147" y="7971416"/>
            <a:ext cx="2028353" cy="18440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10963F49-6E20-4F44-B65E-2FFEEA421036}"/>
              </a:ext>
            </a:extLst>
          </p:cNvPr>
          <p:cNvSpPr txBox="1"/>
          <p:nvPr/>
        </p:nvSpPr>
        <p:spPr>
          <a:xfrm>
            <a:off x="0" y="908361"/>
            <a:ext cx="6724650" cy="646331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GB" b="1" dirty="0"/>
              <a:t>If you prefer to work online please visit SENECA learning and sign up using the class code:  ow0q7tt10a</a:t>
            </a:r>
            <a:endParaRPr lang="en-GB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3232F18-B759-4096-8EA8-844F4FF0AC35}"/>
              </a:ext>
            </a:extLst>
          </p:cNvPr>
          <p:cNvSpPr/>
          <p:nvPr/>
        </p:nvSpPr>
        <p:spPr>
          <a:xfrm>
            <a:off x="817341" y="-142280"/>
            <a:ext cx="434702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Science: forces</a:t>
            </a:r>
          </a:p>
        </p:txBody>
      </p:sp>
    </p:spTree>
    <p:extLst>
      <p:ext uri="{BB962C8B-B14F-4D97-AF65-F5344CB8AC3E}">
        <p14:creationId xmlns:p14="http://schemas.microsoft.com/office/powerpoint/2010/main" val="31323218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5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4" grpId="0" autoUpdateAnimBg="0"/>
      <p:bldP spid="5126" grpId="0" autoUpdateAnimBg="0"/>
      <p:bldP spid="6" grpId="0" build="p" autoUpdateAnimBg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36E6B9-DD33-40D8-A2AA-BB85DC50111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4224AE7-1563-4049-9105-E19E1FBC6BC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38FD8778-914F-49E2-BBC3-FE4E9DA15F0A}"/>
              </a:ext>
            </a:extLst>
          </p:cNvPr>
          <p:cNvSpPr/>
          <p:nvPr/>
        </p:nvSpPr>
        <p:spPr>
          <a:xfrm>
            <a:off x="252412" y="1416050"/>
            <a:ext cx="6610350" cy="52398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GB" kern="1400" dirty="0">
                <a:solidFill>
                  <a:srgbClr val="000000"/>
                </a:solidFill>
                <a:latin typeface="Comic Sans MS" panose="030F0702030302020204" pitchFamily="66" charset="0"/>
              </a:rPr>
              <a:t>Gravity is a p _ _ _ _ _ _ force. It pulls everything towards the centre of the E _ _ _ _ . </a:t>
            </a:r>
            <a:endParaRPr lang="en-GB" sz="1050" kern="1400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GB" kern="1400" dirty="0">
                <a:solidFill>
                  <a:srgbClr val="000000"/>
                </a:solidFill>
                <a:latin typeface="Comic Sans MS" panose="030F0702030302020204" pitchFamily="66" charset="0"/>
              </a:rPr>
              <a:t> </a:t>
            </a:r>
            <a:endParaRPr lang="en-GB" sz="1050" kern="1400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GB" kern="1400" dirty="0">
                <a:solidFill>
                  <a:srgbClr val="000000"/>
                </a:solidFill>
                <a:latin typeface="Comic Sans MS" panose="030F0702030302020204" pitchFamily="66" charset="0"/>
              </a:rPr>
              <a:t>If you drop a ball it f_ _ _ _ to the g_ _ _ _ _ because of gravity.</a:t>
            </a:r>
            <a:endParaRPr lang="en-GB" sz="1050" kern="1400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GB" kern="1400" dirty="0">
                <a:solidFill>
                  <a:srgbClr val="000000"/>
                </a:solidFill>
                <a:latin typeface="Comic Sans MS" panose="030F0702030302020204" pitchFamily="66" charset="0"/>
              </a:rPr>
              <a:t> </a:t>
            </a:r>
            <a:endParaRPr lang="en-GB" sz="1050" kern="1400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GB" kern="1400" dirty="0">
                <a:solidFill>
                  <a:srgbClr val="000000"/>
                </a:solidFill>
                <a:latin typeface="Comic Sans MS" panose="030F0702030302020204" pitchFamily="66" charset="0"/>
              </a:rPr>
              <a:t>The strength of gravity is different depending on size. That is why the gravity on the moon is w_ _ _ _ _ than the Earth because its smaller.</a:t>
            </a:r>
            <a:endParaRPr lang="en-GB" sz="1050" kern="1400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GB" kern="1400" dirty="0">
                <a:solidFill>
                  <a:srgbClr val="000000"/>
                </a:solidFill>
                <a:latin typeface="Comic Sans MS" panose="030F0702030302020204" pitchFamily="66" charset="0"/>
              </a:rPr>
              <a:t> </a:t>
            </a:r>
            <a:endParaRPr lang="en-GB" sz="1050" kern="1400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GB" kern="1400" dirty="0">
                <a:solidFill>
                  <a:srgbClr val="000000"/>
                </a:solidFill>
                <a:latin typeface="Comic Sans MS" panose="030F0702030302020204" pitchFamily="66" charset="0"/>
              </a:rPr>
              <a:t>Gravity holds everything d_ _ _ and stops us from f_ _ _ _ _ _ _ away!</a:t>
            </a:r>
            <a:endParaRPr lang="en-GB" sz="1050" kern="1400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r>
              <a:rPr lang="en-GB" sz="1050" kern="1400" dirty="0">
                <a:solidFill>
                  <a:srgbClr val="000000"/>
                </a:solidFill>
                <a:latin typeface="Times New Roman" panose="02020603050405020304" pitchFamily="18" charset="0"/>
              </a:rPr>
              <a:t> </a:t>
            </a:r>
            <a:endParaRPr lang="en-GB" sz="1050" kern="1400" dirty="0">
              <a:ln>
                <a:noFill/>
              </a:ln>
              <a:solidFill>
                <a:srgbClr val="000000"/>
              </a:solidFill>
              <a:effectLst/>
              <a:latin typeface="Times New Roman" panose="02020603050405020304" pitchFamily="18" charset="0"/>
            </a:endParaRPr>
          </a:p>
        </p:txBody>
      </p:sp>
      <p:pic>
        <p:nvPicPr>
          <p:cNvPr id="1026" name="Picture 2" descr="MCj03010660000[1]">
            <a:extLst>
              <a:ext uri="{FF2B5EF4-FFF2-40B4-BE49-F238E27FC236}">
                <a16:creationId xmlns:a16="http://schemas.microsoft.com/office/drawing/2014/main" id="{E1DC2E84-65CA-4EFB-8FC4-77291CCE12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1588"/>
            <a:ext cx="1414462" cy="14144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5" name="WordArt 3">
            <a:extLst>
              <a:ext uri="{FF2B5EF4-FFF2-40B4-BE49-F238E27FC236}">
                <a16:creationId xmlns:a16="http://schemas.microsoft.com/office/drawing/2014/main" id="{B946247D-FB24-4044-A24A-71366748CDB3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995488" y="192088"/>
            <a:ext cx="3743325" cy="107950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rtl="0">
              <a:buNone/>
            </a:pPr>
            <a:r>
              <a:rPr lang="en-GB" sz="3600" kern="10" spc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effectLst/>
                <a:latin typeface="Arial Black" panose="020B0A04020102020204" pitchFamily="34" charset="0"/>
              </a:rPr>
              <a:t>Gravity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643C3F4F-CE92-4027-B005-CB6D287275C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399" y="6584135"/>
            <a:ext cx="6495238" cy="1095238"/>
          </a:xfrm>
          <a:prstGeom prst="rect">
            <a:avLst/>
          </a:prstGeom>
        </p:spPr>
      </p:pic>
      <p:sp>
        <p:nvSpPr>
          <p:cNvPr id="9" name="Text Box 6">
            <a:extLst>
              <a:ext uri="{FF2B5EF4-FFF2-40B4-BE49-F238E27FC236}">
                <a16:creationId xmlns:a16="http://schemas.microsoft.com/office/drawing/2014/main" id="{B262830E-A4C6-4BFE-BDD3-A1535877712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399" y="8070408"/>
            <a:ext cx="6191251" cy="2374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6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Comic Sans MS" panose="030F0702030302020204" pitchFamily="66" charset="0"/>
              </a:rPr>
              <a:t>Is it easier to jump up or down steps?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1600" b="0" i="0" u="none" strike="noStrike" cap="none" normalizeH="0" baseline="0">
              <a:ln>
                <a:noFill/>
              </a:ln>
              <a:solidFill>
                <a:srgbClr val="000000"/>
              </a:solidFill>
              <a:effectLst/>
              <a:latin typeface="Comic Sans MS" panose="030F0702030302020204" pitchFamily="66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1600" b="0" i="0" u="none" strike="noStrike" cap="none" normalizeH="0" baseline="0">
              <a:ln>
                <a:noFill/>
              </a:ln>
              <a:solidFill>
                <a:srgbClr val="000000"/>
              </a:solidFill>
              <a:effectLst/>
              <a:latin typeface="Comic Sans MS" panose="030F0702030302020204" pitchFamily="66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6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Comic Sans MS" panose="030F0702030302020204" pitchFamily="66" charset="0"/>
              </a:rPr>
              <a:t>Why do you think this is? (what’s helping you?)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1031" name="Picture 7" descr="MCj03265840000[1]">
            <a:extLst>
              <a:ext uri="{FF2B5EF4-FFF2-40B4-BE49-F238E27FC236}">
                <a16:creationId xmlns:a16="http://schemas.microsoft.com/office/drawing/2014/main" id="{14F9B97D-5EC0-43F3-9B20-BDE97176AF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4293" y="8431212"/>
            <a:ext cx="1712913" cy="1473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4238816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6CF5F8-C78F-4CB2-AA15-0EE4D7222F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DD94B29-EFE4-4A72-AFA6-9DD75E703C8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5F666C77-3C05-4AFB-BA6F-A2A55198A1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" y="5657850"/>
            <a:ext cx="6804025" cy="4248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4" name="Text Box 3">
            <a:extLst>
              <a:ext uri="{FF2B5EF4-FFF2-40B4-BE49-F238E27FC236}">
                <a16:creationId xmlns:a16="http://schemas.microsoft.com/office/drawing/2014/main" id="{E383E228-BA89-4167-80CB-B9D69A5452D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4949" y="5037807"/>
            <a:ext cx="6623051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600" b="0" i="0" u="sng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</a:rPr>
              <a:t>Task: </a:t>
            </a:r>
            <a:r>
              <a:rPr kumimoji="0" lang="en-GB" altLang="en-US" sz="16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</a:rPr>
              <a:t>Put a circle around the all the places where there is friction. One has been done for you.</a:t>
            </a:r>
            <a:r>
              <a:rPr kumimoji="0" lang="en-US" altLang="en-US" sz="16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</a:rPr>
              <a:t> 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5" name="Text Box 4">
            <a:extLst>
              <a:ext uri="{FF2B5EF4-FFF2-40B4-BE49-F238E27FC236}">
                <a16:creationId xmlns:a16="http://schemas.microsoft.com/office/drawing/2014/main" id="{0BB118AB-07B3-4F2D-A49F-CB3BED9455D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286771" y="4483387"/>
            <a:ext cx="7431541" cy="431800"/>
          </a:xfrm>
          <a:prstGeom prst="rect">
            <a:avLst/>
          </a:prstGeom>
          <a:noFill/>
          <a:ln w="12700" algn="in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6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omic Sans MS" panose="030F0702030302020204" pitchFamily="66" charset="0"/>
              </a:rPr>
              <a:t>	slows		move		sliding		hot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6" name="Text Box 5">
            <a:extLst>
              <a:ext uri="{FF2B5EF4-FFF2-40B4-BE49-F238E27FC236}">
                <a16:creationId xmlns:a16="http://schemas.microsoft.com/office/drawing/2014/main" id="{C6CDEBC3-9967-4761-B533-FBAEE9C4D1F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3192" y="2074088"/>
            <a:ext cx="6551613" cy="2592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6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omic Sans MS" panose="030F0702030302020204" pitchFamily="66" charset="0"/>
              </a:rPr>
              <a:t>Friction is a force that s _ _ _ _ things down. It happens when two things rub together.</a:t>
            </a: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6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omic Sans MS" panose="030F0702030302020204" pitchFamily="66" charset="0"/>
              </a:rPr>
              <a:t>Friction makes things h _ _ . </a:t>
            </a: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6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omic Sans MS" panose="030F0702030302020204" pitchFamily="66" charset="0"/>
              </a:rPr>
              <a:t>We need friction to stop things s_ _ _ _ _ _  around. </a:t>
            </a: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6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omic Sans MS" panose="030F0702030302020204" pitchFamily="66" charset="0"/>
              </a:rPr>
              <a:t>But sometimes we need to stop friction so things can m _ _ _. 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2054" name="Picture 6" descr="friction">
            <a:extLst>
              <a:ext uri="{FF2B5EF4-FFF2-40B4-BE49-F238E27FC236}">
                <a16:creationId xmlns:a16="http://schemas.microsoft.com/office/drawing/2014/main" id="{ACDE850F-13B3-4E32-9A0F-7030CB45BA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EFEFB"/>
              </a:clrFrom>
              <a:clrTo>
                <a:srgbClr val="FEFEFB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" y="0"/>
            <a:ext cx="1584325" cy="18367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7" name="WordArt 7">
            <a:extLst>
              <a:ext uri="{FF2B5EF4-FFF2-40B4-BE49-F238E27FC236}">
                <a16:creationId xmlns:a16="http://schemas.microsoft.com/office/drawing/2014/main" id="{C706F92C-2A63-4FAE-903D-50AD49CDD23C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878013" y="358775"/>
            <a:ext cx="3743325" cy="1081088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rtl="0">
              <a:buNone/>
            </a:pPr>
            <a:r>
              <a:rPr lang="en-GB" sz="3600" kern="10" spc="0">
                <a:ln w="9525" algn="ctr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effectLst/>
                <a:latin typeface="Arial Black" panose="020B0A04020102020204" pitchFamily="34" charset="0"/>
              </a:rPr>
              <a:t>Friction</a:t>
            </a:r>
          </a:p>
        </p:txBody>
      </p:sp>
    </p:spTree>
    <p:extLst>
      <p:ext uri="{BB962C8B-B14F-4D97-AF65-F5344CB8AC3E}">
        <p14:creationId xmlns:p14="http://schemas.microsoft.com/office/powerpoint/2010/main" val="114744499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4518A1-3A74-45BB-A43C-E1D4DD8735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2983754-1364-454F-9483-A61D531A03E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CBC7CBE-7A43-40E5-B581-001AA9253D3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37571"/>
            <a:ext cx="6858000" cy="94308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95197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E42E3B-D603-46C8-8B81-04E8F741C6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1365D18-3DE8-4AE9-B7F5-D411402C4C4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8B6EAF7-7112-4A83-BD0A-C02156AC6FE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5687"/>
            <a:ext cx="6858000" cy="9834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21838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C4B63E-1E7C-408E-9423-D1EAE9A757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03CF98F-A61D-4C6F-8AD8-473FFF98E32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5EC217D7-87F9-4D72-81F5-721A7559960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-788424" y="2578570"/>
            <a:ext cx="9204330" cy="51455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685017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BA6686-D56F-44EE-A58A-9D098BC592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4821B57-2E48-41E8-B493-C25B6DC4786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F7A239E-FB26-4A37-AE1B-7835236E392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6190" t="7934" r="17143" b="6522"/>
          <a:stretch/>
        </p:blipFill>
        <p:spPr>
          <a:xfrm>
            <a:off x="522626" y="0"/>
            <a:ext cx="4869771" cy="351319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1031DBA-1E99-4B4F-824F-BEE42D00C72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2857" t="29108" r="22381" b="32778"/>
          <a:stretch/>
        </p:blipFill>
        <p:spPr>
          <a:xfrm>
            <a:off x="-101600" y="3190144"/>
            <a:ext cx="6386512" cy="249907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5DFAC8CB-6104-4308-9DBF-D243E1B3104E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4286" t="25193" r="23319" b="34636"/>
          <a:stretch/>
        </p:blipFill>
        <p:spPr>
          <a:xfrm>
            <a:off x="0" y="5772150"/>
            <a:ext cx="6619164" cy="28532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126982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D3F8C1-65F8-4608-967C-C240E561F2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09B9AE4-4E29-4DF6-95F2-F5B33E27B55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338FCE4-D4FF-455F-95B5-56EA88030BA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2241" t="16040" r="24013" b="22684"/>
          <a:stretch/>
        </p:blipFill>
        <p:spPr>
          <a:xfrm>
            <a:off x="342900" y="141909"/>
            <a:ext cx="5831997" cy="531929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87A11B0-F725-4081-8530-D1452946FFC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1650" t="18254" r="24013" b="27852"/>
          <a:stretch/>
        </p:blipFill>
        <p:spPr>
          <a:xfrm>
            <a:off x="338843" y="4543339"/>
            <a:ext cx="5836054" cy="46307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010885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414E1F-461B-4841-8410-2FB9380B11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8F3C90-1EEB-4C1A-AB0B-E99D1ED6A02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Rectangle 2">
            <a:extLst>
              <a:ext uri="{FF2B5EF4-FFF2-40B4-BE49-F238E27FC236}">
                <a16:creationId xmlns:a16="http://schemas.microsoft.com/office/drawing/2014/main" id="{129ED065-588A-45C9-A436-F1EAF26D29D5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76488"/>
            <a:ext cx="6597352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Jack is running over the snow to try to help Fred who has fallen through the ice.  Susan is lying on the ice.</a:t>
            </a:r>
            <a:endParaRPr kumimoji="0" lang="en-GB" altLang="en-US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5" name="Picture 1" descr="KeySkillsYear7 025">
            <a:extLst>
              <a:ext uri="{FF2B5EF4-FFF2-40B4-BE49-F238E27FC236}">
                <a16:creationId xmlns:a16="http://schemas.microsoft.com/office/drawing/2014/main" id="{3E61BCA5-0D43-4719-A7E9-28A8D48075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8451" y="1107068"/>
            <a:ext cx="3600450" cy="2952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3">
            <a:extLst>
              <a:ext uri="{FF2B5EF4-FFF2-40B4-BE49-F238E27FC236}">
                <a16:creationId xmlns:a16="http://schemas.microsoft.com/office/drawing/2014/main" id="{792A86AB-1755-4A16-8027-CFBB2A30C2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846166"/>
            <a:ext cx="6597352" cy="54476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tabLst>
                <a:tab pos="363538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tabLst>
                <a:tab pos="363538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tabLst>
                <a:tab pos="363538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tabLst>
                <a:tab pos="363538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tabLst>
                <a:tab pos="363538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tabLst>
                <a:tab pos="363538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tabLst>
                <a:tab pos="363538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tabLst>
                <a:tab pos="363538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tabLst>
                <a:tab pos="363538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63538" algn="l"/>
              </a:tabLst>
            </a:pPr>
            <a:r>
              <a:rPr kumimoji="0" lang="en-GB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Why has Fred fallen through the ice and Susan has not?</a:t>
            </a:r>
            <a:endParaRPr kumimoji="0" lang="en-GB" altLang="en-US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63538" algn="l"/>
              </a:tabLst>
            </a:pPr>
            <a:r>
              <a:rPr kumimoji="0" lang="en-GB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Use some of the key words and phrases to help you complete the following question.  You will need to write some words yourself.</a:t>
            </a:r>
            <a:endParaRPr kumimoji="0" lang="en-GB" altLang="en-US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63538" algn="l"/>
              </a:tabLst>
            </a:pPr>
            <a:r>
              <a:rPr kumimoji="0" lang="en-GB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            </a:t>
            </a:r>
            <a:r>
              <a:rPr kumimoji="0" lang="en-GB" altLang="en-US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weight is spread over         small area        large area     </a:t>
            </a:r>
            <a:endParaRPr kumimoji="0" lang="en-GB" altLang="en-US" sz="8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63538" algn="l"/>
              </a:tabLst>
            </a:pPr>
            <a:r>
              <a:rPr kumimoji="0" lang="en-GB" altLang="en-US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                        small pressure           large  pressure</a:t>
            </a:r>
            <a:endParaRPr kumimoji="0" lang="en-GB" altLang="en-US" sz="8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63538" algn="l"/>
              </a:tabLst>
            </a:pPr>
            <a:r>
              <a:rPr kumimoji="0" lang="en-US" altLang="en-US" sz="1400" b="0" i="0" u="none" strike="noStrike" cap="none" normalizeH="0" baseline="0" dirty="0">
                <a:ln>
                  <a:noFill/>
                </a:ln>
                <a:solidFill>
                  <a:srgbClr val="9999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___________________________________________________________________________________________________________________________________________________________________________________________________</a:t>
            </a:r>
            <a:endParaRPr lang="en-US" altLang="en-US" sz="1400" dirty="0">
              <a:solidFill>
                <a:srgbClr val="999999"/>
              </a:solidFill>
              <a:ea typeface="Times New Roman" pitchFamily="18" charset="0"/>
            </a:endParaRPr>
          </a:p>
          <a:p>
            <a:pPr algn="just" eaLnBrk="0" hangingPunct="0">
              <a:lnSpc>
                <a:spcPct val="200000"/>
              </a:lnSpc>
            </a:pPr>
            <a:r>
              <a:rPr lang="en-US" altLang="en-US" sz="1400" dirty="0">
                <a:solidFill>
                  <a:srgbClr val="999999"/>
                </a:solidFill>
                <a:ea typeface="Times New Roman" pitchFamily="18" charset="0"/>
              </a:rPr>
              <a:t>_________________________________________________________________</a:t>
            </a:r>
            <a:endParaRPr lang="en-US" altLang="en-US" dirty="0"/>
          </a:p>
          <a:p>
            <a:pPr algn="just" eaLnBrk="0" hangingPunct="0">
              <a:lnSpc>
                <a:spcPct val="200000"/>
              </a:lnSpc>
            </a:pPr>
            <a:r>
              <a:rPr lang="en-US" altLang="en-US" sz="1400" dirty="0">
                <a:solidFill>
                  <a:srgbClr val="999999"/>
                </a:solidFill>
                <a:ea typeface="Times New Roman" pitchFamily="18" charset="0"/>
              </a:rPr>
              <a:t>_________________________________________________________________</a:t>
            </a:r>
            <a:endParaRPr lang="en-US" altLang="en-US" dirty="0"/>
          </a:p>
          <a:p>
            <a:pPr algn="just" eaLnBrk="0" hangingPunct="0">
              <a:lnSpc>
                <a:spcPct val="200000"/>
              </a:lnSpc>
            </a:pPr>
            <a:r>
              <a:rPr lang="en-US" altLang="en-US" sz="1400" dirty="0">
                <a:solidFill>
                  <a:srgbClr val="999999"/>
                </a:solidFill>
                <a:ea typeface="Times New Roman" pitchFamily="18" charset="0"/>
              </a:rPr>
              <a:t>_________________________________________________________________</a:t>
            </a:r>
          </a:p>
          <a:p>
            <a:pPr algn="just" eaLnBrk="0" hangingPunct="0">
              <a:lnSpc>
                <a:spcPct val="200000"/>
              </a:lnSpc>
            </a:pP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74296961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96864B-28A1-4F29-B1BA-6063427BBE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8B6267D-A2D0-42A1-8D7C-922F310B0DE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63C2740-63FA-42B1-87DC-691583CEE58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6203" t="16532" r="26756" b="8657"/>
          <a:stretch/>
        </p:blipFill>
        <p:spPr>
          <a:xfrm>
            <a:off x="342900" y="194734"/>
            <a:ext cx="6120680" cy="547260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DA187B0-B5BA-48CA-BB4A-11DBC8DD3B8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6756" t="55906" r="27862" b="14563"/>
          <a:stretch/>
        </p:blipFill>
        <p:spPr>
          <a:xfrm>
            <a:off x="308387" y="6082209"/>
            <a:ext cx="5904656" cy="2160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422010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30</TotalTime>
  <Words>372</Words>
  <Application>Microsoft Office PowerPoint</Application>
  <PresentationFormat>A4 Paper (210x297 mm)</PresentationFormat>
  <Paragraphs>34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7" baseType="lpstr">
      <vt:lpstr>Arial</vt:lpstr>
      <vt:lpstr>Arial Black</vt:lpstr>
      <vt:lpstr>Calibri</vt:lpstr>
      <vt:lpstr>Calibri Light</vt:lpstr>
      <vt:lpstr>Comic Sans MS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Hannah Grant</dc:creator>
  <cp:lastModifiedBy>Hannah Grant</cp:lastModifiedBy>
  <cp:revision>4</cp:revision>
  <dcterms:created xsi:type="dcterms:W3CDTF">2020-12-29T11:40:48Z</dcterms:created>
  <dcterms:modified xsi:type="dcterms:W3CDTF">2021-01-05T08:49:24Z</dcterms:modified>
</cp:coreProperties>
</file>